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3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diagrams/layout1.xml" ContentType="application/vnd.openxmlformats-officedocument.drawingml.diagramLayout+xml"/>
  <Override PartName="/ppt/theme/theme1.xml" ContentType="application/vnd.openxmlformats-officedocument.theme+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260" r:id="rId4"/>
    <p:sldId id="259" r:id="rId5"/>
    <p:sldId id="322" r:id="rId6"/>
    <p:sldId id="308" r:id="rId7"/>
    <p:sldId id="312" r:id="rId8"/>
    <p:sldId id="313" r:id="rId9"/>
    <p:sldId id="262" r:id="rId10"/>
    <p:sldId id="314" r:id="rId11"/>
    <p:sldId id="315" r:id="rId12"/>
    <p:sldId id="316" r:id="rId13"/>
    <p:sldId id="318" r:id="rId14"/>
    <p:sldId id="285" r:id="rId15"/>
    <p:sldId id="286" r:id="rId16"/>
    <p:sldId id="287" r:id="rId17"/>
    <p:sldId id="288" r:id="rId18"/>
    <p:sldId id="275" r:id="rId19"/>
    <p:sldId id="277" r:id="rId20"/>
    <p:sldId id="289" r:id="rId21"/>
    <p:sldId id="290" r:id="rId22"/>
    <p:sldId id="291" r:id="rId23"/>
    <p:sldId id="298" r:id="rId24"/>
    <p:sldId id="299" r:id="rId25"/>
    <p:sldId id="321" r:id="rId26"/>
    <p:sldId id="319" r:id="rId27"/>
    <p:sldId id="300" r:id="rId28"/>
    <p:sldId id="304" r:id="rId29"/>
    <p:sldId id="323" r:id="rId30"/>
    <p:sldId id="302" r:id="rId31"/>
    <p:sldId id="301" r:id="rId32"/>
    <p:sldId id="320" r:id="rId33"/>
    <p:sldId id="294" r:id="rId34"/>
    <p:sldId id="295" r:id="rId35"/>
    <p:sldId id="265" r:id="rId36"/>
    <p:sldId id="26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46" Type="http://schemas.openxmlformats.org/officeDocument/2006/relationships/customXml" Target="../customXml/item4.xml"/><Relationship Id="rId20" Type="http://schemas.openxmlformats.org/officeDocument/2006/relationships/slide" Target="slides/slide19.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E160B-57F2-41BF-ACE4-A3A51251019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B1D1942-C39D-4126-B9B4-9BAE301F86F7}">
      <dgm:prSet phldrT="[Text]" custT="1"/>
      <dgm:spPr/>
      <dgm:t>
        <a:bodyPr/>
        <a:lstStyle/>
        <a:p>
          <a:r>
            <a:rPr lang="en-US" sz="1600" dirty="0"/>
            <a:t>Arch timer</a:t>
          </a:r>
        </a:p>
      </dgm:t>
    </dgm:pt>
    <dgm:pt modelId="{F15754B8-0C9A-4E08-99AD-65E97FEE1776}" type="parTrans" cxnId="{B1E4144A-FDD3-4729-BF2E-57F47CFA18FA}">
      <dgm:prSet/>
      <dgm:spPr/>
      <dgm:t>
        <a:bodyPr/>
        <a:lstStyle/>
        <a:p>
          <a:endParaRPr lang="en-US" sz="1600"/>
        </a:p>
      </dgm:t>
    </dgm:pt>
    <dgm:pt modelId="{4818C806-F92B-4BC3-B74A-BA80F23F7010}" type="sibTrans" cxnId="{B1E4144A-FDD3-4729-BF2E-57F47CFA18FA}">
      <dgm:prSet/>
      <dgm:spPr/>
      <dgm:t>
        <a:bodyPr/>
        <a:lstStyle/>
        <a:p>
          <a:endParaRPr lang="en-US" sz="1600"/>
        </a:p>
      </dgm:t>
    </dgm:pt>
    <dgm:pt modelId="{FDCB1DFC-45AB-4044-A15D-2BA85204693A}">
      <dgm:prSet phldrT="[Text]" custT="1"/>
      <dgm:spPr/>
      <dgm:t>
        <a:bodyPr/>
        <a:lstStyle/>
        <a:p>
          <a:r>
            <a:rPr lang="en-US" sz="1600" dirty="0"/>
            <a:t>One per </a:t>
          </a:r>
          <a:r>
            <a:rPr lang="en-US" sz="1600" dirty="0" err="1"/>
            <a:t>cpu</a:t>
          </a:r>
          <a:endParaRPr lang="en-US" sz="1600" dirty="0"/>
        </a:p>
      </dgm:t>
    </dgm:pt>
    <dgm:pt modelId="{B03E2FD9-21B6-46A0-B9DC-E1BAAD3039D9}" type="parTrans" cxnId="{5A20B571-8069-4FB8-BBD6-F28932753F1A}">
      <dgm:prSet/>
      <dgm:spPr/>
      <dgm:t>
        <a:bodyPr/>
        <a:lstStyle/>
        <a:p>
          <a:endParaRPr lang="en-US" sz="1600"/>
        </a:p>
      </dgm:t>
    </dgm:pt>
    <dgm:pt modelId="{1EE6D667-E328-4D48-A298-05E53243E5F0}" type="sibTrans" cxnId="{5A20B571-8069-4FB8-BBD6-F28932753F1A}">
      <dgm:prSet/>
      <dgm:spPr/>
      <dgm:t>
        <a:bodyPr/>
        <a:lstStyle/>
        <a:p>
          <a:endParaRPr lang="en-US" sz="1600"/>
        </a:p>
      </dgm:t>
    </dgm:pt>
    <dgm:pt modelId="{14BB0E31-4FA4-45FD-888C-386F1DF97DAC}">
      <dgm:prSet phldrT="[Text]" custT="1"/>
      <dgm:spPr/>
      <dgm:t>
        <a:bodyPr/>
        <a:lstStyle/>
        <a:p>
          <a:r>
            <a:rPr lang="en-US" sz="1600" dirty="0"/>
            <a:t>Uses PPI</a:t>
          </a:r>
        </a:p>
      </dgm:t>
    </dgm:pt>
    <dgm:pt modelId="{B5D2E532-5EA7-4CFA-A83F-FCC5D38B926B}" type="parTrans" cxnId="{858EE865-8E20-4C9F-BB50-582B5482F25A}">
      <dgm:prSet/>
      <dgm:spPr/>
      <dgm:t>
        <a:bodyPr/>
        <a:lstStyle/>
        <a:p>
          <a:endParaRPr lang="en-US" sz="1600"/>
        </a:p>
      </dgm:t>
    </dgm:pt>
    <dgm:pt modelId="{5B2D5F23-F2A1-48BA-ADC1-619A3CDB1DE6}" type="sibTrans" cxnId="{858EE865-8E20-4C9F-BB50-582B5482F25A}">
      <dgm:prSet/>
      <dgm:spPr/>
      <dgm:t>
        <a:bodyPr/>
        <a:lstStyle/>
        <a:p>
          <a:endParaRPr lang="en-US" sz="1600"/>
        </a:p>
      </dgm:t>
    </dgm:pt>
    <dgm:pt modelId="{51E910BE-D16B-499E-BCA0-8C935B7E3933}">
      <dgm:prSet phldrT="[Text]" custT="1"/>
      <dgm:spPr/>
      <dgm:t>
        <a:bodyPr/>
        <a:lstStyle/>
        <a:p>
          <a:r>
            <a:rPr lang="en-US" sz="1600" dirty="0"/>
            <a:t>Mem timer</a:t>
          </a:r>
        </a:p>
      </dgm:t>
    </dgm:pt>
    <dgm:pt modelId="{B33137AA-7F99-4D5F-8A01-897FFB9172EE}" type="parTrans" cxnId="{ED692B7D-A702-4022-B871-EDA0089A40A9}">
      <dgm:prSet/>
      <dgm:spPr/>
      <dgm:t>
        <a:bodyPr/>
        <a:lstStyle/>
        <a:p>
          <a:endParaRPr lang="en-US" sz="1600"/>
        </a:p>
      </dgm:t>
    </dgm:pt>
    <dgm:pt modelId="{2F43A1C7-21C2-4E46-8B7A-BC87740681A3}" type="sibTrans" cxnId="{ED692B7D-A702-4022-B871-EDA0089A40A9}">
      <dgm:prSet/>
      <dgm:spPr/>
      <dgm:t>
        <a:bodyPr/>
        <a:lstStyle/>
        <a:p>
          <a:endParaRPr lang="en-US" sz="1600"/>
        </a:p>
      </dgm:t>
    </dgm:pt>
    <dgm:pt modelId="{D83F4CD0-61BE-4FA1-A7EC-C648B9FCF550}">
      <dgm:prSet phldrT="[Text]" custT="1"/>
      <dgm:spPr/>
      <dgm:t>
        <a:bodyPr/>
        <a:lstStyle/>
        <a:p>
          <a:pPr marL="171450" lvl="1" indent="0" algn="l" defTabSz="711200">
            <a:lnSpc>
              <a:spcPct val="90000"/>
            </a:lnSpc>
            <a:spcBef>
              <a:spcPct val="0"/>
            </a:spcBef>
            <a:spcAft>
              <a:spcPct val="15000"/>
            </a:spcAft>
          </a:pPr>
          <a:r>
            <a:rPr lang="en-US" sz="1600" kern="1200" dirty="0"/>
            <a:t> one global</a:t>
          </a:r>
        </a:p>
      </dgm:t>
    </dgm:pt>
    <dgm:pt modelId="{21623961-90F5-4327-92E2-AA6F8F08953B}" type="parTrans" cxnId="{D7D60C97-74A6-4069-B4E6-E9EC4C56ABE6}">
      <dgm:prSet/>
      <dgm:spPr/>
      <dgm:t>
        <a:bodyPr/>
        <a:lstStyle/>
        <a:p>
          <a:endParaRPr lang="en-US" sz="1600"/>
        </a:p>
      </dgm:t>
    </dgm:pt>
    <dgm:pt modelId="{CFA20FFC-2AC7-4351-A516-29F298075EC8}" type="sibTrans" cxnId="{D7D60C97-74A6-4069-B4E6-E9EC4C56ABE6}">
      <dgm:prSet/>
      <dgm:spPr/>
      <dgm:t>
        <a:bodyPr/>
        <a:lstStyle/>
        <a:p>
          <a:endParaRPr lang="en-US" sz="1600"/>
        </a:p>
      </dgm:t>
    </dgm:pt>
    <dgm:pt modelId="{3CD6AA1D-A658-4DA1-9EE4-CAD12B790634}">
      <dgm:prSet phldrT="[Text]" custT="1"/>
      <dgm:spPr/>
      <dgm:t>
        <a:bodyPr/>
        <a:lstStyle/>
        <a:p>
          <a:pPr marL="171450" lvl="1" indent="0" algn="l" defTabSz="711200">
            <a:lnSpc>
              <a:spcPct val="90000"/>
            </a:lnSpc>
            <a:spcBef>
              <a:spcPct val="0"/>
            </a:spcBef>
            <a:spcAft>
              <a:spcPct val="15000"/>
            </a:spcAft>
          </a:pPr>
          <a:r>
            <a:rPr lang="en-US" sz="1600" kern="1200" dirty="0"/>
            <a:t>Uses SPI</a:t>
          </a:r>
        </a:p>
      </dgm:t>
    </dgm:pt>
    <dgm:pt modelId="{D16B527C-3AFA-4D73-BEBD-9260D938A3C2}" type="parTrans" cxnId="{B6E751BE-98B4-4BEC-A36B-CFCE7ABBCF79}">
      <dgm:prSet/>
      <dgm:spPr/>
      <dgm:t>
        <a:bodyPr/>
        <a:lstStyle/>
        <a:p>
          <a:endParaRPr lang="en-US" sz="1600"/>
        </a:p>
      </dgm:t>
    </dgm:pt>
    <dgm:pt modelId="{79BB5CFC-9F6A-402C-950C-140618FDF930}" type="sibTrans" cxnId="{B6E751BE-98B4-4BEC-A36B-CFCE7ABBCF79}">
      <dgm:prSet/>
      <dgm:spPr/>
      <dgm:t>
        <a:bodyPr/>
        <a:lstStyle/>
        <a:p>
          <a:endParaRPr lang="en-US" sz="1600"/>
        </a:p>
      </dgm:t>
    </dgm:pt>
    <dgm:pt modelId="{891200E8-BBF7-4B1F-9D3E-8FF6B7B2972E}">
      <dgm:prSet phldrT="[Text]" custT="1"/>
      <dgm:spPr/>
      <dgm:t>
        <a:bodyPr/>
        <a:lstStyle/>
        <a:p>
          <a:r>
            <a:rPr lang="en-US" sz="1600" dirty="0"/>
            <a:t>Uses </a:t>
          </a:r>
          <a:r>
            <a:rPr lang="en-US" sz="1600" dirty="0" err="1"/>
            <a:t>mrs</a:t>
          </a:r>
          <a:r>
            <a:rPr lang="en-US" sz="1600" dirty="0"/>
            <a:t>, </a:t>
          </a:r>
          <a:r>
            <a:rPr lang="en-US" sz="1600" dirty="0" err="1"/>
            <a:t>msr</a:t>
          </a:r>
          <a:r>
            <a:rPr lang="en-US" sz="1600" dirty="0"/>
            <a:t> instructions to access</a:t>
          </a:r>
        </a:p>
      </dgm:t>
    </dgm:pt>
    <dgm:pt modelId="{4C8A107E-058F-4A35-A8D9-AE3BDCCC47FB}" type="parTrans" cxnId="{146A9F6B-E457-4B42-91A2-404D677FEE31}">
      <dgm:prSet/>
      <dgm:spPr/>
      <dgm:t>
        <a:bodyPr/>
        <a:lstStyle/>
        <a:p>
          <a:endParaRPr lang="en-US" sz="1600"/>
        </a:p>
      </dgm:t>
    </dgm:pt>
    <dgm:pt modelId="{CA0D15F8-449D-47A9-9034-E8A480A6CE92}" type="sibTrans" cxnId="{146A9F6B-E457-4B42-91A2-404D677FEE31}">
      <dgm:prSet/>
      <dgm:spPr/>
      <dgm:t>
        <a:bodyPr/>
        <a:lstStyle/>
        <a:p>
          <a:endParaRPr lang="en-US" sz="1600"/>
        </a:p>
      </dgm:t>
    </dgm:pt>
    <dgm:pt modelId="{C28243DB-B400-411D-ACA2-D2F33135031D}">
      <dgm:prSet phldrT="[Text]" custT="1"/>
      <dgm:spPr/>
      <dgm:t>
        <a:bodyPr/>
        <a:lstStyle/>
        <a:p>
          <a:endParaRPr lang="en-US" sz="1600" dirty="0"/>
        </a:p>
      </dgm:t>
    </dgm:pt>
    <dgm:pt modelId="{6FC32777-FC44-4939-9783-831DBA804997}" type="parTrans" cxnId="{3D9CB99D-90CD-4578-BBF0-16068F11C5CB}">
      <dgm:prSet/>
      <dgm:spPr/>
      <dgm:t>
        <a:bodyPr/>
        <a:lstStyle/>
        <a:p>
          <a:endParaRPr lang="en-US" sz="1600"/>
        </a:p>
      </dgm:t>
    </dgm:pt>
    <dgm:pt modelId="{1A505A82-3FF5-47A8-AAC7-1AB50FB0F6D6}" type="sibTrans" cxnId="{3D9CB99D-90CD-4578-BBF0-16068F11C5CB}">
      <dgm:prSet/>
      <dgm:spPr/>
      <dgm:t>
        <a:bodyPr/>
        <a:lstStyle/>
        <a:p>
          <a:endParaRPr lang="en-US" sz="1600"/>
        </a:p>
      </dgm:t>
    </dgm:pt>
    <dgm:pt modelId="{FCE15E1E-954E-46C8-A50B-0ADA0F917AE3}">
      <dgm:prSet phldrT="[Text]" custT="1"/>
      <dgm:spPr/>
      <dgm:t>
        <a:bodyPr/>
        <a:lstStyle/>
        <a:p>
          <a:pPr marL="171450" lvl="1" indent="0" algn="l" defTabSz="711200">
            <a:lnSpc>
              <a:spcPct val="90000"/>
            </a:lnSpc>
            <a:spcBef>
              <a:spcPct val="0"/>
            </a:spcBef>
            <a:spcAft>
              <a:spcPct val="15000"/>
            </a:spcAft>
          </a:pPr>
          <a:r>
            <a:rPr lang="en-US" sz="1600" kern="1200" dirty="0"/>
            <a:t>Provides memory mapped access</a:t>
          </a:r>
        </a:p>
      </dgm:t>
    </dgm:pt>
    <dgm:pt modelId="{7EB498A4-041F-4CA9-AEAB-E34202D1EC36}" type="parTrans" cxnId="{AF25B83C-3B94-47C5-9530-05DD3E0358F3}">
      <dgm:prSet/>
      <dgm:spPr/>
      <dgm:t>
        <a:bodyPr/>
        <a:lstStyle/>
        <a:p>
          <a:endParaRPr lang="en-US" sz="1600"/>
        </a:p>
      </dgm:t>
    </dgm:pt>
    <dgm:pt modelId="{33E50AFB-D103-4606-B572-DA150D5EBB93}" type="sibTrans" cxnId="{AF25B83C-3B94-47C5-9530-05DD3E0358F3}">
      <dgm:prSet/>
      <dgm:spPr/>
      <dgm:t>
        <a:bodyPr/>
        <a:lstStyle/>
        <a:p>
          <a:endParaRPr lang="en-US" sz="1600"/>
        </a:p>
      </dgm:t>
    </dgm:pt>
    <dgm:pt modelId="{565BA499-4934-4429-A913-5108791526B6}">
      <dgm:prSet phldrT="[Text]" custT="1"/>
      <dgm:spPr/>
      <dgm:t>
        <a:bodyPr/>
        <a:lstStyle/>
        <a:p>
          <a:pPr marL="171450" lvl="1" indent="0" algn="l" defTabSz="711200">
            <a:lnSpc>
              <a:spcPct val="90000"/>
            </a:lnSpc>
            <a:spcBef>
              <a:spcPct val="0"/>
            </a:spcBef>
            <a:spcAft>
              <a:spcPct val="15000"/>
            </a:spcAft>
          </a:pPr>
          <a:endParaRPr lang="en-US" sz="1600" kern="1200" dirty="0"/>
        </a:p>
      </dgm:t>
    </dgm:pt>
    <dgm:pt modelId="{07DC24A9-00DD-418D-92F7-0378CE77C444}" type="parTrans" cxnId="{19A656DA-EDE7-470F-9A64-D5918C34F402}">
      <dgm:prSet/>
      <dgm:spPr/>
      <dgm:t>
        <a:bodyPr/>
        <a:lstStyle/>
        <a:p>
          <a:endParaRPr lang="en-US" sz="1600"/>
        </a:p>
      </dgm:t>
    </dgm:pt>
    <dgm:pt modelId="{E84D9387-AC82-427F-BD07-5F112ED1BC8D}" type="sibTrans" cxnId="{19A656DA-EDE7-470F-9A64-D5918C34F402}">
      <dgm:prSet/>
      <dgm:spPr/>
      <dgm:t>
        <a:bodyPr/>
        <a:lstStyle/>
        <a:p>
          <a:endParaRPr lang="en-US" sz="1600"/>
        </a:p>
      </dgm:t>
    </dgm:pt>
    <dgm:pt modelId="{C9310BE4-E12D-458C-A9BC-F5CE32CD7725}">
      <dgm:prSet phldrT="[Text]" custT="1"/>
      <dgm:spPr/>
      <dgm:t>
        <a:bodyPr/>
        <a:lstStyle/>
        <a:p>
          <a:pPr marL="171450" lvl="1" indent="0" algn="l" defTabSz="711200">
            <a:lnSpc>
              <a:spcPct val="90000"/>
            </a:lnSpc>
            <a:spcBef>
              <a:spcPct val="0"/>
            </a:spcBef>
            <a:spcAft>
              <a:spcPct val="15000"/>
            </a:spcAft>
          </a:pPr>
          <a:endParaRPr lang="en-US" sz="1600" kern="1200" dirty="0"/>
        </a:p>
      </dgm:t>
    </dgm:pt>
    <dgm:pt modelId="{17E98D79-8084-4841-88E4-D8EF7068ED19}" type="parTrans" cxnId="{8B99CE88-CE90-47AB-8026-3F13F4AD6028}">
      <dgm:prSet/>
      <dgm:spPr/>
      <dgm:t>
        <a:bodyPr/>
        <a:lstStyle/>
        <a:p>
          <a:endParaRPr lang="en-US"/>
        </a:p>
      </dgm:t>
    </dgm:pt>
    <dgm:pt modelId="{D9A05AB6-20A7-4DDA-A70E-22F8FA132CE1}" type="sibTrans" cxnId="{8B99CE88-CE90-47AB-8026-3F13F4AD6028}">
      <dgm:prSet/>
      <dgm:spPr/>
      <dgm:t>
        <a:bodyPr/>
        <a:lstStyle/>
        <a:p>
          <a:endParaRPr lang="en-US"/>
        </a:p>
      </dgm:t>
    </dgm:pt>
    <dgm:pt modelId="{C3F22E23-228B-4A74-9A85-A1C7F242983B}">
      <dgm:prSet phldrT="[Text]" custT="1"/>
      <dgm:spPr/>
      <dgm:t>
        <a:bodyPr/>
        <a:lstStyle/>
        <a:p>
          <a:endParaRPr lang="en-US" sz="1600" dirty="0"/>
        </a:p>
      </dgm:t>
    </dgm:pt>
    <dgm:pt modelId="{83B73992-F2D7-496F-B9CB-9CF2C9FFD125}" type="parTrans" cxnId="{09E30922-8928-4BDE-B69D-32080332518F}">
      <dgm:prSet/>
      <dgm:spPr/>
      <dgm:t>
        <a:bodyPr/>
        <a:lstStyle/>
        <a:p>
          <a:endParaRPr lang="en-US"/>
        </a:p>
      </dgm:t>
    </dgm:pt>
    <dgm:pt modelId="{019CBB3C-67C1-4720-A0AB-E7B9DAAFE2B1}" type="sibTrans" cxnId="{09E30922-8928-4BDE-B69D-32080332518F}">
      <dgm:prSet/>
      <dgm:spPr/>
      <dgm:t>
        <a:bodyPr/>
        <a:lstStyle/>
        <a:p>
          <a:endParaRPr lang="en-US"/>
        </a:p>
      </dgm:t>
    </dgm:pt>
    <dgm:pt modelId="{402AF91F-3F18-46E8-8479-CFF51A0C7A03}">
      <dgm:prSet phldrT="[Text]" custT="1"/>
      <dgm:spPr/>
      <dgm:t>
        <a:bodyPr/>
        <a:lstStyle/>
        <a:p>
          <a:endParaRPr lang="en-US" sz="1600" dirty="0"/>
        </a:p>
      </dgm:t>
    </dgm:pt>
    <dgm:pt modelId="{A5808EB8-42AE-4BAF-8430-EFD391188ACD}" type="parTrans" cxnId="{1A4E7E90-A932-4DDF-9BB7-1E4B5290E3BA}">
      <dgm:prSet/>
      <dgm:spPr/>
      <dgm:t>
        <a:bodyPr/>
        <a:lstStyle/>
        <a:p>
          <a:endParaRPr lang="en-US"/>
        </a:p>
      </dgm:t>
    </dgm:pt>
    <dgm:pt modelId="{8B1042E6-F552-4B9B-B6D6-8EA571D1B368}" type="sibTrans" cxnId="{1A4E7E90-A932-4DDF-9BB7-1E4B5290E3BA}">
      <dgm:prSet/>
      <dgm:spPr/>
      <dgm:t>
        <a:bodyPr/>
        <a:lstStyle/>
        <a:p>
          <a:endParaRPr lang="en-US"/>
        </a:p>
      </dgm:t>
    </dgm:pt>
    <dgm:pt modelId="{CA04AD02-189E-4950-ABE1-0B4B7B5F8CB8}">
      <dgm:prSet phldrT="[Text]" custT="1"/>
      <dgm:spPr/>
      <dgm:t>
        <a:bodyPr/>
        <a:lstStyle/>
        <a:p>
          <a:pPr marL="171450" lvl="1" indent="0" algn="l" defTabSz="711200">
            <a:lnSpc>
              <a:spcPct val="90000"/>
            </a:lnSpc>
            <a:spcBef>
              <a:spcPct val="0"/>
            </a:spcBef>
            <a:spcAft>
              <a:spcPct val="15000"/>
            </a:spcAft>
          </a:pPr>
          <a:endParaRPr lang="en-US" sz="1600" kern="1200" dirty="0"/>
        </a:p>
      </dgm:t>
    </dgm:pt>
    <dgm:pt modelId="{8E315AF7-AF2C-440F-A805-6F25FD3A3FEB}" type="parTrans" cxnId="{D642418A-29F1-4098-B88F-83E218725978}">
      <dgm:prSet/>
      <dgm:spPr/>
      <dgm:t>
        <a:bodyPr/>
        <a:lstStyle/>
        <a:p>
          <a:endParaRPr lang="en-US"/>
        </a:p>
      </dgm:t>
    </dgm:pt>
    <dgm:pt modelId="{6313767D-9087-4C48-A830-87650E8914FF}" type="sibTrans" cxnId="{D642418A-29F1-4098-B88F-83E218725978}">
      <dgm:prSet/>
      <dgm:spPr/>
      <dgm:t>
        <a:bodyPr/>
        <a:lstStyle/>
        <a:p>
          <a:endParaRPr lang="en-US"/>
        </a:p>
      </dgm:t>
    </dgm:pt>
    <dgm:pt modelId="{5A9F8B76-5C53-4F0E-8F71-586EDE51CE5C}">
      <dgm:prSet phldrT="[Text]" custT="1"/>
      <dgm:spPr/>
      <dgm:t>
        <a:bodyPr/>
        <a:lstStyle/>
        <a:p>
          <a:pPr marL="171450" lvl="1" indent="0" algn="l" defTabSz="711200">
            <a:lnSpc>
              <a:spcPct val="90000"/>
            </a:lnSpc>
            <a:spcBef>
              <a:spcPct val="0"/>
            </a:spcBef>
            <a:spcAft>
              <a:spcPct val="15000"/>
            </a:spcAft>
          </a:pPr>
          <a:endParaRPr lang="en-US" sz="1600" kern="1200" dirty="0"/>
        </a:p>
      </dgm:t>
    </dgm:pt>
    <dgm:pt modelId="{A039159E-ADA6-4082-8061-766816E0FEC7}" type="parTrans" cxnId="{4FBCAD84-0BB2-41D7-8034-953DBC42B7F1}">
      <dgm:prSet/>
      <dgm:spPr/>
      <dgm:t>
        <a:bodyPr/>
        <a:lstStyle/>
        <a:p>
          <a:endParaRPr lang="en-US"/>
        </a:p>
      </dgm:t>
    </dgm:pt>
    <dgm:pt modelId="{410218FA-1CA3-4A3B-A069-701E77F0FB9F}" type="sibTrans" cxnId="{4FBCAD84-0BB2-41D7-8034-953DBC42B7F1}">
      <dgm:prSet/>
      <dgm:spPr/>
      <dgm:t>
        <a:bodyPr/>
        <a:lstStyle/>
        <a:p>
          <a:endParaRPr lang="en-US"/>
        </a:p>
      </dgm:t>
    </dgm:pt>
    <dgm:pt modelId="{74EE3EF6-4428-4632-8648-C9E634750F18}">
      <dgm:prSet phldrT="[Text]" custT="1"/>
      <dgm:spPr/>
      <dgm:t>
        <a:bodyPr/>
        <a:lstStyle/>
        <a:p>
          <a:endParaRPr lang="en-US" sz="1600" dirty="0"/>
        </a:p>
      </dgm:t>
    </dgm:pt>
    <dgm:pt modelId="{B9950FCB-1C0C-4993-9917-15833689F71E}" type="parTrans" cxnId="{0903927E-004D-45FA-A97C-E92A32A6BDF1}">
      <dgm:prSet/>
      <dgm:spPr/>
      <dgm:t>
        <a:bodyPr/>
        <a:lstStyle/>
        <a:p>
          <a:endParaRPr lang="en-US"/>
        </a:p>
      </dgm:t>
    </dgm:pt>
    <dgm:pt modelId="{C34C5AB7-CA75-45E2-8D5A-844D1ACB11E4}" type="sibTrans" cxnId="{0903927E-004D-45FA-A97C-E92A32A6BDF1}">
      <dgm:prSet/>
      <dgm:spPr/>
      <dgm:t>
        <a:bodyPr/>
        <a:lstStyle/>
        <a:p>
          <a:endParaRPr lang="en-US"/>
        </a:p>
      </dgm:t>
    </dgm:pt>
    <dgm:pt modelId="{B0369B69-0232-442B-8749-F199CAE0F4B2}">
      <dgm:prSet phldrT="[Text]" custT="1"/>
      <dgm:spPr/>
      <dgm:t>
        <a:bodyPr/>
        <a:lstStyle/>
        <a:p>
          <a:r>
            <a:rPr lang="en-US" sz="1400" i="1" dirty="0" err="1">
              <a:latin typeface="Courier New" panose="02070309020205020404" pitchFamily="49" charset="0"/>
              <a:cs typeface="Courier New" panose="02070309020205020404" pitchFamily="49" charset="0"/>
            </a:rPr>
            <a:t>asm</a:t>
          </a:r>
          <a:r>
            <a:rPr lang="en-US" sz="1400" i="1" dirty="0">
              <a:latin typeface="Courier New" panose="02070309020205020404" pitchFamily="49" charset="0"/>
              <a:cs typeface="Courier New" panose="02070309020205020404" pitchFamily="49" charset="0"/>
            </a:rPr>
            <a:t> volatile("</a:t>
          </a:r>
          <a:r>
            <a:rPr lang="en-US" sz="1400" i="1" dirty="0" err="1">
              <a:latin typeface="Courier New" panose="02070309020205020404" pitchFamily="49" charset="0"/>
              <a:cs typeface="Courier New" panose="02070309020205020404" pitchFamily="49" charset="0"/>
            </a:rPr>
            <a:t>mrs</a:t>
          </a:r>
          <a:r>
            <a:rPr lang="en-US" sz="1400" i="1" dirty="0">
              <a:latin typeface="Courier New" panose="02070309020205020404" pitchFamily="49" charset="0"/>
              <a:cs typeface="Courier New" panose="02070309020205020404" pitchFamily="49" charset="0"/>
            </a:rPr>
            <a:t> %0, cntvct_el0" : "=r" (</a:t>
          </a:r>
          <a:r>
            <a:rPr lang="en-US" sz="1400" i="1" dirty="0" err="1">
              <a:latin typeface="Courier New" panose="02070309020205020404" pitchFamily="49" charset="0"/>
              <a:cs typeface="Courier New" panose="02070309020205020404" pitchFamily="49" charset="0"/>
            </a:rPr>
            <a:t>cval</a:t>
          </a:r>
          <a:r>
            <a:rPr lang="en-US" sz="1400" i="1" dirty="0">
              <a:latin typeface="Courier New" panose="02070309020205020404" pitchFamily="49" charset="0"/>
              <a:cs typeface="Courier New" panose="02070309020205020404" pitchFamily="49" charset="0"/>
            </a:rPr>
            <a:t>));</a:t>
          </a:r>
          <a:endParaRPr lang="en-US" sz="1400" dirty="0"/>
        </a:p>
      </dgm:t>
    </dgm:pt>
    <dgm:pt modelId="{13F0F542-34F7-4392-B615-61893F1695E1}" type="parTrans" cxnId="{D27D8CCD-2724-4F22-BE77-EF8426710E7A}">
      <dgm:prSet/>
      <dgm:spPr/>
      <dgm:t>
        <a:bodyPr/>
        <a:lstStyle/>
        <a:p>
          <a:endParaRPr lang="en-US"/>
        </a:p>
      </dgm:t>
    </dgm:pt>
    <dgm:pt modelId="{7C0FCC3D-97AC-4D06-BAFF-DD273335AC4E}" type="sibTrans" cxnId="{D27D8CCD-2724-4F22-BE77-EF8426710E7A}">
      <dgm:prSet/>
      <dgm:spPr/>
      <dgm:t>
        <a:bodyPr/>
        <a:lstStyle/>
        <a:p>
          <a:endParaRPr lang="en-US"/>
        </a:p>
      </dgm:t>
    </dgm:pt>
    <dgm:pt modelId="{DFBC71E6-59D7-42FA-9413-A6DA2DF5F0AC}">
      <dgm:prSet phldrT="[Text]" custT="1"/>
      <dgm:spPr/>
      <dgm:t>
        <a:bodyPr/>
        <a:lstStyle/>
        <a:p>
          <a:endParaRPr lang="en-US" sz="1600" dirty="0"/>
        </a:p>
      </dgm:t>
    </dgm:pt>
    <dgm:pt modelId="{16DF582E-A0FF-4DD8-8D27-9B52B6B1A165}" type="parTrans" cxnId="{AE415CE4-A93D-45A5-A259-3677CFEBD6E1}">
      <dgm:prSet/>
      <dgm:spPr/>
      <dgm:t>
        <a:bodyPr/>
        <a:lstStyle/>
        <a:p>
          <a:endParaRPr lang="en-US"/>
        </a:p>
      </dgm:t>
    </dgm:pt>
    <dgm:pt modelId="{88C05C72-CDB2-4A95-9057-C73332A21D04}" type="sibTrans" cxnId="{AE415CE4-A93D-45A5-A259-3677CFEBD6E1}">
      <dgm:prSet/>
      <dgm:spPr/>
      <dgm:t>
        <a:bodyPr/>
        <a:lstStyle/>
        <a:p>
          <a:endParaRPr lang="en-US"/>
        </a:p>
      </dgm:t>
    </dgm:pt>
    <dgm:pt modelId="{23D3B940-CE83-4D82-A4B1-8E68D1CE6346}">
      <dgm:prSet phldrT="[Text]" custT="1"/>
      <dgm:spPr/>
      <dgm:t>
        <a:bodyPr/>
        <a:lstStyle/>
        <a:p>
          <a:pPr marL="171450" lvl="1" indent="0" algn="l" defTabSz="711200">
            <a:lnSpc>
              <a:spcPct val="90000"/>
            </a:lnSpc>
            <a:spcBef>
              <a:spcPct val="0"/>
            </a:spcBef>
            <a:spcAft>
              <a:spcPct val="15000"/>
            </a:spcAft>
          </a:pPr>
          <a:r>
            <a:rPr lang="en-US" sz="1400" i="1" kern="1200" dirty="0" err="1">
              <a:solidFill>
                <a:prstClr val="black">
                  <a:hueOff val="0"/>
                  <a:satOff val="0"/>
                  <a:lumOff val="0"/>
                  <a:alphaOff val="0"/>
                </a:prstClr>
              </a:solidFill>
              <a:latin typeface="Courier New" panose="02070309020205020404" pitchFamily="49" charset="0"/>
              <a:ea typeface="+mn-ea"/>
              <a:cs typeface="Courier New" panose="02070309020205020404" pitchFamily="49" charset="0"/>
            </a:rPr>
            <a:t>readl_relaxed_no_log</a:t>
          </a:r>
          <a:r>
            <a:rPr lang="en-US" sz="1400" i="1" kern="1200" dirty="0">
              <a:solidFill>
                <a:prstClr val="black">
                  <a:hueOff val="0"/>
                  <a:satOff val="0"/>
                  <a:lumOff val="0"/>
                  <a:alphaOff val="0"/>
                </a:prstClr>
              </a:solidFill>
              <a:latin typeface="Courier New" panose="02070309020205020404" pitchFamily="49" charset="0"/>
              <a:ea typeface="+mn-ea"/>
              <a:cs typeface="Courier New" panose="02070309020205020404" pitchFamily="49" charset="0"/>
            </a:rPr>
            <a:t>(</a:t>
          </a:r>
          <a:r>
            <a:rPr lang="en-US" sz="1400" i="1" kern="1200" dirty="0" err="1">
              <a:solidFill>
                <a:prstClr val="black">
                  <a:hueOff val="0"/>
                  <a:satOff val="0"/>
                  <a:lumOff val="0"/>
                  <a:alphaOff val="0"/>
                </a:prstClr>
              </a:solidFill>
              <a:latin typeface="Courier New" panose="02070309020205020404" pitchFamily="49" charset="0"/>
              <a:ea typeface="+mn-ea"/>
              <a:cs typeface="Courier New" panose="02070309020205020404" pitchFamily="49" charset="0"/>
            </a:rPr>
            <a:t>arch_counter_base</a:t>
          </a:r>
          <a:r>
            <a:rPr lang="en-US" sz="1400" i="1" kern="1200" dirty="0">
              <a:solidFill>
                <a:prstClr val="black">
                  <a:hueOff val="0"/>
                  <a:satOff val="0"/>
                  <a:lumOff val="0"/>
                  <a:alphaOff val="0"/>
                </a:prstClr>
              </a:solidFill>
              <a:latin typeface="Courier New" panose="02070309020205020404" pitchFamily="49" charset="0"/>
              <a:ea typeface="+mn-ea"/>
              <a:cs typeface="Courier New" panose="02070309020205020404" pitchFamily="49" charset="0"/>
            </a:rPr>
            <a:t> + CNTVCT_HI)</a:t>
          </a:r>
          <a:endParaRPr lang="en-US" sz="1600" kern="1200" dirty="0"/>
        </a:p>
      </dgm:t>
    </dgm:pt>
    <dgm:pt modelId="{B3753BB7-4FA0-493D-A9A7-1A69BC168F4C}" type="parTrans" cxnId="{B53F7E1F-D541-419E-97C0-2B480FF76BE9}">
      <dgm:prSet/>
      <dgm:spPr/>
      <dgm:t>
        <a:bodyPr/>
        <a:lstStyle/>
        <a:p>
          <a:endParaRPr lang="en-US"/>
        </a:p>
      </dgm:t>
    </dgm:pt>
    <dgm:pt modelId="{88070695-6417-4CF8-9D01-5BABC5FCB237}" type="sibTrans" cxnId="{B53F7E1F-D541-419E-97C0-2B480FF76BE9}">
      <dgm:prSet/>
      <dgm:spPr/>
      <dgm:t>
        <a:bodyPr/>
        <a:lstStyle/>
        <a:p>
          <a:endParaRPr lang="en-US"/>
        </a:p>
      </dgm:t>
    </dgm:pt>
    <dgm:pt modelId="{2D882F18-2263-4BF7-AA0A-8CC2B48795B1}" type="pres">
      <dgm:prSet presAssocID="{747E160B-57F2-41BF-ACE4-A3A512510198}" presName="Name0" presStyleCnt="0">
        <dgm:presLayoutVars>
          <dgm:dir/>
          <dgm:animLvl val="lvl"/>
          <dgm:resizeHandles val="exact"/>
        </dgm:presLayoutVars>
      </dgm:prSet>
      <dgm:spPr/>
    </dgm:pt>
    <dgm:pt modelId="{EB0D4A36-992A-4900-9850-D00A7DE7E09E}" type="pres">
      <dgm:prSet presAssocID="{AB1D1942-C39D-4126-B9B4-9BAE301F86F7}" presName="composite" presStyleCnt="0"/>
      <dgm:spPr/>
    </dgm:pt>
    <dgm:pt modelId="{12F3FF11-05B9-4554-9898-DF9E5AE68072}" type="pres">
      <dgm:prSet presAssocID="{AB1D1942-C39D-4126-B9B4-9BAE301F86F7}" presName="parTx" presStyleLbl="alignNode1" presStyleIdx="0" presStyleCnt="2">
        <dgm:presLayoutVars>
          <dgm:chMax val="0"/>
          <dgm:chPref val="0"/>
          <dgm:bulletEnabled val="1"/>
        </dgm:presLayoutVars>
      </dgm:prSet>
      <dgm:spPr/>
    </dgm:pt>
    <dgm:pt modelId="{40B189FF-584E-4D02-9B5D-C70C90DED75D}" type="pres">
      <dgm:prSet presAssocID="{AB1D1942-C39D-4126-B9B4-9BAE301F86F7}" presName="desTx" presStyleLbl="alignAccFollowNode1" presStyleIdx="0" presStyleCnt="2" custScaleY="100000">
        <dgm:presLayoutVars>
          <dgm:bulletEnabled val="1"/>
        </dgm:presLayoutVars>
      </dgm:prSet>
      <dgm:spPr/>
    </dgm:pt>
    <dgm:pt modelId="{977FB3E2-1389-4475-BC72-72B1B35D4740}" type="pres">
      <dgm:prSet presAssocID="{4818C806-F92B-4BC3-B74A-BA80F23F7010}" presName="space" presStyleCnt="0"/>
      <dgm:spPr/>
    </dgm:pt>
    <dgm:pt modelId="{800F8987-1D5C-4010-A82F-FA0B023C31B1}" type="pres">
      <dgm:prSet presAssocID="{51E910BE-D16B-499E-BCA0-8C935B7E3933}" presName="composite" presStyleCnt="0"/>
      <dgm:spPr/>
    </dgm:pt>
    <dgm:pt modelId="{99CE6D45-F1A2-44CE-87C5-19B6067D842B}" type="pres">
      <dgm:prSet presAssocID="{51E910BE-D16B-499E-BCA0-8C935B7E3933}" presName="parTx" presStyleLbl="alignNode1" presStyleIdx="1" presStyleCnt="2">
        <dgm:presLayoutVars>
          <dgm:chMax val="0"/>
          <dgm:chPref val="0"/>
          <dgm:bulletEnabled val="1"/>
        </dgm:presLayoutVars>
      </dgm:prSet>
      <dgm:spPr/>
    </dgm:pt>
    <dgm:pt modelId="{FDA7054F-051D-4AFE-B18F-BE3E59B363BC}" type="pres">
      <dgm:prSet presAssocID="{51E910BE-D16B-499E-BCA0-8C935B7E3933}" presName="desTx" presStyleLbl="alignAccFollowNode1" presStyleIdx="1" presStyleCnt="2" custScaleY="100000">
        <dgm:presLayoutVars>
          <dgm:bulletEnabled val="1"/>
        </dgm:presLayoutVars>
      </dgm:prSet>
      <dgm:spPr/>
    </dgm:pt>
  </dgm:ptLst>
  <dgm:cxnLst>
    <dgm:cxn modelId="{E6CFDA0A-8E98-4592-A864-B89ADA660D0A}" type="presOf" srcId="{DFBC71E6-59D7-42FA-9413-A6DA2DF5F0AC}" destId="{40B189FF-584E-4D02-9B5D-C70C90DED75D}" srcOrd="0" destOrd="7" presId="urn:microsoft.com/office/officeart/2005/8/layout/hList1"/>
    <dgm:cxn modelId="{B53F7E1F-D541-419E-97C0-2B480FF76BE9}" srcId="{51E910BE-D16B-499E-BCA0-8C935B7E3933}" destId="{23D3B940-CE83-4D82-A4B1-8E68D1CE6346}" srcOrd="6" destOrd="0" parTransId="{B3753BB7-4FA0-493D-A9A7-1A69BC168F4C}" sibTransId="{88070695-6417-4CF8-9D01-5BABC5FCB237}"/>
    <dgm:cxn modelId="{09E30922-8928-4BDE-B69D-32080332518F}" srcId="{AB1D1942-C39D-4126-B9B4-9BAE301F86F7}" destId="{C3F22E23-228B-4A74-9A85-A1C7F242983B}" srcOrd="0" destOrd="0" parTransId="{83B73992-F2D7-496F-B9CB-9CF2C9FFD125}" sibTransId="{019CBB3C-67C1-4720-A0AB-E7B9DAAFE2B1}"/>
    <dgm:cxn modelId="{AF25B83C-3B94-47C5-9530-05DD3E0358F3}" srcId="{51E910BE-D16B-499E-BCA0-8C935B7E3933}" destId="{FCE15E1E-954E-46C8-A50B-0ADA0F917AE3}" srcOrd="5" destOrd="0" parTransId="{7EB498A4-041F-4CA9-AEAB-E34202D1EC36}" sibTransId="{33E50AFB-D103-4606-B572-DA150D5EBB93}"/>
    <dgm:cxn modelId="{D9E7C53D-42E0-44B3-B77C-780F9252E486}" type="presOf" srcId="{FDCB1DFC-45AB-4044-A15D-2BA85204693A}" destId="{40B189FF-584E-4D02-9B5D-C70C90DED75D}" srcOrd="0" destOrd="1" presId="urn:microsoft.com/office/officeart/2005/8/layout/hList1"/>
    <dgm:cxn modelId="{68DCA63E-5C0C-49D8-8687-8F96BBB6278B}" type="presOf" srcId="{402AF91F-3F18-46E8-8479-CFF51A0C7A03}" destId="{40B189FF-584E-4D02-9B5D-C70C90DED75D}" srcOrd="0" destOrd="2" presId="urn:microsoft.com/office/officeart/2005/8/layout/hList1"/>
    <dgm:cxn modelId="{5CB1FA3E-20E8-43F6-B6A4-7613C719DF47}" type="presOf" srcId="{CA04AD02-189E-4950-ABE1-0B4B7B5F8CB8}" destId="{FDA7054F-051D-4AFE-B18F-BE3E59B363BC}" srcOrd="0" destOrd="2" presId="urn:microsoft.com/office/officeart/2005/8/layout/hList1"/>
    <dgm:cxn modelId="{D3350F62-410E-4A43-B927-38FFD8CE5880}" type="presOf" srcId="{5A9F8B76-5C53-4F0E-8F71-586EDE51CE5C}" destId="{FDA7054F-051D-4AFE-B18F-BE3E59B363BC}" srcOrd="0" destOrd="4" presId="urn:microsoft.com/office/officeart/2005/8/layout/hList1"/>
    <dgm:cxn modelId="{858EE865-8E20-4C9F-BB50-582B5482F25A}" srcId="{AB1D1942-C39D-4126-B9B4-9BAE301F86F7}" destId="{14BB0E31-4FA4-45FD-888C-386F1DF97DAC}" srcOrd="3" destOrd="0" parTransId="{B5D2E532-5EA7-4CFA-A83F-FCC5D38B926B}" sibTransId="{5B2D5F23-F2A1-48BA-ADC1-619A3CDB1DE6}"/>
    <dgm:cxn modelId="{B1E4144A-FDD3-4729-BF2E-57F47CFA18FA}" srcId="{747E160B-57F2-41BF-ACE4-A3A512510198}" destId="{AB1D1942-C39D-4126-B9B4-9BAE301F86F7}" srcOrd="0" destOrd="0" parTransId="{F15754B8-0C9A-4E08-99AD-65E97FEE1776}" sibTransId="{4818C806-F92B-4BC3-B74A-BA80F23F7010}"/>
    <dgm:cxn modelId="{146A9F6B-E457-4B42-91A2-404D677FEE31}" srcId="{AB1D1942-C39D-4126-B9B4-9BAE301F86F7}" destId="{891200E8-BBF7-4B1F-9D3E-8FF6B7B2972E}" srcOrd="5" destOrd="0" parTransId="{4C8A107E-058F-4A35-A8D9-AE3BDCCC47FB}" sibTransId="{CA0D15F8-449D-47A9-9034-E8A480A6CE92}"/>
    <dgm:cxn modelId="{5A20B571-8069-4FB8-BBD6-F28932753F1A}" srcId="{AB1D1942-C39D-4126-B9B4-9BAE301F86F7}" destId="{FDCB1DFC-45AB-4044-A15D-2BA85204693A}" srcOrd="1" destOrd="0" parTransId="{B03E2FD9-21B6-46A0-B9DC-E1BAAD3039D9}" sibTransId="{1EE6D667-E328-4D48-A298-05E53243E5F0}"/>
    <dgm:cxn modelId="{A33B7055-A186-4B8D-86AA-74F6EC365393}" type="presOf" srcId="{D83F4CD0-61BE-4FA1-A7EC-C648B9FCF550}" destId="{FDA7054F-051D-4AFE-B18F-BE3E59B363BC}" srcOrd="0" destOrd="1" presId="urn:microsoft.com/office/officeart/2005/8/layout/hList1"/>
    <dgm:cxn modelId="{ED692B7D-A702-4022-B871-EDA0089A40A9}" srcId="{747E160B-57F2-41BF-ACE4-A3A512510198}" destId="{51E910BE-D16B-499E-BCA0-8C935B7E3933}" srcOrd="1" destOrd="0" parTransId="{B33137AA-7F99-4D5F-8A01-897FFB9172EE}" sibTransId="{2F43A1C7-21C2-4E46-8B7A-BC87740681A3}"/>
    <dgm:cxn modelId="{0903927E-004D-45FA-A97C-E92A32A6BDF1}" srcId="{AB1D1942-C39D-4126-B9B4-9BAE301F86F7}" destId="{74EE3EF6-4428-4632-8648-C9E634750F18}" srcOrd="4" destOrd="0" parTransId="{B9950FCB-1C0C-4993-9917-15833689F71E}" sibTransId="{C34C5AB7-CA75-45E2-8D5A-844D1ACB11E4}"/>
    <dgm:cxn modelId="{4FBCAD84-0BB2-41D7-8034-953DBC42B7F1}" srcId="{51E910BE-D16B-499E-BCA0-8C935B7E3933}" destId="{5A9F8B76-5C53-4F0E-8F71-586EDE51CE5C}" srcOrd="4" destOrd="0" parTransId="{A039159E-ADA6-4082-8061-766816E0FEC7}" sibTransId="{410218FA-1CA3-4A3B-A069-701E77F0FB9F}"/>
    <dgm:cxn modelId="{8B99CE88-CE90-47AB-8026-3F13F4AD6028}" srcId="{51E910BE-D16B-499E-BCA0-8C935B7E3933}" destId="{C9310BE4-E12D-458C-A9BC-F5CE32CD7725}" srcOrd="0" destOrd="0" parTransId="{17E98D79-8084-4841-88E4-D8EF7068ED19}" sibTransId="{D9A05AB6-20A7-4DDA-A70E-22F8FA132CE1}"/>
    <dgm:cxn modelId="{35485889-4673-4B63-9168-48E9B81C2B3B}" type="presOf" srcId="{51E910BE-D16B-499E-BCA0-8C935B7E3933}" destId="{99CE6D45-F1A2-44CE-87C5-19B6067D842B}" srcOrd="0" destOrd="0" presId="urn:microsoft.com/office/officeart/2005/8/layout/hList1"/>
    <dgm:cxn modelId="{D642418A-29F1-4098-B88F-83E218725978}" srcId="{51E910BE-D16B-499E-BCA0-8C935B7E3933}" destId="{CA04AD02-189E-4950-ABE1-0B4B7B5F8CB8}" srcOrd="2" destOrd="0" parTransId="{8E315AF7-AF2C-440F-A805-6F25FD3A3FEB}" sibTransId="{6313767D-9087-4C48-A830-87650E8914FF}"/>
    <dgm:cxn modelId="{A9183F8B-EF59-4912-8E9C-CA0EDF241EDD}" type="presOf" srcId="{B0369B69-0232-442B-8749-F199CAE0F4B2}" destId="{40B189FF-584E-4D02-9B5D-C70C90DED75D}" srcOrd="0" destOrd="6" presId="urn:microsoft.com/office/officeart/2005/8/layout/hList1"/>
    <dgm:cxn modelId="{1A4E7E90-A932-4DDF-9BB7-1E4B5290E3BA}" srcId="{AB1D1942-C39D-4126-B9B4-9BAE301F86F7}" destId="{402AF91F-3F18-46E8-8479-CFF51A0C7A03}" srcOrd="2" destOrd="0" parTransId="{A5808EB8-42AE-4BAF-8430-EFD391188ACD}" sibTransId="{8B1042E6-F552-4B9B-B6D6-8EA571D1B368}"/>
    <dgm:cxn modelId="{1829F992-00FF-4A9C-8F4B-B064A7E553E1}" type="presOf" srcId="{14BB0E31-4FA4-45FD-888C-386F1DF97DAC}" destId="{40B189FF-584E-4D02-9B5D-C70C90DED75D}" srcOrd="0" destOrd="3" presId="urn:microsoft.com/office/officeart/2005/8/layout/hList1"/>
    <dgm:cxn modelId="{D7D60C97-74A6-4069-B4E6-E9EC4C56ABE6}" srcId="{51E910BE-D16B-499E-BCA0-8C935B7E3933}" destId="{D83F4CD0-61BE-4FA1-A7EC-C648B9FCF550}" srcOrd="1" destOrd="0" parTransId="{21623961-90F5-4327-92E2-AA6F8F08953B}" sibTransId="{CFA20FFC-2AC7-4351-A516-29F298075EC8}"/>
    <dgm:cxn modelId="{3D9CB99D-90CD-4578-BBF0-16068F11C5CB}" srcId="{AB1D1942-C39D-4126-B9B4-9BAE301F86F7}" destId="{C28243DB-B400-411D-ACA2-D2F33135031D}" srcOrd="7" destOrd="0" parTransId="{6FC32777-FC44-4939-9783-831DBA804997}" sibTransId="{1A505A82-3FF5-47A8-AAC7-1AB50FB0F6D6}"/>
    <dgm:cxn modelId="{A17DBFAD-7B25-49EF-919F-F686865DEC3B}" type="presOf" srcId="{AB1D1942-C39D-4126-B9B4-9BAE301F86F7}" destId="{12F3FF11-05B9-4554-9898-DF9E5AE68072}" srcOrd="0" destOrd="0" presId="urn:microsoft.com/office/officeart/2005/8/layout/hList1"/>
    <dgm:cxn modelId="{C89CBCB5-71BF-4BDE-970A-3BDBE5009589}" type="presOf" srcId="{565BA499-4934-4429-A913-5108791526B6}" destId="{FDA7054F-051D-4AFE-B18F-BE3E59B363BC}" srcOrd="0" destOrd="7" presId="urn:microsoft.com/office/officeart/2005/8/layout/hList1"/>
    <dgm:cxn modelId="{B6E751BE-98B4-4BEC-A36B-CFCE7ABBCF79}" srcId="{51E910BE-D16B-499E-BCA0-8C935B7E3933}" destId="{3CD6AA1D-A658-4DA1-9EE4-CAD12B790634}" srcOrd="3" destOrd="0" parTransId="{D16B527C-3AFA-4D73-BEBD-9260D938A3C2}" sibTransId="{79BB5CFC-9F6A-402C-950C-140618FDF930}"/>
    <dgm:cxn modelId="{9C628BBF-7EE0-45D6-91F9-C01BFA2E2FB9}" type="presOf" srcId="{C3F22E23-228B-4A74-9A85-A1C7F242983B}" destId="{40B189FF-584E-4D02-9B5D-C70C90DED75D}" srcOrd="0" destOrd="0" presId="urn:microsoft.com/office/officeart/2005/8/layout/hList1"/>
    <dgm:cxn modelId="{2BEC32C3-CBB0-4C9F-97AE-F01A5C827C01}" type="presOf" srcId="{747E160B-57F2-41BF-ACE4-A3A512510198}" destId="{2D882F18-2263-4BF7-AA0A-8CC2B48795B1}" srcOrd="0" destOrd="0" presId="urn:microsoft.com/office/officeart/2005/8/layout/hList1"/>
    <dgm:cxn modelId="{6915DAC7-B500-4A05-85A5-0B8AE8B715A2}" type="presOf" srcId="{FCE15E1E-954E-46C8-A50B-0ADA0F917AE3}" destId="{FDA7054F-051D-4AFE-B18F-BE3E59B363BC}" srcOrd="0" destOrd="5" presId="urn:microsoft.com/office/officeart/2005/8/layout/hList1"/>
    <dgm:cxn modelId="{E477AFC8-9537-4B0D-8904-D3A42C5107E6}" type="presOf" srcId="{C28243DB-B400-411D-ACA2-D2F33135031D}" destId="{40B189FF-584E-4D02-9B5D-C70C90DED75D}" srcOrd="0" destOrd="8" presId="urn:microsoft.com/office/officeart/2005/8/layout/hList1"/>
    <dgm:cxn modelId="{D27D8CCD-2724-4F22-BE77-EF8426710E7A}" srcId="{891200E8-BBF7-4B1F-9D3E-8FF6B7B2972E}" destId="{B0369B69-0232-442B-8749-F199CAE0F4B2}" srcOrd="0" destOrd="0" parTransId="{13F0F542-34F7-4392-B615-61893F1695E1}" sibTransId="{7C0FCC3D-97AC-4D06-BAFF-DD273335AC4E}"/>
    <dgm:cxn modelId="{D49597CD-2F16-43AE-A590-C5C95DFB2219}" type="presOf" srcId="{23D3B940-CE83-4D82-A4B1-8E68D1CE6346}" destId="{FDA7054F-051D-4AFE-B18F-BE3E59B363BC}" srcOrd="0" destOrd="6" presId="urn:microsoft.com/office/officeart/2005/8/layout/hList1"/>
    <dgm:cxn modelId="{A51B62D2-E2FF-4924-883D-94A0C61F029F}" type="presOf" srcId="{3CD6AA1D-A658-4DA1-9EE4-CAD12B790634}" destId="{FDA7054F-051D-4AFE-B18F-BE3E59B363BC}" srcOrd="0" destOrd="3" presId="urn:microsoft.com/office/officeart/2005/8/layout/hList1"/>
    <dgm:cxn modelId="{19A656DA-EDE7-470F-9A64-D5918C34F402}" srcId="{51E910BE-D16B-499E-BCA0-8C935B7E3933}" destId="{565BA499-4934-4429-A913-5108791526B6}" srcOrd="7" destOrd="0" parTransId="{07DC24A9-00DD-418D-92F7-0378CE77C444}" sibTransId="{E84D9387-AC82-427F-BD07-5F112ED1BC8D}"/>
    <dgm:cxn modelId="{238C2BE2-2CD4-4139-AB0C-13EC5CD22710}" type="presOf" srcId="{891200E8-BBF7-4B1F-9D3E-8FF6B7B2972E}" destId="{40B189FF-584E-4D02-9B5D-C70C90DED75D}" srcOrd="0" destOrd="5" presId="urn:microsoft.com/office/officeart/2005/8/layout/hList1"/>
    <dgm:cxn modelId="{AE415CE4-A93D-45A5-A259-3677CFEBD6E1}" srcId="{AB1D1942-C39D-4126-B9B4-9BAE301F86F7}" destId="{DFBC71E6-59D7-42FA-9413-A6DA2DF5F0AC}" srcOrd="6" destOrd="0" parTransId="{16DF582E-A0FF-4DD8-8D27-9B52B6B1A165}" sibTransId="{88C05C72-CDB2-4A95-9057-C73332A21D04}"/>
    <dgm:cxn modelId="{B1EDD5E7-68AA-45B1-9C23-255104BEE4ED}" type="presOf" srcId="{74EE3EF6-4428-4632-8648-C9E634750F18}" destId="{40B189FF-584E-4D02-9B5D-C70C90DED75D}" srcOrd="0" destOrd="4" presId="urn:microsoft.com/office/officeart/2005/8/layout/hList1"/>
    <dgm:cxn modelId="{1BAC58F4-E93F-47AE-8653-8CC0E0DF2DA7}" type="presOf" srcId="{C9310BE4-E12D-458C-A9BC-F5CE32CD7725}" destId="{FDA7054F-051D-4AFE-B18F-BE3E59B363BC}" srcOrd="0" destOrd="0" presId="urn:microsoft.com/office/officeart/2005/8/layout/hList1"/>
    <dgm:cxn modelId="{1FB4FB21-6E88-4524-8D19-0359CFE04F4E}" type="presParOf" srcId="{2D882F18-2263-4BF7-AA0A-8CC2B48795B1}" destId="{EB0D4A36-992A-4900-9850-D00A7DE7E09E}" srcOrd="0" destOrd="0" presId="urn:microsoft.com/office/officeart/2005/8/layout/hList1"/>
    <dgm:cxn modelId="{490BCFF6-7260-453E-B86F-E56500C30051}" type="presParOf" srcId="{EB0D4A36-992A-4900-9850-D00A7DE7E09E}" destId="{12F3FF11-05B9-4554-9898-DF9E5AE68072}" srcOrd="0" destOrd="0" presId="urn:microsoft.com/office/officeart/2005/8/layout/hList1"/>
    <dgm:cxn modelId="{9B404CC7-C522-49EB-9969-41ECE97E9CE1}" type="presParOf" srcId="{EB0D4A36-992A-4900-9850-D00A7DE7E09E}" destId="{40B189FF-584E-4D02-9B5D-C70C90DED75D}" srcOrd="1" destOrd="0" presId="urn:microsoft.com/office/officeart/2005/8/layout/hList1"/>
    <dgm:cxn modelId="{53E5AED7-9355-425B-A9F3-81B49140A88E}" type="presParOf" srcId="{2D882F18-2263-4BF7-AA0A-8CC2B48795B1}" destId="{977FB3E2-1389-4475-BC72-72B1B35D4740}" srcOrd="1" destOrd="0" presId="urn:microsoft.com/office/officeart/2005/8/layout/hList1"/>
    <dgm:cxn modelId="{917B19CB-D154-4583-95E1-9DBA000A51FA}" type="presParOf" srcId="{2D882F18-2263-4BF7-AA0A-8CC2B48795B1}" destId="{800F8987-1D5C-4010-A82F-FA0B023C31B1}" srcOrd="2" destOrd="0" presId="urn:microsoft.com/office/officeart/2005/8/layout/hList1"/>
    <dgm:cxn modelId="{D4527AF9-33E7-4A7E-8A5F-4031310AA22C}" type="presParOf" srcId="{800F8987-1D5C-4010-A82F-FA0B023C31B1}" destId="{99CE6D45-F1A2-44CE-87C5-19B6067D842B}" srcOrd="0" destOrd="0" presId="urn:microsoft.com/office/officeart/2005/8/layout/hList1"/>
    <dgm:cxn modelId="{4149A54E-EEB2-4134-AC64-3ADE51F40320}" type="presParOf" srcId="{800F8987-1D5C-4010-A82F-FA0B023C31B1}" destId="{FDA7054F-051D-4AFE-B18F-BE3E59B363B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3FF11-05B9-4554-9898-DF9E5AE68072}">
      <dsp:nvSpPr>
        <dsp:cNvPr id="0" name=""/>
        <dsp:cNvSpPr/>
      </dsp:nvSpPr>
      <dsp:spPr>
        <a:xfrm>
          <a:off x="3950" y="259973"/>
          <a:ext cx="3512113" cy="3806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Arch timer</a:t>
          </a:r>
        </a:p>
      </dsp:txBody>
      <dsp:txXfrm>
        <a:off x="3950" y="259973"/>
        <a:ext cx="3512113" cy="380666"/>
      </dsp:txXfrm>
    </dsp:sp>
    <dsp:sp modelId="{40B189FF-584E-4D02-9B5D-C70C90DED75D}">
      <dsp:nvSpPr>
        <dsp:cNvPr id="0" name=""/>
        <dsp:cNvSpPr/>
      </dsp:nvSpPr>
      <dsp:spPr>
        <a:xfrm>
          <a:off x="3950" y="640639"/>
          <a:ext cx="3512113" cy="26900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One per </a:t>
          </a:r>
          <a:r>
            <a:rPr lang="en-US" sz="1600" kern="1200" dirty="0" err="1"/>
            <a:t>cpu</a:t>
          </a: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Uses PPI</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Uses </a:t>
          </a:r>
          <a:r>
            <a:rPr lang="en-US" sz="1600" kern="1200" dirty="0" err="1"/>
            <a:t>mrs</a:t>
          </a:r>
          <a:r>
            <a:rPr lang="en-US" sz="1600" kern="1200" dirty="0"/>
            <a:t>, </a:t>
          </a:r>
          <a:r>
            <a:rPr lang="en-US" sz="1600" kern="1200" dirty="0" err="1"/>
            <a:t>msr</a:t>
          </a:r>
          <a:r>
            <a:rPr lang="en-US" sz="1600" kern="1200" dirty="0"/>
            <a:t> instructions to access</a:t>
          </a:r>
        </a:p>
        <a:p>
          <a:pPr marL="228600" lvl="2" indent="-114300" algn="l" defTabSz="622300">
            <a:lnSpc>
              <a:spcPct val="90000"/>
            </a:lnSpc>
            <a:spcBef>
              <a:spcPct val="0"/>
            </a:spcBef>
            <a:spcAft>
              <a:spcPct val="15000"/>
            </a:spcAft>
            <a:buChar char="•"/>
          </a:pPr>
          <a:r>
            <a:rPr lang="en-US" sz="1400" i="1" kern="1200" dirty="0" err="1">
              <a:latin typeface="Courier New" panose="02070309020205020404" pitchFamily="49" charset="0"/>
              <a:cs typeface="Courier New" panose="02070309020205020404" pitchFamily="49" charset="0"/>
            </a:rPr>
            <a:t>asm</a:t>
          </a:r>
          <a:r>
            <a:rPr lang="en-US" sz="1400" i="1" kern="1200" dirty="0">
              <a:latin typeface="Courier New" panose="02070309020205020404" pitchFamily="49" charset="0"/>
              <a:cs typeface="Courier New" panose="02070309020205020404" pitchFamily="49" charset="0"/>
            </a:rPr>
            <a:t> volatile("</a:t>
          </a:r>
          <a:r>
            <a:rPr lang="en-US" sz="1400" i="1" kern="1200" dirty="0" err="1">
              <a:latin typeface="Courier New" panose="02070309020205020404" pitchFamily="49" charset="0"/>
              <a:cs typeface="Courier New" panose="02070309020205020404" pitchFamily="49" charset="0"/>
            </a:rPr>
            <a:t>mrs</a:t>
          </a:r>
          <a:r>
            <a:rPr lang="en-US" sz="1400" i="1" kern="1200" dirty="0">
              <a:latin typeface="Courier New" panose="02070309020205020404" pitchFamily="49" charset="0"/>
              <a:cs typeface="Courier New" panose="02070309020205020404" pitchFamily="49" charset="0"/>
            </a:rPr>
            <a:t> %0, cntvct_el0" : "=r" (</a:t>
          </a:r>
          <a:r>
            <a:rPr lang="en-US" sz="1400" i="1" kern="1200" dirty="0" err="1">
              <a:latin typeface="Courier New" panose="02070309020205020404" pitchFamily="49" charset="0"/>
              <a:cs typeface="Courier New" panose="02070309020205020404" pitchFamily="49" charset="0"/>
            </a:rPr>
            <a:t>cval</a:t>
          </a:r>
          <a:r>
            <a:rPr lang="en-US" sz="1400" i="1" kern="1200" dirty="0">
              <a:latin typeface="Courier New" panose="02070309020205020404" pitchFamily="49" charset="0"/>
              <a:cs typeface="Courier New" panose="02070309020205020404" pitchFamily="49" charset="0"/>
            </a:rPr>
            <a:t>));</a:t>
          </a:r>
          <a:endParaRPr lang="en-US" sz="14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3950" y="640639"/>
        <a:ext cx="3512113" cy="2690099"/>
      </dsp:txXfrm>
    </dsp:sp>
    <dsp:sp modelId="{99CE6D45-F1A2-44CE-87C5-19B6067D842B}">
      <dsp:nvSpPr>
        <dsp:cNvPr id="0" name=""/>
        <dsp:cNvSpPr/>
      </dsp:nvSpPr>
      <dsp:spPr>
        <a:xfrm>
          <a:off x="4007279" y="259973"/>
          <a:ext cx="3512113" cy="3806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Mem timer</a:t>
          </a:r>
        </a:p>
      </dsp:txBody>
      <dsp:txXfrm>
        <a:off x="4007279" y="259973"/>
        <a:ext cx="3512113" cy="380666"/>
      </dsp:txXfrm>
    </dsp:sp>
    <dsp:sp modelId="{FDA7054F-051D-4AFE-B18F-BE3E59B363BC}">
      <dsp:nvSpPr>
        <dsp:cNvPr id="0" name=""/>
        <dsp:cNvSpPr/>
      </dsp:nvSpPr>
      <dsp:spPr>
        <a:xfrm>
          <a:off x="4007279" y="640639"/>
          <a:ext cx="3512113" cy="26900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0" algn="l" defTabSz="711200">
            <a:lnSpc>
              <a:spcPct val="90000"/>
            </a:lnSpc>
            <a:spcBef>
              <a:spcPct val="0"/>
            </a:spcBef>
            <a:spcAft>
              <a:spcPct val="15000"/>
            </a:spcAft>
            <a:buChar char="•"/>
          </a:pPr>
          <a:endParaRPr lang="en-US" sz="1600" kern="1200" dirty="0"/>
        </a:p>
        <a:p>
          <a:pPr marL="171450" lvl="1" indent="0" algn="l" defTabSz="711200">
            <a:lnSpc>
              <a:spcPct val="90000"/>
            </a:lnSpc>
            <a:spcBef>
              <a:spcPct val="0"/>
            </a:spcBef>
            <a:spcAft>
              <a:spcPct val="15000"/>
            </a:spcAft>
            <a:buChar char="•"/>
          </a:pPr>
          <a:r>
            <a:rPr lang="en-US" sz="1600" kern="1200" dirty="0"/>
            <a:t> one global</a:t>
          </a:r>
        </a:p>
        <a:p>
          <a:pPr marL="171450" lvl="1" indent="0" algn="l" defTabSz="711200">
            <a:lnSpc>
              <a:spcPct val="90000"/>
            </a:lnSpc>
            <a:spcBef>
              <a:spcPct val="0"/>
            </a:spcBef>
            <a:spcAft>
              <a:spcPct val="15000"/>
            </a:spcAft>
            <a:buChar char="•"/>
          </a:pPr>
          <a:endParaRPr lang="en-US" sz="1600" kern="1200" dirty="0"/>
        </a:p>
        <a:p>
          <a:pPr marL="171450" lvl="1" indent="0" algn="l" defTabSz="711200">
            <a:lnSpc>
              <a:spcPct val="90000"/>
            </a:lnSpc>
            <a:spcBef>
              <a:spcPct val="0"/>
            </a:spcBef>
            <a:spcAft>
              <a:spcPct val="15000"/>
            </a:spcAft>
            <a:buChar char="•"/>
          </a:pPr>
          <a:r>
            <a:rPr lang="en-US" sz="1600" kern="1200" dirty="0"/>
            <a:t>Uses SPI</a:t>
          </a:r>
        </a:p>
        <a:p>
          <a:pPr marL="171450" lvl="1" indent="0" algn="l" defTabSz="711200">
            <a:lnSpc>
              <a:spcPct val="90000"/>
            </a:lnSpc>
            <a:spcBef>
              <a:spcPct val="0"/>
            </a:spcBef>
            <a:spcAft>
              <a:spcPct val="15000"/>
            </a:spcAft>
            <a:buChar char="•"/>
          </a:pPr>
          <a:endParaRPr lang="en-US" sz="1600" kern="1200" dirty="0"/>
        </a:p>
        <a:p>
          <a:pPr marL="171450" lvl="1" indent="0" algn="l" defTabSz="711200">
            <a:lnSpc>
              <a:spcPct val="90000"/>
            </a:lnSpc>
            <a:spcBef>
              <a:spcPct val="0"/>
            </a:spcBef>
            <a:spcAft>
              <a:spcPct val="15000"/>
            </a:spcAft>
            <a:buChar char="•"/>
          </a:pPr>
          <a:r>
            <a:rPr lang="en-US" sz="1600" kern="1200" dirty="0"/>
            <a:t>Provides memory mapped access</a:t>
          </a:r>
        </a:p>
        <a:p>
          <a:pPr marL="171450" lvl="1" indent="0" algn="l" defTabSz="711200">
            <a:lnSpc>
              <a:spcPct val="90000"/>
            </a:lnSpc>
            <a:spcBef>
              <a:spcPct val="0"/>
            </a:spcBef>
            <a:spcAft>
              <a:spcPct val="15000"/>
            </a:spcAft>
            <a:buChar char="•"/>
          </a:pPr>
          <a:r>
            <a:rPr lang="en-US" sz="1400" i="1" kern="1200" dirty="0" err="1">
              <a:solidFill>
                <a:prstClr val="black">
                  <a:hueOff val="0"/>
                  <a:satOff val="0"/>
                  <a:lumOff val="0"/>
                  <a:alphaOff val="0"/>
                </a:prstClr>
              </a:solidFill>
              <a:latin typeface="Courier New" panose="02070309020205020404" pitchFamily="49" charset="0"/>
              <a:ea typeface="+mn-ea"/>
              <a:cs typeface="Courier New" panose="02070309020205020404" pitchFamily="49" charset="0"/>
            </a:rPr>
            <a:t>readl_relaxed_no_log</a:t>
          </a:r>
          <a:r>
            <a:rPr lang="en-US" sz="1400" i="1" kern="1200" dirty="0">
              <a:solidFill>
                <a:prstClr val="black">
                  <a:hueOff val="0"/>
                  <a:satOff val="0"/>
                  <a:lumOff val="0"/>
                  <a:alphaOff val="0"/>
                </a:prstClr>
              </a:solidFill>
              <a:latin typeface="Courier New" panose="02070309020205020404" pitchFamily="49" charset="0"/>
              <a:ea typeface="+mn-ea"/>
              <a:cs typeface="Courier New" panose="02070309020205020404" pitchFamily="49" charset="0"/>
            </a:rPr>
            <a:t>(</a:t>
          </a:r>
          <a:r>
            <a:rPr lang="en-US" sz="1400" i="1" kern="1200" dirty="0" err="1">
              <a:solidFill>
                <a:prstClr val="black">
                  <a:hueOff val="0"/>
                  <a:satOff val="0"/>
                  <a:lumOff val="0"/>
                  <a:alphaOff val="0"/>
                </a:prstClr>
              </a:solidFill>
              <a:latin typeface="Courier New" panose="02070309020205020404" pitchFamily="49" charset="0"/>
              <a:ea typeface="+mn-ea"/>
              <a:cs typeface="Courier New" panose="02070309020205020404" pitchFamily="49" charset="0"/>
            </a:rPr>
            <a:t>arch_counter_base</a:t>
          </a:r>
          <a:r>
            <a:rPr lang="en-US" sz="1400" i="1" kern="1200" dirty="0">
              <a:solidFill>
                <a:prstClr val="black">
                  <a:hueOff val="0"/>
                  <a:satOff val="0"/>
                  <a:lumOff val="0"/>
                  <a:alphaOff val="0"/>
                </a:prstClr>
              </a:solidFill>
              <a:latin typeface="Courier New" panose="02070309020205020404" pitchFamily="49" charset="0"/>
              <a:ea typeface="+mn-ea"/>
              <a:cs typeface="Courier New" panose="02070309020205020404" pitchFamily="49" charset="0"/>
            </a:rPr>
            <a:t> + CNTVCT_HI)</a:t>
          </a:r>
          <a:endParaRPr lang="en-US" sz="1600" kern="1200" dirty="0"/>
        </a:p>
        <a:p>
          <a:pPr marL="171450" lvl="1" indent="0" algn="l" defTabSz="711200">
            <a:lnSpc>
              <a:spcPct val="90000"/>
            </a:lnSpc>
            <a:spcBef>
              <a:spcPct val="0"/>
            </a:spcBef>
            <a:spcAft>
              <a:spcPct val="15000"/>
            </a:spcAft>
            <a:buChar char="•"/>
          </a:pPr>
          <a:endParaRPr lang="en-US" sz="1600" kern="1200" dirty="0"/>
        </a:p>
      </dsp:txBody>
      <dsp:txXfrm>
        <a:off x="4007279" y="640639"/>
        <a:ext cx="3512113" cy="26900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AE9B-0ACE-4263-981A-80DCF983BD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16A5B3-2674-4D47-96BE-BF31DB5EE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B80EA9-9D0E-4913-87B0-9A551A81F989}"/>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5" name="Footer Placeholder 4">
            <a:extLst>
              <a:ext uri="{FF2B5EF4-FFF2-40B4-BE49-F238E27FC236}">
                <a16:creationId xmlns:a16="http://schemas.microsoft.com/office/drawing/2014/main" id="{C45E6945-25F6-4507-83E2-BEE6EC497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DB3D4-A296-4AD6-8382-C5C73CA55473}"/>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402556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84CB-56D2-47AC-8FD4-E29D5D300D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2E4F1-054B-460A-B97A-90DC8AAC5A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F7556C-428F-4EF9-B37B-C19ED136B4A4}"/>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5" name="Footer Placeholder 4">
            <a:extLst>
              <a:ext uri="{FF2B5EF4-FFF2-40B4-BE49-F238E27FC236}">
                <a16:creationId xmlns:a16="http://schemas.microsoft.com/office/drawing/2014/main" id="{90CAA5EA-F004-4C56-BDE2-7584BB4C9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734A4-CCFB-4A19-888B-7C8E7E829918}"/>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422596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1311BD-ADF1-4ADB-AED3-B0F34449F0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E7FD95-E470-4CE7-8AC8-3FEE37E5A5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D66D9-163C-48D6-8A7E-5890881E1A4C}"/>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5" name="Footer Placeholder 4">
            <a:extLst>
              <a:ext uri="{FF2B5EF4-FFF2-40B4-BE49-F238E27FC236}">
                <a16:creationId xmlns:a16="http://schemas.microsoft.com/office/drawing/2014/main" id="{30F08E2D-5DF1-43DB-8D77-0CD83B515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02AA1-B745-452D-A3F6-43272C818600}"/>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215415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15C2-CD6E-4515-88B2-34C29F392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7C1B03-36F6-4ADD-99FA-183A2BA5AF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8B828-CBAD-4CDC-BE0F-04BEF74486B8}"/>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5" name="Footer Placeholder 4">
            <a:extLst>
              <a:ext uri="{FF2B5EF4-FFF2-40B4-BE49-F238E27FC236}">
                <a16:creationId xmlns:a16="http://schemas.microsoft.com/office/drawing/2014/main" id="{39B81D7E-089B-4C21-82D6-2EF2F1E79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0A33E-5440-44CA-997B-6092111672AC}"/>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297059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B65A-DEB5-4144-8E14-8F7775C95B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42BFC7-0072-470C-950E-1193FE4FB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2D8397-ED74-422D-B51F-311F21A6AFB9}"/>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5" name="Footer Placeholder 4">
            <a:extLst>
              <a:ext uri="{FF2B5EF4-FFF2-40B4-BE49-F238E27FC236}">
                <a16:creationId xmlns:a16="http://schemas.microsoft.com/office/drawing/2014/main" id="{4A251A03-BA76-45B4-8911-CC5D94F89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B4B19-D1D2-4B48-B48C-91CFFD28481B}"/>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107128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6B9B-D923-45FF-9677-FFD05DB4B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20CB9-2A58-490E-8858-CBA8764AD5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D46698-3AC3-445B-B41B-915F16EF00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7AF545-8150-4DE1-BCA8-7E741C357D61}"/>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6" name="Footer Placeholder 5">
            <a:extLst>
              <a:ext uri="{FF2B5EF4-FFF2-40B4-BE49-F238E27FC236}">
                <a16:creationId xmlns:a16="http://schemas.microsoft.com/office/drawing/2014/main" id="{A5FD2633-A501-4115-B8C9-1FCDAF0F6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44B81-F05D-463F-827A-A53C908C7677}"/>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199501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BD95-CEBD-44C1-8E84-2ABB83507D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4F688-839E-4CDE-9B7D-9C51C47E1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D1DB66-30C5-4DA0-8190-0551A8AF14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94F2B6-9ECD-450C-A428-B5725AA72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141F09F-35C8-45EE-AC4E-AAEBFF8DEE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31D20-77C4-4D9B-964F-40AF30B81BA2}"/>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8" name="Footer Placeholder 7">
            <a:extLst>
              <a:ext uri="{FF2B5EF4-FFF2-40B4-BE49-F238E27FC236}">
                <a16:creationId xmlns:a16="http://schemas.microsoft.com/office/drawing/2014/main" id="{B7B64AEB-A8AE-4054-B54D-C432A1A49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BD626E-5671-4A1E-B27A-9E3FAE0EC04D}"/>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277896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794C-1AD9-4935-8AC4-EAEF89BBFC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5ADB81-9C90-45C7-8E6B-3B79105B806D}"/>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4" name="Footer Placeholder 3">
            <a:extLst>
              <a:ext uri="{FF2B5EF4-FFF2-40B4-BE49-F238E27FC236}">
                <a16:creationId xmlns:a16="http://schemas.microsoft.com/office/drawing/2014/main" id="{7613B086-69DF-494F-BC7B-6C1BE8B272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51CF25-8456-4EB0-A71B-439766B8C058}"/>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25570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003B6-9587-426F-9094-55F6CCF0E7B7}"/>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3" name="Footer Placeholder 2">
            <a:extLst>
              <a:ext uri="{FF2B5EF4-FFF2-40B4-BE49-F238E27FC236}">
                <a16:creationId xmlns:a16="http://schemas.microsoft.com/office/drawing/2014/main" id="{C97B2264-AFD9-4E14-A24C-9CDF00847B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318241-CCE0-4B19-A096-5189E687968C}"/>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309797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7E9-EF0E-4090-9F33-68166A5E5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C4B54-8A96-413A-B0AB-C0D6E56351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C4FC09-084A-4EC8-9C23-505D6E77B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6A7576-669B-4B47-B09E-EBEC2A2C18CC}"/>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6" name="Footer Placeholder 5">
            <a:extLst>
              <a:ext uri="{FF2B5EF4-FFF2-40B4-BE49-F238E27FC236}">
                <a16:creationId xmlns:a16="http://schemas.microsoft.com/office/drawing/2014/main" id="{119A6B36-8D17-4C7A-9AE8-AA2198F46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62280-CA91-40A8-80DB-A5800DC7E3F8}"/>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205236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EBEB-4FBC-4017-95FD-EE57328DC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E4682F-934A-4519-B4D4-E51B80AB0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578130-D780-42B3-87AA-B87D496D5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C11FB3-ADD0-4E8D-A297-F2A18CC18C42}"/>
              </a:ext>
            </a:extLst>
          </p:cNvPr>
          <p:cNvSpPr>
            <a:spLocks noGrp="1"/>
          </p:cNvSpPr>
          <p:nvPr>
            <p:ph type="dt" sz="half" idx="10"/>
          </p:nvPr>
        </p:nvSpPr>
        <p:spPr/>
        <p:txBody>
          <a:bodyPr/>
          <a:lstStyle/>
          <a:p>
            <a:fld id="{259F1EDD-664B-40BA-9053-691BFA1FD977}" type="datetimeFigureOut">
              <a:rPr lang="en-US" smtClean="0"/>
              <a:t>12/28/2017</a:t>
            </a:fld>
            <a:endParaRPr lang="en-US"/>
          </a:p>
        </p:txBody>
      </p:sp>
      <p:sp>
        <p:nvSpPr>
          <p:cNvPr id="6" name="Footer Placeholder 5">
            <a:extLst>
              <a:ext uri="{FF2B5EF4-FFF2-40B4-BE49-F238E27FC236}">
                <a16:creationId xmlns:a16="http://schemas.microsoft.com/office/drawing/2014/main" id="{AE7931AA-02FB-4365-BE7F-A03CAD499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0A48A-BD9A-4FF5-A6EC-4DFE20AFFDD7}"/>
              </a:ext>
            </a:extLst>
          </p:cNvPr>
          <p:cNvSpPr>
            <a:spLocks noGrp="1"/>
          </p:cNvSpPr>
          <p:nvPr>
            <p:ph type="sldNum" sz="quarter" idx="12"/>
          </p:nvPr>
        </p:nvSpPr>
        <p:spPr/>
        <p:txBody>
          <a:bodyPr/>
          <a:lstStyle/>
          <a:p>
            <a:fld id="{4C25A1CB-4F42-4226-BE2F-C9CAE1A308B5}" type="slidenum">
              <a:rPr lang="en-US" smtClean="0"/>
              <a:t>‹#›</a:t>
            </a:fld>
            <a:endParaRPr lang="en-US"/>
          </a:p>
        </p:txBody>
      </p:sp>
    </p:spTree>
    <p:extLst>
      <p:ext uri="{BB962C8B-B14F-4D97-AF65-F5344CB8AC3E}">
        <p14:creationId xmlns:p14="http://schemas.microsoft.com/office/powerpoint/2010/main" val="258459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BE995-892F-4E96-BE2C-0AA36045C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4E012D-2705-4E3E-A1A3-DA1E95558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20792-DD88-4660-B5C0-1FE7C74D7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F1EDD-664B-40BA-9053-691BFA1FD977}" type="datetimeFigureOut">
              <a:rPr lang="en-US" smtClean="0"/>
              <a:t>12/28/2017</a:t>
            </a:fld>
            <a:endParaRPr lang="en-US"/>
          </a:p>
        </p:txBody>
      </p:sp>
      <p:sp>
        <p:nvSpPr>
          <p:cNvPr id="5" name="Footer Placeholder 4">
            <a:extLst>
              <a:ext uri="{FF2B5EF4-FFF2-40B4-BE49-F238E27FC236}">
                <a16:creationId xmlns:a16="http://schemas.microsoft.com/office/drawing/2014/main" id="{09161074-BEAA-4F9D-A30A-342BCE95BD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0CD920-ED86-48DE-8530-749AAFC8B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5A1CB-4F42-4226-BE2F-C9CAE1A308B5}" type="slidenum">
              <a:rPr lang="en-US" smtClean="0"/>
              <a:t>‹#›</a:t>
            </a:fld>
            <a:endParaRPr lang="en-US"/>
          </a:p>
        </p:txBody>
      </p:sp>
    </p:spTree>
    <p:extLst>
      <p:ext uri="{BB962C8B-B14F-4D97-AF65-F5344CB8AC3E}">
        <p14:creationId xmlns:p14="http://schemas.microsoft.com/office/powerpoint/2010/main" val="3975572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hyperlink" Target="http://qwiki.qualcomm.com/quic/Kernel/qipl_baseport/baseport_team_charter/timers" TargetMode="External"/><Relationship Id="rId3" Type="http://schemas.openxmlformats.org/officeDocument/2006/relationships/hyperlink" Target="https://lwn.net/Articles/152436/" TargetMode="External"/><Relationship Id="rId7" Type="http://schemas.openxmlformats.org/officeDocument/2006/relationships/hyperlink" Target="https://www.youtube.com/watch?v=Puv4mW55bF8" TargetMode="External"/><Relationship Id="rId2" Type="http://schemas.openxmlformats.org/officeDocument/2006/relationships/hyperlink" Target="https://git.kernel.org/pub/scm/linux/kernel/git/torvalds/linux.git/tree/Documentation/timers?h=v4.15-rc2" TargetMode="External"/><Relationship Id="rId1" Type="http://schemas.openxmlformats.org/officeDocument/2006/relationships/slideLayout" Target="../slideLayouts/slideLayout1.xml"/><Relationship Id="rId6" Type="http://schemas.openxmlformats.org/officeDocument/2006/relationships/hyperlink" Target="https://lkml.org/lkml/2007/8/3/250" TargetMode="External"/><Relationship Id="rId5" Type="http://schemas.openxmlformats.org/officeDocument/2006/relationships/hyperlink" Target="https://lwn.net/Articles/167315/" TargetMode="External"/><Relationship Id="rId4" Type="http://schemas.openxmlformats.org/officeDocument/2006/relationships/hyperlink" Target="https://lwn.net/Articles/152363/"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75C7-B194-45C0-8052-354FAC5CF27A}"/>
              </a:ext>
            </a:extLst>
          </p:cNvPr>
          <p:cNvSpPr>
            <a:spLocks noGrp="1"/>
          </p:cNvSpPr>
          <p:nvPr>
            <p:ph type="ctrTitle"/>
          </p:nvPr>
        </p:nvSpPr>
        <p:spPr/>
        <p:txBody>
          <a:bodyPr/>
          <a:lstStyle/>
          <a:p>
            <a:r>
              <a:rPr lang="en-US" dirty="0"/>
              <a:t>Linux Timers</a:t>
            </a:r>
          </a:p>
        </p:txBody>
      </p:sp>
      <p:sp>
        <p:nvSpPr>
          <p:cNvPr id="3" name="Subtitle 2">
            <a:extLst>
              <a:ext uri="{FF2B5EF4-FFF2-40B4-BE49-F238E27FC236}">
                <a16:creationId xmlns:a16="http://schemas.microsoft.com/office/drawing/2014/main" id="{622118A7-713C-4B5B-AC8D-B1FF676D90B5}"/>
              </a:ext>
            </a:extLst>
          </p:cNvPr>
          <p:cNvSpPr>
            <a:spLocks noGrp="1"/>
          </p:cNvSpPr>
          <p:nvPr>
            <p:ph type="subTitle" idx="1"/>
          </p:nvPr>
        </p:nvSpPr>
        <p:spPr>
          <a:xfrm>
            <a:off x="7751426" y="3509963"/>
            <a:ext cx="2564235" cy="568354"/>
          </a:xfrm>
        </p:spPr>
        <p:txBody>
          <a:bodyPr/>
          <a:lstStyle/>
          <a:p>
            <a:r>
              <a:rPr lang="en-US" dirty="0"/>
              <a:t>Srinivas Ramana</a:t>
            </a:r>
          </a:p>
        </p:txBody>
      </p:sp>
    </p:spTree>
    <p:extLst>
      <p:ext uri="{BB962C8B-B14F-4D97-AF65-F5344CB8AC3E}">
        <p14:creationId xmlns:p14="http://schemas.microsoft.com/office/powerpoint/2010/main" val="77981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tick device</a:t>
            </a:r>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888984"/>
            <a:ext cx="8909108" cy="2923877"/>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tick device layer exposes an interface to OS to program timer events to the timer. It also provides an interface for a seamless transition to a broadcast event device in case the </a:t>
            </a:r>
            <a:r>
              <a:rPr lang="en-US" dirty="0" err="1"/>
              <a:t>cpu</a:t>
            </a:r>
            <a:r>
              <a:rPr lang="en-US" dirty="0"/>
              <a:t> chooses to enter into idle.</a:t>
            </a:r>
          </a:p>
          <a:p>
            <a:pPr algn="just"/>
            <a:r>
              <a:rPr lang="en-US" sz="1600" dirty="0">
                <a:latin typeface="Courier New" panose="02070309020205020404" pitchFamily="49" charset="0"/>
                <a:cs typeface="Courier New" panose="02070309020205020404" pitchFamily="49" charset="0"/>
              </a:rPr>
              <a:t>	DEFINE_PER_CPU(struct </a:t>
            </a:r>
            <a:r>
              <a:rPr lang="en-US" sz="1600" dirty="0" err="1">
                <a:latin typeface="Courier New" panose="02070309020205020404" pitchFamily="49" charset="0"/>
                <a:cs typeface="Courier New" panose="02070309020205020404" pitchFamily="49" charset="0"/>
              </a:rPr>
              <a:t>tick_device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tick_cpu_device</a:t>
            </a:r>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	struct	</a:t>
            </a:r>
            <a:r>
              <a:rPr lang="en-US" sz="1600" dirty="0" err="1">
                <a:latin typeface="Courier New" panose="02070309020205020404" pitchFamily="49" charset="0"/>
                <a:cs typeface="Courier New" panose="02070309020205020404" pitchFamily="49" charset="0"/>
              </a:rPr>
              <a:t>tick_device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tick_broadcast_device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i="1" dirty="0">
                <a:solidFill>
                  <a:schemeClr val="accent2">
                    <a:lumMod val="75000"/>
                  </a:schemeClr>
                </a:solidFill>
                <a:latin typeface="Courier New" panose="02070309020205020404" pitchFamily="49" charset="0"/>
                <a:cs typeface="Courier New" panose="02070309020205020404" pitchFamily="49" charset="0"/>
              </a:rPr>
              <a:t>struct </a:t>
            </a:r>
            <a:r>
              <a:rPr lang="en-US" sz="1600" i="1" dirty="0" err="1">
                <a:solidFill>
                  <a:schemeClr val="accent2">
                    <a:lumMod val="75000"/>
                  </a:schemeClr>
                </a:solidFill>
                <a:latin typeface="Courier New" panose="02070309020205020404" pitchFamily="49" charset="0"/>
                <a:cs typeface="Courier New" panose="02070309020205020404" pitchFamily="49" charset="0"/>
              </a:rPr>
              <a:t>tick_device</a:t>
            </a:r>
            <a:r>
              <a:rPr lang="en-US" sz="1600" i="1" dirty="0">
                <a:solidFill>
                  <a:schemeClr val="accent2">
                    <a:lumMod val="75000"/>
                  </a:schemeClr>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pPr lvl="1" algn="just"/>
            <a:r>
              <a:rPr lang="en-US" sz="1600" dirty="0">
                <a:latin typeface="Courier New" panose="02070309020205020404" pitchFamily="49" charset="0"/>
                <a:cs typeface="Courier New" panose="02070309020205020404" pitchFamily="49" charset="0"/>
              </a:rPr>
              <a:t>		struct </a:t>
            </a:r>
            <a:r>
              <a:rPr lang="en-US" sz="1600" dirty="0" err="1">
                <a:latin typeface="Courier New" panose="02070309020205020404" pitchFamily="49" charset="0"/>
                <a:cs typeface="Courier New" panose="02070309020205020404" pitchFamily="49" charset="0"/>
              </a:rPr>
              <a:t>clock_event_device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evtdev</a:t>
            </a:r>
            <a:r>
              <a:rPr lang="en-US" sz="1600" dirty="0">
                <a:latin typeface="Courier New" panose="02070309020205020404" pitchFamily="49" charset="0"/>
                <a:cs typeface="Courier New" panose="02070309020205020404" pitchFamily="49" charset="0"/>
              </a:rPr>
              <a:t>;</a:t>
            </a:r>
          </a:p>
          <a:p>
            <a:pPr lvl="1" algn="just"/>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enum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tick_device_mode</a:t>
            </a:r>
            <a:r>
              <a:rPr lang="en-US" sz="1600" dirty="0">
                <a:latin typeface="Courier New" panose="02070309020205020404" pitchFamily="49" charset="0"/>
                <a:cs typeface="Courier New" panose="02070309020205020404" pitchFamily="49" charset="0"/>
              </a:rPr>
              <a:t> mode;</a:t>
            </a:r>
          </a:p>
          <a:p>
            <a:pPr lvl="1" algn="just"/>
            <a:r>
              <a:rPr lang="en-US" sz="1600" dirty="0">
                <a:latin typeface="Courier New" panose="02070309020205020404" pitchFamily="49" charset="0"/>
                <a:cs typeface="Courier New" panose="02070309020205020404" pitchFamily="49" charset="0"/>
              </a:rPr>
              <a:t>	};</a:t>
            </a:r>
          </a:p>
          <a:p>
            <a:pPr lvl="1" algn="just"/>
            <a:endParaRPr lang="en-US" sz="1600" dirty="0">
              <a:latin typeface="Courier New" panose="02070309020205020404" pitchFamily="49" charset="0"/>
              <a:cs typeface="Courier New" panose="02070309020205020404" pitchFamily="49" charset="0"/>
            </a:endParaRPr>
          </a:p>
          <a:p>
            <a:pPr marL="285750" lvl="1" indent="-285750" algn="just">
              <a:buFont typeface="Arial" panose="020B0604020202020204" pitchFamily="34" charset="0"/>
              <a:buChar char="•"/>
            </a:pPr>
            <a:r>
              <a:rPr lang="en-US" dirty="0"/>
              <a:t>tick layer also helps in integrating no-</a:t>
            </a:r>
            <a:r>
              <a:rPr lang="en-US" dirty="0" err="1"/>
              <a:t>hz</a:t>
            </a:r>
            <a:r>
              <a:rPr lang="en-US" dirty="0"/>
              <a:t>/</a:t>
            </a:r>
            <a:r>
              <a:rPr lang="en-US" dirty="0" err="1"/>
              <a:t>tickless</a:t>
            </a:r>
            <a:r>
              <a:rPr lang="en-US" dirty="0"/>
              <a:t> functionality into the idle enter/exit paths.</a:t>
            </a:r>
          </a:p>
        </p:txBody>
      </p:sp>
      <p:pic>
        <p:nvPicPr>
          <p:cNvPr id="6" name="Picture 5" descr="A picture containing white, object&#10;&#10;Description generated with very high confidence">
            <a:extLst>
              <a:ext uri="{FF2B5EF4-FFF2-40B4-BE49-F238E27FC236}">
                <a16:creationId xmlns:a16="http://schemas.microsoft.com/office/drawing/2014/main" id="{14C77428-6C40-4E00-AD55-0246971BC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0933" y="968018"/>
            <a:ext cx="2737606" cy="2598622"/>
          </a:xfrm>
          <a:prstGeom prst="rect">
            <a:avLst/>
          </a:prstGeom>
        </p:spPr>
      </p:pic>
      <p:sp>
        <p:nvSpPr>
          <p:cNvPr id="9" name="TextBox 8">
            <a:extLst>
              <a:ext uri="{FF2B5EF4-FFF2-40B4-BE49-F238E27FC236}">
                <a16:creationId xmlns:a16="http://schemas.microsoft.com/office/drawing/2014/main" id="{2EBE704C-42FF-4387-BD53-A9A8CC7B5877}"/>
              </a:ext>
            </a:extLst>
          </p:cNvPr>
          <p:cNvSpPr txBox="1"/>
          <p:nvPr/>
        </p:nvSpPr>
        <p:spPr>
          <a:xfrm>
            <a:off x="201336" y="3740062"/>
            <a:ext cx="11868539" cy="2246769"/>
          </a:xfrm>
          <a:prstGeom prst="rect">
            <a:avLst/>
          </a:prstGeom>
          <a:noFill/>
        </p:spPr>
        <p:txBody>
          <a:bodyPr wrap="square" rtlCol="0">
            <a:spAutoFit/>
          </a:bodyPr>
          <a:lstStyle/>
          <a:p>
            <a:pPr marL="285750" lvl="1" indent="-285750" algn="just">
              <a:buFont typeface="Arial" panose="020B0604020202020204" pitchFamily="34" charset="0"/>
              <a:buChar char="•"/>
            </a:pPr>
            <a:endParaRPr lang="en-US" dirty="0"/>
          </a:p>
          <a:p>
            <a:pPr marL="285750" lvl="1" indent="-285750" algn="just">
              <a:buFont typeface="Arial" panose="020B0604020202020204" pitchFamily="34" charset="0"/>
              <a:buChar char="•"/>
            </a:pPr>
            <a:r>
              <a:rPr lang="en-US" dirty="0"/>
              <a:t>The common tick device which can be used across </a:t>
            </a:r>
            <a:r>
              <a:rPr lang="en-US" dirty="0" err="1"/>
              <a:t>cpus</a:t>
            </a:r>
            <a:r>
              <a:rPr lang="en-US" dirty="0"/>
              <a:t> to handle ticks when local tick device is not available/dummy is called broadcast tick device.</a:t>
            </a:r>
          </a:p>
          <a:p>
            <a:pPr marL="285750" lvl="1"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Once it’s switched to </a:t>
            </a:r>
            <a:r>
              <a:rPr lang="en-US" dirty="0" err="1"/>
              <a:t>oneshot</a:t>
            </a:r>
            <a:r>
              <a:rPr lang="en-US" dirty="0"/>
              <a:t>, it setups up the event handler</a:t>
            </a:r>
          </a:p>
          <a:p>
            <a:pPr algn="just"/>
            <a:r>
              <a:rPr lang="fr-FR" sz="1600" i="1" dirty="0">
                <a:latin typeface="Courier New" panose="02070309020205020404" pitchFamily="49" charset="0"/>
                <a:cs typeface="Courier New" panose="02070309020205020404" pitchFamily="49" charset="0"/>
              </a:rPr>
              <a:t>	td-&gt;mode = TICKDEV_MODE_ONESHOT;</a:t>
            </a:r>
          </a:p>
          <a:p>
            <a:pPr algn="just"/>
            <a:r>
              <a:rPr lang="en-US" sz="1600" i="1" dirty="0">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tick_setup_oneshot</a:t>
            </a:r>
            <a:r>
              <a:rPr lang="en-US" sz="1600" i="1" dirty="0">
                <a:solidFill>
                  <a:schemeClr val="accent2">
                    <a:lumMod val="75000"/>
                  </a:schemeClr>
                </a:solidFill>
                <a:latin typeface="Courier New" panose="02070309020205020404" pitchFamily="49" charset="0"/>
                <a:cs typeface="Courier New" panose="02070309020205020404" pitchFamily="49" charset="0"/>
              </a:rPr>
              <a:t>(</a:t>
            </a:r>
            <a:r>
              <a:rPr lang="en-US" sz="1600" i="1" dirty="0" err="1">
                <a:solidFill>
                  <a:schemeClr val="accent2">
                    <a:lumMod val="75000"/>
                  </a:schemeClr>
                </a:solidFill>
                <a:latin typeface="Courier New" panose="02070309020205020404" pitchFamily="49" charset="0"/>
                <a:cs typeface="Courier New" panose="02070309020205020404" pitchFamily="49" charset="0"/>
              </a:rPr>
              <a:t>newdev</a:t>
            </a:r>
            <a:r>
              <a:rPr lang="en-US" sz="1600" i="1" dirty="0">
                <a:solidFill>
                  <a:schemeClr val="accent2">
                    <a:lumMod val="75000"/>
                  </a:schemeClr>
                </a:solidFill>
                <a:latin typeface="Courier New" panose="02070309020205020404" pitchFamily="49" charset="0"/>
                <a:cs typeface="Courier New" panose="02070309020205020404" pitchFamily="49" charset="0"/>
              </a:rPr>
              <a:t>, handler, </a:t>
            </a:r>
            <a:r>
              <a:rPr lang="en-US" sz="1600" i="1" dirty="0" err="1">
                <a:solidFill>
                  <a:schemeClr val="accent2">
                    <a:lumMod val="75000"/>
                  </a:schemeClr>
                </a:solidFill>
                <a:latin typeface="Courier New" panose="02070309020205020404" pitchFamily="49" charset="0"/>
                <a:cs typeface="Courier New" panose="02070309020205020404" pitchFamily="49" charset="0"/>
              </a:rPr>
              <a:t>next_event</a:t>
            </a:r>
            <a:r>
              <a:rPr lang="en-US" sz="1600" i="1" dirty="0">
                <a:solidFill>
                  <a:schemeClr val="accent2">
                    <a:lumMod val="75000"/>
                  </a:schemeClr>
                </a:solidFill>
                <a:latin typeface="Courier New" panose="02070309020205020404" pitchFamily="49" charset="0"/>
                <a:cs typeface="Courier New" panose="02070309020205020404" pitchFamily="49" charset="0"/>
              </a:rPr>
              <a:t>);</a:t>
            </a:r>
          </a:p>
          <a:p>
            <a:pPr algn="just"/>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newdev</a:t>
            </a:r>
            <a:r>
              <a:rPr lang="en-US" sz="1600" i="1" dirty="0">
                <a:latin typeface="Courier New" panose="02070309020205020404" pitchFamily="49" charset="0"/>
                <a:cs typeface="Courier New" panose="02070309020205020404" pitchFamily="49" charset="0"/>
              </a:rPr>
              <a:t>-&gt;</a:t>
            </a:r>
            <a:r>
              <a:rPr lang="en-US" sz="1600" i="1" dirty="0" err="1">
                <a:latin typeface="Courier New" panose="02070309020205020404" pitchFamily="49" charset="0"/>
                <a:cs typeface="Courier New" panose="02070309020205020404" pitchFamily="49" charset="0"/>
              </a:rPr>
              <a:t>event_handler</a:t>
            </a:r>
            <a:r>
              <a:rPr lang="en-US" sz="1600" i="1" dirty="0">
                <a:latin typeface="Courier New" panose="02070309020205020404" pitchFamily="49" charset="0"/>
                <a:cs typeface="Courier New" panose="02070309020205020404" pitchFamily="49" charset="0"/>
              </a:rPr>
              <a:t> = handler; // </a:t>
            </a:r>
            <a:r>
              <a:rPr lang="en-US" dirty="0"/>
              <a:t>handler = </a:t>
            </a:r>
            <a:r>
              <a:rPr lang="en-US" sz="1600" i="1" dirty="0" err="1">
                <a:latin typeface="Courier New" panose="02070309020205020404" pitchFamily="49" charset="0"/>
                <a:cs typeface="Courier New" panose="02070309020205020404" pitchFamily="49" charset="0"/>
              </a:rPr>
              <a:t>hrtimer_interrupt</a:t>
            </a:r>
            <a:r>
              <a:rPr lang="en-US" dirty="0"/>
              <a:t> for local tick device</a:t>
            </a:r>
          </a:p>
        </p:txBody>
      </p:sp>
    </p:spTree>
    <p:extLst>
      <p:ext uri="{BB962C8B-B14F-4D97-AF65-F5344CB8AC3E}">
        <p14:creationId xmlns:p14="http://schemas.microsoft.com/office/powerpoint/2010/main" val="12744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tick broadcast</a:t>
            </a:r>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917054"/>
            <a:ext cx="11751093"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broadcast tick device would be switched to </a:t>
            </a:r>
            <a:r>
              <a:rPr lang="en-US" dirty="0" err="1"/>
              <a:t>oneshot</a:t>
            </a:r>
            <a:r>
              <a:rPr lang="en-US" dirty="0"/>
              <a:t> once the lock device switches to </a:t>
            </a:r>
            <a:r>
              <a:rPr lang="en-US" dirty="0" err="1"/>
              <a:t>oneshot</a:t>
            </a:r>
            <a:r>
              <a:rPr lang="en-US" dirty="0"/>
              <a:t>, but it may continue to have the next event set to </a:t>
            </a:r>
            <a:r>
              <a:rPr lang="en-US" dirty="0" err="1"/>
              <a:t>tick_period</a:t>
            </a:r>
            <a:r>
              <a:rPr lang="en-US" dirty="0"/>
              <a:t> until all the </a:t>
            </a:r>
            <a:r>
              <a:rPr lang="en-US" dirty="0" err="1"/>
              <a:t>cpus</a:t>
            </a:r>
            <a:r>
              <a:rPr lang="en-US" dirty="0"/>
              <a:t> boots up and start using local tick devices.</a:t>
            </a:r>
          </a:p>
          <a:p>
            <a:pPr algn="just"/>
            <a:r>
              <a:rPr lang="en-US" i="1" dirty="0"/>
              <a:t>	</a:t>
            </a:r>
            <a:r>
              <a:rPr lang="en-US" sz="1600" i="1" dirty="0" err="1">
                <a:latin typeface="Courier New" panose="02070309020205020404" pitchFamily="49" charset="0"/>
                <a:cs typeface="Courier New" panose="02070309020205020404" pitchFamily="49" charset="0"/>
              </a:rPr>
              <a:t>tick_broadcast_device</a:t>
            </a:r>
            <a:r>
              <a:rPr lang="en-US" sz="1600" i="1" dirty="0">
                <a:latin typeface="Courier New" panose="02070309020205020404" pitchFamily="49" charset="0"/>
                <a:cs typeface="Courier New" panose="02070309020205020404" pitchFamily="49" charset="0"/>
              </a:rPr>
              <a:t>-&gt;</a:t>
            </a:r>
            <a:r>
              <a:rPr lang="en-US" sz="1600" i="1" dirty="0" err="1">
                <a:latin typeface="Courier New" panose="02070309020205020404" pitchFamily="49" charset="0"/>
                <a:cs typeface="Courier New" panose="02070309020205020404" pitchFamily="49" charset="0"/>
              </a:rPr>
              <a:t>event_handler</a:t>
            </a:r>
            <a:r>
              <a:rPr lang="en-US" sz="1600" i="1" dirty="0">
                <a:latin typeface="Courier New" panose="02070309020205020404" pitchFamily="49" charset="0"/>
                <a:cs typeface="Courier New" panose="02070309020205020404" pitchFamily="49" charset="0"/>
              </a:rPr>
              <a:t> = </a:t>
            </a:r>
            <a:r>
              <a:rPr lang="en-US" sz="1600" i="1" dirty="0" err="1">
                <a:latin typeface="Courier New" panose="02070309020205020404" pitchFamily="49" charset="0"/>
                <a:cs typeface="Courier New" panose="02070309020205020404" pitchFamily="49" charset="0"/>
              </a:rPr>
              <a:t>tick_handle_oneshot_broadcast</a:t>
            </a:r>
            <a:endParaRPr lang="en-US" sz="1600" i="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316E2F4-6B54-449D-8CD4-E95F895B06F4}"/>
              </a:ext>
            </a:extLst>
          </p:cNvPr>
          <p:cNvSpPr txBox="1"/>
          <p:nvPr/>
        </p:nvSpPr>
        <p:spPr>
          <a:xfrm>
            <a:off x="117446" y="1840384"/>
            <a:ext cx="8891416" cy="2523768"/>
          </a:xfrm>
          <a:prstGeom prst="rect">
            <a:avLst/>
          </a:prstGeom>
          <a:noFill/>
        </p:spPr>
        <p:txBody>
          <a:bodyPr wrap="square" rtlCol="0">
            <a:spAutoFit/>
          </a:bodyPr>
          <a:lstStyle/>
          <a:p>
            <a:pPr algn="just"/>
            <a:r>
              <a:rPr lang="en-US" b="1" dirty="0">
                <a:solidFill>
                  <a:srgbClr val="FF0000"/>
                </a:solidFill>
              </a:rPr>
              <a:t>broadcast enter</a:t>
            </a:r>
          </a:p>
          <a:p>
            <a:pPr marL="285750" indent="-285750" algn="just">
              <a:buFont typeface="Arial" panose="020B0604020202020204" pitchFamily="34" charset="0"/>
              <a:buChar char="•"/>
            </a:pPr>
            <a:r>
              <a:rPr lang="en-US" dirty="0"/>
              <a:t>When </a:t>
            </a:r>
            <a:r>
              <a:rPr lang="en-US" dirty="0" err="1"/>
              <a:t>cpu</a:t>
            </a:r>
            <a:r>
              <a:rPr lang="en-US" dirty="0"/>
              <a:t> enters </a:t>
            </a:r>
            <a:r>
              <a:rPr lang="en-US" dirty="0" err="1"/>
              <a:t>lpm</a:t>
            </a:r>
            <a:r>
              <a:rPr lang="en-US" dirty="0"/>
              <a:t> state, it will switch from local tick device to broadcast tick device. The broadcast tick device is programmed with the first pending timer across all </a:t>
            </a:r>
            <a:r>
              <a:rPr lang="en-US" dirty="0" err="1"/>
              <a:t>cpus</a:t>
            </a:r>
            <a:r>
              <a:rPr lang="en-US" dirty="0"/>
              <a:t> using the underlying </a:t>
            </a:r>
            <a:r>
              <a:rPr lang="en-US" dirty="0" err="1"/>
              <a:t>memtimer</a:t>
            </a:r>
            <a:r>
              <a:rPr lang="en-US" dirty="0"/>
              <a:t>. </a:t>
            </a:r>
          </a:p>
          <a:p>
            <a:pPr algn="just"/>
            <a:r>
              <a:rPr lang="en-US" sz="1600" i="1" dirty="0">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tick_broadcast_oneshot_control</a:t>
            </a:r>
            <a:r>
              <a:rPr lang="en-US" sz="1600" i="1" dirty="0">
                <a:solidFill>
                  <a:schemeClr val="accent2">
                    <a:lumMod val="75000"/>
                  </a:schemeClr>
                </a:solidFill>
                <a:latin typeface="Courier New" panose="02070309020205020404" pitchFamily="49" charset="0"/>
                <a:cs typeface="Courier New" panose="02070309020205020404" pitchFamily="49" charset="0"/>
              </a:rPr>
              <a:t>(TICK_BROADCAST_ENTER)</a:t>
            </a:r>
          </a:p>
          <a:p>
            <a:pPr algn="just"/>
            <a:r>
              <a:rPr lang="en-US" sz="1600" i="1" dirty="0">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cpumask_test_and_set_cpu</a:t>
            </a:r>
            <a:r>
              <a:rPr lang="en-US" sz="1600" i="1" dirty="0">
                <a:solidFill>
                  <a:schemeClr val="accent2">
                    <a:lumMod val="75000"/>
                  </a:schemeClr>
                </a:solidFill>
                <a:latin typeface="Courier New" panose="02070309020205020404" pitchFamily="49" charset="0"/>
                <a:cs typeface="Courier New" panose="02070309020205020404" pitchFamily="49" charset="0"/>
              </a:rPr>
              <a:t>(</a:t>
            </a:r>
            <a:r>
              <a:rPr lang="en-US" sz="1600" i="1" dirty="0" err="1">
                <a:solidFill>
                  <a:schemeClr val="accent2">
                    <a:lumMod val="75000"/>
                  </a:schemeClr>
                </a:solidFill>
                <a:latin typeface="Courier New" panose="02070309020205020404" pitchFamily="49" charset="0"/>
                <a:cs typeface="Courier New" panose="02070309020205020404" pitchFamily="49" charset="0"/>
              </a:rPr>
              <a:t>cpu</a:t>
            </a:r>
            <a:r>
              <a:rPr lang="en-US" sz="1600" i="1" dirty="0">
                <a:solidFill>
                  <a:schemeClr val="accent2">
                    <a:lumMod val="75000"/>
                  </a:schemeClr>
                </a:solidFill>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tick_broadcast_oneshot_mask</a:t>
            </a:r>
            <a:r>
              <a:rPr lang="en-US" sz="1600" i="1" dirty="0">
                <a:solidFill>
                  <a:schemeClr val="accent2">
                    <a:lumMod val="75000"/>
                  </a:schemeClr>
                </a:solidFill>
                <a:latin typeface="Courier New" panose="02070309020205020404" pitchFamily="49" charset="0"/>
                <a:cs typeface="Courier New" panose="02070309020205020404" pitchFamily="49" charset="0"/>
              </a:rPr>
              <a:t>)</a:t>
            </a:r>
          </a:p>
          <a:p>
            <a:pPr algn="just"/>
            <a:endParaRPr lang="en-US" dirty="0"/>
          </a:p>
          <a:p>
            <a:pPr marL="285750" indent="-285750" algn="just">
              <a:buFont typeface="Arial" panose="020B0604020202020204" pitchFamily="34" charset="0"/>
              <a:buChar char="•"/>
            </a:pPr>
            <a:r>
              <a:rPr lang="en-US" dirty="0"/>
              <a:t>if local event is earlier than current </a:t>
            </a:r>
            <a:r>
              <a:rPr lang="en-US" dirty="0" err="1"/>
              <a:t>bc</a:t>
            </a:r>
            <a:r>
              <a:rPr lang="en-US" dirty="0"/>
              <a:t> event, program the CED under the </a:t>
            </a:r>
            <a:r>
              <a:rPr lang="en-US" dirty="0" err="1"/>
              <a:t>tick_bc</a:t>
            </a:r>
            <a:r>
              <a:rPr lang="en-US" dirty="0"/>
              <a:t> device and also set the </a:t>
            </a:r>
            <a:r>
              <a:rPr lang="en-US" dirty="0" err="1"/>
              <a:t>bc</a:t>
            </a:r>
            <a:r>
              <a:rPr lang="en-US" dirty="0"/>
              <a:t> </a:t>
            </a:r>
            <a:r>
              <a:rPr lang="en-US" dirty="0" err="1"/>
              <a:t>irq</a:t>
            </a:r>
            <a:r>
              <a:rPr lang="en-US" dirty="0"/>
              <a:t> affinity to this </a:t>
            </a:r>
            <a:r>
              <a:rPr lang="en-US" dirty="0" err="1"/>
              <a:t>cpu</a:t>
            </a:r>
            <a:r>
              <a:rPr lang="en-US" dirty="0"/>
              <a:t>.</a:t>
            </a:r>
          </a:p>
        </p:txBody>
      </p:sp>
      <p:pic>
        <p:nvPicPr>
          <p:cNvPr id="3" name="Picture 2" descr="A picture containing object&#10;&#10;Description generated with very high confidence">
            <a:extLst>
              <a:ext uri="{FF2B5EF4-FFF2-40B4-BE49-F238E27FC236}">
                <a16:creationId xmlns:a16="http://schemas.microsoft.com/office/drawing/2014/main" id="{97F98395-63E6-4943-8C6E-1AEF3D4BD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546" y="1710160"/>
            <a:ext cx="2460993" cy="2460993"/>
          </a:xfrm>
          <a:prstGeom prst="rect">
            <a:avLst/>
          </a:prstGeom>
        </p:spPr>
      </p:pic>
      <p:sp>
        <p:nvSpPr>
          <p:cNvPr id="9" name="TextBox 8">
            <a:extLst>
              <a:ext uri="{FF2B5EF4-FFF2-40B4-BE49-F238E27FC236}">
                <a16:creationId xmlns:a16="http://schemas.microsoft.com/office/drawing/2014/main" id="{56B4545B-5C10-4CAB-BF7C-360A0E400CDC}"/>
              </a:ext>
            </a:extLst>
          </p:cNvPr>
          <p:cNvSpPr txBox="1"/>
          <p:nvPr/>
        </p:nvSpPr>
        <p:spPr>
          <a:xfrm>
            <a:off x="117445" y="4380930"/>
            <a:ext cx="11735117" cy="2031325"/>
          </a:xfrm>
          <a:prstGeom prst="rect">
            <a:avLst/>
          </a:prstGeom>
          <a:noFill/>
        </p:spPr>
        <p:txBody>
          <a:bodyPr wrap="square" rtlCol="0">
            <a:spAutoFit/>
          </a:bodyPr>
          <a:lstStyle/>
          <a:p>
            <a:pPr algn="just"/>
            <a:r>
              <a:rPr lang="en-US" b="1" dirty="0">
                <a:solidFill>
                  <a:srgbClr val="FF0000"/>
                </a:solidFill>
              </a:rPr>
              <a:t>broadcast exit and handle</a:t>
            </a:r>
          </a:p>
          <a:p>
            <a:pPr marL="285750" indent="-285750" algn="just">
              <a:buFont typeface="Arial" panose="020B0604020202020204" pitchFamily="34" charset="0"/>
              <a:buChar char="•"/>
            </a:pPr>
            <a:r>
              <a:rPr lang="en-US" dirty="0"/>
              <a:t>Once the broadcast timer expires, interrupt wakes up the </a:t>
            </a:r>
            <a:r>
              <a:rPr lang="en-US" dirty="0" err="1"/>
              <a:t>cpu</a:t>
            </a:r>
            <a:r>
              <a:rPr lang="en-US" dirty="0"/>
              <a:t> and calls </a:t>
            </a:r>
            <a:r>
              <a:rPr lang="en-US" sz="1600" i="1" dirty="0" err="1">
                <a:solidFill>
                  <a:schemeClr val="accent2">
                    <a:lumMod val="75000"/>
                  </a:schemeClr>
                </a:solidFill>
                <a:latin typeface="Courier New" panose="02070309020205020404" pitchFamily="49" charset="0"/>
                <a:cs typeface="Courier New" panose="02070309020205020404" pitchFamily="49" charset="0"/>
              </a:rPr>
              <a:t>tick_handle_oneshot_broadcast</a:t>
            </a:r>
            <a:r>
              <a:rPr lang="en-US" sz="1600" i="1" dirty="0">
                <a:solidFill>
                  <a:schemeClr val="accent2">
                    <a:lumMod val="75000"/>
                  </a:schemeClr>
                </a:solidFill>
                <a:latin typeface="Courier New" panose="02070309020205020404" pitchFamily="49" charset="0"/>
                <a:cs typeface="Courier New" panose="02070309020205020404" pitchFamily="49" charset="0"/>
              </a:rPr>
              <a:t>()</a:t>
            </a:r>
            <a:r>
              <a:rPr lang="en-US" dirty="0"/>
              <a:t>. For all the </a:t>
            </a:r>
            <a:r>
              <a:rPr lang="en-US" dirty="0" err="1"/>
              <a:t>cpus</a:t>
            </a:r>
            <a:r>
              <a:rPr lang="en-US" dirty="0"/>
              <a:t> present in </a:t>
            </a:r>
            <a:r>
              <a:rPr lang="en-US" sz="1600" i="1" dirty="0" err="1">
                <a:latin typeface="Courier New" panose="02070309020205020404" pitchFamily="49" charset="0"/>
                <a:cs typeface="Courier New" panose="02070309020205020404" pitchFamily="49" charset="0"/>
              </a:rPr>
              <a:t>tick_broadcast_pending_mask</a:t>
            </a:r>
            <a:r>
              <a:rPr lang="en-US" dirty="0"/>
              <a:t> and </a:t>
            </a:r>
            <a:r>
              <a:rPr lang="en-US" sz="1600" i="1" dirty="0" err="1">
                <a:latin typeface="Courier New" panose="02070309020205020404" pitchFamily="49" charset="0"/>
                <a:cs typeface="Courier New" panose="02070309020205020404" pitchFamily="49" charset="0"/>
              </a:rPr>
              <a:t>tick_broadcast_force_mask</a:t>
            </a:r>
            <a:r>
              <a:rPr lang="en-US" sz="1600" i="1" dirty="0">
                <a:latin typeface="Courier New" panose="02070309020205020404" pitchFamily="49" charset="0"/>
                <a:cs typeface="Courier New" panose="02070309020205020404" pitchFamily="49" charset="0"/>
              </a:rPr>
              <a:t>,</a:t>
            </a:r>
            <a:endParaRPr lang="en-US" dirty="0"/>
          </a:p>
          <a:p>
            <a:pPr algn="just"/>
            <a:r>
              <a:rPr lang="en-US" sz="1600" i="1" dirty="0">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smp_cross_call_common</a:t>
            </a:r>
            <a:r>
              <a:rPr lang="en-US" sz="1600" i="1" dirty="0">
                <a:solidFill>
                  <a:schemeClr val="accent2">
                    <a:lumMod val="75000"/>
                  </a:schemeClr>
                </a:solidFill>
                <a:latin typeface="Courier New" panose="02070309020205020404" pitchFamily="49" charset="0"/>
                <a:cs typeface="Courier New" panose="02070309020205020404" pitchFamily="49" charset="0"/>
              </a:rPr>
              <a:t>(mask, IPI_TIMER)</a:t>
            </a:r>
            <a:r>
              <a:rPr lang="en-US" sz="1600" i="1" dirty="0">
                <a:latin typeface="Courier New" panose="02070309020205020404" pitchFamily="49" charset="0"/>
                <a:cs typeface="Courier New" panose="02070309020205020404" pitchFamily="49" charset="0"/>
              </a:rPr>
              <a:t>; </a:t>
            </a:r>
            <a:r>
              <a:rPr lang="en-US" dirty="0"/>
              <a:t>// send the </a:t>
            </a:r>
            <a:r>
              <a:rPr lang="en-US" dirty="0" err="1"/>
              <a:t>ipi</a:t>
            </a:r>
            <a:r>
              <a:rPr lang="en-US" dirty="0"/>
              <a:t>, IPI_TIMER</a:t>
            </a:r>
          </a:p>
          <a:p>
            <a:pPr algn="just"/>
            <a:endParaRPr lang="en-US" dirty="0"/>
          </a:p>
          <a:p>
            <a:pPr marL="285750" indent="-285750" algn="just">
              <a:buFont typeface="Arial" panose="020B0604020202020204" pitchFamily="34" charset="0"/>
              <a:buChar char="•"/>
            </a:pPr>
            <a:r>
              <a:rPr lang="en-US" dirty="0"/>
              <a:t>Call the event handler for the local </a:t>
            </a:r>
            <a:r>
              <a:rPr lang="en-US" dirty="0" err="1"/>
              <a:t>cpu</a:t>
            </a:r>
            <a:r>
              <a:rPr lang="en-US" dirty="0"/>
              <a:t>. This will call </a:t>
            </a:r>
            <a:r>
              <a:rPr lang="en-US" sz="1600" i="1" dirty="0" err="1">
                <a:latin typeface="Courier New" panose="02070309020205020404" pitchFamily="49" charset="0"/>
                <a:cs typeface="Courier New" panose="02070309020205020404" pitchFamily="49" charset="0"/>
              </a:rPr>
              <a:t>hrtimer_interrupt</a:t>
            </a:r>
            <a:r>
              <a:rPr lang="en-US" dirty="0"/>
              <a:t> for that </a:t>
            </a:r>
            <a:r>
              <a:rPr lang="en-US" dirty="0" err="1"/>
              <a:t>cpu</a:t>
            </a:r>
            <a:r>
              <a:rPr lang="en-US" dirty="0"/>
              <a:t> and execute expired timers. </a:t>
            </a:r>
            <a:r>
              <a:rPr lang="en-US" dirty="0" err="1"/>
              <a:t>cpus</a:t>
            </a:r>
            <a:r>
              <a:rPr lang="en-US" dirty="0"/>
              <a:t> that would receive the IPI call the </a:t>
            </a:r>
            <a:r>
              <a:rPr lang="en-US" sz="1600" i="1" dirty="0" err="1">
                <a:latin typeface="Courier New" panose="02070309020205020404" pitchFamily="49" charset="0"/>
                <a:cs typeface="Courier New" panose="02070309020205020404" pitchFamily="49" charset="0"/>
              </a:rPr>
              <a:t>event_handler</a:t>
            </a:r>
            <a:r>
              <a:rPr lang="en-US" dirty="0"/>
              <a:t> from the local tick device in the IPI (interrupt) context.</a:t>
            </a:r>
          </a:p>
        </p:txBody>
      </p:sp>
    </p:spTree>
    <p:extLst>
      <p:ext uri="{BB962C8B-B14F-4D97-AF65-F5344CB8AC3E}">
        <p14:creationId xmlns:p14="http://schemas.microsoft.com/office/powerpoint/2010/main" val="425014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timekeeping</a:t>
            </a:r>
          </a:p>
        </p:txBody>
      </p:sp>
      <p:sp>
        <p:nvSpPr>
          <p:cNvPr id="8" name="TextBox 7">
            <a:extLst>
              <a:ext uri="{FF2B5EF4-FFF2-40B4-BE49-F238E27FC236}">
                <a16:creationId xmlns:a16="http://schemas.microsoft.com/office/drawing/2014/main" id="{874FA494-3721-4143-8341-655AE82422A2}"/>
              </a:ext>
            </a:extLst>
          </p:cNvPr>
          <p:cNvSpPr txBox="1"/>
          <p:nvPr/>
        </p:nvSpPr>
        <p:spPr>
          <a:xfrm>
            <a:off x="92279" y="852387"/>
            <a:ext cx="11751093" cy="4493538"/>
          </a:xfrm>
          <a:prstGeom prst="rect">
            <a:avLst/>
          </a:prstGeom>
          <a:noFill/>
        </p:spPr>
        <p:txBody>
          <a:bodyPr wrap="square" rtlCol="0">
            <a:spAutoFit/>
          </a:bodyPr>
          <a:lstStyle/>
          <a:p>
            <a:pPr marL="285750" indent="-285750">
              <a:buFont typeface="Arial" panose="020B0604020202020204" pitchFamily="34" charset="0"/>
              <a:buChar char="•"/>
            </a:pPr>
            <a:r>
              <a:rPr lang="en-US" dirty="0"/>
              <a:t>Timekeeper and different bases it supports provide access to the timeline in the required format.</a:t>
            </a:r>
          </a:p>
          <a:p>
            <a:r>
              <a:rPr lang="en-US" dirty="0"/>
              <a:t>	</a:t>
            </a:r>
            <a:r>
              <a:rPr lang="en-US" sz="1600" i="1" dirty="0">
                <a:solidFill>
                  <a:schemeClr val="accent2">
                    <a:lumMod val="75000"/>
                  </a:schemeClr>
                </a:solidFill>
                <a:latin typeface="Courier New" panose="02070309020205020404" pitchFamily="49" charset="0"/>
                <a:cs typeface="Courier New" panose="02070309020205020404" pitchFamily="49" charset="0"/>
              </a:rPr>
              <a:t>CLOCK_MONOTONIC</a:t>
            </a:r>
            <a:r>
              <a:rPr lang="en-US" dirty="0"/>
              <a:t>	- Monotonically increasing time base</a:t>
            </a:r>
          </a:p>
          <a:p>
            <a:r>
              <a:rPr lang="en-US" dirty="0"/>
              <a:t>	</a:t>
            </a:r>
            <a:r>
              <a:rPr lang="en-US" sz="1600" i="1" dirty="0">
                <a:latin typeface="Courier New" panose="02070309020205020404" pitchFamily="49" charset="0"/>
                <a:cs typeface="Courier New" panose="02070309020205020404" pitchFamily="49" charset="0"/>
              </a:rPr>
              <a:t>CLOCK_MONOTONIC_RAW</a:t>
            </a:r>
            <a:r>
              <a:rPr lang="en-US" dirty="0"/>
              <a:t>	- Monotonically increasing time base without any adjustments</a:t>
            </a:r>
          </a:p>
          <a:p>
            <a:r>
              <a:rPr lang="en-US" dirty="0"/>
              <a:t>	</a:t>
            </a:r>
            <a:r>
              <a:rPr lang="en-US" sz="1600" i="1" dirty="0">
                <a:solidFill>
                  <a:schemeClr val="accent2">
                    <a:lumMod val="75000"/>
                  </a:schemeClr>
                </a:solidFill>
                <a:latin typeface="Courier New" panose="02070309020205020404" pitchFamily="49" charset="0"/>
                <a:cs typeface="Courier New" panose="02070309020205020404" pitchFamily="49" charset="0"/>
              </a:rPr>
              <a:t>CLOCK_REALTIME</a:t>
            </a:r>
            <a:r>
              <a:rPr lang="en-US" dirty="0"/>
              <a:t>		- Human readable wall clock time, can be set</a:t>
            </a:r>
          </a:p>
          <a:p>
            <a:r>
              <a:rPr lang="en-US" dirty="0"/>
              <a:t>	</a:t>
            </a:r>
            <a:r>
              <a:rPr lang="en-US" sz="1600" i="1" dirty="0">
                <a:latin typeface="Courier New" panose="02070309020205020404" pitchFamily="49" charset="0"/>
                <a:cs typeface="Courier New" panose="02070309020205020404" pitchFamily="49" charset="0"/>
              </a:rPr>
              <a:t>CLOCK_BOOTTIME</a:t>
            </a:r>
            <a:r>
              <a:rPr lang="en-US" dirty="0"/>
              <a:t>		- real time/wall time of system boot</a:t>
            </a:r>
          </a:p>
          <a:p>
            <a:r>
              <a:rPr lang="en-US" dirty="0"/>
              <a:t>	</a:t>
            </a:r>
            <a:r>
              <a:rPr lang="en-US" sz="1600" i="1" dirty="0">
                <a:latin typeface="Courier New" panose="02070309020205020404" pitchFamily="49" charset="0"/>
                <a:cs typeface="Courier New" panose="02070309020205020404" pitchFamily="49" charset="0"/>
              </a:rPr>
              <a:t>CLOCK_TAI</a:t>
            </a:r>
            <a:r>
              <a:rPr lang="en-US" dirty="0"/>
              <a:t>		- International atomic time</a:t>
            </a:r>
          </a:p>
          <a:p>
            <a:endParaRPr lang="en-US" dirty="0"/>
          </a:p>
          <a:p>
            <a:pPr marL="285750" indent="-285750">
              <a:buFont typeface="Arial" panose="020B0604020202020204" pitchFamily="34" charset="0"/>
              <a:buChar char="•"/>
            </a:pPr>
            <a:r>
              <a:rPr lang="en-US" dirty="0"/>
              <a:t>Initialize the </a:t>
            </a:r>
            <a:r>
              <a:rPr lang="en-US" dirty="0" err="1"/>
              <a:t>clocksource</a:t>
            </a:r>
            <a:r>
              <a:rPr lang="en-US" dirty="0"/>
              <a:t> for timekeeping and common timekeeping values</a:t>
            </a:r>
          </a:p>
          <a:p>
            <a:r>
              <a:rPr lang="en-US" dirty="0"/>
              <a:t>		</a:t>
            </a:r>
            <a:r>
              <a:rPr lang="en-US" sz="1600" i="1" dirty="0" err="1">
                <a:solidFill>
                  <a:schemeClr val="accent2">
                    <a:lumMod val="75000"/>
                  </a:schemeClr>
                </a:solidFill>
                <a:latin typeface="Courier New" panose="02070309020205020404" pitchFamily="49" charset="0"/>
                <a:cs typeface="Courier New" panose="02070309020205020404" pitchFamily="49" charset="0"/>
              </a:rPr>
              <a:t>tk_setup_internals</a:t>
            </a:r>
            <a:r>
              <a:rPr lang="en-US" sz="1600" i="1" dirty="0">
                <a:latin typeface="Courier New" panose="02070309020205020404" pitchFamily="49" charset="0"/>
                <a:cs typeface="Courier New" panose="02070309020205020404" pitchFamily="49" charset="0"/>
              </a:rPr>
              <a:t>(</a:t>
            </a:r>
            <a:r>
              <a:rPr lang="en-US" sz="1600" i="1" dirty="0" err="1">
                <a:latin typeface="Courier New" panose="02070309020205020404" pitchFamily="49" charset="0"/>
                <a:cs typeface="Courier New" panose="02070309020205020404" pitchFamily="49" charset="0"/>
              </a:rPr>
              <a:t>tk</a:t>
            </a:r>
            <a:r>
              <a:rPr lang="en-US" sz="1600" i="1" dirty="0">
                <a:latin typeface="Courier New" panose="02070309020205020404" pitchFamily="49" charset="0"/>
                <a:cs typeface="Courier New" panose="02070309020205020404" pitchFamily="49" charset="0"/>
              </a:rPr>
              <a:t>, clock); </a:t>
            </a:r>
            <a:r>
              <a:rPr lang="en-US" dirty="0"/>
              <a:t>// the timekeeper mono base is updated with the </a:t>
            </a:r>
            <a:r>
              <a:rPr lang="en-US" dirty="0" err="1"/>
              <a:t>clocksource</a:t>
            </a:r>
            <a:r>
              <a:rPr lang="en-US" dirty="0"/>
              <a:t>.</a:t>
            </a:r>
          </a:p>
          <a:p>
            <a:endParaRPr lang="en-US" sz="1600" i="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t>Realtime and other bases are maintained as offsets from monotonic time. Update the Initial time from RTC in </a:t>
            </a:r>
            <a:r>
              <a:rPr lang="en-US" dirty="0" err="1"/>
              <a:t>hctosys</a:t>
            </a:r>
            <a:r>
              <a:rPr lang="en-US" dirty="0"/>
              <a:t> </a:t>
            </a:r>
            <a:r>
              <a:rPr lang="en-US" dirty="0" err="1"/>
              <a:t>init</a:t>
            </a:r>
            <a:r>
              <a:rPr lang="en-US" dirty="0"/>
              <a:t> call.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Set wall to monotonic from </a:t>
            </a:r>
            <a:r>
              <a:rPr lang="en-US" dirty="0" err="1"/>
              <a:t>xtime</a:t>
            </a:r>
            <a:r>
              <a:rPr lang="en-US" dirty="0"/>
              <a:t>. Wall-to-monotonic is the offset of monotonic time from wall time.</a:t>
            </a:r>
          </a:p>
          <a:p>
            <a:r>
              <a:rPr lang="en-US" i="1" dirty="0">
                <a:latin typeface="Courier New" panose="02070309020205020404" pitchFamily="49" charset="0"/>
                <a:cs typeface="Courier New" panose="02070309020205020404" pitchFamily="49" charset="0"/>
              </a:rPr>
              <a:t>	static void </a:t>
            </a:r>
            <a:r>
              <a:rPr lang="en-US" i="1" dirty="0" err="1">
                <a:latin typeface="Courier New" panose="02070309020205020404" pitchFamily="49" charset="0"/>
                <a:cs typeface="Courier New" panose="02070309020205020404" pitchFamily="49" charset="0"/>
              </a:rPr>
              <a:t>tk_set_wall_to_mono</a:t>
            </a:r>
            <a:r>
              <a:rPr lang="en-US" i="1" dirty="0">
                <a:latin typeface="Courier New" panose="02070309020205020404" pitchFamily="49" charset="0"/>
                <a:cs typeface="Courier New" panose="02070309020205020404" pitchFamily="49" charset="0"/>
              </a:rPr>
              <a:t>(struct timekeeper *</a:t>
            </a:r>
            <a:r>
              <a:rPr lang="en-US" i="1" dirty="0" err="1">
                <a:latin typeface="Courier New" panose="02070309020205020404" pitchFamily="49" charset="0"/>
                <a:cs typeface="Courier New" panose="02070309020205020404" pitchFamily="49" charset="0"/>
              </a:rPr>
              <a:t>tk</a:t>
            </a:r>
            <a:r>
              <a:rPr lang="en-US" i="1" dirty="0">
                <a:latin typeface="Courier New" panose="02070309020205020404" pitchFamily="49" charset="0"/>
                <a:cs typeface="Courier New" panose="02070309020205020404" pitchFamily="49" charset="0"/>
              </a:rPr>
              <a:t>, struct timespec64 </a:t>
            </a:r>
            <a:r>
              <a:rPr lang="en-US" i="1" dirty="0" err="1">
                <a:latin typeface="Courier New" panose="02070309020205020404" pitchFamily="49" charset="0"/>
                <a:cs typeface="Courier New" panose="02070309020205020404" pitchFamily="49" charset="0"/>
              </a:rPr>
              <a:t>wtm</a:t>
            </a:r>
            <a:r>
              <a:rPr lang="en-US" i="1" dirty="0">
                <a:latin typeface="Courier New" panose="02070309020205020404" pitchFamily="49" charset="0"/>
                <a:cs typeface="Courier New" panose="02070309020205020404" pitchFamily="49" charset="0"/>
              </a:rPr>
              <a:t>)</a:t>
            </a:r>
          </a:p>
          <a:p>
            <a:r>
              <a:rPr lang="en-US" i="1" dirty="0">
                <a:latin typeface="Courier New" panose="02070309020205020404" pitchFamily="49" charset="0"/>
                <a:cs typeface="Courier New" panose="02070309020205020404" pitchFamily="49" charset="0"/>
              </a:rPr>
              <a:t>		</a:t>
            </a:r>
            <a:r>
              <a:rPr lang="en-US" i="1" dirty="0" err="1">
                <a:solidFill>
                  <a:schemeClr val="accent2">
                    <a:lumMod val="75000"/>
                  </a:schemeClr>
                </a:solidFill>
                <a:latin typeface="Courier New" panose="02070309020205020404" pitchFamily="49" charset="0"/>
                <a:cs typeface="Courier New" panose="02070309020205020404" pitchFamily="49" charset="0"/>
              </a:rPr>
              <a:t>tk</a:t>
            </a:r>
            <a:r>
              <a:rPr lang="en-US" i="1" dirty="0">
                <a:solidFill>
                  <a:schemeClr val="accent2">
                    <a:lumMod val="75000"/>
                  </a:schemeClr>
                </a:solidFill>
                <a:latin typeface="Courier New" panose="02070309020205020404" pitchFamily="49" charset="0"/>
                <a:cs typeface="Courier New" panose="02070309020205020404" pitchFamily="49" charset="0"/>
              </a:rPr>
              <a:t>-&gt;</a:t>
            </a:r>
            <a:r>
              <a:rPr lang="en-US" i="1" dirty="0" err="1">
                <a:solidFill>
                  <a:schemeClr val="accent2">
                    <a:lumMod val="75000"/>
                  </a:schemeClr>
                </a:solidFill>
                <a:latin typeface="Courier New" panose="02070309020205020404" pitchFamily="49" charset="0"/>
                <a:cs typeface="Courier New" panose="02070309020205020404" pitchFamily="49" charset="0"/>
              </a:rPr>
              <a:t>wall_to_monotonic</a:t>
            </a:r>
            <a:r>
              <a:rPr lang="en-US" i="1" dirty="0">
                <a:solidFill>
                  <a:schemeClr val="accent2">
                    <a:lumMod val="75000"/>
                  </a:schemeClr>
                </a:solidFill>
                <a:latin typeface="Courier New" panose="02070309020205020404" pitchFamily="49" charset="0"/>
                <a:cs typeface="Courier New" panose="02070309020205020404" pitchFamily="49" charset="0"/>
              </a:rPr>
              <a:t> = </a:t>
            </a:r>
            <a:r>
              <a:rPr lang="en-US" i="1" dirty="0" err="1">
                <a:solidFill>
                  <a:schemeClr val="accent2">
                    <a:lumMod val="75000"/>
                  </a:schemeClr>
                </a:solidFill>
                <a:latin typeface="Courier New" panose="02070309020205020404" pitchFamily="49" charset="0"/>
                <a:cs typeface="Courier New" panose="02070309020205020404" pitchFamily="49" charset="0"/>
              </a:rPr>
              <a:t>wtm</a:t>
            </a:r>
            <a:r>
              <a:rPr lang="en-US" i="1" dirty="0">
                <a:solidFill>
                  <a:schemeClr val="accent2">
                    <a:lumMod val="75000"/>
                  </a:schemeClr>
                </a:solidFill>
                <a:latin typeface="Courier New" panose="02070309020205020404" pitchFamily="49" charset="0"/>
                <a:cs typeface="Courier New" panose="02070309020205020404" pitchFamily="49" charset="0"/>
              </a:rPr>
              <a:t>;</a:t>
            </a:r>
            <a:endParaRPr lang="en-US" dirty="0"/>
          </a:p>
        </p:txBody>
      </p:sp>
      <p:grpSp>
        <p:nvGrpSpPr>
          <p:cNvPr id="6" name="Group 5">
            <a:extLst>
              <a:ext uri="{FF2B5EF4-FFF2-40B4-BE49-F238E27FC236}">
                <a16:creationId xmlns:a16="http://schemas.microsoft.com/office/drawing/2014/main" id="{4729518A-BB70-45CF-91B8-91341AC65EC3}"/>
              </a:ext>
            </a:extLst>
          </p:cNvPr>
          <p:cNvGrpSpPr/>
          <p:nvPr/>
        </p:nvGrpSpPr>
        <p:grpSpPr>
          <a:xfrm>
            <a:off x="924186" y="5217695"/>
            <a:ext cx="9521505" cy="1559058"/>
            <a:chOff x="805343" y="5083728"/>
            <a:chExt cx="9471171" cy="1417409"/>
          </a:xfrm>
        </p:grpSpPr>
        <p:sp>
          <p:nvSpPr>
            <p:cNvPr id="9" name="Arrow: Right 8">
              <a:extLst>
                <a:ext uri="{FF2B5EF4-FFF2-40B4-BE49-F238E27FC236}">
                  <a16:creationId xmlns:a16="http://schemas.microsoft.com/office/drawing/2014/main" id="{E51A84FC-15A7-49E3-800F-6E57EFD4AB76}"/>
                </a:ext>
              </a:extLst>
            </p:cNvPr>
            <p:cNvSpPr/>
            <p:nvPr/>
          </p:nvSpPr>
          <p:spPr>
            <a:xfrm>
              <a:off x="805343" y="5083728"/>
              <a:ext cx="9471171" cy="54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time</a:t>
              </a:r>
            </a:p>
          </p:txBody>
        </p:sp>
        <p:sp>
          <p:nvSpPr>
            <p:cNvPr id="10" name="Arrow: Right 9">
              <a:extLst>
                <a:ext uri="{FF2B5EF4-FFF2-40B4-BE49-F238E27FC236}">
                  <a16:creationId xmlns:a16="http://schemas.microsoft.com/office/drawing/2014/main" id="{1B33DF7F-121E-4DF9-8BE7-B96B8E1CC1D9}"/>
                </a:ext>
              </a:extLst>
            </p:cNvPr>
            <p:cNvSpPr/>
            <p:nvPr/>
          </p:nvSpPr>
          <p:spPr>
            <a:xfrm>
              <a:off x="5511567" y="5790046"/>
              <a:ext cx="4764947" cy="54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monotonic</a:t>
              </a:r>
            </a:p>
          </p:txBody>
        </p:sp>
        <p:cxnSp>
          <p:nvCxnSpPr>
            <p:cNvPr id="11" name="Straight Arrow Connector 10">
              <a:extLst>
                <a:ext uri="{FF2B5EF4-FFF2-40B4-BE49-F238E27FC236}">
                  <a16:creationId xmlns:a16="http://schemas.microsoft.com/office/drawing/2014/main" id="{6295F833-0A97-4C86-B79F-0A90FD242E98}"/>
                </a:ext>
              </a:extLst>
            </p:cNvPr>
            <p:cNvCxnSpPr>
              <a:cxnSpLocks/>
            </p:cNvCxnSpPr>
            <p:nvPr/>
          </p:nvCxnSpPr>
          <p:spPr>
            <a:xfrm flipH="1">
              <a:off x="805343" y="6062236"/>
              <a:ext cx="47355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6AA19-4118-45D1-95D5-7E81629E4AFE}"/>
                </a:ext>
              </a:extLst>
            </p:cNvPr>
            <p:cNvCxnSpPr>
              <a:cxnSpLocks/>
              <a:stCxn id="9" idx="1"/>
            </p:cNvCxnSpPr>
            <p:nvPr/>
          </p:nvCxnSpPr>
          <p:spPr>
            <a:xfrm>
              <a:off x="805343" y="5355919"/>
              <a:ext cx="0" cy="114521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66A6587-D492-47A1-AA70-4AE9A39F2A17}"/>
                </a:ext>
              </a:extLst>
            </p:cNvPr>
            <p:cNvSpPr/>
            <p:nvPr/>
          </p:nvSpPr>
          <p:spPr>
            <a:xfrm>
              <a:off x="1795255" y="6174297"/>
              <a:ext cx="2223072" cy="32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(-)Wall-to-monotonic</a:t>
              </a:r>
            </a:p>
          </p:txBody>
        </p:sp>
      </p:grpSp>
    </p:spTree>
    <p:extLst>
      <p:ext uri="{BB962C8B-B14F-4D97-AF65-F5344CB8AC3E}">
        <p14:creationId xmlns:p14="http://schemas.microsoft.com/office/powerpoint/2010/main" val="264739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E872F87D-0771-40E3-A972-522C270DCFD0}"/>
              </a:ext>
            </a:extLst>
          </p:cNvPr>
          <p:cNvSpPr txBox="1"/>
          <p:nvPr/>
        </p:nvSpPr>
        <p:spPr>
          <a:xfrm>
            <a:off x="117446" y="835609"/>
            <a:ext cx="11751093" cy="4985980"/>
          </a:xfrm>
          <a:prstGeom prst="rect">
            <a:avLst/>
          </a:prstGeom>
          <a:noFill/>
        </p:spPr>
        <p:txBody>
          <a:bodyPr wrap="square" rtlCol="0">
            <a:spAutoFit/>
          </a:bodyPr>
          <a:lstStyle/>
          <a:p>
            <a:pPr marL="285750" indent="-285750">
              <a:buFont typeface="Arial" panose="020B0604020202020204" pitchFamily="34" charset="0"/>
              <a:buChar char="•"/>
            </a:pP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__</a:t>
            </a:r>
            <a:r>
              <a:rPr lang="en-US" sz="1600" b="1" i="1" dirty="0">
                <a:latin typeface="Courier New" panose="02070309020205020404" pitchFamily="49" charset="0"/>
                <a:cs typeface="Courier New" panose="02070309020205020404" pitchFamily="49" charset="0"/>
              </a:rPr>
              <a:t>getnstimeofday64</a:t>
            </a:r>
            <a:r>
              <a:rPr lang="en-US" sz="1600" i="1" dirty="0">
                <a:latin typeface="Courier New" panose="02070309020205020404" pitchFamily="49" charset="0"/>
                <a:cs typeface="Courier New" panose="02070309020205020404" pitchFamily="49" charset="0"/>
              </a:rPr>
              <a:t>(struct timespec64 *</a:t>
            </a:r>
            <a:r>
              <a:rPr lang="en-US" sz="1600" i="1" dirty="0" err="1">
                <a:latin typeface="Courier New" panose="02070309020205020404" pitchFamily="49" charset="0"/>
                <a:cs typeface="Courier New" panose="02070309020205020404" pitchFamily="49" charset="0"/>
              </a:rPr>
              <a:t>ts</a:t>
            </a:r>
            <a:r>
              <a:rPr lang="en-US" sz="1600" i="1" dirty="0">
                <a:latin typeface="Courier New" panose="02070309020205020404" pitchFamily="49" charset="0"/>
                <a:cs typeface="Courier New" panose="02070309020205020404" pitchFamily="49" charset="0"/>
              </a:rPr>
              <a:t>) </a:t>
            </a:r>
            <a:r>
              <a:rPr lang="en-US" dirty="0"/>
              <a:t>- Returns the time of day in a timespec64</a:t>
            </a:r>
          </a:p>
          <a:p>
            <a:pPr algn="just"/>
            <a:r>
              <a:rPr lang="en-US" dirty="0"/>
              <a:t>	Get the seconds from real-time base. Get the delta </a:t>
            </a:r>
            <a:r>
              <a:rPr lang="en-US" dirty="0" err="1"/>
              <a:t>nsec</a:t>
            </a:r>
            <a:r>
              <a:rPr lang="en-US" dirty="0"/>
              <a:t> from mono base, use the </a:t>
            </a:r>
            <a:r>
              <a:rPr lang="en-US" dirty="0" err="1"/>
              <a:t>mult</a:t>
            </a:r>
            <a:r>
              <a:rPr lang="en-US" dirty="0"/>
              <a:t> and shift and the fractional 	</a:t>
            </a:r>
            <a:r>
              <a:rPr lang="en-US" dirty="0" err="1"/>
              <a:t>nsec</a:t>
            </a:r>
            <a:r>
              <a:rPr lang="en-US" dirty="0"/>
              <a:t> to compute the total </a:t>
            </a:r>
            <a:r>
              <a:rPr lang="en-US" dirty="0" err="1"/>
              <a:t>nsec</a:t>
            </a:r>
            <a:r>
              <a:rPr lang="en-US" dirty="0"/>
              <a:t>. Return the sec and </a:t>
            </a:r>
            <a:r>
              <a:rPr lang="en-US" dirty="0" err="1"/>
              <a:t>nsec</a:t>
            </a:r>
            <a:r>
              <a:rPr lang="en-US" dirty="0"/>
              <a:t> value in timespec64 format.</a:t>
            </a:r>
          </a:p>
          <a:p>
            <a:endParaRPr lang="en-US" i="1" dirty="0"/>
          </a:p>
          <a:p>
            <a:pPr marL="285750" indent="-285750">
              <a:buFont typeface="Arial" panose="020B0604020202020204" pitchFamily="34" charset="0"/>
              <a:buChar char="•"/>
            </a:pPr>
            <a:r>
              <a:rPr lang="en-US" sz="1600" i="1" dirty="0" err="1">
                <a:latin typeface="Courier New" panose="02070309020205020404" pitchFamily="49" charset="0"/>
                <a:cs typeface="Courier New" panose="02070309020205020404" pitchFamily="49" charset="0"/>
              </a:rPr>
              <a:t>ktime_t</a:t>
            </a:r>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ktime_get</a:t>
            </a:r>
            <a:r>
              <a:rPr lang="en-US" sz="1600" i="1" dirty="0">
                <a:latin typeface="Courier New" panose="02070309020205020404" pitchFamily="49" charset="0"/>
                <a:cs typeface="Courier New" panose="02070309020205020404" pitchFamily="49" charset="0"/>
              </a:rPr>
              <a:t>(void)</a:t>
            </a:r>
          </a:p>
          <a:p>
            <a:r>
              <a:rPr lang="en-US" dirty="0"/>
              <a:t>	Get mono base, get the delta </a:t>
            </a:r>
            <a:r>
              <a:rPr lang="en-US" dirty="0" err="1"/>
              <a:t>nsec</a:t>
            </a:r>
            <a:r>
              <a:rPr lang="en-US" dirty="0"/>
              <a:t>, add it to base and return in </a:t>
            </a:r>
            <a:r>
              <a:rPr lang="en-US" dirty="0" err="1"/>
              <a:t>ktime_t</a:t>
            </a:r>
            <a:r>
              <a:rPr lang="en-US" dirty="0"/>
              <a:t> format.</a:t>
            </a:r>
          </a:p>
          <a:p>
            <a:endParaRPr lang="en-US" dirty="0"/>
          </a:p>
          <a:p>
            <a:pPr marL="285750" indent="-285750">
              <a:buFont typeface="Arial" panose="020B0604020202020204" pitchFamily="34" charset="0"/>
              <a:buChar char="•"/>
            </a:pPr>
            <a:r>
              <a:rPr lang="en-US" sz="1600" i="1" dirty="0">
                <a:latin typeface="Courier New" panose="02070309020205020404" pitchFamily="49" charset="0"/>
                <a:cs typeface="Courier New" panose="02070309020205020404" pitchFamily="49" charset="0"/>
              </a:rPr>
              <a:t>void </a:t>
            </a:r>
            <a:r>
              <a:rPr lang="en-US" sz="1600" b="1" i="1" dirty="0" err="1">
                <a:latin typeface="Courier New" panose="02070309020205020404" pitchFamily="49" charset="0"/>
                <a:cs typeface="Courier New" panose="02070309020205020404" pitchFamily="49" charset="0"/>
              </a:rPr>
              <a:t>do_gettimeofday</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timeval</a:t>
            </a:r>
            <a:r>
              <a:rPr lang="en-US" sz="1600" i="1" dirty="0">
                <a:latin typeface="Courier New" panose="02070309020205020404" pitchFamily="49" charset="0"/>
                <a:cs typeface="Courier New" panose="02070309020205020404" pitchFamily="49" charset="0"/>
              </a:rPr>
              <a:t> *tv)</a:t>
            </a:r>
          </a:p>
          <a:p>
            <a:pPr lvl="1"/>
            <a:r>
              <a:rPr lang="en-US" dirty="0"/>
              <a:t>	Similar to __</a:t>
            </a:r>
            <a:r>
              <a:rPr lang="en-US" dirty="0" err="1"/>
              <a:t>getnstimeofday</a:t>
            </a:r>
            <a:r>
              <a:rPr lang="en-US" dirty="0"/>
              <a:t> but returns sec and </a:t>
            </a:r>
            <a:r>
              <a:rPr lang="en-US" dirty="0" err="1"/>
              <a:t>usec</a:t>
            </a:r>
            <a:r>
              <a:rPr lang="en-US" dirty="0"/>
              <a:t>.</a:t>
            </a:r>
          </a:p>
          <a:p>
            <a:pPr lvl="1"/>
            <a:endParaRPr lang="en-US" i="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b="1" i="1" dirty="0">
                <a:latin typeface="Courier New" panose="02070309020205020404" pitchFamily="49" charset="0"/>
                <a:cs typeface="Courier New" panose="02070309020205020404" pitchFamily="49" charset="0"/>
              </a:rPr>
              <a:t>do_settimeofday64</a:t>
            </a:r>
            <a:r>
              <a:rPr lang="en-US" sz="1600" i="1" dirty="0">
                <a:latin typeface="Courier New" panose="02070309020205020404" pitchFamily="49" charset="0"/>
                <a:cs typeface="Courier New" panose="02070309020205020404" pitchFamily="49" charset="0"/>
              </a:rPr>
              <a:t>(</a:t>
            </a:r>
            <a:r>
              <a:rPr lang="en-US" sz="1600" i="1" dirty="0" err="1">
                <a:latin typeface="Courier New" panose="02070309020205020404" pitchFamily="49" charset="0"/>
                <a:cs typeface="Courier New" panose="02070309020205020404" pitchFamily="49" charset="0"/>
              </a:rPr>
              <a:t>const</a:t>
            </a:r>
            <a:r>
              <a:rPr lang="en-US" sz="1600" i="1" dirty="0">
                <a:latin typeface="Courier New" panose="02070309020205020404" pitchFamily="49" charset="0"/>
                <a:cs typeface="Courier New" panose="02070309020205020404" pitchFamily="49" charset="0"/>
              </a:rPr>
              <a:t> struct timespec64 *</a:t>
            </a:r>
            <a:r>
              <a:rPr lang="en-US" sz="1600" i="1" dirty="0" err="1">
                <a:latin typeface="Courier New" panose="02070309020205020404" pitchFamily="49" charset="0"/>
                <a:cs typeface="Courier New" panose="02070309020205020404" pitchFamily="49" charset="0"/>
              </a:rPr>
              <a:t>ts</a:t>
            </a:r>
            <a:r>
              <a:rPr lang="en-US" sz="1600" i="1" dirty="0">
                <a:latin typeface="Courier New" panose="02070309020205020404" pitchFamily="49" charset="0"/>
                <a:cs typeface="Courier New" panose="02070309020205020404" pitchFamily="49" charset="0"/>
              </a:rPr>
              <a:t>) - </a:t>
            </a:r>
            <a:r>
              <a:rPr lang="en-US" sz="1600" dirty="0"/>
              <a:t>Sets the time of day</a:t>
            </a:r>
            <a:endParaRPr lang="en-US" sz="1600" i="1" dirty="0">
              <a:latin typeface="Courier New" panose="02070309020205020404" pitchFamily="49" charset="0"/>
              <a:cs typeface="Courier New" panose="02070309020205020404" pitchFamily="49" charset="0"/>
            </a:endParaRPr>
          </a:p>
          <a:p>
            <a:pPr algn="just"/>
            <a:r>
              <a:rPr lang="en-US" dirty="0"/>
              <a:t>	Forward the timekeeper so that the bases are updated with latest time. Get the delta between the time to be set 	and the real time. make sure we don’t set time to epoch + system-up-time. Correct existing </a:t>
            </a:r>
            <a:r>
              <a:rPr lang="en-US" dirty="0" err="1"/>
              <a:t>wall_to_monotonic</a:t>
            </a:r>
            <a:r>
              <a:rPr lang="en-US" dirty="0"/>
              <a:t> by 	subtracting delta time. correct the real and tai offsets. Set the </a:t>
            </a:r>
            <a:r>
              <a:rPr lang="en-US" dirty="0" err="1"/>
              <a:t>xtime</a:t>
            </a:r>
            <a:r>
              <a:rPr lang="en-US" dirty="0"/>
              <a:t> with new time.</a:t>
            </a:r>
          </a:p>
          <a:p>
            <a:pPr marL="285750" indent="-285750">
              <a:buFont typeface="Arial" panose="020B0604020202020204" pitchFamily="34" charset="0"/>
              <a:buChar char="•"/>
            </a:pPr>
            <a:endParaRPr lang="en-US" i="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i="1" dirty="0" err="1">
                <a:latin typeface="Courier New" panose="02070309020205020404" pitchFamily="49" charset="0"/>
                <a:cs typeface="Courier New" panose="02070309020205020404" pitchFamily="49" charset="0"/>
              </a:rPr>
              <a:t>int</a:t>
            </a:r>
            <a:r>
              <a:rPr lang="en-US"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timekeeping_inject_offset</a:t>
            </a:r>
            <a:r>
              <a:rPr lang="en-US" i="1" dirty="0">
                <a:latin typeface="Courier New" panose="02070309020205020404" pitchFamily="49" charset="0"/>
                <a:cs typeface="Courier New" panose="02070309020205020404" pitchFamily="49" charset="0"/>
              </a:rPr>
              <a:t>(struct </a:t>
            </a:r>
            <a:r>
              <a:rPr lang="en-US" i="1" dirty="0" err="1">
                <a:latin typeface="Courier New" panose="02070309020205020404" pitchFamily="49" charset="0"/>
                <a:cs typeface="Courier New" panose="02070309020205020404" pitchFamily="49" charset="0"/>
              </a:rPr>
              <a:t>timespec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ts</a:t>
            </a:r>
            <a:r>
              <a:rPr lang="en-US" i="1" dirty="0">
                <a:latin typeface="Courier New" panose="02070309020205020404" pitchFamily="49" charset="0"/>
                <a:cs typeface="Courier New" panose="02070309020205020404" pitchFamily="49" charset="0"/>
              </a:rPr>
              <a:t>)</a:t>
            </a:r>
          </a:p>
          <a:p>
            <a:endParaRPr lang="en-US" i="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i="1" dirty="0">
                <a:latin typeface="Courier New" panose="02070309020205020404" pitchFamily="49" charset="0"/>
                <a:cs typeface="Courier New" panose="02070309020205020404" pitchFamily="49" charset="0"/>
              </a:rPr>
              <a:t>void </a:t>
            </a:r>
            <a:r>
              <a:rPr lang="en-US" b="1" i="1" dirty="0">
                <a:latin typeface="Courier New" panose="02070309020205020404" pitchFamily="49" charset="0"/>
                <a:cs typeface="Courier New" panose="02070309020205020404" pitchFamily="49" charset="0"/>
              </a:rPr>
              <a:t>getboottime64</a:t>
            </a:r>
            <a:r>
              <a:rPr lang="en-US" i="1" dirty="0">
                <a:latin typeface="Courier New" panose="02070309020205020404" pitchFamily="49" charset="0"/>
                <a:cs typeface="Courier New" panose="02070309020205020404" pitchFamily="49" charset="0"/>
              </a:rPr>
              <a:t>(struct timespec64 *</a:t>
            </a:r>
            <a:r>
              <a:rPr lang="en-US" i="1" dirty="0" err="1">
                <a:latin typeface="Courier New" panose="02070309020205020404" pitchFamily="49" charset="0"/>
                <a:cs typeface="Courier New" panose="02070309020205020404" pitchFamily="49" charset="0"/>
              </a:rPr>
              <a:t>ts</a:t>
            </a:r>
            <a:r>
              <a:rPr lang="en-US" i="1" dirty="0">
                <a:latin typeface="Courier New" panose="02070309020205020404" pitchFamily="49" charset="0"/>
                <a:cs typeface="Courier New" panose="02070309020205020404" pitchFamily="49" charset="0"/>
              </a:rPr>
              <a:t>)</a:t>
            </a:r>
            <a:endParaRPr lang="en-US" dirty="0"/>
          </a:p>
        </p:txBody>
      </p:sp>
      <p:sp>
        <p:nvSpPr>
          <p:cNvPr id="9" name="TextBox 8">
            <a:extLst>
              <a:ext uri="{FF2B5EF4-FFF2-40B4-BE49-F238E27FC236}">
                <a16:creationId xmlns:a16="http://schemas.microsoft.com/office/drawing/2014/main" id="{4A514FB6-8F73-499E-8857-B4E1E604EFDA}"/>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timekeeping – Few interface functions</a:t>
            </a:r>
          </a:p>
        </p:txBody>
      </p:sp>
    </p:spTree>
    <p:extLst>
      <p:ext uri="{BB962C8B-B14F-4D97-AF65-F5344CB8AC3E}">
        <p14:creationId xmlns:p14="http://schemas.microsoft.com/office/powerpoint/2010/main" val="75271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E872F87D-0771-40E3-A972-522C270DCFD0}"/>
              </a:ext>
            </a:extLst>
          </p:cNvPr>
          <p:cNvSpPr txBox="1"/>
          <p:nvPr/>
        </p:nvSpPr>
        <p:spPr>
          <a:xfrm>
            <a:off x="109057" y="835609"/>
            <a:ext cx="11751093" cy="6124754"/>
          </a:xfrm>
          <a:prstGeom prst="rect">
            <a:avLst/>
          </a:prstGeom>
          <a:noFill/>
        </p:spPr>
        <p:txBody>
          <a:bodyPr wrap="square" rtlCol="0">
            <a:spAutoFit/>
          </a:bodyPr>
          <a:lstStyle/>
          <a:p>
            <a:pPr marL="285750" indent="-285750">
              <a:buFont typeface="Arial" panose="020B0604020202020204" pitchFamily="34" charset="0"/>
              <a:buChar char="•"/>
            </a:pPr>
            <a:r>
              <a:rPr lang="en-US" dirty="0"/>
              <a:t>This implementation is changed to handle the timers more efficiently avoiding cascading. So, skipping the implementation part as of now.</a:t>
            </a:r>
          </a:p>
          <a:p>
            <a:endParaRPr lang="en-US" dirty="0"/>
          </a:p>
          <a:p>
            <a:pPr marL="285750" indent="-285750">
              <a:buFont typeface="Arial" panose="020B0604020202020204" pitchFamily="34" charset="0"/>
              <a:buChar char="•"/>
            </a:pPr>
            <a:r>
              <a:rPr lang="en-US" dirty="0"/>
              <a:t>Essentially there are </a:t>
            </a:r>
            <a:r>
              <a:rPr lang="en-US" dirty="0" err="1"/>
              <a:t>timer_bases</a:t>
            </a:r>
            <a:r>
              <a:rPr lang="en-US" dirty="0"/>
              <a:t> for each of the CPU and the new timers gets added to the list in these bases. The timers are arranged such that the time taken to get to the given timer is very minimal and would just need to calculate the index to get into the array. There is also a single global </a:t>
            </a:r>
            <a:r>
              <a:rPr lang="en-US" dirty="0" err="1"/>
              <a:t>timer_base</a:t>
            </a:r>
            <a:r>
              <a:rPr lang="en-US" dirty="0"/>
              <a:t> for all the deferrable timers.</a:t>
            </a:r>
          </a:p>
          <a:p>
            <a:endParaRPr lang="en-US" dirty="0"/>
          </a:p>
          <a:p>
            <a:pPr marL="285750" indent="-285750">
              <a:buFont typeface="Arial" panose="020B0604020202020204" pitchFamily="34" charset="0"/>
              <a:buChar char="•"/>
            </a:pPr>
            <a:r>
              <a:rPr lang="en-US" dirty="0"/>
              <a:t>Timers gets migrated to other </a:t>
            </a:r>
            <a:r>
              <a:rPr lang="en-US" dirty="0" err="1"/>
              <a:t>cpus</a:t>
            </a:r>
            <a:r>
              <a:rPr lang="en-US" dirty="0"/>
              <a:t> (via </a:t>
            </a:r>
            <a:r>
              <a:rPr lang="en-US" dirty="0" err="1"/>
              <a:t>notifiers</a:t>
            </a:r>
            <a:r>
              <a:rPr lang="en-US" dirty="0"/>
              <a:t>) when the </a:t>
            </a:r>
            <a:r>
              <a:rPr lang="en-US" dirty="0" err="1"/>
              <a:t>cpu</a:t>
            </a:r>
            <a:r>
              <a:rPr lang="en-US" dirty="0"/>
              <a:t> on which they are queued is going down.</a:t>
            </a:r>
          </a:p>
          <a:p>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timer_cpu_notify</a:t>
            </a:r>
            <a:r>
              <a:rPr lang="en-US" sz="16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case CPU_DEAD:</a:t>
            </a:r>
          </a:p>
          <a:p>
            <a:r>
              <a:rPr lang="en-US" sz="1600" i="1" dirty="0">
                <a:latin typeface="Courier New" panose="02070309020205020404" pitchFamily="49" charset="0"/>
                <a:cs typeface="Courier New" panose="02070309020205020404" pitchFamily="49" charset="0"/>
              </a:rPr>
              <a:t>		case CPU_DEAD_FROZEN:</a:t>
            </a:r>
          </a:p>
          <a:p>
            <a:r>
              <a:rPr lang="en-US" sz="1600" i="1" dirty="0">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migrate_timers</a:t>
            </a:r>
            <a:r>
              <a:rPr lang="en-US" sz="1600" i="1" dirty="0">
                <a:latin typeface="Courier New" panose="02070309020205020404" pitchFamily="49" charset="0"/>
                <a:cs typeface="Courier New" panose="02070309020205020404" pitchFamily="49" charset="0"/>
              </a:rPr>
              <a:t>((long)</a:t>
            </a:r>
            <a:r>
              <a:rPr lang="en-US" sz="1600" i="1" dirty="0" err="1">
                <a:latin typeface="Courier New" panose="02070309020205020404" pitchFamily="49" charset="0"/>
                <a:cs typeface="Courier New" panose="02070309020205020404" pitchFamily="49" charset="0"/>
              </a:rPr>
              <a:t>hcpu</a:t>
            </a:r>
            <a:r>
              <a:rPr lang="en-US" sz="1600" i="1" dirty="0">
                <a:latin typeface="Courier New" panose="02070309020205020404" pitchFamily="49" charset="0"/>
                <a:cs typeface="Courier New" panose="02070309020205020404" pitchFamily="49" charset="0"/>
              </a:rPr>
              <a:t>);</a:t>
            </a:r>
          </a:p>
          <a:p>
            <a:endParaRPr lang="en-US" sz="1600" i="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t>How and when are the timers handled?</a:t>
            </a:r>
          </a:p>
          <a:p>
            <a:r>
              <a:rPr lang="en-US" dirty="0"/>
              <a:t>	During initialization we create a timer </a:t>
            </a:r>
            <a:r>
              <a:rPr lang="en-US" dirty="0" err="1"/>
              <a:t>softirq</a:t>
            </a:r>
            <a:r>
              <a:rPr lang="en-US" dirty="0"/>
              <a:t> to handle the expired timers.</a:t>
            </a:r>
          </a:p>
          <a:p>
            <a:r>
              <a:rPr lang="en-US" sz="1600" i="1" dirty="0">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open_softirq</a:t>
            </a:r>
            <a:r>
              <a:rPr lang="en-US" sz="1600" i="1" dirty="0">
                <a:solidFill>
                  <a:schemeClr val="accent2">
                    <a:lumMod val="75000"/>
                  </a:schemeClr>
                </a:solidFill>
                <a:latin typeface="Courier New" panose="02070309020205020404" pitchFamily="49" charset="0"/>
                <a:cs typeface="Courier New" panose="02070309020205020404" pitchFamily="49" charset="0"/>
              </a:rPr>
              <a:t>(TIMER_SOFTIRQ, </a:t>
            </a:r>
            <a:r>
              <a:rPr lang="en-US" sz="1600" i="1" dirty="0" err="1">
                <a:solidFill>
                  <a:schemeClr val="accent2">
                    <a:lumMod val="75000"/>
                  </a:schemeClr>
                </a:solidFill>
                <a:latin typeface="Courier New" panose="02070309020205020404" pitchFamily="49" charset="0"/>
                <a:cs typeface="Courier New" panose="02070309020205020404" pitchFamily="49" charset="0"/>
              </a:rPr>
              <a:t>run_timer_softirq</a:t>
            </a:r>
            <a:r>
              <a:rPr lang="en-US" sz="1600" i="1" dirty="0">
                <a:solidFill>
                  <a:schemeClr val="accent2">
                    <a:lumMod val="75000"/>
                  </a:schemeClr>
                </a:solidFill>
                <a:latin typeface="Courier New" panose="02070309020205020404" pitchFamily="49" charset="0"/>
                <a:cs typeface="Courier New" panose="02070309020205020404" pitchFamily="49" charset="0"/>
              </a:rPr>
              <a:t>);</a:t>
            </a:r>
          </a:p>
          <a:p>
            <a:endParaRPr lang="en-US" dirty="0"/>
          </a:p>
          <a:p>
            <a:pPr marL="285750" indent="-285750">
              <a:buFont typeface="Arial" panose="020B0604020202020204" pitchFamily="34" charset="0"/>
              <a:buChar char="•"/>
            </a:pPr>
            <a:r>
              <a:rPr lang="en-US" dirty="0"/>
              <a:t>timers gets handled in the </a:t>
            </a:r>
            <a:r>
              <a:rPr lang="en-US" dirty="0" err="1"/>
              <a:t>softirq</a:t>
            </a:r>
            <a:r>
              <a:rPr lang="en-US" dirty="0"/>
              <a:t>, bottom half context.</a:t>
            </a:r>
          </a:p>
          <a:p>
            <a:r>
              <a:rPr lang="en-US" sz="1600" i="1" dirty="0">
                <a:latin typeface="Courier New" panose="02070309020205020404" pitchFamily="49" charset="0"/>
                <a:cs typeface="Courier New" panose="02070309020205020404" pitchFamily="49" charset="0"/>
              </a:rPr>
              <a:t>	static void </a:t>
            </a:r>
            <a:r>
              <a:rPr lang="en-US" sz="1600" i="1" dirty="0" err="1">
                <a:latin typeface="Courier New" panose="02070309020205020404" pitchFamily="49" charset="0"/>
                <a:cs typeface="Courier New" panose="02070309020205020404" pitchFamily="49" charset="0"/>
              </a:rPr>
              <a:t>run_timer_softirq</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softirq_action</a:t>
            </a:r>
            <a:r>
              <a:rPr lang="en-US" sz="1600" i="1" dirty="0">
                <a:latin typeface="Courier New" panose="02070309020205020404" pitchFamily="49" charset="0"/>
                <a:cs typeface="Courier New" panose="02070309020205020404" pitchFamily="49" charset="0"/>
              </a:rPr>
              <a:t> *h)</a:t>
            </a:r>
          </a:p>
          <a:p>
            <a:r>
              <a:rPr lang="en-US" sz="1600" i="1" dirty="0">
                <a:latin typeface="Courier New" panose="02070309020205020404" pitchFamily="49" charset="0"/>
                <a:cs typeface="Courier New" panose="02070309020205020404" pitchFamily="49" charset="0"/>
              </a:rPr>
              <a:t>		struct </a:t>
            </a:r>
            <a:r>
              <a:rPr lang="en-US" sz="1600" i="1" dirty="0" err="1">
                <a:latin typeface="Courier New" panose="02070309020205020404" pitchFamily="49" charset="0"/>
                <a:cs typeface="Courier New" panose="02070309020205020404" pitchFamily="49" charset="0"/>
              </a:rPr>
              <a:t>tvec_base</a:t>
            </a:r>
            <a:r>
              <a:rPr lang="en-US" sz="1600" i="1" dirty="0">
                <a:latin typeface="Courier New" panose="02070309020205020404" pitchFamily="49" charset="0"/>
                <a:cs typeface="Courier New" panose="02070309020205020404" pitchFamily="49" charset="0"/>
              </a:rPr>
              <a:t> *base = </a:t>
            </a:r>
            <a:r>
              <a:rPr lang="en-US" sz="1600" i="1" dirty="0" err="1">
                <a:latin typeface="Courier New" panose="02070309020205020404" pitchFamily="49" charset="0"/>
                <a:cs typeface="Courier New" panose="02070309020205020404" pitchFamily="49" charset="0"/>
              </a:rPr>
              <a:t>this_cpu_ptr</a:t>
            </a:r>
            <a:r>
              <a:rPr lang="en-US" sz="1600" i="1" dirty="0">
                <a:latin typeface="Courier New" panose="02070309020205020404" pitchFamily="49" charset="0"/>
                <a:cs typeface="Courier New" panose="02070309020205020404" pitchFamily="49" charset="0"/>
              </a:rPr>
              <a:t>(&amp;</a:t>
            </a:r>
            <a:r>
              <a:rPr lang="en-US" sz="1600" i="1" dirty="0" err="1">
                <a:latin typeface="Courier New" panose="02070309020205020404" pitchFamily="49" charset="0"/>
                <a:cs typeface="Courier New" panose="02070309020205020404" pitchFamily="49" charset="0"/>
              </a:rPr>
              <a:t>tvec_bases</a:t>
            </a:r>
            <a:r>
              <a:rPr lang="en-US" sz="16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a:t>
            </a:r>
            <a:r>
              <a:rPr lang="en-US" sz="1600" i="1" dirty="0">
                <a:solidFill>
                  <a:schemeClr val="accent2">
                    <a:lumMod val="75000"/>
                  </a:schemeClr>
                </a:solidFill>
                <a:latin typeface="Courier New" panose="02070309020205020404" pitchFamily="49" charset="0"/>
                <a:cs typeface="Courier New" panose="02070309020205020404" pitchFamily="49" charset="0"/>
              </a:rPr>
              <a:t>__</a:t>
            </a:r>
            <a:r>
              <a:rPr lang="en-US" sz="1600" i="1" dirty="0" err="1">
                <a:solidFill>
                  <a:schemeClr val="accent2">
                    <a:lumMod val="75000"/>
                  </a:schemeClr>
                </a:solidFill>
                <a:latin typeface="Courier New" panose="02070309020205020404" pitchFamily="49" charset="0"/>
                <a:cs typeface="Courier New" panose="02070309020205020404" pitchFamily="49" charset="0"/>
              </a:rPr>
              <a:t>run_deferrable_timers</a:t>
            </a:r>
            <a:r>
              <a:rPr lang="en-US" sz="1600" i="1" dirty="0">
                <a:solidFill>
                  <a:schemeClr val="accent2">
                    <a:lumMod val="75000"/>
                  </a:schemeClr>
                </a:solidFill>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if (</a:t>
            </a:r>
            <a:r>
              <a:rPr lang="en-US" sz="1600" i="1" dirty="0" err="1">
                <a:latin typeface="Courier New" panose="02070309020205020404" pitchFamily="49" charset="0"/>
                <a:cs typeface="Courier New" panose="02070309020205020404" pitchFamily="49" charset="0"/>
              </a:rPr>
              <a:t>time_after_eq</a:t>
            </a:r>
            <a:r>
              <a:rPr lang="en-US" sz="1600" i="1" dirty="0">
                <a:latin typeface="Courier New" panose="02070309020205020404" pitchFamily="49" charset="0"/>
                <a:cs typeface="Courier New" panose="02070309020205020404" pitchFamily="49" charset="0"/>
              </a:rPr>
              <a:t>(jiffies, base-&gt;</a:t>
            </a:r>
            <a:r>
              <a:rPr lang="en-US" sz="1600" i="1" dirty="0" err="1">
                <a:latin typeface="Courier New" panose="02070309020205020404" pitchFamily="49" charset="0"/>
                <a:cs typeface="Courier New" panose="02070309020205020404" pitchFamily="49" charset="0"/>
              </a:rPr>
              <a:t>timer_jiffies</a:t>
            </a:r>
            <a:r>
              <a:rPr lang="en-US" sz="16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a:t>
            </a:r>
            <a:r>
              <a:rPr lang="en-US" sz="1600" i="1" dirty="0">
                <a:solidFill>
                  <a:schemeClr val="accent2">
                    <a:lumMod val="75000"/>
                  </a:schemeClr>
                </a:solidFill>
                <a:latin typeface="Courier New" panose="02070309020205020404" pitchFamily="49" charset="0"/>
                <a:cs typeface="Courier New" panose="02070309020205020404" pitchFamily="49" charset="0"/>
              </a:rPr>
              <a:t>__</a:t>
            </a:r>
            <a:r>
              <a:rPr lang="en-US" sz="1600" i="1" dirty="0" err="1">
                <a:solidFill>
                  <a:schemeClr val="accent2">
                    <a:lumMod val="75000"/>
                  </a:schemeClr>
                </a:solidFill>
                <a:latin typeface="Courier New" panose="02070309020205020404" pitchFamily="49" charset="0"/>
                <a:cs typeface="Courier New" panose="02070309020205020404" pitchFamily="49" charset="0"/>
              </a:rPr>
              <a:t>run_timers</a:t>
            </a:r>
            <a:r>
              <a:rPr lang="en-US" sz="1600" i="1" dirty="0">
                <a:solidFill>
                  <a:schemeClr val="accent2">
                    <a:lumMod val="75000"/>
                  </a:schemeClr>
                </a:solidFill>
                <a:latin typeface="Courier New" panose="02070309020205020404" pitchFamily="49" charset="0"/>
                <a:cs typeface="Courier New" panose="02070309020205020404" pitchFamily="49" charset="0"/>
              </a:rPr>
              <a:t>(base);</a:t>
            </a:r>
          </a:p>
        </p:txBody>
      </p:sp>
      <p:sp>
        <p:nvSpPr>
          <p:cNvPr id="9" name="TextBox 8">
            <a:extLst>
              <a:ext uri="{FF2B5EF4-FFF2-40B4-BE49-F238E27FC236}">
                <a16:creationId xmlns:a16="http://schemas.microsoft.com/office/drawing/2014/main" id="{4A514FB6-8F73-499E-8857-B4E1E604EFDA}"/>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Timers</a:t>
            </a:r>
          </a:p>
        </p:txBody>
      </p:sp>
      <p:sp>
        <p:nvSpPr>
          <p:cNvPr id="2" name="Star: 10 Points 1">
            <a:extLst>
              <a:ext uri="{FF2B5EF4-FFF2-40B4-BE49-F238E27FC236}">
                <a16:creationId xmlns:a16="http://schemas.microsoft.com/office/drawing/2014/main" id="{2D07B4D4-D4DE-445E-B39C-53AE89E82F14}"/>
              </a:ext>
            </a:extLst>
          </p:cNvPr>
          <p:cNvSpPr/>
          <p:nvPr/>
        </p:nvSpPr>
        <p:spPr>
          <a:xfrm>
            <a:off x="9026554" y="3359100"/>
            <a:ext cx="2206305" cy="2253124"/>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tick resolution</a:t>
            </a:r>
          </a:p>
        </p:txBody>
      </p:sp>
    </p:spTree>
    <p:extLst>
      <p:ext uri="{BB962C8B-B14F-4D97-AF65-F5344CB8AC3E}">
        <p14:creationId xmlns:p14="http://schemas.microsoft.com/office/powerpoint/2010/main" val="145150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E872F87D-0771-40E3-A972-522C270DCFD0}"/>
              </a:ext>
            </a:extLst>
          </p:cNvPr>
          <p:cNvSpPr txBox="1"/>
          <p:nvPr/>
        </p:nvSpPr>
        <p:spPr>
          <a:xfrm>
            <a:off x="117446" y="919499"/>
            <a:ext cx="1175109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dirty="0" err="1"/>
              <a:t>softirq</a:t>
            </a:r>
            <a:r>
              <a:rPr lang="en-US" dirty="0"/>
              <a:t> for timer would be raised when the tick is hit by tick-</a:t>
            </a:r>
            <a:r>
              <a:rPr lang="en-US" dirty="0" err="1"/>
              <a:t>sched</a:t>
            </a:r>
            <a:r>
              <a:rPr lang="en-US" dirty="0"/>
              <a:t> timer</a:t>
            </a:r>
          </a:p>
          <a:p>
            <a:r>
              <a:rPr lang="en-US" dirty="0"/>
              <a:t>	</a:t>
            </a:r>
            <a:r>
              <a:rPr lang="en-US" dirty="0" err="1"/>
              <a:t>tick_sched_timer</a:t>
            </a:r>
            <a:r>
              <a:rPr lang="en-US" dirty="0"/>
              <a:t>() -&gt; </a:t>
            </a:r>
            <a:r>
              <a:rPr lang="en-US" dirty="0" err="1"/>
              <a:t>tick_sched_handle</a:t>
            </a:r>
            <a:r>
              <a:rPr lang="en-US" dirty="0"/>
              <a:t>() -&gt; </a:t>
            </a:r>
            <a:r>
              <a:rPr lang="en-US" dirty="0" err="1"/>
              <a:t>update_process_times</a:t>
            </a:r>
            <a:r>
              <a:rPr lang="en-US" dirty="0"/>
              <a:t>(</a:t>
            </a:r>
            <a:r>
              <a:rPr lang="en-US" dirty="0" err="1"/>
              <a:t>user_mode</a:t>
            </a:r>
            <a:r>
              <a:rPr lang="en-US" dirty="0"/>
              <a:t>(</a:t>
            </a:r>
            <a:r>
              <a:rPr lang="en-US" dirty="0" err="1"/>
              <a:t>regs</a:t>
            </a:r>
            <a:r>
              <a:rPr lang="en-US" dirty="0"/>
              <a:t>)) -&gt; </a:t>
            </a:r>
            <a:r>
              <a:rPr lang="en-US" dirty="0" err="1"/>
              <a:t>run_local_timers</a:t>
            </a:r>
            <a:r>
              <a:rPr lang="en-US" dirty="0"/>
              <a:t>() -&gt; r	</a:t>
            </a:r>
            <a:r>
              <a:rPr lang="en-US" dirty="0" err="1"/>
              <a:t>aise_softirq</a:t>
            </a:r>
            <a:r>
              <a:rPr lang="en-US" dirty="0"/>
              <a:t>(TIMER_SOFTIRQ)</a:t>
            </a:r>
          </a:p>
          <a:p>
            <a:endParaRPr lang="en-US" dirty="0"/>
          </a:p>
          <a:p>
            <a:pPr marL="285750" indent="-285750">
              <a:buFont typeface="Arial" panose="020B0604020202020204" pitchFamily="34" charset="0"/>
              <a:buChar char="•"/>
            </a:pPr>
            <a:r>
              <a:rPr lang="en-US" dirty="0"/>
              <a:t>When do these </a:t>
            </a:r>
            <a:r>
              <a:rPr lang="en-US" dirty="0" err="1"/>
              <a:t>softirqs</a:t>
            </a:r>
            <a:r>
              <a:rPr lang="en-US" dirty="0"/>
              <a:t> get to execute?</a:t>
            </a:r>
          </a:p>
          <a:p>
            <a:pPr marL="1257300" lvl="2" indent="-342900">
              <a:buFont typeface="+mj-lt"/>
              <a:buAutoNum type="arabicPeriod"/>
            </a:pPr>
            <a:r>
              <a:rPr lang="en-US" dirty="0" err="1"/>
              <a:t>irq_exit</a:t>
            </a:r>
            <a:r>
              <a:rPr lang="en-US" dirty="0"/>
              <a:t>() -&gt; </a:t>
            </a:r>
            <a:r>
              <a:rPr lang="en-US" dirty="0" err="1"/>
              <a:t>invoke_softirq</a:t>
            </a:r>
            <a:r>
              <a:rPr lang="en-US" dirty="0"/>
              <a:t>() -&gt; __</a:t>
            </a:r>
            <a:r>
              <a:rPr lang="en-US" dirty="0" err="1"/>
              <a:t>do_softirq</a:t>
            </a:r>
            <a:r>
              <a:rPr lang="en-US" dirty="0"/>
              <a:t>() -&gt; call </a:t>
            </a:r>
            <a:r>
              <a:rPr lang="en-US" dirty="0" err="1"/>
              <a:t>softirq_action</a:t>
            </a:r>
            <a:r>
              <a:rPr lang="en-US" dirty="0"/>
              <a:t> for each pending type. If there are more </a:t>
            </a:r>
            <a:r>
              <a:rPr lang="en-US" dirty="0" err="1"/>
              <a:t>softirqs</a:t>
            </a:r>
            <a:r>
              <a:rPr lang="en-US" dirty="0"/>
              <a:t> pending after this it would wakeup </a:t>
            </a:r>
            <a:r>
              <a:rPr lang="en-US" dirty="0" err="1"/>
              <a:t>ksoftirqd</a:t>
            </a:r>
            <a:r>
              <a:rPr lang="en-US" dirty="0"/>
              <a:t> using </a:t>
            </a:r>
            <a:r>
              <a:rPr lang="en-US" dirty="0" err="1"/>
              <a:t>wakeup_softirqd</a:t>
            </a:r>
            <a:r>
              <a:rPr lang="en-US" dirty="0"/>
              <a:t>()</a:t>
            </a:r>
          </a:p>
          <a:p>
            <a:pPr marL="1257300" lvl="2" indent="-342900">
              <a:buFont typeface="+mj-lt"/>
              <a:buAutoNum type="arabicPeriod"/>
            </a:pPr>
            <a:r>
              <a:rPr lang="en-US" dirty="0" err="1"/>
              <a:t>run_ksoftirqd</a:t>
            </a:r>
            <a:r>
              <a:rPr lang="en-US" dirty="0"/>
              <a:t>() -&gt; __</a:t>
            </a:r>
            <a:r>
              <a:rPr lang="en-US" dirty="0" err="1"/>
              <a:t>do_softirq</a:t>
            </a:r>
            <a:r>
              <a:rPr lang="en-US" dirty="0"/>
              <a:t>()</a:t>
            </a:r>
          </a:p>
          <a:p>
            <a:pPr marL="1257300" lvl="2" indent="-342900">
              <a:buFont typeface="+mj-lt"/>
              <a:buAutoNum type="arabicPeriod"/>
            </a:pPr>
            <a:r>
              <a:rPr lang="en-US" dirty="0"/>
              <a:t>__</a:t>
            </a:r>
            <a:r>
              <a:rPr lang="en-US" dirty="0" err="1"/>
              <a:t>local_bh_enable_ip</a:t>
            </a:r>
            <a:r>
              <a:rPr lang="en-US" dirty="0"/>
              <a:t>() -&gt; </a:t>
            </a:r>
            <a:r>
              <a:rPr lang="en-US" dirty="0" err="1"/>
              <a:t>do_softirq</a:t>
            </a:r>
            <a:r>
              <a:rPr lang="en-US" dirty="0"/>
              <a:t>() -&gt; </a:t>
            </a:r>
            <a:r>
              <a:rPr lang="en-US" dirty="0" err="1"/>
              <a:t>do_softirq_own_stack</a:t>
            </a:r>
            <a:r>
              <a:rPr lang="en-US" dirty="0"/>
              <a:t>() -&gt; __</a:t>
            </a:r>
            <a:r>
              <a:rPr lang="en-US" dirty="0" err="1"/>
              <a:t>do_softirq</a:t>
            </a:r>
            <a:r>
              <a:rPr lang="en-US" dirty="0"/>
              <a:t>()</a:t>
            </a:r>
          </a:p>
          <a:p>
            <a:endParaRPr lang="en-US" dirty="0"/>
          </a:p>
          <a:p>
            <a:pPr marL="285750" indent="-285750">
              <a:buFont typeface="Arial" panose="020B0604020202020204" pitchFamily="34" charset="0"/>
              <a:buChar char="•"/>
            </a:pPr>
            <a:r>
              <a:rPr lang="en-US" dirty="0"/>
              <a:t>__</a:t>
            </a:r>
            <a:r>
              <a:rPr lang="en-US" dirty="0" err="1"/>
              <a:t>run_timers</a:t>
            </a:r>
            <a:r>
              <a:rPr lang="en-US" dirty="0"/>
              <a:t>() runs all expired timers (if any) on that </a:t>
            </a:r>
            <a:r>
              <a:rPr lang="en-US" dirty="0" err="1"/>
              <a:t>cpu</a:t>
            </a:r>
            <a:r>
              <a:rPr lang="en-US" dirty="0"/>
              <a:t>.</a:t>
            </a:r>
          </a:p>
          <a:p>
            <a:r>
              <a:rPr lang="en-US" dirty="0"/>
              <a:t>	In Older kernels (4.4 and below) this function cascades all vectors and executes all expired timer vectors.</a:t>
            </a:r>
          </a:p>
          <a:p>
            <a:endParaRPr lang="en-US" dirty="0"/>
          </a:p>
          <a:p>
            <a:pPr marL="285750" indent="-285750">
              <a:buFont typeface="Arial" panose="020B0604020202020204" pitchFamily="34" charset="0"/>
              <a:buChar char="•"/>
            </a:pPr>
            <a:r>
              <a:rPr lang="en-US" b="1" dirty="0"/>
              <a:t>Deferrable timer</a:t>
            </a:r>
          </a:p>
          <a:p>
            <a:r>
              <a:rPr lang="en-US" dirty="0"/>
              <a:t>	A deferrable timer will work normally when the system is busy, but will not cause a CPU to come out of idle just to service it; instead, the timer will be serviced when the CPU eventually wakes up with a subsequent non-deferrable timer.</a:t>
            </a:r>
          </a:p>
        </p:txBody>
      </p:sp>
      <p:sp>
        <p:nvSpPr>
          <p:cNvPr id="9" name="TextBox 8">
            <a:extLst>
              <a:ext uri="{FF2B5EF4-FFF2-40B4-BE49-F238E27FC236}">
                <a16:creationId xmlns:a16="http://schemas.microsoft.com/office/drawing/2014/main" id="{4A514FB6-8F73-499E-8857-B4E1E604EFDA}"/>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Timers…</a:t>
            </a:r>
            <a:r>
              <a:rPr lang="en-US" dirty="0" err="1"/>
              <a:t>cntd</a:t>
            </a:r>
            <a:endParaRPr lang="en-US" dirty="0"/>
          </a:p>
        </p:txBody>
      </p:sp>
    </p:spTree>
    <p:extLst>
      <p:ext uri="{BB962C8B-B14F-4D97-AF65-F5344CB8AC3E}">
        <p14:creationId xmlns:p14="http://schemas.microsoft.com/office/powerpoint/2010/main" val="366804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3" name="Arrow: Right 2">
            <a:extLst>
              <a:ext uri="{FF2B5EF4-FFF2-40B4-BE49-F238E27FC236}">
                <a16:creationId xmlns:a16="http://schemas.microsoft.com/office/drawing/2014/main" id="{9EBDCD67-B5B8-4A3F-8BEA-44E0C4B57290}"/>
              </a:ext>
            </a:extLst>
          </p:cNvPr>
          <p:cNvSpPr/>
          <p:nvPr/>
        </p:nvSpPr>
        <p:spPr>
          <a:xfrm>
            <a:off x="117446" y="1392510"/>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usleep_range</a:t>
            </a:r>
            <a:endParaRPr lang="en-US" sz="1400" dirty="0"/>
          </a:p>
        </p:txBody>
      </p:sp>
      <p:sp>
        <p:nvSpPr>
          <p:cNvPr id="7" name="Arrow: Right 6">
            <a:extLst>
              <a:ext uri="{FF2B5EF4-FFF2-40B4-BE49-F238E27FC236}">
                <a16:creationId xmlns:a16="http://schemas.microsoft.com/office/drawing/2014/main" id="{F5FC2D54-50DB-48E9-BCCF-E47E18657380}"/>
              </a:ext>
            </a:extLst>
          </p:cNvPr>
          <p:cNvSpPr/>
          <p:nvPr/>
        </p:nvSpPr>
        <p:spPr>
          <a:xfrm>
            <a:off x="142611" y="4091731"/>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msleep_interruptible</a:t>
            </a:r>
            <a:endParaRPr lang="en-US" sz="1400" dirty="0"/>
          </a:p>
        </p:txBody>
      </p:sp>
      <p:sp>
        <p:nvSpPr>
          <p:cNvPr id="8" name="Arrow: Right 7">
            <a:extLst>
              <a:ext uri="{FF2B5EF4-FFF2-40B4-BE49-F238E27FC236}">
                <a16:creationId xmlns:a16="http://schemas.microsoft.com/office/drawing/2014/main" id="{B50DA160-35C4-4093-8ED0-2981A5755790}"/>
              </a:ext>
            </a:extLst>
          </p:cNvPr>
          <p:cNvSpPr/>
          <p:nvPr/>
        </p:nvSpPr>
        <p:spPr>
          <a:xfrm>
            <a:off x="142611" y="4597378"/>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msleep</a:t>
            </a:r>
            <a:endParaRPr lang="en-US" sz="1400" dirty="0"/>
          </a:p>
        </p:txBody>
      </p:sp>
      <p:sp>
        <p:nvSpPr>
          <p:cNvPr id="13" name="Arrow: Right 12">
            <a:extLst>
              <a:ext uri="{FF2B5EF4-FFF2-40B4-BE49-F238E27FC236}">
                <a16:creationId xmlns:a16="http://schemas.microsoft.com/office/drawing/2014/main" id="{2E15F733-15AE-40A7-AA8D-576A632FEE7C}"/>
              </a:ext>
            </a:extLst>
          </p:cNvPr>
          <p:cNvSpPr/>
          <p:nvPr/>
        </p:nvSpPr>
        <p:spPr>
          <a:xfrm>
            <a:off x="2410530" y="1392510"/>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TASK_UNINTERRUPTIBLE</a:t>
            </a:r>
          </a:p>
        </p:txBody>
      </p:sp>
      <p:sp>
        <p:nvSpPr>
          <p:cNvPr id="14" name="Arrow: Right 13">
            <a:extLst>
              <a:ext uri="{FF2B5EF4-FFF2-40B4-BE49-F238E27FC236}">
                <a16:creationId xmlns:a16="http://schemas.microsoft.com/office/drawing/2014/main" id="{A645B841-4A57-4DD8-AB3F-BB3101642B75}"/>
              </a:ext>
            </a:extLst>
          </p:cNvPr>
          <p:cNvSpPr/>
          <p:nvPr/>
        </p:nvSpPr>
        <p:spPr>
          <a:xfrm>
            <a:off x="2435695" y="4091731"/>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TASK_INTERRUPTIBLE</a:t>
            </a:r>
          </a:p>
        </p:txBody>
      </p:sp>
      <p:sp>
        <p:nvSpPr>
          <p:cNvPr id="15" name="Arrow: Right 14">
            <a:extLst>
              <a:ext uri="{FF2B5EF4-FFF2-40B4-BE49-F238E27FC236}">
                <a16:creationId xmlns:a16="http://schemas.microsoft.com/office/drawing/2014/main" id="{9F40B3D8-482E-4946-A06F-F57857C2DBD9}"/>
              </a:ext>
            </a:extLst>
          </p:cNvPr>
          <p:cNvSpPr/>
          <p:nvPr/>
        </p:nvSpPr>
        <p:spPr>
          <a:xfrm>
            <a:off x="2435695" y="4597378"/>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TASK_UNINTERRUPTIBLE</a:t>
            </a:r>
          </a:p>
        </p:txBody>
      </p:sp>
      <p:sp>
        <p:nvSpPr>
          <p:cNvPr id="18" name="Arrow: Right 17">
            <a:extLst>
              <a:ext uri="{FF2B5EF4-FFF2-40B4-BE49-F238E27FC236}">
                <a16:creationId xmlns:a16="http://schemas.microsoft.com/office/drawing/2014/main" id="{65A45453-377F-4AAF-BBF5-499EB811803E}"/>
              </a:ext>
            </a:extLst>
          </p:cNvPr>
          <p:cNvSpPr/>
          <p:nvPr/>
        </p:nvSpPr>
        <p:spPr>
          <a:xfrm>
            <a:off x="4703614" y="1392510"/>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schedule_hrtimeout_range</a:t>
            </a:r>
            <a:endParaRPr lang="en-US" sz="1400" dirty="0"/>
          </a:p>
        </p:txBody>
      </p:sp>
      <p:sp>
        <p:nvSpPr>
          <p:cNvPr id="19" name="Arrow: Right 18">
            <a:extLst>
              <a:ext uri="{FF2B5EF4-FFF2-40B4-BE49-F238E27FC236}">
                <a16:creationId xmlns:a16="http://schemas.microsoft.com/office/drawing/2014/main" id="{3B12890F-04A8-4C2D-AF65-CC06FD367DFB}"/>
              </a:ext>
            </a:extLst>
          </p:cNvPr>
          <p:cNvSpPr/>
          <p:nvPr/>
        </p:nvSpPr>
        <p:spPr>
          <a:xfrm>
            <a:off x="4728779" y="4091731"/>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schedule_timeout</a:t>
            </a:r>
            <a:endParaRPr lang="en-US" sz="1400" dirty="0"/>
          </a:p>
        </p:txBody>
      </p:sp>
      <p:sp>
        <p:nvSpPr>
          <p:cNvPr id="20" name="Arrow: Right 19">
            <a:extLst>
              <a:ext uri="{FF2B5EF4-FFF2-40B4-BE49-F238E27FC236}">
                <a16:creationId xmlns:a16="http://schemas.microsoft.com/office/drawing/2014/main" id="{5DF12F03-5E7F-45CA-8A79-46FB71DB5DE2}"/>
              </a:ext>
            </a:extLst>
          </p:cNvPr>
          <p:cNvSpPr/>
          <p:nvPr/>
        </p:nvSpPr>
        <p:spPr>
          <a:xfrm>
            <a:off x="4728779" y="4597378"/>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schedule_timeout</a:t>
            </a:r>
            <a:endParaRPr lang="en-US" sz="1400" dirty="0"/>
          </a:p>
        </p:txBody>
      </p:sp>
      <p:sp>
        <p:nvSpPr>
          <p:cNvPr id="23" name="Rectangle 22">
            <a:extLst>
              <a:ext uri="{FF2B5EF4-FFF2-40B4-BE49-F238E27FC236}">
                <a16:creationId xmlns:a16="http://schemas.microsoft.com/office/drawing/2014/main" id="{1B2F491C-0641-4460-849E-957AE7EE91E1}"/>
              </a:ext>
            </a:extLst>
          </p:cNvPr>
          <p:cNvSpPr/>
          <p:nvPr/>
        </p:nvSpPr>
        <p:spPr>
          <a:xfrm>
            <a:off x="7030253" y="3783335"/>
            <a:ext cx="4622056" cy="1518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t>schedule_timeout</a:t>
            </a:r>
            <a:r>
              <a:rPr lang="en-US" sz="1400" dirty="0"/>
              <a:t>(signed long timeout)</a:t>
            </a:r>
          </a:p>
          <a:p>
            <a:r>
              <a:rPr lang="en-US" sz="1400" dirty="0"/>
              <a:t>expire = timeout + jiffies;</a:t>
            </a:r>
          </a:p>
          <a:p>
            <a:r>
              <a:rPr lang="en-US" sz="1400" dirty="0" err="1"/>
              <a:t>setup_timer_on_stack</a:t>
            </a:r>
            <a:r>
              <a:rPr lang="en-US" sz="1400" dirty="0"/>
              <a:t>(&amp;timer, </a:t>
            </a:r>
            <a:r>
              <a:rPr lang="en-US" sz="1400" b="1" dirty="0" err="1">
                <a:solidFill>
                  <a:srgbClr val="FFFF00"/>
                </a:solidFill>
              </a:rPr>
              <a:t>process_timeout</a:t>
            </a:r>
            <a:r>
              <a:rPr lang="en-US" sz="1400" dirty="0"/>
              <a:t>, (unsigned long)current);</a:t>
            </a:r>
          </a:p>
          <a:p>
            <a:r>
              <a:rPr lang="en-US" sz="1400" dirty="0"/>
              <a:t>__</a:t>
            </a:r>
            <a:r>
              <a:rPr lang="en-US" sz="1400" dirty="0" err="1"/>
              <a:t>mod_timer</a:t>
            </a:r>
            <a:r>
              <a:rPr lang="en-US" sz="1400" dirty="0"/>
              <a:t>(&amp;timer, expire, false, TIMER_NOT_PINNED);</a:t>
            </a:r>
          </a:p>
          <a:p>
            <a:r>
              <a:rPr lang="en-US" sz="1400" dirty="0"/>
              <a:t>schedule();</a:t>
            </a:r>
          </a:p>
          <a:p>
            <a:r>
              <a:rPr lang="en-US" sz="1400" dirty="0" err="1"/>
              <a:t>del_singleshot_timer_sync</a:t>
            </a:r>
            <a:r>
              <a:rPr lang="en-US" sz="1400" dirty="0"/>
              <a:t>(&amp;timer);</a:t>
            </a:r>
          </a:p>
        </p:txBody>
      </p:sp>
      <p:sp>
        <p:nvSpPr>
          <p:cNvPr id="24" name="Rectangle 23">
            <a:extLst>
              <a:ext uri="{FF2B5EF4-FFF2-40B4-BE49-F238E27FC236}">
                <a16:creationId xmlns:a16="http://schemas.microsoft.com/office/drawing/2014/main" id="{CDD30BDF-2C65-4598-825C-8279B540CEFC}"/>
              </a:ext>
            </a:extLst>
          </p:cNvPr>
          <p:cNvSpPr/>
          <p:nvPr/>
        </p:nvSpPr>
        <p:spPr>
          <a:xfrm>
            <a:off x="7030253" y="6171352"/>
            <a:ext cx="4622056" cy="271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t>wake_up_process</a:t>
            </a:r>
            <a:r>
              <a:rPr lang="en-US" sz="1400" dirty="0"/>
              <a:t>((struct </a:t>
            </a:r>
            <a:r>
              <a:rPr lang="en-US" sz="1400" dirty="0" err="1"/>
              <a:t>task_struct</a:t>
            </a:r>
            <a:r>
              <a:rPr lang="en-US" sz="1400" dirty="0"/>
              <a:t> *)__data);</a:t>
            </a:r>
          </a:p>
        </p:txBody>
      </p:sp>
      <p:sp>
        <p:nvSpPr>
          <p:cNvPr id="25" name="Arrow: Right 24">
            <a:extLst>
              <a:ext uri="{FF2B5EF4-FFF2-40B4-BE49-F238E27FC236}">
                <a16:creationId xmlns:a16="http://schemas.microsoft.com/office/drawing/2014/main" id="{C121484B-5F4A-494E-93A5-02092552A776}"/>
              </a:ext>
            </a:extLst>
          </p:cNvPr>
          <p:cNvSpPr/>
          <p:nvPr/>
        </p:nvSpPr>
        <p:spPr>
          <a:xfrm>
            <a:off x="2435695" y="6121018"/>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timer expires</a:t>
            </a:r>
          </a:p>
        </p:txBody>
      </p:sp>
      <p:sp>
        <p:nvSpPr>
          <p:cNvPr id="26" name="Arrow: Right 25">
            <a:extLst>
              <a:ext uri="{FF2B5EF4-FFF2-40B4-BE49-F238E27FC236}">
                <a16:creationId xmlns:a16="http://schemas.microsoft.com/office/drawing/2014/main" id="{3CC14FB3-C589-49BB-ADBF-A6E2E028ECCC}"/>
              </a:ext>
            </a:extLst>
          </p:cNvPr>
          <p:cNvSpPr/>
          <p:nvPr/>
        </p:nvSpPr>
        <p:spPr>
          <a:xfrm>
            <a:off x="4728779" y="6121018"/>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process_timeout</a:t>
            </a:r>
            <a:endParaRPr lang="en-US" sz="1400" dirty="0"/>
          </a:p>
        </p:txBody>
      </p:sp>
      <p:sp>
        <p:nvSpPr>
          <p:cNvPr id="27" name="Rectangle 26">
            <a:extLst>
              <a:ext uri="{FF2B5EF4-FFF2-40B4-BE49-F238E27FC236}">
                <a16:creationId xmlns:a16="http://schemas.microsoft.com/office/drawing/2014/main" id="{8CFD54A4-2064-42A4-83B8-8E1085EE82B0}"/>
              </a:ext>
            </a:extLst>
          </p:cNvPr>
          <p:cNvSpPr/>
          <p:nvPr/>
        </p:nvSpPr>
        <p:spPr>
          <a:xfrm>
            <a:off x="7030253" y="1084115"/>
            <a:ext cx="4622056" cy="1396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t>hrtimer_init_on_stack</a:t>
            </a:r>
            <a:r>
              <a:rPr lang="en-US" sz="1400" dirty="0"/>
              <a:t>(&amp;</a:t>
            </a:r>
            <a:r>
              <a:rPr lang="en-US" sz="1400" dirty="0" err="1"/>
              <a:t>t.timer</a:t>
            </a:r>
            <a:r>
              <a:rPr lang="en-US" sz="1400" dirty="0"/>
              <a:t>, clock, mode);</a:t>
            </a:r>
          </a:p>
          <a:p>
            <a:r>
              <a:rPr lang="en-US" sz="1400" dirty="0" err="1"/>
              <a:t>hrtimer_set_expires_range_ns</a:t>
            </a:r>
            <a:r>
              <a:rPr lang="en-US" sz="1400" dirty="0"/>
              <a:t>(&amp;</a:t>
            </a:r>
            <a:r>
              <a:rPr lang="en-US" sz="1400" dirty="0" err="1"/>
              <a:t>t.timer</a:t>
            </a:r>
            <a:r>
              <a:rPr lang="en-US" sz="1400" dirty="0"/>
              <a:t>, *expires, delta);</a:t>
            </a:r>
          </a:p>
          <a:p>
            <a:r>
              <a:rPr lang="en-US" sz="1400" dirty="0" err="1"/>
              <a:t>t.timer.function</a:t>
            </a:r>
            <a:r>
              <a:rPr lang="en-US" sz="1400" dirty="0"/>
              <a:t> = </a:t>
            </a:r>
            <a:r>
              <a:rPr lang="en-US" sz="1400" dirty="0" err="1">
                <a:solidFill>
                  <a:srgbClr val="FFFF00"/>
                </a:solidFill>
              </a:rPr>
              <a:t>hrtimer_wakeup</a:t>
            </a:r>
            <a:r>
              <a:rPr lang="en-US" sz="1400" dirty="0"/>
              <a:t>;</a:t>
            </a:r>
          </a:p>
          <a:p>
            <a:r>
              <a:rPr lang="en-US" sz="1400" dirty="0" err="1"/>
              <a:t>hrtimer_start_expires</a:t>
            </a:r>
            <a:r>
              <a:rPr lang="en-US" sz="1400" dirty="0"/>
              <a:t>(&amp;</a:t>
            </a:r>
            <a:r>
              <a:rPr lang="en-US" sz="1400" dirty="0" err="1"/>
              <a:t>t.timer</a:t>
            </a:r>
            <a:r>
              <a:rPr lang="en-US" sz="1400" dirty="0"/>
              <a:t>, mode);</a:t>
            </a:r>
          </a:p>
          <a:p>
            <a:r>
              <a:rPr lang="en-US" sz="1400" dirty="0"/>
              <a:t>schedule();</a:t>
            </a:r>
          </a:p>
          <a:p>
            <a:r>
              <a:rPr lang="en-US" sz="1400" dirty="0" err="1"/>
              <a:t>hrtimer_cancel</a:t>
            </a:r>
            <a:r>
              <a:rPr lang="en-US" sz="1400" dirty="0"/>
              <a:t>(&amp;</a:t>
            </a:r>
            <a:r>
              <a:rPr lang="en-US" sz="1400" dirty="0" err="1"/>
              <a:t>t.timer</a:t>
            </a:r>
            <a:r>
              <a:rPr lang="en-US" sz="1400" dirty="0"/>
              <a:t>);</a:t>
            </a:r>
          </a:p>
        </p:txBody>
      </p:sp>
      <p:sp>
        <p:nvSpPr>
          <p:cNvPr id="28" name="Rectangle 27">
            <a:extLst>
              <a:ext uri="{FF2B5EF4-FFF2-40B4-BE49-F238E27FC236}">
                <a16:creationId xmlns:a16="http://schemas.microsoft.com/office/drawing/2014/main" id="{7060DFA7-650A-4181-8767-A62E188E1090}"/>
              </a:ext>
            </a:extLst>
          </p:cNvPr>
          <p:cNvSpPr/>
          <p:nvPr/>
        </p:nvSpPr>
        <p:spPr>
          <a:xfrm>
            <a:off x="7030253" y="3026298"/>
            <a:ext cx="4622056" cy="285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t>wake_up_process</a:t>
            </a:r>
            <a:r>
              <a:rPr lang="en-US" sz="1400" dirty="0"/>
              <a:t>((struct </a:t>
            </a:r>
            <a:r>
              <a:rPr lang="en-US" sz="1400" dirty="0" err="1"/>
              <a:t>task_struct</a:t>
            </a:r>
            <a:r>
              <a:rPr lang="en-US" sz="1400" dirty="0"/>
              <a:t> *)__data);</a:t>
            </a:r>
          </a:p>
        </p:txBody>
      </p:sp>
      <p:sp>
        <p:nvSpPr>
          <p:cNvPr id="29" name="Arrow: Right 28">
            <a:extLst>
              <a:ext uri="{FF2B5EF4-FFF2-40B4-BE49-F238E27FC236}">
                <a16:creationId xmlns:a16="http://schemas.microsoft.com/office/drawing/2014/main" id="{1D1D4749-A930-4A66-8408-E9AF5582BA07}"/>
              </a:ext>
            </a:extLst>
          </p:cNvPr>
          <p:cNvSpPr/>
          <p:nvPr/>
        </p:nvSpPr>
        <p:spPr>
          <a:xfrm>
            <a:off x="2435695" y="2973775"/>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hrtimer</a:t>
            </a:r>
            <a:r>
              <a:rPr lang="en-US" sz="1400" dirty="0"/>
              <a:t> expires</a:t>
            </a:r>
          </a:p>
        </p:txBody>
      </p:sp>
      <p:sp>
        <p:nvSpPr>
          <p:cNvPr id="30" name="Arrow: Right 29">
            <a:extLst>
              <a:ext uri="{FF2B5EF4-FFF2-40B4-BE49-F238E27FC236}">
                <a16:creationId xmlns:a16="http://schemas.microsoft.com/office/drawing/2014/main" id="{150E2256-620C-4EB4-8761-D60AC1F7FDE4}"/>
              </a:ext>
            </a:extLst>
          </p:cNvPr>
          <p:cNvSpPr/>
          <p:nvPr/>
        </p:nvSpPr>
        <p:spPr>
          <a:xfrm>
            <a:off x="4728779" y="2973775"/>
            <a:ext cx="2293084" cy="3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FF00"/>
                </a:solidFill>
              </a:rPr>
              <a:t>hrtimer_wakeup</a:t>
            </a:r>
            <a:endParaRPr lang="en-US" sz="1400" dirty="0">
              <a:solidFill>
                <a:srgbClr val="FFFF00"/>
              </a:solidFill>
            </a:endParaRPr>
          </a:p>
        </p:txBody>
      </p:sp>
      <p:sp>
        <p:nvSpPr>
          <p:cNvPr id="31" name="TextBox 30">
            <a:extLst>
              <a:ext uri="{FF2B5EF4-FFF2-40B4-BE49-F238E27FC236}">
                <a16:creationId xmlns:a16="http://schemas.microsoft.com/office/drawing/2014/main" id="{84819C47-355C-4D1D-9E7B-14A2517D1C24}"/>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sleep API</a:t>
            </a:r>
          </a:p>
        </p:txBody>
      </p:sp>
      <p:sp>
        <p:nvSpPr>
          <p:cNvPr id="36" name="Lightning Bolt 35">
            <a:extLst>
              <a:ext uri="{FF2B5EF4-FFF2-40B4-BE49-F238E27FC236}">
                <a16:creationId xmlns:a16="http://schemas.microsoft.com/office/drawing/2014/main" id="{002DE0FF-4287-4EF6-ADC3-86BF4755C257}"/>
              </a:ext>
            </a:extLst>
          </p:cNvPr>
          <p:cNvSpPr/>
          <p:nvPr/>
        </p:nvSpPr>
        <p:spPr>
          <a:xfrm>
            <a:off x="1412241" y="2702320"/>
            <a:ext cx="998289" cy="44942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ightning Bolt 36">
            <a:extLst>
              <a:ext uri="{FF2B5EF4-FFF2-40B4-BE49-F238E27FC236}">
                <a16:creationId xmlns:a16="http://schemas.microsoft.com/office/drawing/2014/main" id="{CA0D93E5-E59B-4B2D-85A1-A9D6200BBF37}"/>
              </a:ext>
            </a:extLst>
          </p:cNvPr>
          <p:cNvSpPr/>
          <p:nvPr/>
        </p:nvSpPr>
        <p:spPr>
          <a:xfrm>
            <a:off x="1381571" y="5857824"/>
            <a:ext cx="998289" cy="44942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55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E872F87D-0771-40E3-A972-522C270DCFD0}"/>
              </a:ext>
            </a:extLst>
          </p:cNvPr>
          <p:cNvSpPr txBox="1"/>
          <p:nvPr/>
        </p:nvSpPr>
        <p:spPr>
          <a:xfrm>
            <a:off x="117446" y="919499"/>
            <a:ext cx="11751093" cy="5970865"/>
          </a:xfrm>
          <a:prstGeom prst="rect">
            <a:avLst/>
          </a:prstGeom>
          <a:noFill/>
        </p:spPr>
        <p:txBody>
          <a:bodyPr wrap="square" rtlCol="0">
            <a:spAutoFit/>
          </a:bodyPr>
          <a:lstStyle/>
          <a:p>
            <a:pPr marL="0" lvl="1"/>
            <a:r>
              <a:rPr lang="en-US" dirty="0"/>
              <a:t>1. </a:t>
            </a:r>
            <a:r>
              <a:rPr lang="en-US" sz="1600" i="1" dirty="0">
                <a:latin typeface="Courier New" panose="02070309020205020404" pitchFamily="49" charset="0"/>
                <a:cs typeface="Courier New" panose="02070309020205020404" pitchFamily="49" charset="0"/>
              </a:rPr>
              <a:t>unsigned long </a:t>
            </a:r>
            <a:r>
              <a:rPr lang="en-US" sz="1600" b="1" i="1" dirty="0" err="1">
                <a:latin typeface="Courier New" panose="02070309020205020404" pitchFamily="49" charset="0"/>
                <a:cs typeface="Courier New" panose="02070309020205020404" pitchFamily="49" charset="0"/>
              </a:rPr>
              <a:t>round_jiffies</a:t>
            </a:r>
            <a:r>
              <a:rPr lang="en-US" sz="1600" i="1" dirty="0">
                <a:latin typeface="Courier New" panose="02070309020205020404" pitchFamily="49" charset="0"/>
                <a:cs typeface="Courier New" panose="02070309020205020404" pitchFamily="49" charset="0"/>
              </a:rPr>
              <a:t>(unsigned long j)</a:t>
            </a:r>
          </a:p>
          <a:p>
            <a:r>
              <a:rPr lang="en-US" dirty="0"/>
              <a:t>rounds an absolute time in the future (in jiffies) up or down to (approximately) full seconds. This is useful for timers for which the exact time they fire does not matter too much, as long as they fire approximately every X seconds. By rounding these timers to whole seconds, all such timers will fire at the same time, rather than at various times spread out. The goal of this is to have the CPU wake up less, which saves power.</a:t>
            </a:r>
          </a:p>
          <a:p>
            <a:endParaRPr lang="en-US" dirty="0"/>
          </a:p>
          <a:p>
            <a:r>
              <a:rPr lang="en-US" dirty="0"/>
              <a:t>2. </a:t>
            </a:r>
            <a:r>
              <a:rPr lang="en-US" sz="1600" i="1" dirty="0">
                <a:latin typeface="Courier New" panose="02070309020205020404" pitchFamily="49" charset="0"/>
                <a:cs typeface="Courier New" panose="02070309020205020404" pitchFamily="49" charset="0"/>
              </a:rPr>
              <a:t>void </a:t>
            </a:r>
            <a:r>
              <a:rPr lang="en-US" sz="1600" b="1" i="1" dirty="0" err="1">
                <a:latin typeface="Courier New" panose="02070309020205020404" pitchFamily="49" charset="0"/>
                <a:cs typeface="Courier New" panose="02070309020205020404" pitchFamily="49" charset="0"/>
              </a:rPr>
              <a:t>set_timer_slack</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slack_hz</a:t>
            </a:r>
            <a:r>
              <a:rPr lang="en-US" sz="1600" i="1" dirty="0">
                <a:latin typeface="Courier New" panose="02070309020205020404" pitchFamily="49" charset="0"/>
                <a:cs typeface="Courier New" panose="02070309020205020404" pitchFamily="49" charset="0"/>
              </a:rPr>
              <a:t>)</a:t>
            </a:r>
          </a:p>
          <a:p>
            <a:r>
              <a:rPr lang="en-US" dirty="0"/>
              <a:t>Set the amount of time, in jiffies, that a certain timer has in terms of slack. So the timer will expire somewhere between expires and expires + slack.</a:t>
            </a:r>
          </a:p>
          <a:p>
            <a:endParaRPr lang="en-US" dirty="0"/>
          </a:p>
          <a:p>
            <a:r>
              <a:rPr lang="en-US" dirty="0"/>
              <a:t>3. </a:t>
            </a:r>
            <a:r>
              <a:rPr lang="en-US" sz="1600" i="1" dirty="0">
                <a:latin typeface="Courier New" panose="02070309020205020404" pitchFamily="49" charset="0"/>
                <a:cs typeface="Courier New" panose="02070309020205020404" pitchFamily="49" charset="0"/>
              </a:rPr>
              <a:t>void </a:t>
            </a:r>
            <a:r>
              <a:rPr lang="en-US" sz="1600" b="1" i="1" dirty="0" err="1">
                <a:latin typeface="Courier New" panose="02070309020205020404" pitchFamily="49" charset="0"/>
                <a:cs typeface="Courier New" panose="02070309020205020404" pitchFamily="49" charset="0"/>
              </a:rPr>
              <a:t>init_timer_on_stack_key</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 unsigned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flags, </a:t>
            </a:r>
            <a:r>
              <a:rPr lang="en-US" sz="1600" i="1" dirty="0" err="1">
                <a:latin typeface="Courier New" panose="02070309020205020404" pitchFamily="49" charset="0"/>
                <a:cs typeface="Courier New" panose="02070309020205020404" pitchFamily="49" charset="0"/>
              </a:rPr>
              <a:t>const</a:t>
            </a:r>
            <a:r>
              <a:rPr lang="en-US" sz="1600" i="1" dirty="0">
                <a:latin typeface="Courier New" panose="02070309020205020404" pitchFamily="49" charset="0"/>
                <a:cs typeface="Courier New" panose="02070309020205020404" pitchFamily="49" charset="0"/>
              </a:rPr>
              <a:t> char *name, struct </a:t>
            </a:r>
            <a:r>
              <a:rPr lang="en-US" sz="1600" i="1" dirty="0" err="1">
                <a:latin typeface="Courier New" panose="02070309020205020404" pitchFamily="49" charset="0"/>
                <a:cs typeface="Courier New" panose="02070309020205020404" pitchFamily="49" charset="0"/>
              </a:rPr>
              <a:t>lock_class_key</a:t>
            </a:r>
            <a:r>
              <a:rPr lang="en-US" sz="1600" i="1" dirty="0">
                <a:latin typeface="Courier New" panose="02070309020205020404" pitchFamily="49" charset="0"/>
                <a:cs typeface="Courier New" panose="02070309020205020404" pitchFamily="49" charset="0"/>
              </a:rPr>
              <a:t> *key)</a:t>
            </a:r>
          </a:p>
          <a:p>
            <a:r>
              <a:rPr lang="en-US" sz="1600" i="1" dirty="0">
                <a:latin typeface="Courier New" panose="02070309020205020404" pitchFamily="49" charset="0"/>
                <a:cs typeface="Courier New" panose="02070309020205020404" pitchFamily="49" charset="0"/>
              </a:rPr>
              <a:t>void </a:t>
            </a:r>
            <a:r>
              <a:rPr lang="en-US" sz="1600" b="1" i="1" dirty="0" err="1">
                <a:latin typeface="Courier New" panose="02070309020205020404" pitchFamily="49" charset="0"/>
                <a:cs typeface="Courier New" panose="02070309020205020404" pitchFamily="49" charset="0"/>
              </a:rPr>
              <a:t>init_timer_key</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 unsigned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flags, </a:t>
            </a:r>
            <a:r>
              <a:rPr lang="en-US" sz="1600" i="1" dirty="0" err="1">
                <a:latin typeface="Courier New" panose="02070309020205020404" pitchFamily="49" charset="0"/>
                <a:cs typeface="Courier New" panose="02070309020205020404" pitchFamily="49" charset="0"/>
              </a:rPr>
              <a:t>const</a:t>
            </a:r>
            <a:r>
              <a:rPr lang="en-US" sz="1600" i="1" dirty="0">
                <a:latin typeface="Courier New" panose="02070309020205020404" pitchFamily="49" charset="0"/>
                <a:cs typeface="Courier New" panose="02070309020205020404" pitchFamily="49" charset="0"/>
              </a:rPr>
              <a:t> char *name, struct </a:t>
            </a:r>
            <a:r>
              <a:rPr lang="en-US" sz="1600" i="1" dirty="0" err="1">
                <a:latin typeface="Courier New" panose="02070309020205020404" pitchFamily="49" charset="0"/>
                <a:cs typeface="Courier New" panose="02070309020205020404" pitchFamily="49" charset="0"/>
              </a:rPr>
              <a:t>lock_class_key</a:t>
            </a:r>
            <a:r>
              <a:rPr lang="en-US" sz="1600" i="1" dirty="0">
                <a:latin typeface="Courier New" panose="02070309020205020404" pitchFamily="49" charset="0"/>
                <a:cs typeface="Courier New" panose="02070309020205020404" pitchFamily="49" charset="0"/>
              </a:rPr>
              <a:t> *key)</a:t>
            </a:r>
          </a:p>
          <a:p>
            <a:r>
              <a:rPr lang="en-US" dirty="0"/>
              <a:t>Initialize the timer. </a:t>
            </a:r>
          </a:p>
          <a:p>
            <a:r>
              <a:rPr lang="en-US" sz="1600" i="1" dirty="0">
                <a:latin typeface="Courier New" panose="02070309020205020404" pitchFamily="49" charset="0"/>
                <a:cs typeface="Courier New" panose="02070309020205020404" pitchFamily="49" charset="0"/>
              </a:rPr>
              <a:t>	timer-&gt;</a:t>
            </a:r>
            <a:r>
              <a:rPr lang="en-US" sz="1600" i="1" dirty="0" err="1">
                <a:latin typeface="Courier New" panose="02070309020205020404" pitchFamily="49" charset="0"/>
                <a:cs typeface="Courier New" panose="02070309020205020404" pitchFamily="49" charset="0"/>
              </a:rPr>
              <a:t>entry.pprev</a:t>
            </a:r>
            <a:r>
              <a:rPr lang="en-US" sz="1600" i="1" dirty="0">
                <a:latin typeface="Courier New" panose="02070309020205020404" pitchFamily="49" charset="0"/>
                <a:cs typeface="Courier New" panose="02070309020205020404" pitchFamily="49" charset="0"/>
              </a:rPr>
              <a:t> = NULL;</a:t>
            </a:r>
          </a:p>
          <a:p>
            <a:r>
              <a:rPr lang="en-US" sz="1600" i="1" dirty="0">
                <a:latin typeface="Courier New" panose="02070309020205020404" pitchFamily="49" charset="0"/>
                <a:cs typeface="Courier New" panose="02070309020205020404" pitchFamily="49" charset="0"/>
              </a:rPr>
              <a:t>        timer-&gt;flags = flags | </a:t>
            </a:r>
            <a:r>
              <a:rPr lang="en-US" sz="1600" i="1" dirty="0" err="1">
                <a:latin typeface="Courier New" panose="02070309020205020404" pitchFamily="49" charset="0"/>
                <a:cs typeface="Courier New" panose="02070309020205020404" pitchFamily="49" charset="0"/>
              </a:rPr>
              <a:t>raw_smp_processor_id</a:t>
            </a:r>
            <a:r>
              <a:rPr lang="en-US" sz="16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timer-&gt;slack = -1;</a:t>
            </a:r>
          </a:p>
          <a:p>
            <a:endParaRPr lang="en-US" dirty="0"/>
          </a:p>
          <a:p>
            <a:r>
              <a:rPr lang="en-US" dirty="0"/>
              <a:t>4.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mod_timer_pending</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 unsigned long expires)</a:t>
            </a:r>
          </a:p>
          <a:p>
            <a:r>
              <a:rPr lang="en-US" dirty="0" err="1"/>
              <a:t>mod_timer_pending</a:t>
            </a:r>
            <a:r>
              <a:rPr lang="en-US" dirty="0"/>
              <a:t>() is the same for pending timers as </a:t>
            </a:r>
            <a:r>
              <a:rPr lang="en-US" dirty="0" err="1"/>
              <a:t>mod_timer</a:t>
            </a:r>
            <a:r>
              <a:rPr lang="en-US" dirty="0"/>
              <a:t>(), but will not re-activate and modify already deleted timers.</a:t>
            </a:r>
          </a:p>
        </p:txBody>
      </p:sp>
      <p:sp>
        <p:nvSpPr>
          <p:cNvPr id="9" name="TextBox 8">
            <a:extLst>
              <a:ext uri="{FF2B5EF4-FFF2-40B4-BE49-F238E27FC236}">
                <a16:creationId xmlns:a16="http://schemas.microsoft.com/office/drawing/2014/main" id="{4A514FB6-8F73-499E-8857-B4E1E604EFDA}"/>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Few timer API</a:t>
            </a:r>
          </a:p>
        </p:txBody>
      </p:sp>
    </p:spTree>
    <p:extLst>
      <p:ext uri="{BB962C8B-B14F-4D97-AF65-F5344CB8AC3E}">
        <p14:creationId xmlns:p14="http://schemas.microsoft.com/office/powerpoint/2010/main" val="252228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Few timer API</a:t>
            </a:r>
          </a:p>
        </p:txBody>
      </p:sp>
      <p:sp>
        <p:nvSpPr>
          <p:cNvPr id="8" name="TextBox 7">
            <a:extLst>
              <a:ext uri="{FF2B5EF4-FFF2-40B4-BE49-F238E27FC236}">
                <a16:creationId xmlns:a16="http://schemas.microsoft.com/office/drawing/2014/main" id="{874FA494-3721-4143-8341-655AE82422A2}"/>
              </a:ext>
            </a:extLst>
          </p:cNvPr>
          <p:cNvSpPr txBox="1"/>
          <p:nvPr/>
        </p:nvSpPr>
        <p:spPr>
          <a:xfrm>
            <a:off x="5135" y="917054"/>
            <a:ext cx="11751093" cy="5970865"/>
          </a:xfrm>
          <a:prstGeom prst="rect">
            <a:avLst/>
          </a:prstGeom>
          <a:noFill/>
        </p:spPr>
        <p:txBody>
          <a:bodyPr wrap="square" rtlCol="0">
            <a:spAutoFit/>
          </a:bodyPr>
          <a:lstStyle/>
          <a:p>
            <a:r>
              <a:rPr lang="en-US" sz="1600" dirty="0"/>
              <a:t> 5.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mod_timer</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 unsigned long expires)</a:t>
            </a:r>
          </a:p>
          <a:p>
            <a:r>
              <a:rPr lang="en-US" dirty="0" err="1"/>
              <a:t>mod_timer</a:t>
            </a:r>
            <a:r>
              <a:rPr lang="en-US" dirty="0"/>
              <a:t>() is a more efficient way to update the expire field of an active timer (if the timer is inactive it will be activated)</a:t>
            </a:r>
          </a:p>
          <a:p>
            <a:r>
              <a:rPr lang="en-US" dirty="0" err="1"/>
              <a:t>mod_timer</a:t>
            </a:r>
            <a:r>
              <a:rPr lang="en-US" dirty="0"/>
              <a:t>(timer, expires) 	~ 	</a:t>
            </a:r>
            <a:r>
              <a:rPr lang="en-US" dirty="0" err="1"/>
              <a:t>del_timer</a:t>
            </a:r>
            <a:r>
              <a:rPr lang="en-US" dirty="0"/>
              <a:t>(timer); timer-&gt;expires = expires; </a:t>
            </a:r>
            <a:r>
              <a:rPr lang="en-US" dirty="0" err="1"/>
              <a:t>add_timer</a:t>
            </a:r>
            <a:r>
              <a:rPr lang="en-US" dirty="0"/>
              <a:t>(timer);</a:t>
            </a:r>
          </a:p>
          <a:p>
            <a:endParaRPr lang="en-US" dirty="0"/>
          </a:p>
          <a:p>
            <a:r>
              <a:rPr lang="en-US" sz="1600" dirty="0"/>
              <a:t>6.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mod_timer_pinned</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 unsigned long expires)</a:t>
            </a:r>
          </a:p>
          <a:p>
            <a:r>
              <a:rPr lang="en-US" dirty="0"/>
              <a:t>	same as </a:t>
            </a:r>
            <a:r>
              <a:rPr lang="en-US" dirty="0" err="1"/>
              <a:t>mod_timer</a:t>
            </a:r>
            <a:r>
              <a:rPr lang="en-US" dirty="0"/>
              <a:t>() and ensure that the timer is scheduled on the current CPU.</a:t>
            </a:r>
          </a:p>
          <a:p>
            <a:endParaRPr lang="en-US" dirty="0"/>
          </a:p>
          <a:p>
            <a:r>
              <a:rPr lang="en-US" sz="1600" dirty="0"/>
              <a:t>7. </a:t>
            </a:r>
            <a:r>
              <a:rPr lang="en-US" sz="1600" i="1" dirty="0">
                <a:latin typeface="Courier New" panose="02070309020205020404" pitchFamily="49" charset="0"/>
                <a:cs typeface="Courier New" panose="02070309020205020404" pitchFamily="49" charset="0"/>
              </a:rPr>
              <a:t>void </a:t>
            </a:r>
            <a:r>
              <a:rPr lang="en-US" sz="1600" b="1" i="1" dirty="0" err="1">
                <a:latin typeface="Courier New" panose="02070309020205020404" pitchFamily="49" charset="0"/>
                <a:cs typeface="Courier New" panose="02070309020205020404" pitchFamily="49" charset="0"/>
              </a:rPr>
              <a:t>add_timer</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 - </a:t>
            </a:r>
            <a:r>
              <a:rPr lang="en-US" dirty="0"/>
              <a:t>start a timer. The kernel will do a -&gt;function(-&gt;data) callback from the timer interrupt at the -&gt;expires point in the future. The current time is 'jiffies’.</a:t>
            </a:r>
          </a:p>
          <a:p>
            <a:endParaRPr lang="en-US" sz="1600" dirty="0"/>
          </a:p>
          <a:p>
            <a:r>
              <a:rPr lang="en-US" sz="1600" dirty="0"/>
              <a:t>8. </a:t>
            </a:r>
            <a:r>
              <a:rPr lang="en-US" sz="1600" i="1" dirty="0">
                <a:latin typeface="Courier New" panose="02070309020205020404" pitchFamily="49" charset="0"/>
                <a:cs typeface="Courier New" panose="02070309020205020404" pitchFamily="49" charset="0"/>
              </a:rPr>
              <a:t>void </a:t>
            </a:r>
            <a:r>
              <a:rPr lang="en-US" sz="1600" b="1" i="1" dirty="0" err="1">
                <a:latin typeface="Courier New" panose="02070309020205020404" pitchFamily="49" charset="0"/>
                <a:cs typeface="Courier New" panose="02070309020205020404" pitchFamily="49" charset="0"/>
              </a:rPr>
              <a:t>add_timer_on</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cpu</a:t>
            </a:r>
            <a:r>
              <a:rPr lang="en-US" sz="1600" i="1" dirty="0">
                <a:latin typeface="Courier New" panose="02070309020205020404" pitchFamily="49" charset="0"/>
                <a:cs typeface="Courier New" panose="02070309020205020404" pitchFamily="49" charset="0"/>
              </a:rPr>
              <a:t>) – </a:t>
            </a:r>
          </a:p>
          <a:p>
            <a:r>
              <a:rPr lang="en-US" sz="1600" i="1" dirty="0">
                <a:latin typeface="Courier New" panose="02070309020205020404" pitchFamily="49" charset="0"/>
                <a:cs typeface="Courier New" panose="02070309020205020404" pitchFamily="49" charset="0"/>
              </a:rPr>
              <a:t>	</a:t>
            </a:r>
            <a:r>
              <a:rPr lang="en-US" dirty="0"/>
              <a:t>Start a timer on a particular CPU.  </a:t>
            </a:r>
            <a:r>
              <a:rPr lang="en-US" sz="1600" i="1" dirty="0">
                <a:latin typeface="Courier New" panose="02070309020205020404" pitchFamily="49" charset="0"/>
                <a:cs typeface="Courier New" panose="02070309020205020404" pitchFamily="49" charset="0"/>
              </a:rPr>
              <a:t>timer-&gt;flags |= TIMER_PINNED_ON_CPU;</a:t>
            </a:r>
          </a:p>
          <a:p>
            <a:endParaRPr lang="en-US" dirty="0"/>
          </a:p>
          <a:p>
            <a:r>
              <a:rPr lang="en-US" sz="1600" dirty="0"/>
              <a:t>9.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del_timer</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a:t>
            </a:r>
          </a:p>
          <a:p>
            <a:r>
              <a:rPr lang="en-US" dirty="0"/>
              <a:t>	</a:t>
            </a:r>
            <a:r>
              <a:rPr lang="en-US" dirty="0" err="1"/>
              <a:t>del_timer</a:t>
            </a:r>
            <a:r>
              <a:rPr lang="en-US" dirty="0"/>
              <a:t>() deactivates a timer - this works on both active and inactive timers.</a:t>
            </a:r>
          </a:p>
          <a:p>
            <a:r>
              <a:rPr lang="en-US" dirty="0"/>
              <a:t>	</a:t>
            </a:r>
          </a:p>
          <a:p>
            <a:r>
              <a:rPr lang="en-US" sz="1600" dirty="0"/>
              <a:t>10.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try_to_del_timer_sync</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 - </a:t>
            </a:r>
            <a:r>
              <a:rPr lang="en-US" dirty="0"/>
              <a:t>This function tries to deactivate a timer. </a:t>
            </a:r>
          </a:p>
          <a:p>
            <a:endParaRPr lang="en-US" dirty="0"/>
          </a:p>
          <a:p>
            <a:r>
              <a:rPr lang="en-US" sz="1600" dirty="0"/>
              <a:t>11.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del_timer_sync</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timer_list</a:t>
            </a:r>
            <a:r>
              <a:rPr lang="en-US" sz="1600" i="1" dirty="0">
                <a:latin typeface="Courier New" panose="02070309020205020404" pitchFamily="49" charset="0"/>
                <a:cs typeface="Courier New" panose="02070309020205020404" pitchFamily="49" charset="0"/>
              </a:rPr>
              <a:t> *timer)</a:t>
            </a:r>
          </a:p>
          <a:p>
            <a:r>
              <a:rPr lang="en-US" dirty="0"/>
              <a:t>	deactivate a timer and wait for the handler to finish.</a:t>
            </a:r>
          </a:p>
          <a:p>
            <a:r>
              <a:rPr lang="en-US" dirty="0"/>
              <a:t>	</a:t>
            </a:r>
            <a:r>
              <a:rPr lang="en-US" sz="1600" i="1" dirty="0">
                <a:latin typeface="Courier New" panose="02070309020205020404" pitchFamily="49" charset="0"/>
                <a:cs typeface="Courier New" panose="02070309020205020404" pitchFamily="49" charset="0"/>
              </a:rPr>
              <a:t>for (;;)</a:t>
            </a:r>
          </a:p>
          <a:p>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ret = </a:t>
            </a:r>
            <a:r>
              <a:rPr lang="en-US" sz="1600" i="1" dirty="0" err="1">
                <a:latin typeface="Courier New" panose="02070309020205020404" pitchFamily="49" charset="0"/>
                <a:cs typeface="Courier New" panose="02070309020205020404" pitchFamily="49" charset="0"/>
              </a:rPr>
              <a:t>try_to_del_timer_sync</a:t>
            </a:r>
            <a:r>
              <a:rPr lang="en-US" sz="1600" i="1" dirty="0">
                <a:latin typeface="Courier New" panose="02070309020205020404" pitchFamily="49" charset="0"/>
                <a:cs typeface="Courier New" panose="02070309020205020404" pitchFamily="49" charset="0"/>
              </a:rPr>
              <a:t>(timer);</a:t>
            </a:r>
            <a:endParaRPr lang="en-US" dirty="0"/>
          </a:p>
        </p:txBody>
      </p:sp>
    </p:spTree>
    <p:extLst>
      <p:ext uri="{BB962C8B-B14F-4D97-AF65-F5344CB8AC3E}">
        <p14:creationId xmlns:p14="http://schemas.microsoft.com/office/powerpoint/2010/main" val="923587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err="1"/>
              <a:t>hrtimer</a:t>
            </a:r>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7" y="1003389"/>
            <a:ext cx="919433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Timers with higher resolution which means users can request much precise time events.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unpredictable [O(N)] overhead of cascading leads to delays which necessitate a more complex handling of high resolution timers. The timer wheel data structure is too rigid for high-res timers.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timer wheel code is most optimal for use cases which can be identified as "timeouts". Such timeouts are usually set up to cover error conditions in various I/O paths, such as networking and block I/O. The vast majority of those timers never expire.</a:t>
            </a:r>
          </a:p>
        </p:txBody>
      </p:sp>
      <p:sp>
        <p:nvSpPr>
          <p:cNvPr id="2" name="Star: 32 Points 1">
            <a:extLst>
              <a:ext uri="{FF2B5EF4-FFF2-40B4-BE49-F238E27FC236}">
                <a16:creationId xmlns:a16="http://schemas.microsoft.com/office/drawing/2014/main" id="{06AE726A-13D2-444C-9719-C7E57B591EEE}"/>
              </a:ext>
            </a:extLst>
          </p:cNvPr>
          <p:cNvSpPr/>
          <p:nvPr/>
        </p:nvSpPr>
        <p:spPr>
          <a:xfrm>
            <a:off x="9426427" y="1271837"/>
            <a:ext cx="2553051" cy="2424413"/>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resolution capability</a:t>
            </a:r>
          </a:p>
        </p:txBody>
      </p:sp>
      <p:sp>
        <p:nvSpPr>
          <p:cNvPr id="6" name="TextBox 5">
            <a:extLst>
              <a:ext uri="{FF2B5EF4-FFF2-40B4-BE49-F238E27FC236}">
                <a16:creationId xmlns:a16="http://schemas.microsoft.com/office/drawing/2014/main" id="{FEA56813-1EC1-454C-AD2A-18762DB1AA11}"/>
              </a:ext>
            </a:extLst>
          </p:cNvPr>
          <p:cNvSpPr txBox="1"/>
          <p:nvPr/>
        </p:nvSpPr>
        <p:spPr>
          <a:xfrm>
            <a:off x="117446" y="3952045"/>
            <a:ext cx="11751093"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primary users of precision timers are user-space applications that utilize </a:t>
            </a:r>
            <a:r>
              <a:rPr lang="en-US" dirty="0" err="1"/>
              <a:t>nanosleep</a:t>
            </a:r>
            <a:r>
              <a:rPr lang="en-US" dirty="0"/>
              <a:t>, </a:t>
            </a:r>
            <a:r>
              <a:rPr lang="en-US" dirty="0" err="1"/>
              <a:t>posix</a:t>
            </a:r>
            <a:r>
              <a:rPr lang="en-US" dirty="0"/>
              <a:t>-timers and </a:t>
            </a:r>
            <a:r>
              <a:rPr lang="en-US" dirty="0" err="1"/>
              <a:t>itimer</a:t>
            </a:r>
            <a:r>
              <a:rPr lang="en-US" dirty="0"/>
              <a:t> interfaces. Also, in-kernel users like drivers and subsystems which require precise timed events (e.g. multimedia)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a:t>
            </a:r>
            <a:r>
              <a:rPr lang="en-US" dirty="0" err="1"/>
              <a:t>rbtree</a:t>
            </a:r>
            <a:r>
              <a:rPr lang="en-US" dirty="0"/>
              <a:t> used for </a:t>
            </a:r>
            <a:r>
              <a:rPr lang="en-US" dirty="0" err="1"/>
              <a:t>hrtimers</a:t>
            </a:r>
            <a:r>
              <a:rPr lang="en-US" dirty="0"/>
              <a:t> helps in time sorted enqueuing(ordering), which helps to decide whether the event device has to be reprogrammed when a timer is added. Every time value, absolute or relative, is in a special nanosecond-resolution type: </a:t>
            </a:r>
            <a:r>
              <a:rPr lang="en-US" dirty="0" err="1"/>
              <a:t>ktime_t</a:t>
            </a:r>
            <a:r>
              <a:rPr lang="en-US" dirty="0"/>
              <a:t>. </a:t>
            </a:r>
          </a:p>
        </p:txBody>
      </p:sp>
    </p:spTree>
    <p:extLst>
      <p:ext uri="{BB962C8B-B14F-4D97-AF65-F5344CB8AC3E}">
        <p14:creationId xmlns:p14="http://schemas.microsoft.com/office/powerpoint/2010/main" val="2147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140238"/>
            <a:ext cx="10593898" cy="688817"/>
          </a:xfrm>
        </p:spPr>
        <p:txBody>
          <a:bodyPr>
            <a:normAutofit fontScale="90000"/>
          </a:bodyPr>
          <a:lstStyle/>
          <a:p>
            <a:r>
              <a:rPr lang="en-US" dirty="0">
                <a:solidFill>
                  <a:srgbClr val="00B050"/>
                </a:solidFill>
              </a:rPr>
              <a:t>Timer…</a:t>
            </a:r>
            <a:r>
              <a:rPr lang="en-US" dirty="0">
                <a:solidFill>
                  <a:schemeClr val="accent1"/>
                </a:solidFill>
              </a:rPr>
              <a:t>timer…</a:t>
            </a:r>
            <a:r>
              <a:rPr lang="en-US" dirty="0">
                <a:solidFill>
                  <a:schemeClr val="accent2"/>
                </a:solidFill>
              </a:rPr>
              <a:t>time…</a:t>
            </a:r>
            <a:r>
              <a:rPr lang="en-US" dirty="0">
                <a:solidFill>
                  <a:srgbClr val="FF0000"/>
                </a:solidFill>
              </a:rPr>
              <a:t>err..!</a:t>
            </a:r>
          </a:p>
        </p:txBody>
      </p:sp>
      <p:sp>
        <p:nvSpPr>
          <p:cNvPr id="4"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2">
            <a:extLst>
              <a:ext uri="{FF2B5EF4-FFF2-40B4-BE49-F238E27FC236}">
                <a16:creationId xmlns:a16="http://schemas.microsoft.com/office/drawing/2014/main" id="{92CAECB8-6EB9-4131-B1CD-34B34794F14C}"/>
              </a:ext>
            </a:extLst>
          </p:cNvPr>
          <p:cNvSpPr txBox="1">
            <a:spLocks/>
          </p:cNvSpPr>
          <p:nvPr/>
        </p:nvSpPr>
        <p:spPr>
          <a:xfrm rot="19434253">
            <a:off x="1357776" y="1179629"/>
            <a:ext cx="970649" cy="409207"/>
          </a:xfrm>
          <a:prstGeom prst="rect">
            <a:avLst/>
          </a:prstGeom>
        </p:spPr>
        <p:txBody>
          <a:bodyPr>
            <a:norm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FF0000"/>
                </a:solidFill>
              </a:rPr>
              <a:t>timer</a:t>
            </a:r>
          </a:p>
          <a:p>
            <a:pPr marL="457200" lvl="2">
              <a:buClr>
                <a:schemeClr val="accent6"/>
              </a:buClr>
            </a:pPr>
            <a:endParaRPr lang="de-DE" b="1" dirty="0">
              <a:solidFill>
                <a:srgbClr val="FF0000"/>
              </a:solidFill>
            </a:endParaRPr>
          </a:p>
          <a:p>
            <a:pPr marL="228600" lvl="2" indent="0">
              <a:buClr>
                <a:schemeClr val="accent6"/>
              </a:buClr>
              <a:buNone/>
            </a:pPr>
            <a:endParaRPr lang="de-DE" b="1" dirty="0">
              <a:solidFill>
                <a:srgbClr val="FF0000"/>
              </a:solidFill>
            </a:endParaRPr>
          </a:p>
          <a:p>
            <a:pPr lvl="1" fontAlgn="auto"/>
            <a:endParaRPr lang="de-DE" b="1" dirty="0">
              <a:solidFill>
                <a:srgbClr val="FF0000"/>
              </a:solidFill>
            </a:endParaRPr>
          </a:p>
          <a:p>
            <a:pPr marL="228600" lvl="1" indent="0">
              <a:buNone/>
            </a:pPr>
            <a:endParaRPr lang="de-DE" b="1" dirty="0">
              <a:solidFill>
                <a:srgbClr val="FF0000"/>
              </a:solidFill>
            </a:endParaRPr>
          </a:p>
          <a:p>
            <a:pPr lvl="1" fontAlgn="auto"/>
            <a:endParaRPr lang="de-DE" b="1" dirty="0">
              <a:solidFill>
                <a:srgbClr val="FF0000"/>
              </a:solidFill>
            </a:endParaRPr>
          </a:p>
          <a:p>
            <a:pPr lvl="1" fontAlgn="auto"/>
            <a:endParaRPr lang="de-DE" b="1" dirty="0">
              <a:solidFill>
                <a:srgbClr val="FF0000"/>
              </a:solidFill>
            </a:endParaRPr>
          </a:p>
          <a:p>
            <a:pPr lvl="1" fontAlgn="auto"/>
            <a:endParaRPr lang="de-DE" b="1" dirty="0">
              <a:solidFill>
                <a:srgbClr val="FF0000"/>
              </a:solidFill>
            </a:endParaRPr>
          </a:p>
          <a:p>
            <a:pPr lvl="1" fontAlgn="auto"/>
            <a:endParaRPr lang="de-DE" b="1" dirty="0">
              <a:solidFill>
                <a:srgbClr val="FF0000"/>
              </a:solidFill>
            </a:endParaRPr>
          </a:p>
          <a:p>
            <a:pPr lvl="1" fontAlgn="auto"/>
            <a:endParaRPr lang="de-DE" b="1" dirty="0">
              <a:solidFill>
                <a:srgbClr val="FF0000"/>
              </a:solidFill>
            </a:endParaRPr>
          </a:p>
        </p:txBody>
      </p:sp>
      <p:sp>
        <p:nvSpPr>
          <p:cNvPr id="7" name="Text Placeholder 2">
            <a:extLst>
              <a:ext uri="{FF2B5EF4-FFF2-40B4-BE49-F238E27FC236}">
                <a16:creationId xmlns:a16="http://schemas.microsoft.com/office/drawing/2014/main" id="{6F60E09B-BC37-4061-9E97-D9BB3DA1BA35}"/>
              </a:ext>
            </a:extLst>
          </p:cNvPr>
          <p:cNvSpPr txBox="1">
            <a:spLocks/>
          </p:cNvSpPr>
          <p:nvPr/>
        </p:nvSpPr>
        <p:spPr>
          <a:xfrm>
            <a:off x="6670719" y="2311873"/>
            <a:ext cx="1771596" cy="343534"/>
          </a:xfrm>
          <a:prstGeom prst="rect">
            <a:avLst/>
          </a:prstGeom>
        </p:spPr>
        <p:txBody>
          <a:bodyPr>
            <a:no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FF0000"/>
                </a:solidFill>
              </a:rPr>
              <a:t>Sched_clock</a:t>
            </a:r>
          </a:p>
          <a:p>
            <a:pPr marL="457200" lvl="2">
              <a:buClr>
                <a:schemeClr val="accent6"/>
              </a:buClr>
            </a:pPr>
            <a:endParaRPr lang="de-DE" b="1" dirty="0">
              <a:solidFill>
                <a:srgbClr val="FF0000"/>
              </a:solidFill>
            </a:endParaRPr>
          </a:p>
          <a:p>
            <a:pPr marL="228600" lvl="2" indent="0">
              <a:buClr>
                <a:schemeClr val="accent6"/>
              </a:buClr>
              <a:buNone/>
            </a:pPr>
            <a:endParaRPr lang="de-DE" b="1" dirty="0">
              <a:solidFill>
                <a:srgbClr val="FF0000"/>
              </a:solidFill>
            </a:endParaRPr>
          </a:p>
          <a:p>
            <a:pPr lvl="1" fontAlgn="auto"/>
            <a:endParaRPr lang="de-DE" sz="1600" b="1" dirty="0">
              <a:solidFill>
                <a:srgbClr val="FF0000"/>
              </a:solidFill>
            </a:endParaRPr>
          </a:p>
          <a:p>
            <a:pPr marL="228600" lvl="1" indent="0">
              <a:buNone/>
            </a:pPr>
            <a:endParaRPr lang="de-DE" sz="1600" b="1" dirty="0">
              <a:solidFill>
                <a:srgbClr val="FF0000"/>
              </a:solidFill>
            </a:endParaRPr>
          </a:p>
          <a:p>
            <a:pPr lvl="1" fontAlgn="auto"/>
            <a:endParaRPr lang="de-DE" sz="1600" b="1" dirty="0">
              <a:solidFill>
                <a:srgbClr val="FF0000"/>
              </a:solidFill>
            </a:endParaRPr>
          </a:p>
          <a:p>
            <a:pPr lvl="1" fontAlgn="auto"/>
            <a:endParaRPr lang="de-DE" sz="1600" b="1" dirty="0">
              <a:solidFill>
                <a:srgbClr val="FF0000"/>
              </a:solidFill>
            </a:endParaRPr>
          </a:p>
          <a:p>
            <a:pPr lvl="1" fontAlgn="auto"/>
            <a:endParaRPr lang="de-DE" sz="1600" b="1" dirty="0">
              <a:solidFill>
                <a:srgbClr val="FF0000"/>
              </a:solidFill>
            </a:endParaRPr>
          </a:p>
          <a:p>
            <a:pPr lvl="1" fontAlgn="auto"/>
            <a:endParaRPr lang="de-DE" sz="1600" b="1" dirty="0">
              <a:solidFill>
                <a:srgbClr val="FF0000"/>
              </a:solidFill>
            </a:endParaRPr>
          </a:p>
          <a:p>
            <a:pPr lvl="1" fontAlgn="auto"/>
            <a:endParaRPr lang="de-DE" sz="1600" b="1" dirty="0">
              <a:solidFill>
                <a:srgbClr val="FF0000"/>
              </a:solidFill>
            </a:endParaRPr>
          </a:p>
        </p:txBody>
      </p:sp>
      <p:sp>
        <p:nvSpPr>
          <p:cNvPr id="8" name="Text Placeholder 2">
            <a:extLst>
              <a:ext uri="{FF2B5EF4-FFF2-40B4-BE49-F238E27FC236}">
                <a16:creationId xmlns:a16="http://schemas.microsoft.com/office/drawing/2014/main" id="{971623AC-AD44-465A-AB83-11A10764CB74}"/>
              </a:ext>
            </a:extLst>
          </p:cNvPr>
          <p:cNvSpPr txBox="1">
            <a:spLocks/>
          </p:cNvSpPr>
          <p:nvPr/>
        </p:nvSpPr>
        <p:spPr>
          <a:xfrm rot="20081663">
            <a:off x="4166683" y="1245229"/>
            <a:ext cx="1853730" cy="409207"/>
          </a:xfrm>
          <a:prstGeom prst="rect">
            <a:avLst/>
          </a:prstGeom>
        </p:spPr>
        <p:txBody>
          <a:bodyPr>
            <a:normAutofit fontScale="77500" lnSpcReduction="200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sz="1900" b="1" dirty="0">
                <a:solidFill>
                  <a:srgbClr val="C00000"/>
                </a:solidFill>
              </a:rPr>
              <a:t>Deferrable</a:t>
            </a:r>
            <a:r>
              <a:rPr lang="de-DE" sz="1700" b="1" dirty="0">
                <a:solidFill>
                  <a:srgbClr val="C00000"/>
                </a:solidFill>
              </a:rPr>
              <a:t> timer</a:t>
            </a:r>
          </a:p>
          <a:p>
            <a:pPr marL="457200" lvl="2">
              <a:buClr>
                <a:schemeClr val="accent6"/>
              </a:buClr>
            </a:pPr>
            <a:endParaRPr lang="de-DE" b="1" dirty="0">
              <a:solidFill>
                <a:srgbClr val="C00000"/>
              </a:solidFill>
            </a:endParaRPr>
          </a:p>
          <a:p>
            <a:pPr marL="228600" lvl="2" indent="0">
              <a:buClr>
                <a:schemeClr val="accent6"/>
              </a:buClr>
              <a:buNone/>
            </a:pPr>
            <a:endParaRPr lang="de-DE" b="1" dirty="0">
              <a:solidFill>
                <a:srgbClr val="C00000"/>
              </a:solidFill>
            </a:endParaRPr>
          </a:p>
          <a:p>
            <a:pPr lvl="1" fontAlgn="auto"/>
            <a:endParaRPr lang="de-DE" b="1" dirty="0">
              <a:solidFill>
                <a:srgbClr val="C00000"/>
              </a:solidFill>
            </a:endParaRPr>
          </a:p>
          <a:p>
            <a:pPr marL="228600" lvl="1" indent="0">
              <a:buNone/>
            </a:pPr>
            <a:endParaRPr lang="de-DE" b="1" dirty="0">
              <a:solidFill>
                <a:srgbClr val="C00000"/>
              </a:solidFill>
            </a:endParaRPr>
          </a:p>
          <a:p>
            <a:pPr lvl="1" fontAlgn="auto"/>
            <a:endParaRPr lang="de-DE" b="1" dirty="0">
              <a:solidFill>
                <a:srgbClr val="C00000"/>
              </a:solidFill>
            </a:endParaRPr>
          </a:p>
          <a:p>
            <a:pPr lvl="1" fontAlgn="auto"/>
            <a:endParaRPr lang="de-DE" b="1" dirty="0">
              <a:solidFill>
                <a:srgbClr val="C00000"/>
              </a:solidFill>
            </a:endParaRPr>
          </a:p>
          <a:p>
            <a:pPr lvl="1" fontAlgn="auto"/>
            <a:endParaRPr lang="de-DE" b="1" dirty="0">
              <a:solidFill>
                <a:srgbClr val="C00000"/>
              </a:solidFill>
            </a:endParaRPr>
          </a:p>
          <a:p>
            <a:pPr lvl="1" fontAlgn="auto"/>
            <a:endParaRPr lang="de-DE" b="1" dirty="0">
              <a:solidFill>
                <a:srgbClr val="C00000"/>
              </a:solidFill>
            </a:endParaRPr>
          </a:p>
          <a:p>
            <a:pPr lvl="1" fontAlgn="auto"/>
            <a:endParaRPr lang="de-DE" b="1" dirty="0">
              <a:solidFill>
                <a:srgbClr val="C00000"/>
              </a:solidFill>
            </a:endParaRPr>
          </a:p>
        </p:txBody>
      </p:sp>
      <p:sp>
        <p:nvSpPr>
          <p:cNvPr id="9" name="Text Placeholder 2">
            <a:extLst>
              <a:ext uri="{FF2B5EF4-FFF2-40B4-BE49-F238E27FC236}">
                <a16:creationId xmlns:a16="http://schemas.microsoft.com/office/drawing/2014/main" id="{00534E5B-235D-4C4E-A950-FD8F3FEB4F2E}"/>
              </a:ext>
            </a:extLst>
          </p:cNvPr>
          <p:cNvSpPr txBox="1">
            <a:spLocks/>
          </p:cNvSpPr>
          <p:nvPr/>
        </p:nvSpPr>
        <p:spPr>
          <a:xfrm rot="20095976">
            <a:off x="2132634" y="1225669"/>
            <a:ext cx="1702648" cy="393198"/>
          </a:xfrm>
          <a:prstGeom prst="rect">
            <a:avLst/>
          </a:prstGeom>
        </p:spPr>
        <p:txBody>
          <a:bodyPr>
            <a:normAutofit fontScale="925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7030A0"/>
                </a:solidFill>
              </a:rPr>
              <a:t>Clock Source</a:t>
            </a:r>
          </a:p>
          <a:p>
            <a:pPr marL="457200" lvl="2">
              <a:buClr>
                <a:schemeClr val="accent6"/>
              </a:buClr>
            </a:pPr>
            <a:endParaRPr lang="de-DE" b="1" dirty="0">
              <a:solidFill>
                <a:srgbClr val="7030A0"/>
              </a:solidFill>
            </a:endParaRPr>
          </a:p>
          <a:p>
            <a:pPr marL="228600" lvl="2" indent="0">
              <a:buClr>
                <a:schemeClr val="accent6"/>
              </a:buClr>
              <a:buNone/>
            </a:pPr>
            <a:endParaRPr lang="de-DE" b="1" dirty="0">
              <a:solidFill>
                <a:srgbClr val="7030A0"/>
              </a:solidFill>
            </a:endParaRPr>
          </a:p>
          <a:p>
            <a:pPr lvl="1" fontAlgn="auto"/>
            <a:endParaRPr lang="de-DE" sz="1600" b="1" dirty="0">
              <a:solidFill>
                <a:srgbClr val="7030A0"/>
              </a:solidFill>
            </a:endParaRPr>
          </a:p>
          <a:p>
            <a:pPr marL="228600" lvl="1" indent="0">
              <a:buNone/>
            </a:pPr>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p:txBody>
      </p:sp>
      <p:sp>
        <p:nvSpPr>
          <p:cNvPr id="10" name="Text Placeholder 2">
            <a:extLst>
              <a:ext uri="{FF2B5EF4-FFF2-40B4-BE49-F238E27FC236}">
                <a16:creationId xmlns:a16="http://schemas.microsoft.com/office/drawing/2014/main" id="{2C975184-B1C7-405C-B2FF-2CED243AF393}"/>
              </a:ext>
            </a:extLst>
          </p:cNvPr>
          <p:cNvSpPr txBox="1">
            <a:spLocks/>
          </p:cNvSpPr>
          <p:nvPr/>
        </p:nvSpPr>
        <p:spPr>
          <a:xfrm rot="20551324">
            <a:off x="2464250" y="1732155"/>
            <a:ext cx="1358429" cy="409207"/>
          </a:xfrm>
          <a:prstGeom prst="rect">
            <a:avLst/>
          </a:prstGeom>
        </p:spPr>
        <p:txBody>
          <a:bodyPr>
            <a:normAutofit fontScale="925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FFC000"/>
                </a:solidFill>
              </a:rPr>
              <a:t>arch timer</a:t>
            </a:r>
          </a:p>
          <a:p>
            <a:pPr marL="457200" lvl="2">
              <a:buClr>
                <a:schemeClr val="accent6"/>
              </a:buClr>
            </a:pPr>
            <a:endParaRPr lang="de-DE" b="1" dirty="0">
              <a:solidFill>
                <a:srgbClr val="FFC000"/>
              </a:solidFill>
            </a:endParaRPr>
          </a:p>
          <a:p>
            <a:pPr marL="228600" lvl="2" indent="0">
              <a:buClr>
                <a:schemeClr val="accent6"/>
              </a:buClr>
              <a:buNone/>
            </a:pPr>
            <a:endParaRPr lang="de-DE" b="1" dirty="0">
              <a:solidFill>
                <a:srgbClr val="FFC000"/>
              </a:solidFill>
            </a:endParaRPr>
          </a:p>
          <a:p>
            <a:pPr lvl="1" fontAlgn="auto"/>
            <a:endParaRPr lang="de-DE" b="1" dirty="0">
              <a:solidFill>
                <a:srgbClr val="FFC000"/>
              </a:solidFill>
            </a:endParaRPr>
          </a:p>
          <a:p>
            <a:pPr marL="228600" lvl="1" indent="0">
              <a:buNone/>
            </a:pPr>
            <a:endParaRPr lang="de-DE" b="1" dirty="0">
              <a:solidFill>
                <a:srgbClr val="FFC000"/>
              </a:solidFill>
            </a:endParaRPr>
          </a:p>
          <a:p>
            <a:pPr lvl="1" fontAlgn="auto"/>
            <a:endParaRPr lang="de-DE" b="1" dirty="0">
              <a:solidFill>
                <a:srgbClr val="FFC000"/>
              </a:solidFill>
            </a:endParaRPr>
          </a:p>
          <a:p>
            <a:pPr lvl="1" fontAlgn="auto"/>
            <a:endParaRPr lang="de-DE" b="1" dirty="0">
              <a:solidFill>
                <a:srgbClr val="FFC000"/>
              </a:solidFill>
            </a:endParaRPr>
          </a:p>
          <a:p>
            <a:pPr lvl="1" fontAlgn="auto"/>
            <a:endParaRPr lang="de-DE" b="1" dirty="0">
              <a:solidFill>
                <a:srgbClr val="FFC000"/>
              </a:solidFill>
            </a:endParaRPr>
          </a:p>
          <a:p>
            <a:pPr lvl="1" fontAlgn="auto"/>
            <a:endParaRPr lang="de-DE" b="1" dirty="0">
              <a:solidFill>
                <a:srgbClr val="FFC000"/>
              </a:solidFill>
            </a:endParaRPr>
          </a:p>
          <a:p>
            <a:pPr lvl="1" fontAlgn="auto"/>
            <a:endParaRPr lang="de-DE" b="1" dirty="0">
              <a:solidFill>
                <a:srgbClr val="FFC000"/>
              </a:solidFill>
            </a:endParaRPr>
          </a:p>
        </p:txBody>
      </p:sp>
      <p:sp>
        <p:nvSpPr>
          <p:cNvPr id="11" name="Text Placeholder 2">
            <a:extLst>
              <a:ext uri="{FF2B5EF4-FFF2-40B4-BE49-F238E27FC236}">
                <a16:creationId xmlns:a16="http://schemas.microsoft.com/office/drawing/2014/main" id="{F085FD94-393B-44B5-97C7-FDA3CA2F7DA7}"/>
              </a:ext>
            </a:extLst>
          </p:cNvPr>
          <p:cNvSpPr txBox="1">
            <a:spLocks/>
          </p:cNvSpPr>
          <p:nvPr/>
        </p:nvSpPr>
        <p:spPr>
          <a:xfrm rot="19434253">
            <a:off x="1513955" y="2826654"/>
            <a:ext cx="1482611" cy="486044"/>
          </a:xfrm>
          <a:prstGeom prst="rect">
            <a:avLst/>
          </a:prstGeom>
        </p:spPr>
        <p:txBody>
          <a:bodyPr>
            <a:normAutofit fontScale="925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CC0000"/>
                </a:solidFill>
              </a:rPr>
              <a:t>Clock event</a:t>
            </a:r>
          </a:p>
          <a:p>
            <a:pPr marL="228600" lvl="2" indent="0">
              <a:buClr>
                <a:schemeClr val="accent6"/>
              </a:buClr>
              <a:buNone/>
            </a:pPr>
            <a:endParaRPr lang="de-DE" b="1" dirty="0">
              <a:solidFill>
                <a:srgbClr val="CC0000"/>
              </a:solidFill>
            </a:endParaRPr>
          </a:p>
          <a:p>
            <a:pPr marL="457200" lvl="2">
              <a:buClr>
                <a:schemeClr val="accent6"/>
              </a:buClr>
            </a:pPr>
            <a:endParaRPr lang="de-DE" b="1" dirty="0">
              <a:solidFill>
                <a:srgbClr val="CC0000"/>
              </a:solidFill>
            </a:endParaRPr>
          </a:p>
          <a:p>
            <a:pPr marL="228600" lvl="2" indent="0">
              <a:buClr>
                <a:schemeClr val="accent6"/>
              </a:buClr>
              <a:buNone/>
            </a:pPr>
            <a:endParaRPr lang="de-DE" b="1" dirty="0">
              <a:solidFill>
                <a:srgbClr val="CC0000"/>
              </a:solidFill>
            </a:endParaRPr>
          </a:p>
          <a:p>
            <a:pPr lvl="1" fontAlgn="auto"/>
            <a:endParaRPr lang="de-DE" b="1" dirty="0">
              <a:solidFill>
                <a:srgbClr val="CC0000"/>
              </a:solidFill>
            </a:endParaRPr>
          </a:p>
          <a:p>
            <a:pPr marL="228600" lvl="1" indent="0">
              <a:buNone/>
            </a:pPr>
            <a:endParaRPr lang="de-DE" b="1" dirty="0">
              <a:solidFill>
                <a:srgbClr val="CC0000"/>
              </a:solidFill>
            </a:endParaRPr>
          </a:p>
          <a:p>
            <a:pPr lvl="1" fontAlgn="auto"/>
            <a:endParaRPr lang="de-DE" b="1" dirty="0">
              <a:solidFill>
                <a:srgbClr val="CC0000"/>
              </a:solidFill>
            </a:endParaRPr>
          </a:p>
          <a:p>
            <a:pPr lvl="1" fontAlgn="auto"/>
            <a:endParaRPr lang="de-DE" b="1" dirty="0">
              <a:solidFill>
                <a:srgbClr val="CC0000"/>
              </a:solidFill>
            </a:endParaRPr>
          </a:p>
          <a:p>
            <a:pPr lvl="1" fontAlgn="auto"/>
            <a:endParaRPr lang="de-DE" b="1" dirty="0">
              <a:solidFill>
                <a:srgbClr val="CC0000"/>
              </a:solidFill>
            </a:endParaRPr>
          </a:p>
          <a:p>
            <a:pPr lvl="1" fontAlgn="auto"/>
            <a:endParaRPr lang="de-DE" b="1" dirty="0">
              <a:solidFill>
                <a:srgbClr val="CC0000"/>
              </a:solidFill>
            </a:endParaRPr>
          </a:p>
          <a:p>
            <a:pPr lvl="1" fontAlgn="auto"/>
            <a:endParaRPr lang="de-DE" b="1" dirty="0">
              <a:solidFill>
                <a:srgbClr val="CC0000"/>
              </a:solidFill>
            </a:endParaRPr>
          </a:p>
        </p:txBody>
      </p:sp>
      <p:sp>
        <p:nvSpPr>
          <p:cNvPr id="12" name="Text Placeholder 2">
            <a:extLst>
              <a:ext uri="{FF2B5EF4-FFF2-40B4-BE49-F238E27FC236}">
                <a16:creationId xmlns:a16="http://schemas.microsoft.com/office/drawing/2014/main" id="{151D8FD1-0523-4B8A-AC3C-D3283135D5A9}"/>
              </a:ext>
            </a:extLst>
          </p:cNvPr>
          <p:cNvSpPr txBox="1">
            <a:spLocks/>
          </p:cNvSpPr>
          <p:nvPr/>
        </p:nvSpPr>
        <p:spPr>
          <a:xfrm>
            <a:off x="2812997" y="2315540"/>
            <a:ext cx="1649263" cy="498200"/>
          </a:xfrm>
          <a:prstGeom prst="rect">
            <a:avLst/>
          </a:prstGeom>
        </p:spPr>
        <p:txBody>
          <a:bodyPr>
            <a:norm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7030A0"/>
                </a:solidFill>
              </a:rPr>
              <a:t>memtimer</a:t>
            </a:r>
          </a:p>
          <a:p>
            <a:pPr marL="457200" lvl="2">
              <a:buClr>
                <a:schemeClr val="accent6"/>
              </a:buClr>
            </a:pPr>
            <a:endParaRPr lang="de-DE" b="1" dirty="0">
              <a:solidFill>
                <a:srgbClr val="7030A0"/>
              </a:solidFill>
            </a:endParaRPr>
          </a:p>
          <a:p>
            <a:pPr marL="228600" lvl="2" indent="0">
              <a:buClr>
                <a:schemeClr val="accent6"/>
              </a:buClr>
              <a:buNone/>
            </a:pPr>
            <a:endParaRPr lang="de-DE" b="1" dirty="0">
              <a:solidFill>
                <a:srgbClr val="7030A0"/>
              </a:solidFill>
            </a:endParaRPr>
          </a:p>
          <a:p>
            <a:pPr lvl="1" fontAlgn="auto"/>
            <a:endParaRPr lang="de-DE" sz="1600" b="1" dirty="0">
              <a:solidFill>
                <a:srgbClr val="7030A0"/>
              </a:solidFill>
            </a:endParaRPr>
          </a:p>
          <a:p>
            <a:pPr marL="228600" lvl="1" indent="0">
              <a:buNone/>
            </a:pPr>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p:txBody>
      </p:sp>
      <p:sp>
        <p:nvSpPr>
          <p:cNvPr id="13" name="Text Placeholder 2">
            <a:extLst>
              <a:ext uri="{FF2B5EF4-FFF2-40B4-BE49-F238E27FC236}">
                <a16:creationId xmlns:a16="http://schemas.microsoft.com/office/drawing/2014/main" id="{602B3AA7-5082-4AF0-8E5F-18B2231A7A24}"/>
              </a:ext>
            </a:extLst>
          </p:cNvPr>
          <p:cNvSpPr txBox="1">
            <a:spLocks/>
          </p:cNvSpPr>
          <p:nvPr/>
        </p:nvSpPr>
        <p:spPr>
          <a:xfrm rot="1422871">
            <a:off x="6090036" y="1314621"/>
            <a:ext cx="1760272" cy="409207"/>
          </a:xfrm>
          <a:prstGeom prst="rect">
            <a:avLst/>
          </a:prstGeom>
        </p:spPr>
        <p:txBody>
          <a:bodyPr>
            <a:no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002060"/>
                </a:solidFill>
              </a:rPr>
              <a:t>Time keeping</a:t>
            </a:r>
          </a:p>
          <a:p>
            <a:pPr marL="457200" lvl="2">
              <a:buClr>
                <a:schemeClr val="accent6"/>
              </a:buClr>
            </a:pPr>
            <a:endParaRPr lang="de-DE" b="1" dirty="0">
              <a:solidFill>
                <a:srgbClr val="002060"/>
              </a:solidFill>
            </a:endParaRPr>
          </a:p>
          <a:p>
            <a:pPr marL="228600" lvl="2" indent="0">
              <a:buClr>
                <a:schemeClr val="accent6"/>
              </a:buClr>
              <a:buNone/>
            </a:pPr>
            <a:endParaRPr lang="de-DE" b="1" dirty="0">
              <a:solidFill>
                <a:srgbClr val="002060"/>
              </a:solidFill>
            </a:endParaRPr>
          </a:p>
          <a:p>
            <a:pPr lvl="1" fontAlgn="auto"/>
            <a:endParaRPr lang="de-DE" sz="1600" b="1" dirty="0">
              <a:solidFill>
                <a:srgbClr val="002060"/>
              </a:solidFill>
            </a:endParaRPr>
          </a:p>
          <a:p>
            <a:pPr marL="228600" lvl="1" indent="0">
              <a:buNone/>
            </a:pPr>
            <a:endParaRPr lang="de-DE" sz="1600" b="1" dirty="0">
              <a:solidFill>
                <a:srgbClr val="002060"/>
              </a:solidFill>
            </a:endParaRPr>
          </a:p>
          <a:p>
            <a:pPr lvl="1" fontAlgn="auto"/>
            <a:endParaRPr lang="de-DE" sz="1600" b="1" dirty="0">
              <a:solidFill>
                <a:srgbClr val="002060"/>
              </a:solidFill>
            </a:endParaRPr>
          </a:p>
          <a:p>
            <a:pPr lvl="1" fontAlgn="auto"/>
            <a:endParaRPr lang="de-DE" sz="1600" b="1" dirty="0">
              <a:solidFill>
                <a:srgbClr val="002060"/>
              </a:solidFill>
            </a:endParaRPr>
          </a:p>
          <a:p>
            <a:pPr lvl="1" fontAlgn="auto"/>
            <a:endParaRPr lang="de-DE" sz="1600" b="1" dirty="0">
              <a:solidFill>
                <a:srgbClr val="002060"/>
              </a:solidFill>
            </a:endParaRPr>
          </a:p>
          <a:p>
            <a:pPr lvl="1" fontAlgn="auto"/>
            <a:endParaRPr lang="de-DE" sz="1600" b="1" dirty="0">
              <a:solidFill>
                <a:srgbClr val="002060"/>
              </a:solidFill>
            </a:endParaRPr>
          </a:p>
          <a:p>
            <a:pPr lvl="1" fontAlgn="auto"/>
            <a:endParaRPr lang="de-DE" sz="1600" b="1" dirty="0">
              <a:solidFill>
                <a:srgbClr val="002060"/>
              </a:solidFill>
            </a:endParaRPr>
          </a:p>
        </p:txBody>
      </p:sp>
      <p:sp>
        <p:nvSpPr>
          <p:cNvPr id="14" name="Text Placeholder 2">
            <a:extLst>
              <a:ext uri="{FF2B5EF4-FFF2-40B4-BE49-F238E27FC236}">
                <a16:creationId xmlns:a16="http://schemas.microsoft.com/office/drawing/2014/main" id="{EDE047BF-60AC-447C-AE52-11F9EB694125}"/>
              </a:ext>
            </a:extLst>
          </p:cNvPr>
          <p:cNvSpPr txBox="1">
            <a:spLocks/>
          </p:cNvSpPr>
          <p:nvPr/>
        </p:nvSpPr>
        <p:spPr>
          <a:xfrm rot="1181324">
            <a:off x="1625610" y="4060670"/>
            <a:ext cx="1863837" cy="421553"/>
          </a:xfrm>
          <a:prstGeom prst="rect">
            <a:avLst/>
          </a:prstGeom>
        </p:spPr>
        <p:txBody>
          <a:bodyPr>
            <a:normAutofit fontScale="85000" lnSpcReduction="100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7030A0"/>
                </a:solidFill>
              </a:rPr>
              <a:t>Broadcast timer</a:t>
            </a:r>
          </a:p>
          <a:p>
            <a:pPr marL="457200" lvl="2">
              <a:buClr>
                <a:schemeClr val="accent6"/>
              </a:buClr>
            </a:pPr>
            <a:endParaRPr lang="de-DE" b="1" dirty="0">
              <a:solidFill>
                <a:srgbClr val="7030A0"/>
              </a:solidFill>
            </a:endParaRPr>
          </a:p>
          <a:p>
            <a:pPr marL="228600" lvl="2" indent="0">
              <a:buClr>
                <a:schemeClr val="accent6"/>
              </a:buClr>
              <a:buNone/>
            </a:pPr>
            <a:endParaRPr lang="de-DE" b="1" dirty="0">
              <a:solidFill>
                <a:srgbClr val="7030A0"/>
              </a:solidFill>
            </a:endParaRPr>
          </a:p>
          <a:p>
            <a:pPr lvl="1" fontAlgn="auto"/>
            <a:endParaRPr lang="de-DE" sz="1600" b="1" dirty="0">
              <a:solidFill>
                <a:srgbClr val="7030A0"/>
              </a:solidFill>
            </a:endParaRPr>
          </a:p>
          <a:p>
            <a:pPr marL="228600" lvl="1" indent="0">
              <a:buNone/>
            </a:pPr>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a:p>
            <a:pPr lvl="1" fontAlgn="auto"/>
            <a:endParaRPr lang="de-DE" sz="1600" b="1" dirty="0">
              <a:solidFill>
                <a:srgbClr val="7030A0"/>
              </a:solidFill>
            </a:endParaRPr>
          </a:p>
        </p:txBody>
      </p:sp>
      <p:sp>
        <p:nvSpPr>
          <p:cNvPr id="15" name="Text Placeholder 2">
            <a:extLst>
              <a:ext uri="{FF2B5EF4-FFF2-40B4-BE49-F238E27FC236}">
                <a16:creationId xmlns:a16="http://schemas.microsoft.com/office/drawing/2014/main" id="{71F2E048-28E5-41B7-B9AA-33447B045C7F}"/>
              </a:ext>
            </a:extLst>
          </p:cNvPr>
          <p:cNvSpPr txBox="1">
            <a:spLocks/>
          </p:cNvSpPr>
          <p:nvPr/>
        </p:nvSpPr>
        <p:spPr>
          <a:xfrm rot="19434253">
            <a:off x="9197959" y="3242002"/>
            <a:ext cx="970649" cy="409207"/>
          </a:xfrm>
          <a:prstGeom prst="rect">
            <a:avLst/>
          </a:prstGeom>
        </p:spPr>
        <p:txBody>
          <a:bodyPr>
            <a:norm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chemeClr val="accent6">
                    <a:lumMod val="75000"/>
                  </a:schemeClr>
                </a:solidFill>
              </a:rPr>
              <a:t>delay</a:t>
            </a:r>
          </a:p>
          <a:p>
            <a:pPr marL="457200" lvl="2">
              <a:buClr>
                <a:schemeClr val="accent6"/>
              </a:buClr>
            </a:pPr>
            <a:endParaRPr lang="de-DE" b="1" dirty="0">
              <a:solidFill>
                <a:schemeClr val="accent6">
                  <a:lumMod val="75000"/>
                </a:schemeClr>
              </a:solidFill>
            </a:endParaRPr>
          </a:p>
          <a:p>
            <a:pPr marL="228600" lvl="2" indent="0">
              <a:buClr>
                <a:schemeClr val="accent6"/>
              </a:buClr>
              <a:buNone/>
            </a:pPr>
            <a:endParaRPr lang="de-DE" b="1" dirty="0">
              <a:solidFill>
                <a:schemeClr val="accent6">
                  <a:lumMod val="75000"/>
                </a:schemeClr>
              </a:solidFill>
            </a:endParaRPr>
          </a:p>
          <a:p>
            <a:pPr lvl="1" fontAlgn="auto"/>
            <a:endParaRPr lang="de-DE" b="1" dirty="0">
              <a:solidFill>
                <a:schemeClr val="accent6">
                  <a:lumMod val="75000"/>
                </a:schemeClr>
              </a:solidFill>
            </a:endParaRPr>
          </a:p>
          <a:p>
            <a:pPr marL="228600" lvl="1" indent="0">
              <a:buNone/>
            </a:pPr>
            <a:endParaRPr lang="de-DE" b="1" dirty="0">
              <a:solidFill>
                <a:schemeClr val="accent6">
                  <a:lumMod val="75000"/>
                </a:schemeClr>
              </a:solidFill>
            </a:endParaRPr>
          </a:p>
          <a:p>
            <a:pPr lvl="1" fontAlgn="auto"/>
            <a:endParaRPr lang="de-DE" b="1" dirty="0">
              <a:solidFill>
                <a:schemeClr val="accent6">
                  <a:lumMod val="75000"/>
                </a:schemeClr>
              </a:solidFill>
            </a:endParaRPr>
          </a:p>
          <a:p>
            <a:pPr lvl="1" fontAlgn="auto"/>
            <a:endParaRPr lang="de-DE" b="1" dirty="0">
              <a:solidFill>
                <a:schemeClr val="accent6">
                  <a:lumMod val="75000"/>
                </a:schemeClr>
              </a:solidFill>
            </a:endParaRPr>
          </a:p>
          <a:p>
            <a:pPr lvl="1" fontAlgn="auto"/>
            <a:endParaRPr lang="de-DE" b="1" dirty="0">
              <a:solidFill>
                <a:schemeClr val="accent6">
                  <a:lumMod val="75000"/>
                </a:schemeClr>
              </a:solidFill>
            </a:endParaRPr>
          </a:p>
          <a:p>
            <a:pPr lvl="1" fontAlgn="auto"/>
            <a:endParaRPr lang="de-DE" b="1" dirty="0">
              <a:solidFill>
                <a:schemeClr val="accent6">
                  <a:lumMod val="75000"/>
                </a:schemeClr>
              </a:solidFill>
            </a:endParaRPr>
          </a:p>
          <a:p>
            <a:pPr lvl="1" fontAlgn="auto"/>
            <a:endParaRPr lang="de-DE" b="1" dirty="0">
              <a:solidFill>
                <a:schemeClr val="accent6">
                  <a:lumMod val="75000"/>
                </a:schemeClr>
              </a:solidFill>
            </a:endParaRPr>
          </a:p>
        </p:txBody>
      </p:sp>
      <p:sp>
        <p:nvSpPr>
          <p:cNvPr id="16" name="Text Placeholder 2">
            <a:extLst>
              <a:ext uri="{FF2B5EF4-FFF2-40B4-BE49-F238E27FC236}">
                <a16:creationId xmlns:a16="http://schemas.microsoft.com/office/drawing/2014/main" id="{BF9DD9C4-BA2F-4C53-9D1B-8CC77893D047}"/>
              </a:ext>
            </a:extLst>
          </p:cNvPr>
          <p:cNvSpPr txBox="1">
            <a:spLocks/>
          </p:cNvSpPr>
          <p:nvPr/>
        </p:nvSpPr>
        <p:spPr>
          <a:xfrm rot="19434253">
            <a:off x="2860857" y="3556721"/>
            <a:ext cx="1709935" cy="504150"/>
          </a:xfrm>
          <a:prstGeom prst="rect">
            <a:avLst/>
          </a:prstGeom>
        </p:spPr>
        <p:txBody>
          <a:bodyPr>
            <a:no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00ACBD"/>
                </a:solidFill>
              </a:rPr>
              <a:t>Pinned timer</a:t>
            </a:r>
          </a:p>
          <a:p>
            <a:pPr marL="457200" lvl="2">
              <a:buClr>
                <a:schemeClr val="accent6"/>
              </a:buClr>
            </a:pPr>
            <a:endParaRPr lang="de-DE" b="1" dirty="0">
              <a:solidFill>
                <a:srgbClr val="00ACBD"/>
              </a:solidFill>
            </a:endParaRPr>
          </a:p>
          <a:p>
            <a:pPr marL="228600" lvl="2" indent="0">
              <a:buClr>
                <a:schemeClr val="accent6"/>
              </a:buClr>
              <a:buNone/>
            </a:pPr>
            <a:endParaRPr lang="de-DE" b="1" dirty="0">
              <a:solidFill>
                <a:srgbClr val="00ACBD"/>
              </a:solidFill>
            </a:endParaRPr>
          </a:p>
          <a:p>
            <a:pPr lvl="1" fontAlgn="auto"/>
            <a:endParaRPr lang="de-DE" sz="1600" b="1" dirty="0">
              <a:solidFill>
                <a:srgbClr val="00ACBD"/>
              </a:solidFill>
            </a:endParaRPr>
          </a:p>
          <a:p>
            <a:pPr marL="228600" lvl="1" indent="0">
              <a:buNone/>
            </a:pPr>
            <a:endParaRPr lang="de-DE" sz="1600" b="1" dirty="0">
              <a:solidFill>
                <a:srgbClr val="00ACBD"/>
              </a:solidFill>
            </a:endParaRPr>
          </a:p>
          <a:p>
            <a:pPr lvl="1" fontAlgn="auto"/>
            <a:endParaRPr lang="de-DE" sz="1600" b="1" dirty="0">
              <a:solidFill>
                <a:srgbClr val="00ACBD"/>
              </a:solidFill>
            </a:endParaRPr>
          </a:p>
          <a:p>
            <a:pPr lvl="1" fontAlgn="auto"/>
            <a:endParaRPr lang="de-DE" sz="1600" b="1" dirty="0">
              <a:solidFill>
                <a:srgbClr val="00ACBD"/>
              </a:solidFill>
            </a:endParaRPr>
          </a:p>
          <a:p>
            <a:pPr lvl="1" fontAlgn="auto"/>
            <a:endParaRPr lang="de-DE" sz="1600" b="1" dirty="0">
              <a:solidFill>
                <a:srgbClr val="00ACBD"/>
              </a:solidFill>
            </a:endParaRPr>
          </a:p>
          <a:p>
            <a:pPr lvl="1" fontAlgn="auto"/>
            <a:endParaRPr lang="de-DE" sz="1600" b="1" dirty="0">
              <a:solidFill>
                <a:srgbClr val="00ACBD"/>
              </a:solidFill>
            </a:endParaRPr>
          </a:p>
          <a:p>
            <a:pPr lvl="1" fontAlgn="auto"/>
            <a:endParaRPr lang="de-DE" sz="1600" b="1" dirty="0">
              <a:solidFill>
                <a:srgbClr val="00ACBD"/>
              </a:solidFill>
            </a:endParaRPr>
          </a:p>
        </p:txBody>
      </p:sp>
      <p:pic>
        <p:nvPicPr>
          <p:cNvPr id="17" name="Picture 16">
            <a:extLst>
              <a:ext uri="{FF2B5EF4-FFF2-40B4-BE49-F238E27FC236}">
                <a16:creationId xmlns:a16="http://schemas.microsoft.com/office/drawing/2014/main" id="{4F626BE5-4BFB-4B58-BF1D-3F95AF565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637" y="1947259"/>
            <a:ext cx="2486474" cy="3215268"/>
          </a:xfrm>
          <a:prstGeom prst="rect">
            <a:avLst/>
          </a:prstGeom>
        </p:spPr>
      </p:pic>
      <p:pic>
        <p:nvPicPr>
          <p:cNvPr id="19" name="Picture 18">
            <a:extLst>
              <a:ext uri="{FF2B5EF4-FFF2-40B4-BE49-F238E27FC236}">
                <a16:creationId xmlns:a16="http://schemas.microsoft.com/office/drawing/2014/main" id="{06DA56E7-C645-41D0-81CB-4FCB71332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898820">
            <a:off x="8278192" y="1191489"/>
            <a:ext cx="1962309" cy="1962309"/>
          </a:xfrm>
          <a:prstGeom prst="rect">
            <a:avLst/>
          </a:prstGeom>
        </p:spPr>
      </p:pic>
      <p:pic>
        <p:nvPicPr>
          <p:cNvPr id="22" name="Picture 21">
            <a:extLst>
              <a:ext uri="{FF2B5EF4-FFF2-40B4-BE49-F238E27FC236}">
                <a16:creationId xmlns:a16="http://schemas.microsoft.com/office/drawing/2014/main" id="{718656A3-5894-42E6-8D3C-4E29FC73C7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4833" y="5392026"/>
            <a:ext cx="4420217" cy="943107"/>
          </a:xfrm>
          <a:prstGeom prst="rect">
            <a:avLst/>
          </a:prstGeom>
        </p:spPr>
      </p:pic>
      <p:pic>
        <p:nvPicPr>
          <p:cNvPr id="21" name="Picture 20">
            <a:extLst>
              <a:ext uri="{FF2B5EF4-FFF2-40B4-BE49-F238E27FC236}">
                <a16:creationId xmlns:a16="http://schemas.microsoft.com/office/drawing/2014/main" id="{B9E9860C-6788-4A43-82C0-403114E1E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028" y="5418463"/>
            <a:ext cx="4420217" cy="943107"/>
          </a:xfrm>
          <a:prstGeom prst="rect">
            <a:avLst/>
          </a:prstGeom>
        </p:spPr>
      </p:pic>
      <p:sp>
        <p:nvSpPr>
          <p:cNvPr id="23" name="Text Placeholder 2">
            <a:extLst>
              <a:ext uri="{FF2B5EF4-FFF2-40B4-BE49-F238E27FC236}">
                <a16:creationId xmlns:a16="http://schemas.microsoft.com/office/drawing/2014/main" id="{BBAE8E16-027A-4A30-AE72-6425792CA70F}"/>
              </a:ext>
            </a:extLst>
          </p:cNvPr>
          <p:cNvSpPr txBox="1">
            <a:spLocks/>
          </p:cNvSpPr>
          <p:nvPr/>
        </p:nvSpPr>
        <p:spPr>
          <a:xfrm rot="20317316">
            <a:off x="7830160" y="2570148"/>
            <a:ext cx="1074922" cy="409207"/>
          </a:xfrm>
          <a:prstGeom prst="rect">
            <a:avLst/>
          </a:prstGeom>
        </p:spPr>
        <p:txBody>
          <a:bodyPr>
            <a:norm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t>Jiffies</a:t>
            </a:r>
          </a:p>
          <a:p>
            <a:pPr marL="228600" lvl="2" indent="0">
              <a:buClr>
                <a:schemeClr val="accent6"/>
              </a:buClr>
              <a:buNone/>
            </a:pPr>
            <a:endParaRPr lang="de-DE" b="1" dirty="0"/>
          </a:p>
          <a:p>
            <a:pPr marL="457200" lvl="2">
              <a:buClr>
                <a:schemeClr val="accent6"/>
              </a:buClr>
            </a:pPr>
            <a:endParaRPr lang="de-DE" b="1" dirty="0"/>
          </a:p>
          <a:p>
            <a:pPr marL="228600" lvl="2" indent="0">
              <a:buClr>
                <a:schemeClr val="accent6"/>
              </a:buClr>
              <a:buNone/>
            </a:pPr>
            <a:endParaRPr lang="de-DE" b="1" dirty="0"/>
          </a:p>
          <a:p>
            <a:pPr lvl="1" fontAlgn="auto"/>
            <a:endParaRPr lang="de-DE" b="1" dirty="0"/>
          </a:p>
          <a:p>
            <a:pPr marL="228600" lvl="1" indent="0">
              <a:buNone/>
            </a:pPr>
            <a:endParaRPr lang="de-DE" b="1" dirty="0"/>
          </a:p>
          <a:p>
            <a:pPr lvl="1" fontAlgn="auto"/>
            <a:endParaRPr lang="de-DE" b="1" dirty="0"/>
          </a:p>
          <a:p>
            <a:pPr lvl="1" fontAlgn="auto"/>
            <a:endParaRPr lang="de-DE" b="1" dirty="0"/>
          </a:p>
          <a:p>
            <a:pPr lvl="1" fontAlgn="auto"/>
            <a:endParaRPr lang="de-DE" b="1" dirty="0"/>
          </a:p>
          <a:p>
            <a:pPr lvl="1" fontAlgn="auto"/>
            <a:endParaRPr lang="de-DE" b="1" dirty="0"/>
          </a:p>
          <a:p>
            <a:pPr lvl="1" fontAlgn="auto"/>
            <a:endParaRPr lang="de-DE" b="1" dirty="0"/>
          </a:p>
        </p:txBody>
      </p:sp>
      <p:sp>
        <p:nvSpPr>
          <p:cNvPr id="24" name="Text Placeholder 2">
            <a:extLst>
              <a:ext uri="{FF2B5EF4-FFF2-40B4-BE49-F238E27FC236}">
                <a16:creationId xmlns:a16="http://schemas.microsoft.com/office/drawing/2014/main" id="{48AC75FC-C2AF-4676-B9FC-BF00A9066B89}"/>
              </a:ext>
            </a:extLst>
          </p:cNvPr>
          <p:cNvSpPr txBox="1">
            <a:spLocks/>
          </p:cNvSpPr>
          <p:nvPr/>
        </p:nvSpPr>
        <p:spPr>
          <a:xfrm rot="2657700">
            <a:off x="6897172" y="2919847"/>
            <a:ext cx="1074922" cy="409207"/>
          </a:xfrm>
          <a:prstGeom prst="rect">
            <a:avLst/>
          </a:prstGeom>
        </p:spPr>
        <p:txBody>
          <a:bodyPr>
            <a:normAutofit fontScale="925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chemeClr val="tx2">
                    <a:lumMod val="75000"/>
                  </a:schemeClr>
                </a:solidFill>
              </a:rPr>
              <a:t>hrtimer</a:t>
            </a:r>
          </a:p>
          <a:p>
            <a:pPr marL="457200" lvl="2">
              <a:buClr>
                <a:schemeClr val="accent6"/>
              </a:buClr>
            </a:pPr>
            <a:endParaRPr lang="de-DE" b="1" dirty="0">
              <a:solidFill>
                <a:schemeClr val="tx2">
                  <a:lumMod val="75000"/>
                </a:schemeClr>
              </a:solidFill>
            </a:endParaRPr>
          </a:p>
          <a:p>
            <a:pPr marL="228600" lvl="2" indent="0">
              <a:buClr>
                <a:schemeClr val="accent6"/>
              </a:buClr>
              <a:buNone/>
            </a:pPr>
            <a:endParaRPr lang="de-DE" b="1" dirty="0">
              <a:solidFill>
                <a:schemeClr val="tx2">
                  <a:lumMod val="75000"/>
                </a:schemeClr>
              </a:solidFill>
            </a:endParaRPr>
          </a:p>
          <a:p>
            <a:pPr lvl="1" fontAlgn="auto"/>
            <a:endParaRPr lang="de-DE" b="1" dirty="0">
              <a:solidFill>
                <a:schemeClr val="tx2">
                  <a:lumMod val="75000"/>
                </a:schemeClr>
              </a:solidFill>
            </a:endParaRPr>
          </a:p>
          <a:p>
            <a:pPr marL="228600" lvl="1" indent="0">
              <a:buNone/>
            </a:pPr>
            <a:endParaRPr lang="de-DE" b="1" dirty="0">
              <a:solidFill>
                <a:schemeClr val="tx2">
                  <a:lumMod val="75000"/>
                </a:schemeClr>
              </a:solidFill>
            </a:endParaRPr>
          </a:p>
          <a:p>
            <a:pPr lvl="1" fontAlgn="auto"/>
            <a:endParaRPr lang="de-DE" b="1" dirty="0">
              <a:solidFill>
                <a:schemeClr val="tx2">
                  <a:lumMod val="75000"/>
                </a:schemeClr>
              </a:solidFill>
            </a:endParaRPr>
          </a:p>
          <a:p>
            <a:pPr lvl="1" fontAlgn="auto"/>
            <a:endParaRPr lang="de-DE" b="1" dirty="0">
              <a:solidFill>
                <a:schemeClr val="tx2">
                  <a:lumMod val="75000"/>
                </a:schemeClr>
              </a:solidFill>
            </a:endParaRPr>
          </a:p>
          <a:p>
            <a:pPr lvl="1" fontAlgn="auto"/>
            <a:endParaRPr lang="de-DE" b="1" dirty="0">
              <a:solidFill>
                <a:schemeClr val="tx2">
                  <a:lumMod val="75000"/>
                </a:schemeClr>
              </a:solidFill>
            </a:endParaRPr>
          </a:p>
          <a:p>
            <a:pPr lvl="1" fontAlgn="auto"/>
            <a:endParaRPr lang="de-DE" b="1" dirty="0">
              <a:solidFill>
                <a:schemeClr val="tx2">
                  <a:lumMod val="75000"/>
                </a:schemeClr>
              </a:solidFill>
            </a:endParaRPr>
          </a:p>
          <a:p>
            <a:pPr lvl="1" fontAlgn="auto"/>
            <a:endParaRPr lang="de-DE" b="1" dirty="0">
              <a:solidFill>
                <a:schemeClr val="tx2">
                  <a:lumMod val="75000"/>
                </a:schemeClr>
              </a:solidFill>
            </a:endParaRPr>
          </a:p>
        </p:txBody>
      </p:sp>
      <p:sp>
        <p:nvSpPr>
          <p:cNvPr id="25" name="Text Placeholder 2">
            <a:extLst>
              <a:ext uri="{FF2B5EF4-FFF2-40B4-BE49-F238E27FC236}">
                <a16:creationId xmlns:a16="http://schemas.microsoft.com/office/drawing/2014/main" id="{3531BC2E-0A34-4F41-93DC-44A52F21016D}"/>
              </a:ext>
            </a:extLst>
          </p:cNvPr>
          <p:cNvSpPr txBox="1">
            <a:spLocks/>
          </p:cNvSpPr>
          <p:nvPr/>
        </p:nvSpPr>
        <p:spPr>
          <a:xfrm rot="2657700">
            <a:off x="6756803" y="3385229"/>
            <a:ext cx="1182959" cy="409207"/>
          </a:xfrm>
          <a:prstGeom prst="rect">
            <a:avLst/>
          </a:prstGeom>
        </p:spPr>
        <p:txBody>
          <a:bodyPr>
            <a:normAutofit fontScale="925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chemeClr val="accent2">
                    <a:lumMod val="60000"/>
                    <a:lumOff val="40000"/>
                  </a:schemeClr>
                </a:solidFill>
              </a:rPr>
              <a:t>Counter</a:t>
            </a:r>
          </a:p>
          <a:p>
            <a:pPr marL="457200" lvl="2">
              <a:buClr>
                <a:schemeClr val="accent6"/>
              </a:buClr>
            </a:pPr>
            <a:endParaRPr lang="de-DE" b="1" dirty="0">
              <a:solidFill>
                <a:schemeClr val="accent2">
                  <a:lumMod val="60000"/>
                  <a:lumOff val="40000"/>
                </a:schemeClr>
              </a:solidFill>
            </a:endParaRPr>
          </a:p>
          <a:p>
            <a:pPr marL="228600" lvl="2" indent="0">
              <a:buClr>
                <a:schemeClr val="accent6"/>
              </a:buClr>
              <a:buNone/>
            </a:pPr>
            <a:endParaRPr lang="de-DE" b="1" dirty="0">
              <a:solidFill>
                <a:schemeClr val="accent2">
                  <a:lumMod val="60000"/>
                  <a:lumOff val="40000"/>
                </a:schemeClr>
              </a:solidFill>
            </a:endParaRPr>
          </a:p>
          <a:p>
            <a:pPr lvl="1" fontAlgn="auto"/>
            <a:endParaRPr lang="de-DE" b="1" dirty="0">
              <a:solidFill>
                <a:schemeClr val="accent2">
                  <a:lumMod val="60000"/>
                  <a:lumOff val="40000"/>
                </a:schemeClr>
              </a:solidFill>
            </a:endParaRPr>
          </a:p>
          <a:p>
            <a:pPr marL="228600" lvl="1" indent="0">
              <a:buNone/>
            </a:pPr>
            <a:endParaRPr lang="de-DE" b="1" dirty="0">
              <a:solidFill>
                <a:schemeClr val="accent2">
                  <a:lumMod val="60000"/>
                  <a:lumOff val="40000"/>
                </a:schemeClr>
              </a:solidFill>
            </a:endParaRPr>
          </a:p>
          <a:p>
            <a:pPr lvl="1" fontAlgn="auto"/>
            <a:endParaRPr lang="de-DE" b="1" dirty="0">
              <a:solidFill>
                <a:schemeClr val="accent2">
                  <a:lumMod val="60000"/>
                  <a:lumOff val="40000"/>
                </a:schemeClr>
              </a:solidFill>
            </a:endParaRPr>
          </a:p>
          <a:p>
            <a:pPr lvl="1" fontAlgn="auto"/>
            <a:endParaRPr lang="de-DE" b="1" dirty="0">
              <a:solidFill>
                <a:schemeClr val="accent2">
                  <a:lumMod val="60000"/>
                  <a:lumOff val="40000"/>
                </a:schemeClr>
              </a:solidFill>
            </a:endParaRPr>
          </a:p>
          <a:p>
            <a:pPr lvl="1" fontAlgn="auto"/>
            <a:endParaRPr lang="de-DE" b="1" dirty="0">
              <a:solidFill>
                <a:schemeClr val="accent2">
                  <a:lumMod val="60000"/>
                  <a:lumOff val="40000"/>
                </a:schemeClr>
              </a:solidFill>
            </a:endParaRPr>
          </a:p>
          <a:p>
            <a:pPr lvl="1" fontAlgn="auto"/>
            <a:endParaRPr lang="de-DE" b="1" dirty="0">
              <a:solidFill>
                <a:schemeClr val="accent2">
                  <a:lumMod val="60000"/>
                  <a:lumOff val="40000"/>
                </a:schemeClr>
              </a:solidFill>
            </a:endParaRPr>
          </a:p>
          <a:p>
            <a:pPr lvl="1" fontAlgn="auto"/>
            <a:endParaRPr lang="de-DE" b="1" dirty="0">
              <a:solidFill>
                <a:schemeClr val="accent2">
                  <a:lumMod val="60000"/>
                  <a:lumOff val="40000"/>
                </a:schemeClr>
              </a:solidFill>
            </a:endParaRPr>
          </a:p>
        </p:txBody>
      </p:sp>
      <p:sp>
        <p:nvSpPr>
          <p:cNvPr id="26" name="Text Placeholder 2">
            <a:extLst>
              <a:ext uri="{FF2B5EF4-FFF2-40B4-BE49-F238E27FC236}">
                <a16:creationId xmlns:a16="http://schemas.microsoft.com/office/drawing/2014/main" id="{0DAF6290-C3C9-480C-A410-39B0FC6E6E43}"/>
              </a:ext>
            </a:extLst>
          </p:cNvPr>
          <p:cNvSpPr txBox="1">
            <a:spLocks/>
          </p:cNvSpPr>
          <p:nvPr/>
        </p:nvSpPr>
        <p:spPr>
          <a:xfrm rot="153287">
            <a:off x="9431115" y="3615594"/>
            <a:ext cx="970649" cy="409207"/>
          </a:xfrm>
          <a:prstGeom prst="rect">
            <a:avLst/>
          </a:prstGeom>
        </p:spPr>
        <p:txBody>
          <a:bodyPr>
            <a:norm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chemeClr val="bg2">
                    <a:lumMod val="60000"/>
                    <a:lumOff val="40000"/>
                  </a:schemeClr>
                </a:solidFill>
              </a:rPr>
              <a:t>sleep</a:t>
            </a:r>
          </a:p>
          <a:p>
            <a:pPr marL="457200" lvl="2">
              <a:buClr>
                <a:schemeClr val="accent6"/>
              </a:buClr>
            </a:pPr>
            <a:endParaRPr lang="de-DE" b="1" dirty="0">
              <a:solidFill>
                <a:schemeClr val="bg2">
                  <a:lumMod val="60000"/>
                  <a:lumOff val="40000"/>
                </a:schemeClr>
              </a:solidFill>
            </a:endParaRPr>
          </a:p>
          <a:p>
            <a:pPr marL="228600" lvl="2" indent="0">
              <a:buClr>
                <a:schemeClr val="accent6"/>
              </a:buClr>
              <a:buNone/>
            </a:pPr>
            <a:endParaRPr lang="de-DE" b="1" dirty="0">
              <a:solidFill>
                <a:schemeClr val="bg2">
                  <a:lumMod val="60000"/>
                  <a:lumOff val="40000"/>
                </a:schemeClr>
              </a:solidFill>
            </a:endParaRPr>
          </a:p>
          <a:p>
            <a:pPr lvl="1" fontAlgn="auto"/>
            <a:endParaRPr lang="de-DE" b="1" dirty="0">
              <a:solidFill>
                <a:schemeClr val="bg2">
                  <a:lumMod val="60000"/>
                  <a:lumOff val="40000"/>
                </a:schemeClr>
              </a:solidFill>
            </a:endParaRPr>
          </a:p>
          <a:p>
            <a:pPr marL="228600" lvl="1" indent="0">
              <a:buNone/>
            </a:pPr>
            <a:endParaRPr lang="de-DE" b="1" dirty="0">
              <a:solidFill>
                <a:schemeClr val="bg2">
                  <a:lumMod val="60000"/>
                  <a:lumOff val="40000"/>
                </a:schemeClr>
              </a:solidFill>
            </a:endParaRPr>
          </a:p>
          <a:p>
            <a:pPr lvl="1" fontAlgn="auto"/>
            <a:endParaRPr lang="de-DE" b="1" dirty="0">
              <a:solidFill>
                <a:schemeClr val="bg2">
                  <a:lumMod val="60000"/>
                  <a:lumOff val="40000"/>
                </a:schemeClr>
              </a:solidFill>
            </a:endParaRPr>
          </a:p>
          <a:p>
            <a:pPr lvl="1" fontAlgn="auto"/>
            <a:endParaRPr lang="de-DE" b="1" dirty="0">
              <a:solidFill>
                <a:schemeClr val="bg2">
                  <a:lumMod val="60000"/>
                  <a:lumOff val="40000"/>
                </a:schemeClr>
              </a:solidFill>
            </a:endParaRPr>
          </a:p>
          <a:p>
            <a:pPr lvl="1" fontAlgn="auto"/>
            <a:endParaRPr lang="de-DE" b="1" dirty="0">
              <a:solidFill>
                <a:schemeClr val="bg2">
                  <a:lumMod val="60000"/>
                  <a:lumOff val="40000"/>
                </a:schemeClr>
              </a:solidFill>
            </a:endParaRPr>
          </a:p>
          <a:p>
            <a:pPr lvl="1" fontAlgn="auto"/>
            <a:endParaRPr lang="de-DE" b="1" dirty="0">
              <a:solidFill>
                <a:schemeClr val="bg2">
                  <a:lumMod val="60000"/>
                  <a:lumOff val="40000"/>
                </a:schemeClr>
              </a:solidFill>
            </a:endParaRPr>
          </a:p>
          <a:p>
            <a:pPr lvl="1" fontAlgn="auto"/>
            <a:endParaRPr lang="de-DE" b="1" dirty="0">
              <a:solidFill>
                <a:schemeClr val="bg2">
                  <a:lumMod val="60000"/>
                  <a:lumOff val="40000"/>
                </a:schemeClr>
              </a:solidFill>
            </a:endParaRPr>
          </a:p>
        </p:txBody>
      </p:sp>
      <p:sp>
        <p:nvSpPr>
          <p:cNvPr id="27" name="Text Placeholder 2">
            <a:extLst>
              <a:ext uri="{FF2B5EF4-FFF2-40B4-BE49-F238E27FC236}">
                <a16:creationId xmlns:a16="http://schemas.microsoft.com/office/drawing/2014/main" id="{F3BDFFAC-C4E6-4D0B-9099-4F599E95828E}"/>
              </a:ext>
            </a:extLst>
          </p:cNvPr>
          <p:cNvSpPr txBox="1">
            <a:spLocks/>
          </p:cNvSpPr>
          <p:nvPr/>
        </p:nvSpPr>
        <p:spPr>
          <a:xfrm rot="20138378">
            <a:off x="7835829" y="3449630"/>
            <a:ext cx="1248674" cy="409207"/>
          </a:xfrm>
          <a:prstGeom prst="rect">
            <a:avLst/>
          </a:prstGeom>
        </p:spPr>
        <p:txBody>
          <a:bodyPr>
            <a:normAutofit fontScale="925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002060"/>
                </a:solidFill>
              </a:rPr>
              <a:t>Tick..tick</a:t>
            </a:r>
          </a:p>
          <a:p>
            <a:pPr marL="457200" lvl="2">
              <a:buClr>
                <a:schemeClr val="accent6"/>
              </a:buClr>
            </a:pPr>
            <a:endParaRPr lang="de-DE" b="1" dirty="0">
              <a:solidFill>
                <a:srgbClr val="002060"/>
              </a:solidFill>
            </a:endParaRPr>
          </a:p>
          <a:p>
            <a:pPr marL="228600" lvl="2" indent="0">
              <a:buClr>
                <a:schemeClr val="accent6"/>
              </a:buClr>
              <a:buNone/>
            </a:pPr>
            <a:endParaRPr lang="de-DE" b="1" dirty="0">
              <a:solidFill>
                <a:srgbClr val="002060"/>
              </a:solidFill>
            </a:endParaRPr>
          </a:p>
          <a:p>
            <a:pPr lvl="1" fontAlgn="auto"/>
            <a:endParaRPr lang="de-DE" sz="1600" b="1" dirty="0">
              <a:solidFill>
                <a:srgbClr val="002060"/>
              </a:solidFill>
            </a:endParaRPr>
          </a:p>
          <a:p>
            <a:pPr marL="228600" lvl="1" indent="0">
              <a:buNone/>
            </a:pPr>
            <a:endParaRPr lang="de-DE" b="1" dirty="0">
              <a:solidFill>
                <a:srgbClr val="002060"/>
              </a:solidFill>
            </a:endParaRPr>
          </a:p>
          <a:p>
            <a:pPr lvl="1" fontAlgn="auto"/>
            <a:endParaRPr lang="de-DE" b="1" dirty="0">
              <a:solidFill>
                <a:srgbClr val="002060"/>
              </a:solidFill>
            </a:endParaRPr>
          </a:p>
          <a:p>
            <a:pPr lvl="1" fontAlgn="auto"/>
            <a:endParaRPr lang="de-DE" b="1" dirty="0">
              <a:solidFill>
                <a:srgbClr val="002060"/>
              </a:solidFill>
            </a:endParaRPr>
          </a:p>
          <a:p>
            <a:pPr lvl="1" fontAlgn="auto"/>
            <a:endParaRPr lang="de-DE" b="1" dirty="0">
              <a:solidFill>
                <a:srgbClr val="002060"/>
              </a:solidFill>
            </a:endParaRPr>
          </a:p>
          <a:p>
            <a:pPr lvl="1" fontAlgn="auto"/>
            <a:endParaRPr lang="de-DE" b="1" dirty="0">
              <a:solidFill>
                <a:srgbClr val="002060"/>
              </a:solidFill>
            </a:endParaRPr>
          </a:p>
          <a:p>
            <a:pPr lvl="1" fontAlgn="auto"/>
            <a:endParaRPr lang="de-DE" b="1" dirty="0">
              <a:solidFill>
                <a:srgbClr val="002060"/>
              </a:solidFill>
            </a:endParaRPr>
          </a:p>
        </p:txBody>
      </p:sp>
      <p:sp>
        <p:nvSpPr>
          <p:cNvPr id="28" name="Text Placeholder 2">
            <a:extLst>
              <a:ext uri="{FF2B5EF4-FFF2-40B4-BE49-F238E27FC236}">
                <a16:creationId xmlns:a16="http://schemas.microsoft.com/office/drawing/2014/main" id="{C2DF6A47-5815-4FA1-BAF8-7C01F41D264F}"/>
              </a:ext>
            </a:extLst>
          </p:cNvPr>
          <p:cNvSpPr txBox="1">
            <a:spLocks/>
          </p:cNvSpPr>
          <p:nvPr/>
        </p:nvSpPr>
        <p:spPr>
          <a:xfrm rot="153287">
            <a:off x="7944214" y="3972972"/>
            <a:ext cx="1924603" cy="409207"/>
          </a:xfrm>
          <a:prstGeom prst="rect">
            <a:avLst/>
          </a:prstGeom>
        </p:spPr>
        <p:txBody>
          <a:bodyPr>
            <a:normAutofit fontScale="925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7030A0"/>
                </a:solidFill>
              </a:rPr>
              <a:t>Timer cascading</a:t>
            </a:r>
          </a:p>
          <a:p>
            <a:pPr marL="457200" lvl="2">
              <a:buClr>
                <a:schemeClr val="accent6"/>
              </a:buClr>
            </a:pPr>
            <a:endParaRPr lang="de-DE" b="1" dirty="0">
              <a:solidFill>
                <a:srgbClr val="7030A0"/>
              </a:solidFill>
            </a:endParaRPr>
          </a:p>
          <a:p>
            <a:pPr marL="228600" lvl="2" indent="0">
              <a:buClr>
                <a:schemeClr val="accent6"/>
              </a:buClr>
              <a:buNone/>
            </a:pPr>
            <a:endParaRPr lang="de-DE" b="1" dirty="0">
              <a:solidFill>
                <a:srgbClr val="7030A0"/>
              </a:solidFill>
            </a:endParaRPr>
          </a:p>
          <a:p>
            <a:pPr lvl="1" fontAlgn="auto"/>
            <a:endParaRPr lang="de-DE" b="1" dirty="0">
              <a:solidFill>
                <a:srgbClr val="7030A0"/>
              </a:solidFill>
            </a:endParaRPr>
          </a:p>
          <a:p>
            <a:pPr marL="228600" lvl="1" indent="0">
              <a:buNone/>
            </a:pPr>
            <a:endParaRPr lang="de-DE" b="1" dirty="0">
              <a:solidFill>
                <a:srgbClr val="7030A0"/>
              </a:solidFill>
            </a:endParaRPr>
          </a:p>
          <a:p>
            <a:pPr lvl="1" fontAlgn="auto"/>
            <a:endParaRPr lang="de-DE" b="1" dirty="0">
              <a:solidFill>
                <a:srgbClr val="7030A0"/>
              </a:solidFill>
            </a:endParaRPr>
          </a:p>
          <a:p>
            <a:pPr lvl="1" fontAlgn="auto"/>
            <a:endParaRPr lang="de-DE" b="1" dirty="0">
              <a:solidFill>
                <a:srgbClr val="7030A0"/>
              </a:solidFill>
            </a:endParaRPr>
          </a:p>
          <a:p>
            <a:pPr lvl="1" fontAlgn="auto"/>
            <a:endParaRPr lang="de-DE" b="1" dirty="0">
              <a:solidFill>
                <a:srgbClr val="7030A0"/>
              </a:solidFill>
            </a:endParaRPr>
          </a:p>
          <a:p>
            <a:pPr lvl="1" fontAlgn="auto"/>
            <a:endParaRPr lang="de-DE" b="1" dirty="0">
              <a:solidFill>
                <a:srgbClr val="7030A0"/>
              </a:solidFill>
            </a:endParaRPr>
          </a:p>
          <a:p>
            <a:pPr lvl="1" fontAlgn="auto"/>
            <a:endParaRPr lang="de-DE" b="1" dirty="0">
              <a:solidFill>
                <a:srgbClr val="7030A0"/>
              </a:solidFill>
            </a:endParaRPr>
          </a:p>
        </p:txBody>
      </p:sp>
      <p:sp>
        <p:nvSpPr>
          <p:cNvPr id="30" name="Text Placeholder 2">
            <a:extLst>
              <a:ext uri="{FF2B5EF4-FFF2-40B4-BE49-F238E27FC236}">
                <a16:creationId xmlns:a16="http://schemas.microsoft.com/office/drawing/2014/main" id="{C5F4F6D8-8884-4C75-9513-71BD3340C867}"/>
              </a:ext>
            </a:extLst>
          </p:cNvPr>
          <p:cNvSpPr txBox="1">
            <a:spLocks/>
          </p:cNvSpPr>
          <p:nvPr/>
        </p:nvSpPr>
        <p:spPr>
          <a:xfrm rot="153287">
            <a:off x="1881834" y="4654244"/>
            <a:ext cx="1617717" cy="409207"/>
          </a:xfrm>
          <a:prstGeom prst="rect">
            <a:avLst/>
          </a:prstGeom>
        </p:spPr>
        <p:txBody>
          <a:bodyPr>
            <a:norm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chemeClr val="accent3">
                    <a:lumMod val="75000"/>
                  </a:schemeClr>
                </a:solidFill>
              </a:rPr>
              <a:t>Timer event</a:t>
            </a:r>
          </a:p>
          <a:p>
            <a:pPr marL="457200" lvl="2">
              <a:buClr>
                <a:schemeClr val="accent6"/>
              </a:buClr>
            </a:pPr>
            <a:endParaRPr lang="de-DE" b="1" dirty="0">
              <a:solidFill>
                <a:schemeClr val="accent3">
                  <a:lumMod val="75000"/>
                </a:schemeClr>
              </a:solidFill>
            </a:endParaRPr>
          </a:p>
          <a:p>
            <a:pPr marL="228600" lvl="2" indent="0">
              <a:buClr>
                <a:schemeClr val="accent6"/>
              </a:buClr>
              <a:buNone/>
            </a:pPr>
            <a:endParaRPr lang="de-DE" b="1" dirty="0">
              <a:solidFill>
                <a:schemeClr val="accent3">
                  <a:lumMod val="75000"/>
                </a:schemeClr>
              </a:solidFill>
            </a:endParaRPr>
          </a:p>
          <a:p>
            <a:pPr lvl="1" fontAlgn="auto"/>
            <a:endParaRPr lang="de-DE" b="1" dirty="0">
              <a:solidFill>
                <a:schemeClr val="accent3">
                  <a:lumMod val="75000"/>
                </a:schemeClr>
              </a:solidFill>
            </a:endParaRPr>
          </a:p>
          <a:p>
            <a:pPr marL="228600" lvl="1" indent="0">
              <a:buNone/>
            </a:pPr>
            <a:endParaRPr lang="de-DE" b="1" dirty="0">
              <a:solidFill>
                <a:schemeClr val="accent3">
                  <a:lumMod val="75000"/>
                </a:schemeClr>
              </a:solidFill>
            </a:endParaRPr>
          </a:p>
          <a:p>
            <a:pPr lvl="1" fontAlgn="auto"/>
            <a:endParaRPr lang="de-DE" b="1" dirty="0">
              <a:solidFill>
                <a:schemeClr val="accent3">
                  <a:lumMod val="75000"/>
                </a:schemeClr>
              </a:solidFill>
            </a:endParaRPr>
          </a:p>
          <a:p>
            <a:pPr lvl="1" fontAlgn="auto"/>
            <a:endParaRPr lang="de-DE" b="1" dirty="0">
              <a:solidFill>
                <a:schemeClr val="accent3">
                  <a:lumMod val="75000"/>
                </a:schemeClr>
              </a:solidFill>
            </a:endParaRPr>
          </a:p>
          <a:p>
            <a:pPr lvl="1" fontAlgn="auto"/>
            <a:endParaRPr lang="de-DE" b="1" dirty="0">
              <a:solidFill>
                <a:schemeClr val="accent3">
                  <a:lumMod val="75000"/>
                </a:schemeClr>
              </a:solidFill>
            </a:endParaRPr>
          </a:p>
          <a:p>
            <a:pPr lvl="1" fontAlgn="auto"/>
            <a:endParaRPr lang="de-DE" b="1" dirty="0">
              <a:solidFill>
                <a:schemeClr val="accent3">
                  <a:lumMod val="75000"/>
                </a:schemeClr>
              </a:solidFill>
            </a:endParaRPr>
          </a:p>
          <a:p>
            <a:pPr lvl="1" fontAlgn="auto"/>
            <a:endParaRPr lang="de-DE" b="1" dirty="0">
              <a:solidFill>
                <a:schemeClr val="accent3">
                  <a:lumMod val="75000"/>
                </a:schemeClr>
              </a:solidFill>
            </a:endParaRPr>
          </a:p>
        </p:txBody>
      </p:sp>
      <p:sp>
        <p:nvSpPr>
          <p:cNvPr id="31" name="Text Placeholder 2">
            <a:extLst>
              <a:ext uri="{FF2B5EF4-FFF2-40B4-BE49-F238E27FC236}">
                <a16:creationId xmlns:a16="http://schemas.microsoft.com/office/drawing/2014/main" id="{DFB9909E-A322-4E2F-BCE6-702137904B55}"/>
              </a:ext>
            </a:extLst>
          </p:cNvPr>
          <p:cNvSpPr txBox="1">
            <a:spLocks/>
          </p:cNvSpPr>
          <p:nvPr/>
        </p:nvSpPr>
        <p:spPr>
          <a:xfrm rot="2339879">
            <a:off x="6952276" y="4422527"/>
            <a:ext cx="1819717" cy="445585"/>
          </a:xfrm>
          <a:prstGeom prst="rect">
            <a:avLst/>
          </a:prstGeom>
        </p:spPr>
        <p:txBody>
          <a:bodyPr>
            <a:norm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chemeClr val="accent3">
                    <a:lumMod val="50000"/>
                  </a:schemeClr>
                </a:solidFill>
              </a:rPr>
              <a:t>Timer softirq</a:t>
            </a:r>
          </a:p>
          <a:p>
            <a:pPr marL="457200" lvl="2">
              <a:buClr>
                <a:schemeClr val="accent6"/>
              </a:buClr>
            </a:pPr>
            <a:endParaRPr lang="de-DE" b="1" dirty="0">
              <a:solidFill>
                <a:schemeClr val="accent3">
                  <a:lumMod val="50000"/>
                </a:schemeClr>
              </a:solidFill>
            </a:endParaRPr>
          </a:p>
          <a:p>
            <a:pPr marL="228600" lvl="2" indent="0">
              <a:buClr>
                <a:schemeClr val="accent6"/>
              </a:buClr>
              <a:buNone/>
            </a:pPr>
            <a:endParaRPr lang="de-DE" b="1" dirty="0">
              <a:solidFill>
                <a:schemeClr val="accent3">
                  <a:lumMod val="50000"/>
                </a:schemeClr>
              </a:solidFill>
            </a:endParaRPr>
          </a:p>
          <a:p>
            <a:pPr lvl="1" fontAlgn="auto"/>
            <a:endParaRPr lang="de-DE" b="1" dirty="0">
              <a:solidFill>
                <a:schemeClr val="accent3">
                  <a:lumMod val="50000"/>
                </a:schemeClr>
              </a:solidFill>
            </a:endParaRPr>
          </a:p>
          <a:p>
            <a:pPr marL="228600" lvl="1" indent="0">
              <a:buNone/>
            </a:pPr>
            <a:endParaRPr lang="de-DE" b="1" dirty="0">
              <a:solidFill>
                <a:schemeClr val="accent3">
                  <a:lumMod val="50000"/>
                </a:schemeClr>
              </a:solidFill>
            </a:endParaRPr>
          </a:p>
          <a:p>
            <a:pPr lvl="1" fontAlgn="auto"/>
            <a:endParaRPr lang="de-DE" b="1" dirty="0">
              <a:solidFill>
                <a:schemeClr val="accent3">
                  <a:lumMod val="50000"/>
                </a:schemeClr>
              </a:solidFill>
            </a:endParaRPr>
          </a:p>
          <a:p>
            <a:pPr lvl="1" fontAlgn="auto"/>
            <a:endParaRPr lang="de-DE" b="1" dirty="0">
              <a:solidFill>
                <a:schemeClr val="accent3">
                  <a:lumMod val="50000"/>
                </a:schemeClr>
              </a:solidFill>
            </a:endParaRPr>
          </a:p>
          <a:p>
            <a:pPr lvl="1" fontAlgn="auto"/>
            <a:endParaRPr lang="de-DE" b="1" dirty="0">
              <a:solidFill>
                <a:schemeClr val="accent3">
                  <a:lumMod val="50000"/>
                </a:schemeClr>
              </a:solidFill>
            </a:endParaRPr>
          </a:p>
          <a:p>
            <a:pPr lvl="1" fontAlgn="auto"/>
            <a:endParaRPr lang="de-DE" b="1" dirty="0">
              <a:solidFill>
                <a:schemeClr val="accent3">
                  <a:lumMod val="50000"/>
                </a:schemeClr>
              </a:solidFill>
            </a:endParaRPr>
          </a:p>
          <a:p>
            <a:pPr lvl="1" fontAlgn="auto"/>
            <a:endParaRPr lang="de-DE" b="1" dirty="0">
              <a:solidFill>
                <a:schemeClr val="accent3">
                  <a:lumMod val="50000"/>
                </a:schemeClr>
              </a:solidFill>
            </a:endParaRPr>
          </a:p>
        </p:txBody>
      </p:sp>
      <p:sp>
        <p:nvSpPr>
          <p:cNvPr id="32" name="Text Placeholder 2">
            <a:extLst>
              <a:ext uri="{FF2B5EF4-FFF2-40B4-BE49-F238E27FC236}">
                <a16:creationId xmlns:a16="http://schemas.microsoft.com/office/drawing/2014/main" id="{2DDC5DC8-B827-4472-B437-C47DAB8A2AA8}"/>
              </a:ext>
            </a:extLst>
          </p:cNvPr>
          <p:cNvSpPr txBox="1">
            <a:spLocks/>
          </p:cNvSpPr>
          <p:nvPr/>
        </p:nvSpPr>
        <p:spPr>
          <a:xfrm rot="767416">
            <a:off x="1194471" y="1942431"/>
            <a:ext cx="1796352" cy="445585"/>
          </a:xfrm>
          <a:prstGeom prst="rect">
            <a:avLst/>
          </a:prstGeom>
        </p:spPr>
        <p:txBody>
          <a:bodyPr>
            <a:normAutofit fontScale="925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92D050"/>
                </a:solidFill>
              </a:rPr>
              <a:t>Timer interrupt</a:t>
            </a:r>
          </a:p>
          <a:p>
            <a:pPr marL="457200" lvl="2">
              <a:buClr>
                <a:schemeClr val="accent6"/>
              </a:buClr>
            </a:pPr>
            <a:endParaRPr lang="de-DE" b="1" dirty="0">
              <a:solidFill>
                <a:srgbClr val="92D050"/>
              </a:solidFill>
            </a:endParaRPr>
          </a:p>
          <a:p>
            <a:pPr marL="228600" lvl="2" indent="0">
              <a:buClr>
                <a:schemeClr val="accent6"/>
              </a:buClr>
              <a:buNone/>
            </a:pPr>
            <a:endParaRPr lang="de-DE" b="1" dirty="0">
              <a:solidFill>
                <a:srgbClr val="92D050"/>
              </a:solidFill>
            </a:endParaRPr>
          </a:p>
          <a:p>
            <a:pPr lvl="1" fontAlgn="auto"/>
            <a:endParaRPr lang="de-DE" b="1" dirty="0">
              <a:solidFill>
                <a:srgbClr val="92D050"/>
              </a:solidFill>
            </a:endParaRPr>
          </a:p>
          <a:p>
            <a:pPr marL="228600" lvl="1" indent="0">
              <a:buNone/>
            </a:pPr>
            <a:endParaRPr lang="de-DE" b="1" dirty="0">
              <a:solidFill>
                <a:srgbClr val="92D050"/>
              </a:solidFill>
            </a:endParaRPr>
          </a:p>
          <a:p>
            <a:pPr lvl="1" fontAlgn="auto"/>
            <a:endParaRPr lang="de-DE" b="1" dirty="0">
              <a:solidFill>
                <a:srgbClr val="92D050"/>
              </a:solidFill>
            </a:endParaRPr>
          </a:p>
          <a:p>
            <a:pPr lvl="1" fontAlgn="auto"/>
            <a:endParaRPr lang="de-DE" b="1" dirty="0">
              <a:solidFill>
                <a:srgbClr val="92D050"/>
              </a:solidFill>
            </a:endParaRPr>
          </a:p>
          <a:p>
            <a:pPr lvl="1" fontAlgn="auto"/>
            <a:endParaRPr lang="de-DE" b="1" dirty="0">
              <a:solidFill>
                <a:srgbClr val="92D050"/>
              </a:solidFill>
            </a:endParaRPr>
          </a:p>
          <a:p>
            <a:pPr lvl="1" fontAlgn="auto"/>
            <a:endParaRPr lang="de-DE" b="1" dirty="0">
              <a:solidFill>
                <a:srgbClr val="92D050"/>
              </a:solidFill>
            </a:endParaRPr>
          </a:p>
          <a:p>
            <a:pPr lvl="1" fontAlgn="auto"/>
            <a:endParaRPr lang="de-DE" b="1" dirty="0">
              <a:solidFill>
                <a:srgbClr val="92D050"/>
              </a:solidFill>
            </a:endParaRPr>
          </a:p>
        </p:txBody>
      </p:sp>
      <p:sp>
        <p:nvSpPr>
          <p:cNvPr id="33" name="Text Placeholder 2">
            <a:extLst>
              <a:ext uri="{FF2B5EF4-FFF2-40B4-BE49-F238E27FC236}">
                <a16:creationId xmlns:a16="http://schemas.microsoft.com/office/drawing/2014/main" id="{792DACEC-2A5E-4081-86F8-DC64A9CC88BE}"/>
              </a:ext>
            </a:extLst>
          </p:cNvPr>
          <p:cNvSpPr txBox="1">
            <a:spLocks/>
          </p:cNvSpPr>
          <p:nvPr/>
        </p:nvSpPr>
        <p:spPr>
          <a:xfrm rot="20124486">
            <a:off x="8460177" y="4647406"/>
            <a:ext cx="1924603" cy="409207"/>
          </a:xfrm>
          <a:prstGeom prst="rect">
            <a:avLst/>
          </a:prstGeom>
        </p:spPr>
        <p:txBody>
          <a:bodyPr>
            <a:normAutofit fontScale="92500"/>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chemeClr val="accent1">
                    <a:lumMod val="75000"/>
                  </a:schemeClr>
                </a:solidFill>
              </a:rPr>
              <a:t>Timer migration</a:t>
            </a:r>
          </a:p>
          <a:p>
            <a:pPr marL="457200" lvl="2">
              <a:buClr>
                <a:schemeClr val="accent6"/>
              </a:buClr>
            </a:pPr>
            <a:endParaRPr lang="de-DE" b="1" dirty="0">
              <a:solidFill>
                <a:schemeClr val="accent1">
                  <a:lumMod val="75000"/>
                </a:schemeClr>
              </a:solidFill>
            </a:endParaRPr>
          </a:p>
          <a:p>
            <a:pPr marL="228600" lvl="2" indent="0">
              <a:buClr>
                <a:schemeClr val="accent6"/>
              </a:buClr>
              <a:buNone/>
            </a:pPr>
            <a:endParaRPr lang="de-DE" b="1" dirty="0">
              <a:solidFill>
                <a:schemeClr val="accent1">
                  <a:lumMod val="75000"/>
                </a:schemeClr>
              </a:solidFill>
            </a:endParaRPr>
          </a:p>
          <a:p>
            <a:pPr lvl="1" fontAlgn="auto"/>
            <a:endParaRPr lang="de-DE" b="1" dirty="0">
              <a:solidFill>
                <a:schemeClr val="accent1">
                  <a:lumMod val="75000"/>
                </a:schemeClr>
              </a:solidFill>
            </a:endParaRPr>
          </a:p>
          <a:p>
            <a:pPr marL="228600" lvl="1" indent="0">
              <a:buNone/>
            </a:pPr>
            <a:endParaRPr lang="de-DE" b="1" dirty="0">
              <a:solidFill>
                <a:schemeClr val="accent1">
                  <a:lumMod val="75000"/>
                </a:schemeClr>
              </a:solidFill>
            </a:endParaRPr>
          </a:p>
          <a:p>
            <a:pPr lvl="1" fontAlgn="auto"/>
            <a:endParaRPr lang="de-DE" b="1" dirty="0">
              <a:solidFill>
                <a:schemeClr val="accent1">
                  <a:lumMod val="75000"/>
                </a:schemeClr>
              </a:solidFill>
            </a:endParaRPr>
          </a:p>
          <a:p>
            <a:pPr lvl="1" fontAlgn="auto"/>
            <a:endParaRPr lang="de-DE" b="1" dirty="0">
              <a:solidFill>
                <a:schemeClr val="accent1">
                  <a:lumMod val="75000"/>
                </a:schemeClr>
              </a:solidFill>
            </a:endParaRPr>
          </a:p>
          <a:p>
            <a:pPr lvl="1" fontAlgn="auto"/>
            <a:endParaRPr lang="de-DE" b="1" dirty="0">
              <a:solidFill>
                <a:schemeClr val="accent1">
                  <a:lumMod val="75000"/>
                </a:schemeClr>
              </a:solidFill>
            </a:endParaRPr>
          </a:p>
          <a:p>
            <a:pPr lvl="1" fontAlgn="auto"/>
            <a:endParaRPr lang="de-DE" b="1" dirty="0">
              <a:solidFill>
                <a:schemeClr val="accent1">
                  <a:lumMod val="75000"/>
                </a:schemeClr>
              </a:solidFill>
            </a:endParaRPr>
          </a:p>
          <a:p>
            <a:pPr lvl="1" fontAlgn="auto"/>
            <a:endParaRPr lang="de-DE" b="1" dirty="0">
              <a:solidFill>
                <a:schemeClr val="accent1">
                  <a:lumMod val="75000"/>
                </a:schemeClr>
              </a:solidFill>
            </a:endParaRPr>
          </a:p>
        </p:txBody>
      </p:sp>
      <p:sp>
        <p:nvSpPr>
          <p:cNvPr id="34" name="Text Placeholder 2">
            <a:extLst>
              <a:ext uri="{FF2B5EF4-FFF2-40B4-BE49-F238E27FC236}">
                <a16:creationId xmlns:a16="http://schemas.microsoft.com/office/drawing/2014/main" id="{4C09A68D-4C5A-4305-9601-44C9B29574F0}"/>
              </a:ext>
            </a:extLst>
          </p:cNvPr>
          <p:cNvSpPr txBox="1">
            <a:spLocks/>
          </p:cNvSpPr>
          <p:nvPr/>
        </p:nvSpPr>
        <p:spPr>
          <a:xfrm rot="1422871">
            <a:off x="6580627" y="1056855"/>
            <a:ext cx="2065430" cy="409207"/>
          </a:xfrm>
          <a:prstGeom prst="rect">
            <a:avLst/>
          </a:prstGeom>
        </p:spPr>
        <p:txBody>
          <a:bodyPr>
            <a:no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00B0F0"/>
                </a:solidFill>
              </a:rPr>
              <a:t>Clock monotonic</a:t>
            </a:r>
          </a:p>
          <a:p>
            <a:pPr marL="457200" lvl="2">
              <a:buClr>
                <a:schemeClr val="accent6"/>
              </a:buClr>
            </a:pPr>
            <a:endParaRPr lang="de-DE" b="1" dirty="0">
              <a:solidFill>
                <a:srgbClr val="00B0F0"/>
              </a:solidFill>
            </a:endParaRPr>
          </a:p>
          <a:p>
            <a:pPr marL="228600" lvl="2" indent="0">
              <a:buClr>
                <a:schemeClr val="accent6"/>
              </a:buClr>
              <a:buNone/>
            </a:pPr>
            <a:endParaRPr lang="de-DE" b="1" dirty="0">
              <a:solidFill>
                <a:srgbClr val="00B0F0"/>
              </a:solidFill>
            </a:endParaRPr>
          </a:p>
          <a:p>
            <a:pPr lvl="1" fontAlgn="auto"/>
            <a:endParaRPr lang="de-DE" sz="1600" b="1" dirty="0">
              <a:solidFill>
                <a:srgbClr val="00B0F0"/>
              </a:solidFill>
            </a:endParaRPr>
          </a:p>
          <a:p>
            <a:pPr marL="228600" lvl="1" indent="0">
              <a:buNone/>
            </a:pPr>
            <a:endParaRPr lang="de-DE" sz="1600" b="1" dirty="0">
              <a:solidFill>
                <a:srgbClr val="00B0F0"/>
              </a:solidFill>
            </a:endParaRPr>
          </a:p>
          <a:p>
            <a:pPr lvl="1" fontAlgn="auto"/>
            <a:endParaRPr lang="de-DE" sz="1600" b="1" dirty="0">
              <a:solidFill>
                <a:srgbClr val="00B0F0"/>
              </a:solidFill>
            </a:endParaRPr>
          </a:p>
          <a:p>
            <a:pPr lvl="1" fontAlgn="auto"/>
            <a:endParaRPr lang="de-DE" sz="1600" b="1" dirty="0">
              <a:solidFill>
                <a:srgbClr val="00B0F0"/>
              </a:solidFill>
            </a:endParaRPr>
          </a:p>
          <a:p>
            <a:pPr lvl="1" fontAlgn="auto"/>
            <a:endParaRPr lang="de-DE" sz="1600" b="1" dirty="0">
              <a:solidFill>
                <a:srgbClr val="00B0F0"/>
              </a:solidFill>
            </a:endParaRPr>
          </a:p>
          <a:p>
            <a:pPr lvl="1" fontAlgn="auto"/>
            <a:endParaRPr lang="de-DE" sz="1600" b="1" dirty="0">
              <a:solidFill>
                <a:srgbClr val="00B0F0"/>
              </a:solidFill>
            </a:endParaRPr>
          </a:p>
          <a:p>
            <a:pPr lvl="1" fontAlgn="auto"/>
            <a:endParaRPr lang="de-DE" sz="1600" b="1" dirty="0">
              <a:solidFill>
                <a:srgbClr val="00B0F0"/>
              </a:solidFill>
            </a:endParaRPr>
          </a:p>
        </p:txBody>
      </p:sp>
      <p:sp>
        <p:nvSpPr>
          <p:cNvPr id="35" name="Text Placeholder 2">
            <a:extLst>
              <a:ext uri="{FF2B5EF4-FFF2-40B4-BE49-F238E27FC236}">
                <a16:creationId xmlns:a16="http://schemas.microsoft.com/office/drawing/2014/main" id="{786D192B-7B6D-45D0-A6E1-85FD6CFA21D8}"/>
              </a:ext>
            </a:extLst>
          </p:cNvPr>
          <p:cNvSpPr txBox="1">
            <a:spLocks/>
          </p:cNvSpPr>
          <p:nvPr/>
        </p:nvSpPr>
        <p:spPr>
          <a:xfrm rot="230153">
            <a:off x="5039954" y="1413737"/>
            <a:ext cx="1984325" cy="409207"/>
          </a:xfrm>
          <a:prstGeom prst="rect">
            <a:avLst/>
          </a:prstGeom>
        </p:spPr>
        <p:txBody>
          <a:bodyPr>
            <a:no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rgbClr val="00B050"/>
                </a:solidFill>
              </a:rPr>
              <a:t>Clock realtime</a:t>
            </a:r>
          </a:p>
          <a:p>
            <a:pPr marL="457200" lvl="2">
              <a:buClr>
                <a:schemeClr val="accent6"/>
              </a:buClr>
            </a:pPr>
            <a:endParaRPr lang="de-DE" b="1" dirty="0">
              <a:solidFill>
                <a:srgbClr val="00B050"/>
              </a:solidFill>
            </a:endParaRPr>
          </a:p>
          <a:p>
            <a:pPr marL="228600" lvl="2" indent="0">
              <a:buClr>
                <a:schemeClr val="accent6"/>
              </a:buClr>
              <a:buNone/>
            </a:pPr>
            <a:endParaRPr lang="de-DE" b="1" dirty="0">
              <a:solidFill>
                <a:srgbClr val="00B050"/>
              </a:solidFill>
            </a:endParaRPr>
          </a:p>
          <a:p>
            <a:pPr lvl="1" fontAlgn="auto"/>
            <a:endParaRPr lang="de-DE" sz="1600" b="1" dirty="0">
              <a:solidFill>
                <a:srgbClr val="00B050"/>
              </a:solidFill>
            </a:endParaRPr>
          </a:p>
          <a:p>
            <a:pPr marL="228600" lvl="1" indent="0">
              <a:buNone/>
            </a:pPr>
            <a:endParaRPr lang="de-DE" sz="1600" b="1" dirty="0">
              <a:solidFill>
                <a:srgbClr val="00B050"/>
              </a:solidFill>
            </a:endParaRPr>
          </a:p>
          <a:p>
            <a:pPr lvl="1" fontAlgn="auto"/>
            <a:endParaRPr lang="de-DE" sz="1600" b="1" dirty="0">
              <a:solidFill>
                <a:srgbClr val="00B050"/>
              </a:solidFill>
            </a:endParaRPr>
          </a:p>
          <a:p>
            <a:pPr lvl="1" fontAlgn="auto"/>
            <a:endParaRPr lang="de-DE" sz="1600" b="1" dirty="0">
              <a:solidFill>
                <a:srgbClr val="00B050"/>
              </a:solidFill>
            </a:endParaRPr>
          </a:p>
          <a:p>
            <a:pPr lvl="1" fontAlgn="auto"/>
            <a:endParaRPr lang="de-DE" sz="1600" b="1" dirty="0">
              <a:solidFill>
                <a:srgbClr val="00B050"/>
              </a:solidFill>
            </a:endParaRPr>
          </a:p>
          <a:p>
            <a:pPr lvl="1" fontAlgn="auto"/>
            <a:endParaRPr lang="de-DE" sz="1600" b="1" dirty="0">
              <a:solidFill>
                <a:srgbClr val="00B050"/>
              </a:solidFill>
            </a:endParaRPr>
          </a:p>
          <a:p>
            <a:pPr lvl="1" fontAlgn="auto"/>
            <a:endParaRPr lang="de-DE" sz="1600" b="1" dirty="0">
              <a:solidFill>
                <a:srgbClr val="00B050"/>
              </a:solidFill>
            </a:endParaRPr>
          </a:p>
        </p:txBody>
      </p:sp>
      <p:sp>
        <p:nvSpPr>
          <p:cNvPr id="36" name="Text Placeholder 2">
            <a:extLst>
              <a:ext uri="{FF2B5EF4-FFF2-40B4-BE49-F238E27FC236}">
                <a16:creationId xmlns:a16="http://schemas.microsoft.com/office/drawing/2014/main" id="{92C6AA06-348A-4A4A-85D7-F16FDFE0C85B}"/>
              </a:ext>
            </a:extLst>
          </p:cNvPr>
          <p:cNvSpPr txBox="1">
            <a:spLocks/>
          </p:cNvSpPr>
          <p:nvPr/>
        </p:nvSpPr>
        <p:spPr>
          <a:xfrm rot="230153">
            <a:off x="1845777" y="3270678"/>
            <a:ext cx="1984325" cy="409207"/>
          </a:xfrm>
          <a:prstGeom prst="rect">
            <a:avLst/>
          </a:prstGeom>
        </p:spPr>
        <p:txBody>
          <a:bodyPr>
            <a:no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chemeClr val="bg2">
                    <a:lumMod val="75000"/>
                  </a:schemeClr>
                </a:solidFill>
              </a:rPr>
              <a:t>Clock boottime</a:t>
            </a:r>
          </a:p>
          <a:p>
            <a:pPr marL="457200" lvl="2">
              <a:buClr>
                <a:schemeClr val="accent6"/>
              </a:buClr>
            </a:pPr>
            <a:endParaRPr lang="de-DE" b="1" dirty="0">
              <a:solidFill>
                <a:schemeClr val="bg2">
                  <a:lumMod val="75000"/>
                </a:schemeClr>
              </a:solidFill>
            </a:endParaRPr>
          </a:p>
          <a:p>
            <a:pPr marL="228600" lvl="2" indent="0">
              <a:buClr>
                <a:schemeClr val="accent6"/>
              </a:buClr>
              <a:buNone/>
            </a:pPr>
            <a:endParaRPr lang="de-DE" b="1" dirty="0">
              <a:solidFill>
                <a:schemeClr val="bg2">
                  <a:lumMod val="75000"/>
                </a:schemeClr>
              </a:solidFill>
            </a:endParaRPr>
          </a:p>
          <a:p>
            <a:pPr lvl="1" fontAlgn="auto"/>
            <a:endParaRPr lang="de-DE" sz="1600" b="1" dirty="0">
              <a:solidFill>
                <a:schemeClr val="bg2">
                  <a:lumMod val="75000"/>
                </a:schemeClr>
              </a:solidFill>
            </a:endParaRPr>
          </a:p>
          <a:p>
            <a:pPr marL="228600" lvl="1" indent="0">
              <a:buNone/>
            </a:pPr>
            <a:endParaRPr lang="de-DE" sz="1600" b="1" dirty="0">
              <a:solidFill>
                <a:schemeClr val="bg2">
                  <a:lumMod val="75000"/>
                </a:schemeClr>
              </a:solidFill>
            </a:endParaRPr>
          </a:p>
          <a:p>
            <a:pPr lvl="1" fontAlgn="auto"/>
            <a:endParaRPr lang="de-DE" sz="1600" b="1" dirty="0">
              <a:solidFill>
                <a:schemeClr val="bg2">
                  <a:lumMod val="75000"/>
                </a:schemeClr>
              </a:solidFill>
            </a:endParaRPr>
          </a:p>
          <a:p>
            <a:pPr lvl="1" fontAlgn="auto"/>
            <a:endParaRPr lang="de-DE" sz="1600" b="1" dirty="0">
              <a:solidFill>
                <a:schemeClr val="bg2">
                  <a:lumMod val="75000"/>
                </a:schemeClr>
              </a:solidFill>
            </a:endParaRPr>
          </a:p>
          <a:p>
            <a:pPr lvl="1" fontAlgn="auto"/>
            <a:endParaRPr lang="de-DE" sz="1600" b="1" dirty="0">
              <a:solidFill>
                <a:schemeClr val="bg2">
                  <a:lumMod val="75000"/>
                </a:schemeClr>
              </a:solidFill>
            </a:endParaRPr>
          </a:p>
          <a:p>
            <a:pPr lvl="1" fontAlgn="auto"/>
            <a:endParaRPr lang="de-DE" sz="1600" b="1" dirty="0">
              <a:solidFill>
                <a:schemeClr val="bg2">
                  <a:lumMod val="75000"/>
                </a:schemeClr>
              </a:solidFill>
            </a:endParaRPr>
          </a:p>
          <a:p>
            <a:pPr lvl="1" fontAlgn="auto"/>
            <a:endParaRPr lang="de-DE" sz="1600" b="1" dirty="0">
              <a:solidFill>
                <a:schemeClr val="bg2">
                  <a:lumMod val="75000"/>
                </a:schemeClr>
              </a:solidFill>
            </a:endParaRPr>
          </a:p>
        </p:txBody>
      </p:sp>
      <p:sp>
        <p:nvSpPr>
          <p:cNvPr id="37" name="Text Placeholder 2">
            <a:extLst>
              <a:ext uri="{FF2B5EF4-FFF2-40B4-BE49-F238E27FC236}">
                <a16:creationId xmlns:a16="http://schemas.microsoft.com/office/drawing/2014/main" id="{ECEC35E3-F057-47BB-83DD-37F189C5651D}"/>
              </a:ext>
            </a:extLst>
          </p:cNvPr>
          <p:cNvSpPr txBox="1">
            <a:spLocks/>
          </p:cNvSpPr>
          <p:nvPr/>
        </p:nvSpPr>
        <p:spPr>
          <a:xfrm>
            <a:off x="2989701" y="4098145"/>
            <a:ext cx="1819717" cy="445585"/>
          </a:xfrm>
          <a:prstGeom prst="rect">
            <a:avLst/>
          </a:prstGeom>
        </p:spPr>
        <p:txBody>
          <a:bodyPr>
            <a:normAutofit/>
          </a:bodyPr>
          <a:lstStyle>
            <a:lvl1pPr marL="228600" indent="-228600" algn="l" defTabSz="914400" rtl="0" eaLnBrk="1" latinLnBrk="0" hangingPunct="1">
              <a:lnSpc>
                <a:spcPct val="100000"/>
              </a:lnSpc>
              <a:spcBef>
                <a:spcPts val="100"/>
              </a:spcBef>
              <a:spcAft>
                <a:spcPts val="300"/>
              </a:spcAft>
              <a:buClr>
                <a:schemeClr val="accent6"/>
              </a:buClr>
              <a:buSzPct val="75000"/>
              <a:buFont typeface="Wingdings" pitchFamily="2" charset="2"/>
              <a:buChar char="§"/>
              <a:defRPr lang="en-US" sz="2000" kern="1200" dirty="0" smtClean="0">
                <a:solidFill>
                  <a:schemeClr val="tx1">
                    <a:lumMod val="50000"/>
                  </a:schemeClr>
                </a:solidFill>
                <a:latin typeface="Arial" pitchFamily="34" charset="0"/>
                <a:ea typeface="+mn-ea"/>
                <a:cs typeface="Arial" pitchFamily="34" charset="0"/>
              </a:defRPr>
            </a:lvl1pPr>
            <a:lvl2pPr marL="457200" indent="-228600" algn="l" defTabSz="914400" rtl="0" eaLnBrk="1" latinLnBrk="0" hangingPunct="1">
              <a:lnSpc>
                <a:spcPct val="100000"/>
              </a:lnSpc>
              <a:spcBef>
                <a:spcPts val="100"/>
              </a:spcBef>
              <a:spcAft>
                <a:spcPts val="300"/>
              </a:spcAft>
              <a:buClr>
                <a:schemeClr val="accent5"/>
              </a:buClr>
              <a:buSzPct val="75000"/>
              <a:buFont typeface="Wingdings" pitchFamily="2" charset="2"/>
              <a:buChar char="§"/>
              <a:defRPr lang="en-US" sz="1800" kern="1200" dirty="0" smtClean="0">
                <a:solidFill>
                  <a:schemeClr val="tx1">
                    <a:lumMod val="50000"/>
                  </a:schemeClr>
                </a:solidFill>
                <a:latin typeface="Arial" pitchFamily="34" charset="0"/>
                <a:ea typeface="+mn-ea"/>
                <a:cs typeface="Arial" pitchFamily="34" charset="0"/>
              </a:defRPr>
            </a:lvl2pPr>
            <a:lvl3pPr marL="685800" indent="-228600" algn="l" defTabSz="914400" rtl="0" eaLnBrk="1" latinLnBrk="0" hangingPunct="1">
              <a:lnSpc>
                <a:spcPct val="100000"/>
              </a:lnSpc>
              <a:spcBef>
                <a:spcPts val="100"/>
              </a:spcBef>
              <a:spcAft>
                <a:spcPts val="150"/>
              </a:spcAft>
              <a:buClr>
                <a:schemeClr val="accent4"/>
              </a:buClr>
              <a:buSzPct val="75000"/>
              <a:buFont typeface="Wingdings" pitchFamily="2" charset="2"/>
              <a:buChar char="§"/>
              <a:defRPr lang="en-US" sz="1600" kern="1200" dirty="0" smtClean="0">
                <a:solidFill>
                  <a:schemeClr val="tx1">
                    <a:lumMod val="50000"/>
                  </a:schemeClr>
                </a:solidFill>
                <a:latin typeface="Arial" pitchFamily="34" charset="0"/>
                <a:ea typeface="+mn-ea"/>
                <a:cs typeface="Arial" pitchFamily="34" charset="0"/>
              </a:defRPr>
            </a:lvl3pPr>
            <a:lvl4pPr marL="914400" indent="-228600" algn="l" defTabSz="914400" rtl="0" eaLnBrk="1" latinLnBrk="0" hangingPunct="1">
              <a:lnSpc>
                <a:spcPct val="100000"/>
              </a:lnSpc>
              <a:spcBef>
                <a:spcPts val="100"/>
              </a:spcBef>
              <a:spcAft>
                <a:spcPts val="150"/>
              </a:spcAft>
              <a:buClr>
                <a:schemeClr val="accent3"/>
              </a:buClr>
              <a:buSzPct val="75000"/>
              <a:buFont typeface="Wingdings" pitchFamily="2" charset="2"/>
              <a:buChar char="§"/>
              <a:defRPr lang="en-US" sz="1400" kern="1200" dirty="0" smtClean="0">
                <a:solidFill>
                  <a:schemeClr val="tx1">
                    <a:lumMod val="50000"/>
                  </a:schemeClr>
                </a:solidFill>
                <a:latin typeface="Arial" pitchFamily="34" charset="0"/>
                <a:ea typeface="+mn-ea"/>
                <a:cs typeface="Arial" pitchFamily="34" charset="0"/>
              </a:defRPr>
            </a:lvl4pPr>
            <a:lvl5pPr marL="1143000" indent="-228600" algn="l" defTabSz="914400" rtl="0" eaLnBrk="1" latinLnBrk="0" hangingPunct="1">
              <a:lnSpc>
                <a:spcPct val="100000"/>
              </a:lnSpc>
              <a:spcBef>
                <a:spcPts val="100"/>
              </a:spcBef>
              <a:spcAft>
                <a:spcPts val="150"/>
              </a:spcAft>
              <a:buClr>
                <a:schemeClr val="accent2">
                  <a:lumMod val="75000"/>
                </a:schemeClr>
              </a:buClr>
              <a:buSzPct val="75000"/>
              <a:buFont typeface="Wingdings" pitchFamily="2" charset="2"/>
              <a:buChar char="§"/>
              <a:defRPr lang="en-US" sz="1200" kern="1200" dirty="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2" indent="0">
              <a:buClr>
                <a:schemeClr val="accent6"/>
              </a:buClr>
              <a:buNone/>
            </a:pPr>
            <a:r>
              <a:rPr lang="de-DE" b="1" dirty="0">
                <a:solidFill>
                  <a:schemeClr val="accent4">
                    <a:lumMod val="50000"/>
                  </a:schemeClr>
                </a:solidFill>
              </a:rPr>
              <a:t>tick-nohz</a:t>
            </a:r>
          </a:p>
          <a:p>
            <a:pPr marL="457200" lvl="2">
              <a:buClr>
                <a:schemeClr val="accent6"/>
              </a:buClr>
            </a:pPr>
            <a:endParaRPr lang="de-DE" b="1" dirty="0">
              <a:solidFill>
                <a:schemeClr val="accent4">
                  <a:lumMod val="50000"/>
                </a:schemeClr>
              </a:solidFill>
            </a:endParaRPr>
          </a:p>
          <a:p>
            <a:pPr marL="228600" lvl="2" indent="0">
              <a:buClr>
                <a:schemeClr val="accent6"/>
              </a:buClr>
              <a:buNone/>
            </a:pPr>
            <a:endParaRPr lang="de-DE" b="1" dirty="0">
              <a:solidFill>
                <a:schemeClr val="accent4">
                  <a:lumMod val="50000"/>
                </a:schemeClr>
              </a:solidFill>
            </a:endParaRPr>
          </a:p>
          <a:p>
            <a:pPr lvl="1" fontAlgn="auto"/>
            <a:endParaRPr lang="de-DE" b="1" dirty="0">
              <a:solidFill>
                <a:schemeClr val="accent4">
                  <a:lumMod val="50000"/>
                </a:schemeClr>
              </a:solidFill>
            </a:endParaRPr>
          </a:p>
          <a:p>
            <a:pPr marL="228600" lvl="1" indent="0">
              <a:buNone/>
            </a:pPr>
            <a:endParaRPr lang="de-DE" b="1" dirty="0">
              <a:solidFill>
                <a:schemeClr val="accent4">
                  <a:lumMod val="50000"/>
                </a:schemeClr>
              </a:solidFill>
            </a:endParaRPr>
          </a:p>
          <a:p>
            <a:pPr lvl="1" fontAlgn="auto"/>
            <a:endParaRPr lang="de-DE" b="1" dirty="0">
              <a:solidFill>
                <a:schemeClr val="accent4">
                  <a:lumMod val="50000"/>
                </a:schemeClr>
              </a:solidFill>
            </a:endParaRPr>
          </a:p>
          <a:p>
            <a:pPr lvl="1" fontAlgn="auto"/>
            <a:endParaRPr lang="de-DE" b="1" dirty="0">
              <a:solidFill>
                <a:schemeClr val="accent4">
                  <a:lumMod val="50000"/>
                </a:schemeClr>
              </a:solidFill>
            </a:endParaRPr>
          </a:p>
          <a:p>
            <a:pPr lvl="1" fontAlgn="auto"/>
            <a:endParaRPr lang="de-DE" b="1" dirty="0">
              <a:solidFill>
                <a:schemeClr val="accent4">
                  <a:lumMod val="50000"/>
                </a:schemeClr>
              </a:solidFill>
            </a:endParaRPr>
          </a:p>
          <a:p>
            <a:pPr lvl="1" fontAlgn="auto"/>
            <a:endParaRPr lang="de-DE" b="1" dirty="0">
              <a:solidFill>
                <a:schemeClr val="accent4">
                  <a:lumMod val="50000"/>
                </a:schemeClr>
              </a:solidFill>
            </a:endParaRPr>
          </a:p>
          <a:p>
            <a:pPr lvl="1" fontAlgn="auto"/>
            <a:endParaRPr lang="de-DE" b="1" dirty="0">
              <a:solidFill>
                <a:schemeClr val="accent4">
                  <a:lumMod val="50000"/>
                </a:schemeClr>
              </a:solidFill>
            </a:endParaRPr>
          </a:p>
        </p:txBody>
      </p:sp>
      <p:cxnSp>
        <p:nvCxnSpPr>
          <p:cNvPr id="38" name="Straight Connector 37">
            <a:extLst>
              <a:ext uri="{FF2B5EF4-FFF2-40B4-BE49-F238E27FC236}">
                <a16:creationId xmlns:a16="http://schemas.microsoft.com/office/drawing/2014/main" id="{A6D8AC91-EDE4-4A61-95AB-044C3FEB625F}"/>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3800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err="1"/>
              <a:t>hrtimer</a:t>
            </a:r>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1229892"/>
            <a:ext cx="1175109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There are per </a:t>
            </a:r>
            <a:r>
              <a:rPr lang="en-US" dirty="0" err="1"/>
              <a:t>cpu</a:t>
            </a:r>
            <a:r>
              <a:rPr lang="en-US" dirty="0"/>
              <a:t> </a:t>
            </a:r>
            <a:r>
              <a:rPr lang="en-US" dirty="0" err="1"/>
              <a:t>hrtimer</a:t>
            </a:r>
            <a:r>
              <a:rPr lang="en-US" dirty="0"/>
              <a:t> bases to hold and manage the </a:t>
            </a:r>
            <a:r>
              <a:rPr lang="en-US" dirty="0" err="1"/>
              <a:t>hrtimers</a:t>
            </a:r>
            <a:r>
              <a:rPr lang="en-US" dirty="0"/>
              <a:t> queued on that </a:t>
            </a:r>
            <a:r>
              <a:rPr lang="en-US" dirty="0" err="1"/>
              <a:t>cpu</a:t>
            </a:r>
            <a:r>
              <a:rPr lang="en-US" dirty="0"/>
              <a:t>. </a:t>
            </a:r>
          </a:p>
          <a:p>
            <a:pPr lvl="1"/>
            <a:r>
              <a:rPr lang="en-US" sz="1600" i="1" dirty="0">
                <a:latin typeface="Courier New" panose="02070309020205020404" pitchFamily="49" charset="0"/>
                <a:cs typeface="Courier New" panose="02070309020205020404" pitchFamily="49" charset="0"/>
              </a:rPr>
              <a:t>DEFINE_PER_CPU(struct </a:t>
            </a:r>
            <a:r>
              <a:rPr lang="en-US" sz="1600" i="1" dirty="0" err="1">
                <a:latin typeface="Courier New" panose="02070309020205020404" pitchFamily="49" charset="0"/>
                <a:cs typeface="Courier New" panose="02070309020205020404" pitchFamily="49" charset="0"/>
              </a:rPr>
              <a:t>hrtimer_cpu_base</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hrtimer_bases</a:t>
            </a:r>
            <a:r>
              <a:rPr lang="en-US" sz="1600" i="1" dirty="0">
                <a:latin typeface="Courier New" panose="02070309020205020404" pitchFamily="49" charset="0"/>
                <a:cs typeface="Courier New" panose="02070309020205020404" pitchFamily="49" charset="0"/>
              </a:rPr>
              <a:t>) </a:t>
            </a:r>
          </a:p>
          <a:p>
            <a:endParaRPr lang="en-US" dirty="0"/>
          </a:p>
          <a:p>
            <a:pPr marL="285750" indent="-285750">
              <a:buFont typeface="Arial" panose="020B0604020202020204" pitchFamily="34" charset="0"/>
              <a:buChar char="•"/>
            </a:pPr>
            <a:r>
              <a:rPr lang="en-US" dirty="0"/>
              <a:t>Each base has 4 types of clock bases into which the timers can be queued.</a:t>
            </a:r>
          </a:p>
          <a:p>
            <a:r>
              <a:rPr lang="en-US" dirty="0"/>
              <a:t>	</a:t>
            </a:r>
            <a:br>
              <a:rPr lang="en-US" dirty="0"/>
            </a:br>
            <a:endParaRPr lang="en-US" dirty="0"/>
          </a:p>
          <a:p>
            <a:endParaRPr lang="en-US" dirty="0"/>
          </a:p>
          <a:p>
            <a:endParaRPr lang="en-US" dirty="0"/>
          </a:p>
          <a:p>
            <a:r>
              <a:rPr lang="en-US" dirty="0"/>
              <a:t>                       </a:t>
            </a:r>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err="1"/>
              <a:t>hrtimers</a:t>
            </a:r>
            <a:r>
              <a:rPr lang="en-US" dirty="0"/>
              <a:t> can also get migrated when the </a:t>
            </a:r>
            <a:r>
              <a:rPr lang="en-US" dirty="0" err="1"/>
              <a:t>cpu</a:t>
            </a:r>
            <a:r>
              <a:rPr lang="en-US" dirty="0"/>
              <a:t> is </a:t>
            </a:r>
            <a:r>
              <a:rPr lang="en-US" dirty="0" err="1"/>
              <a:t>hotplugged</a:t>
            </a:r>
            <a:r>
              <a:rPr lang="en-US" dirty="0"/>
              <a:t> out</a:t>
            </a:r>
          </a:p>
          <a:p>
            <a:pPr lvl="1"/>
            <a:r>
              <a:rPr lang="en-US" sz="1600" i="1" dirty="0">
                <a:latin typeface="Courier New" panose="02070309020205020404" pitchFamily="49" charset="0"/>
                <a:cs typeface="Courier New" panose="02070309020205020404" pitchFamily="49" charset="0"/>
              </a:rPr>
              <a:t>	case CPU_DEAD:</a:t>
            </a:r>
          </a:p>
          <a:p>
            <a:pPr lvl="1"/>
            <a:r>
              <a:rPr lang="en-US" sz="1600" i="1" dirty="0">
                <a:latin typeface="Courier New" panose="02070309020205020404" pitchFamily="49" charset="0"/>
                <a:cs typeface="Courier New" panose="02070309020205020404" pitchFamily="49" charset="0"/>
              </a:rPr>
              <a:t>	case CPU_DEAD_FROZEN:</a:t>
            </a:r>
          </a:p>
          <a:p>
            <a:pPr lvl="1"/>
            <a:r>
              <a:rPr lang="en-US" sz="1600" i="1" dirty="0">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migrate_hrtimers</a:t>
            </a:r>
            <a:r>
              <a:rPr lang="en-US" sz="1600" i="1" dirty="0">
                <a:solidFill>
                  <a:schemeClr val="accent2">
                    <a:lumMod val="75000"/>
                  </a:schemeClr>
                </a:solidFill>
                <a:latin typeface="Courier New" panose="02070309020205020404" pitchFamily="49" charset="0"/>
                <a:cs typeface="Courier New" panose="02070309020205020404" pitchFamily="49" charset="0"/>
              </a:rPr>
              <a:t>(</a:t>
            </a:r>
            <a:r>
              <a:rPr lang="en-US" sz="1600" i="1" dirty="0" err="1">
                <a:solidFill>
                  <a:schemeClr val="accent2">
                    <a:lumMod val="75000"/>
                  </a:schemeClr>
                </a:solidFill>
                <a:latin typeface="Courier New" panose="02070309020205020404" pitchFamily="49" charset="0"/>
                <a:cs typeface="Courier New" panose="02070309020205020404" pitchFamily="49" charset="0"/>
              </a:rPr>
              <a:t>scpu</a:t>
            </a:r>
            <a:r>
              <a:rPr lang="en-US" sz="1600" i="1" dirty="0">
                <a:solidFill>
                  <a:schemeClr val="accent2">
                    <a:lumMod val="75000"/>
                  </a:schemeClr>
                </a:solidFill>
                <a:latin typeface="Courier New" panose="02070309020205020404" pitchFamily="49" charset="0"/>
                <a:cs typeface="Courier New" panose="02070309020205020404" pitchFamily="49" charset="0"/>
              </a:rPr>
              <a:t>);</a:t>
            </a:r>
          </a:p>
          <a:p>
            <a:endParaRPr lang="en-US" dirty="0"/>
          </a:p>
          <a:p>
            <a:endParaRPr lang="en-US" dirty="0"/>
          </a:p>
        </p:txBody>
      </p:sp>
      <p:grpSp>
        <p:nvGrpSpPr>
          <p:cNvPr id="18" name="Group 17">
            <a:extLst>
              <a:ext uri="{FF2B5EF4-FFF2-40B4-BE49-F238E27FC236}">
                <a16:creationId xmlns:a16="http://schemas.microsoft.com/office/drawing/2014/main" id="{7B199960-43BA-4E3C-AB83-AE47D3DCB74C}"/>
              </a:ext>
            </a:extLst>
          </p:cNvPr>
          <p:cNvGrpSpPr/>
          <p:nvPr/>
        </p:nvGrpSpPr>
        <p:grpSpPr>
          <a:xfrm>
            <a:off x="1775671" y="2481862"/>
            <a:ext cx="7368330" cy="2066613"/>
            <a:chOff x="1775671" y="2481862"/>
            <a:chExt cx="7368330" cy="2066613"/>
          </a:xfrm>
        </p:grpSpPr>
        <p:grpSp>
          <p:nvGrpSpPr>
            <p:cNvPr id="4" name="Group 3">
              <a:extLst>
                <a:ext uri="{FF2B5EF4-FFF2-40B4-BE49-F238E27FC236}">
                  <a16:creationId xmlns:a16="http://schemas.microsoft.com/office/drawing/2014/main" id="{51E0D663-A275-40ED-A7F2-AE1EF6A03F35}"/>
                </a:ext>
              </a:extLst>
            </p:cNvPr>
            <p:cNvGrpSpPr/>
            <p:nvPr/>
          </p:nvGrpSpPr>
          <p:grpSpPr>
            <a:xfrm>
              <a:off x="1786856" y="2481862"/>
              <a:ext cx="7357145" cy="352157"/>
              <a:chOff x="1786856" y="2481862"/>
              <a:chExt cx="7357145" cy="352157"/>
            </a:xfrm>
          </p:grpSpPr>
          <p:sp>
            <p:nvSpPr>
              <p:cNvPr id="2" name="Rectangle 1">
                <a:extLst>
                  <a:ext uri="{FF2B5EF4-FFF2-40B4-BE49-F238E27FC236}">
                    <a16:creationId xmlns:a16="http://schemas.microsoft.com/office/drawing/2014/main" id="{49E78FCF-A6F9-499E-B33B-E6BC65A9AA67}"/>
                  </a:ext>
                </a:extLst>
              </p:cNvPr>
              <p:cNvSpPr/>
              <p:nvPr/>
            </p:nvSpPr>
            <p:spPr>
              <a:xfrm>
                <a:off x="1786856" y="2481862"/>
                <a:ext cx="3414319" cy="352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err="1">
                    <a:solidFill>
                      <a:schemeClr val="tx1"/>
                    </a:solidFill>
                    <a:latin typeface="Courier New" panose="02070309020205020404" pitchFamily="49" charset="0"/>
                    <a:cs typeface="Courier New" panose="02070309020205020404" pitchFamily="49" charset="0"/>
                  </a:rPr>
                  <a:t>clockid</a:t>
                </a:r>
                <a:r>
                  <a:rPr lang="en-US" sz="1600" i="1" dirty="0">
                    <a:solidFill>
                      <a:schemeClr val="tx1"/>
                    </a:solidFill>
                    <a:latin typeface="Courier New" panose="02070309020205020404" pitchFamily="49" charset="0"/>
                    <a:cs typeface="Courier New" panose="02070309020205020404" pitchFamily="49" charset="0"/>
                  </a:rPr>
                  <a:t>= </a:t>
                </a:r>
                <a:r>
                  <a:rPr lang="en-US" sz="1600" b="1" i="1" dirty="0">
                    <a:solidFill>
                      <a:schemeClr val="tx1"/>
                    </a:solidFill>
                    <a:latin typeface="Courier New" panose="02070309020205020404" pitchFamily="49" charset="0"/>
                    <a:cs typeface="Courier New" panose="02070309020205020404" pitchFamily="49" charset="0"/>
                  </a:rPr>
                  <a:t>CLOCK_MONOTONIC</a:t>
                </a:r>
              </a:p>
            </p:txBody>
          </p:sp>
          <p:sp>
            <p:nvSpPr>
              <p:cNvPr id="6" name="Rectangle 5">
                <a:extLst>
                  <a:ext uri="{FF2B5EF4-FFF2-40B4-BE49-F238E27FC236}">
                    <a16:creationId xmlns:a16="http://schemas.microsoft.com/office/drawing/2014/main" id="{7D7758EA-762F-41E2-836B-61CE6406B3FD}"/>
                  </a:ext>
                </a:extLst>
              </p:cNvPr>
              <p:cNvSpPr/>
              <p:nvPr/>
            </p:nvSpPr>
            <p:spPr>
              <a:xfrm>
                <a:off x="5201175" y="2481862"/>
                <a:ext cx="3942826" cy="352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i="1" dirty="0" err="1">
                    <a:solidFill>
                      <a:schemeClr val="tx1"/>
                    </a:solidFill>
                    <a:latin typeface="Courier New" panose="02070309020205020404" pitchFamily="49" charset="0"/>
                    <a:cs typeface="Courier New" panose="02070309020205020404" pitchFamily="49" charset="0"/>
                  </a:rPr>
                  <a:t>get_time</a:t>
                </a:r>
                <a:r>
                  <a:rPr lang="en-US" sz="1600" i="1" dirty="0">
                    <a:solidFill>
                      <a:schemeClr val="tx1"/>
                    </a:solidFill>
                    <a:latin typeface="Courier New" panose="02070309020205020404" pitchFamily="49" charset="0"/>
                    <a:cs typeface="Courier New" panose="02070309020205020404" pitchFamily="49" charset="0"/>
                  </a:rPr>
                  <a:t> = &amp;</a:t>
                </a:r>
                <a:r>
                  <a:rPr lang="en-US" sz="1600" b="1" i="1" dirty="0" err="1">
                    <a:solidFill>
                      <a:schemeClr val="tx1"/>
                    </a:solidFill>
                    <a:latin typeface="Courier New" panose="02070309020205020404" pitchFamily="49" charset="0"/>
                    <a:cs typeface="Courier New" panose="02070309020205020404" pitchFamily="49" charset="0"/>
                  </a:rPr>
                  <a:t>ktime_get</a:t>
                </a:r>
                <a:endParaRPr lang="en-US" sz="1600" b="1" i="1" dirty="0">
                  <a:solidFill>
                    <a:schemeClr val="tx1"/>
                  </a:solidFill>
                  <a:latin typeface="Courier New" panose="02070309020205020404" pitchFamily="49" charset="0"/>
                  <a:cs typeface="Courier New" panose="02070309020205020404" pitchFamily="49" charset="0"/>
                </a:endParaRPr>
              </a:p>
            </p:txBody>
          </p:sp>
        </p:grpSp>
        <p:grpSp>
          <p:nvGrpSpPr>
            <p:cNvPr id="9" name="Group 8">
              <a:extLst>
                <a:ext uri="{FF2B5EF4-FFF2-40B4-BE49-F238E27FC236}">
                  <a16:creationId xmlns:a16="http://schemas.microsoft.com/office/drawing/2014/main" id="{3E8963CC-55D8-42F0-91E7-119448749AA6}"/>
                </a:ext>
              </a:extLst>
            </p:cNvPr>
            <p:cNvGrpSpPr/>
            <p:nvPr/>
          </p:nvGrpSpPr>
          <p:grpSpPr>
            <a:xfrm>
              <a:off x="1786856" y="3054804"/>
              <a:ext cx="7357145" cy="352157"/>
              <a:chOff x="1786856" y="3054804"/>
              <a:chExt cx="7357145" cy="352157"/>
            </a:xfrm>
          </p:grpSpPr>
          <p:sp>
            <p:nvSpPr>
              <p:cNvPr id="10" name="Rectangle 9">
                <a:extLst>
                  <a:ext uri="{FF2B5EF4-FFF2-40B4-BE49-F238E27FC236}">
                    <a16:creationId xmlns:a16="http://schemas.microsoft.com/office/drawing/2014/main" id="{E80A402C-57F4-4B27-8B73-FAB66A722CF9}"/>
                  </a:ext>
                </a:extLst>
              </p:cNvPr>
              <p:cNvSpPr/>
              <p:nvPr/>
            </p:nvSpPr>
            <p:spPr>
              <a:xfrm>
                <a:off x="1786856" y="3054804"/>
                <a:ext cx="3414319" cy="352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err="1">
                    <a:solidFill>
                      <a:schemeClr val="tx1"/>
                    </a:solidFill>
                    <a:latin typeface="Courier New" panose="02070309020205020404" pitchFamily="49" charset="0"/>
                    <a:cs typeface="Courier New" panose="02070309020205020404" pitchFamily="49" charset="0"/>
                  </a:rPr>
                  <a:t>clockid</a:t>
                </a:r>
                <a:r>
                  <a:rPr lang="en-US" sz="1600" i="1" dirty="0">
                    <a:solidFill>
                      <a:schemeClr val="tx1"/>
                    </a:solidFill>
                    <a:latin typeface="Courier New" panose="02070309020205020404" pitchFamily="49" charset="0"/>
                    <a:cs typeface="Courier New" panose="02070309020205020404" pitchFamily="49" charset="0"/>
                  </a:rPr>
                  <a:t> = </a:t>
                </a:r>
                <a:r>
                  <a:rPr lang="en-US" sz="1600" b="1" i="1" dirty="0">
                    <a:solidFill>
                      <a:schemeClr val="tx1"/>
                    </a:solidFill>
                    <a:latin typeface="Courier New" panose="02070309020205020404" pitchFamily="49" charset="0"/>
                    <a:cs typeface="Courier New" panose="02070309020205020404" pitchFamily="49" charset="0"/>
                  </a:rPr>
                  <a:t>CLOCK_REALTIME</a:t>
                </a:r>
              </a:p>
            </p:txBody>
          </p:sp>
          <p:sp>
            <p:nvSpPr>
              <p:cNvPr id="11" name="Rectangle 10">
                <a:extLst>
                  <a:ext uri="{FF2B5EF4-FFF2-40B4-BE49-F238E27FC236}">
                    <a16:creationId xmlns:a16="http://schemas.microsoft.com/office/drawing/2014/main" id="{02478E35-996F-40F2-AF46-04B4AEC85996}"/>
                  </a:ext>
                </a:extLst>
              </p:cNvPr>
              <p:cNvSpPr/>
              <p:nvPr/>
            </p:nvSpPr>
            <p:spPr>
              <a:xfrm>
                <a:off x="5201175" y="3054804"/>
                <a:ext cx="3942826" cy="352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i="1" dirty="0" err="1">
                    <a:solidFill>
                      <a:schemeClr val="tx1"/>
                    </a:solidFill>
                    <a:latin typeface="Courier New" panose="02070309020205020404" pitchFamily="49" charset="0"/>
                    <a:cs typeface="Courier New" panose="02070309020205020404" pitchFamily="49" charset="0"/>
                  </a:rPr>
                  <a:t>get_time</a:t>
                </a:r>
                <a:r>
                  <a:rPr lang="en-US" sz="1600" i="1" dirty="0">
                    <a:solidFill>
                      <a:schemeClr val="tx1"/>
                    </a:solidFill>
                    <a:latin typeface="Courier New" panose="02070309020205020404" pitchFamily="49" charset="0"/>
                    <a:cs typeface="Courier New" panose="02070309020205020404" pitchFamily="49" charset="0"/>
                  </a:rPr>
                  <a:t> = &amp;</a:t>
                </a:r>
                <a:r>
                  <a:rPr lang="en-US" sz="1600" b="1" i="1" dirty="0" err="1">
                    <a:solidFill>
                      <a:schemeClr val="tx1"/>
                    </a:solidFill>
                    <a:latin typeface="Courier New" panose="02070309020205020404" pitchFamily="49" charset="0"/>
                    <a:cs typeface="Courier New" panose="02070309020205020404" pitchFamily="49" charset="0"/>
                  </a:rPr>
                  <a:t>ktime_get_real</a:t>
                </a:r>
                <a:endParaRPr lang="en-US" sz="1600" b="1" i="1" dirty="0">
                  <a:solidFill>
                    <a:schemeClr val="tx1"/>
                  </a:solidFill>
                  <a:latin typeface="Courier New" panose="02070309020205020404" pitchFamily="49" charset="0"/>
                  <a:cs typeface="Courier New" panose="02070309020205020404" pitchFamily="49" charset="0"/>
                </a:endParaRPr>
              </a:p>
            </p:txBody>
          </p:sp>
        </p:grpSp>
        <p:grpSp>
          <p:nvGrpSpPr>
            <p:cNvPr id="12" name="Group 11">
              <a:extLst>
                <a:ext uri="{FF2B5EF4-FFF2-40B4-BE49-F238E27FC236}">
                  <a16:creationId xmlns:a16="http://schemas.microsoft.com/office/drawing/2014/main" id="{B68F75EF-2A16-4EE3-BED2-4B16DF7EFE0B}"/>
                </a:ext>
              </a:extLst>
            </p:cNvPr>
            <p:cNvGrpSpPr/>
            <p:nvPr/>
          </p:nvGrpSpPr>
          <p:grpSpPr>
            <a:xfrm>
              <a:off x="1775671" y="3625561"/>
              <a:ext cx="7368330" cy="352157"/>
              <a:chOff x="1775671" y="3625561"/>
              <a:chExt cx="7368330" cy="352157"/>
            </a:xfrm>
          </p:grpSpPr>
          <p:sp>
            <p:nvSpPr>
              <p:cNvPr id="13" name="Rectangle 12">
                <a:extLst>
                  <a:ext uri="{FF2B5EF4-FFF2-40B4-BE49-F238E27FC236}">
                    <a16:creationId xmlns:a16="http://schemas.microsoft.com/office/drawing/2014/main" id="{F4386649-DE38-4777-9FC8-0B405E5D88BF}"/>
                  </a:ext>
                </a:extLst>
              </p:cNvPr>
              <p:cNvSpPr/>
              <p:nvPr/>
            </p:nvSpPr>
            <p:spPr>
              <a:xfrm>
                <a:off x="1775671" y="3625561"/>
                <a:ext cx="3414319" cy="352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err="1">
                    <a:solidFill>
                      <a:schemeClr val="tx1"/>
                    </a:solidFill>
                    <a:latin typeface="Courier New" panose="02070309020205020404" pitchFamily="49" charset="0"/>
                    <a:cs typeface="Courier New" panose="02070309020205020404" pitchFamily="49" charset="0"/>
                  </a:rPr>
                  <a:t>clockid</a:t>
                </a:r>
                <a:r>
                  <a:rPr lang="en-US" sz="1600" i="1" dirty="0">
                    <a:solidFill>
                      <a:schemeClr val="tx1"/>
                    </a:solidFill>
                    <a:latin typeface="Courier New" panose="02070309020205020404" pitchFamily="49" charset="0"/>
                    <a:cs typeface="Courier New" panose="02070309020205020404" pitchFamily="49" charset="0"/>
                  </a:rPr>
                  <a:t> = </a:t>
                </a:r>
                <a:r>
                  <a:rPr lang="en-US" sz="1600" b="1" i="1" dirty="0">
                    <a:solidFill>
                      <a:schemeClr val="tx1"/>
                    </a:solidFill>
                    <a:latin typeface="Courier New" panose="02070309020205020404" pitchFamily="49" charset="0"/>
                    <a:cs typeface="Courier New" panose="02070309020205020404" pitchFamily="49" charset="0"/>
                  </a:rPr>
                  <a:t>CLOCK_BOOTTIME</a:t>
                </a:r>
              </a:p>
            </p:txBody>
          </p:sp>
          <p:sp>
            <p:nvSpPr>
              <p:cNvPr id="14" name="Rectangle 13">
                <a:extLst>
                  <a:ext uri="{FF2B5EF4-FFF2-40B4-BE49-F238E27FC236}">
                    <a16:creationId xmlns:a16="http://schemas.microsoft.com/office/drawing/2014/main" id="{7723FEA0-0E96-4860-95BB-215F86130F5F}"/>
                  </a:ext>
                </a:extLst>
              </p:cNvPr>
              <p:cNvSpPr/>
              <p:nvPr/>
            </p:nvSpPr>
            <p:spPr>
              <a:xfrm>
                <a:off x="5189991" y="3625561"/>
                <a:ext cx="3954010" cy="352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i="1" dirty="0" err="1">
                    <a:solidFill>
                      <a:schemeClr val="tx1"/>
                    </a:solidFill>
                    <a:latin typeface="Courier New" panose="02070309020205020404" pitchFamily="49" charset="0"/>
                    <a:cs typeface="Courier New" panose="02070309020205020404" pitchFamily="49" charset="0"/>
                  </a:rPr>
                  <a:t>get_time</a:t>
                </a:r>
                <a:r>
                  <a:rPr lang="en-US" sz="1600" i="1" dirty="0">
                    <a:solidFill>
                      <a:schemeClr val="tx1"/>
                    </a:solidFill>
                    <a:latin typeface="Courier New" panose="02070309020205020404" pitchFamily="49" charset="0"/>
                    <a:cs typeface="Courier New" panose="02070309020205020404" pitchFamily="49" charset="0"/>
                  </a:rPr>
                  <a:t> = &amp;</a:t>
                </a:r>
                <a:r>
                  <a:rPr lang="en-US" sz="1600" b="1" i="1" dirty="0" err="1">
                    <a:solidFill>
                      <a:schemeClr val="tx1"/>
                    </a:solidFill>
                    <a:latin typeface="Courier New" panose="02070309020205020404" pitchFamily="49" charset="0"/>
                    <a:cs typeface="Courier New" panose="02070309020205020404" pitchFamily="49" charset="0"/>
                  </a:rPr>
                  <a:t>ktime_get_boottime</a:t>
                </a:r>
                <a:endParaRPr lang="en-US" sz="1600" b="1" i="1" dirty="0">
                  <a:solidFill>
                    <a:schemeClr val="tx1"/>
                  </a:solidFill>
                  <a:latin typeface="Courier New" panose="02070309020205020404" pitchFamily="49" charset="0"/>
                  <a:cs typeface="Courier New" panose="02070309020205020404" pitchFamily="49" charset="0"/>
                </a:endParaRPr>
              </a:p>
            </p:txBody>
          </p:sp>
        </p:grpSp>
        <p:grpSp>
          <p:nvGrpSpPr>
            <p:cNvPr id="15" name="Group 14">
              <a:extLst>
                <a:ext uri="{FF2B5EF4-FFF2-40B4-BE49-F238E27FC236}">
                  <a16:creationId xmlns:a16="http://schemas.microsoft.com/office/drawing/2014/main" id="{CF1C1C90-6142-4DF1-AC4E-BD6E993C4CC2}"/>
                </a:ext>
              </a:extLst>
            </p:cNvPr>
            <p:cNvGrpSpPr/>
            <p:nvPr/>
          </p:nvGrpSpPr>
          <p:grpSpPr>
            <a:xfrm>
              <a:off x="1786856" y="4196318"/>
              <a:ext cx="7357145" cy="352157"/>
              <a:chOff x="1786856" y="4196318"/>
              <a:chExt cx="7357145" cy="352157"/>
            </a:xfrm>
          </p:grpSpPr>
          <p:sp>
            <p:nvSpPr>
              <p:cNvPr id="16" name="Rectangle 15">
                <a:extLst>
                  <a:ext uri="{FF2B5EF4-FFF2-40B4-BE49-F238E27FC236}">
                    <a16:creationId xmlns:a16="http://schemas.microsoft.com/office/drawing/2014/main" id="{016ADF6A-2D4C-443E-AD21-62798722129D}"/>
                  </a:ext>
                </a:extLst>
              </p:cNvPr>
              <p:cNvSpPr/>
              <p:nvPr/>
            </p:nvSpPr>
            <p:spPr>
              <a:xfrm>
                <a:off x="1786856" y="4196318"/>
                <a:ext cx="3414319" cy="352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err="1">
                    <a:solidFill>
                      <a:schemeClr val="tx1"/>
                    </a:solidFill>
                    <a:latin typeface="Courier New" panose="02070309020205020404" pitchFamily="49" charset="0"/>
                    <a:cs typeface="Courier New" panose="02070309020205020404" pitchFamily="49" charset="0"/>
                  </a:rPr>
                  <a:t>clockid</a:t>
                </a:r>
                <a:r>
                  <a:rPr lang="en-US" sz="1600" i="1" dirty="0">
                    <a:solidFill>
                      <a:schemeClr val="tx1"/>
                    </a:solidFill>
                    <a:latin typeface="Courier New" panose="02070309020205020404" pitchFamily="49" charset="0"/>
                    <a:cs typeface="Courier New" panose="02070309020205020404" pitchFamily="49" charset="0"/>
                  </a:rPr>
                  <a:t> = </a:t>
                </a:r>
                <a:r>
                  <a:rPr lang="en-US" sz="1600" b="1" i="1" dirty="0">
                    <a:solidFill>
                      <a:schemeClr val="tx1"/>
                    </a:solidFill>
                    <a:latin typeface="Courier New" panose="02070309020205020404" pitchFamily="49" charset="0"/>
                    <a:cs typeface="Courier New" panose="02070309020205020404" pitchFamily="49" charset="0"/>
                  </a:rPr>
                  <a:t>CLOCK_TAI</a:t>
                </a:r>
              </a:p>
            </p:txBody>
          </p:sp>
          <p:sp>
            <p:nvSpPr>
              <p:cNvPr id="17" name="Rectangle 16">
                <a:extLst>
                  <a:ext uri="{FF2B5EF4-FFF2-40B4-BE49-F238E27FC236}">
                    <a16:creationId xmlns:a16="http://schemas.microsoft.com/office/drawing/2014/main" id="{5A6DBA21-3127-44B8-A650-A443EFEA1EC8}"/>
                  </a:ext>
                </a:extLst>
              </p:cNvPr>
              <p:cNvSpPr/>
              <p:nvPr/>
            </p:nvSpPr>
            <p:spPr>
              <a:xfrm>
                <a:off x="5201175" y="4196318"/>
                <a:ext cx="3942826" cy="352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i="1" dirty="0" err="1">
                    <a:solidFill>
                      <a:schemeClr val="tx1"/>
                    </a:solidFill>
                    <a:latin typeface="Courier New" panose="02070309020205020404" pitchFamily="49" charset="0"/>
                    <a:cs typeface="Courier New" panose="02070309020205020404" pitchFamily="49" charset="0"/>
                  </a:rPr>
                  <a:t>get_time</a:t>
                </a:r>
                <a:r>
                  <a:rPr lang="en-US" sz="1600" i="1" dirty="0">
                    <a:solidFill>
                      <a:schemeClr val="tx1"/>
                    </a:solidFill>
                    <a:latin typeface="Courier New" panose="02070309020205020404" pitchFamily="49" charset="0"/>
                    <a:cs typeface="Courier New" panose="02070309020205020404" pitchFamily="49" charset="0"/>
                  </a:rPr>
                  <a:t> = &amp;</a:t>
                </a:r>
                <a:r>
                  <a:rPr lang="en-US" sz="1600" b="1" i="1" dirty="0" err="1">
                    <a:solidFill>
                      <a:schemeClr val="tx1"/>
                    </a:solidFill>
                    <a:latin typeface="Courier New" panose="02070309020205020404" pitchFamily="49" charset="0"/>
                    <a:cs typeface="Courier New" panose="02070309020205020404" pitchFamily="49" charset="0"/>
                  </a:rPr>
                  <a:t>ktime_get_clocktai</a:t>
                </a:r>
                <a:endParaRPr lang="en-US" sz="1600" b="1" i="1" dirty="0">
                  <a:solidFill>
                    <a:schemeClr val="tx1"/>
                  </a:solidFill>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1556701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err="1"/>
              <a:t>hrtimer</a:t>
            </a:r>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1229892"/>
            <a:ext cx="1175109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high resolution timer interrupt called with interrupts disabled. </a:t>
            </a:r>
            <a:r>
              <a:rPr lang="en-US" dirty="0" err="1"/>
              <a:t>clock_event_device</a:t>
            </a:r>
            <a:r>
              <a:rPr lang="en-US" dirty="0"/>
              <a:t> will have the event handler set to </a:t>
            </a:r>
            <a:r>
              <a:rPr lang="en-US" dirty="0" err="1"/>
              <a:t>hrtimer_interrupt</a:t>
            </a:r>
            <a:r>
              <a:rPr lang="en-US" dirty="0"/>
              <a:t>. </a:t>
            </a:r>
            <a:r>
              <a:rPr lang="en-US" dirty="0" err="1"/>
              <a:t>event_handler</a:t>
            </a:r>
            <a:r>
              <a:rPr lang="en-US" dirty="0"/>
              <a:t> gets called from </a:t>
            </a:r>
            <a:r>
              <a:rPr lang="en-US" dirty="0" err="1"/>
              <a:t>arch_timer_handler_virt</a:t>
            </a:r>
            <a:r>
              <a:rPr lang="en-US" dirty="0"/>
              <a:t> in </a:t>
            </a:r>
            <a:r>
              <a:rPr lang="en-US" dirty="0" err="1"/>
              <a:t>arm_arch</a:t>
            </a:r>
            <a:r>
              <a:rPr lang="en-US" dirty="0"/>
              <a:t> timer.</a:t>
            </a:r>
          </a:p>
          <a:p>
            <a:r>
              <a:rPr lang="en-US" i="1" dirty="0"/>
              <a:t>	</a:t>
            </a:r>
            <a:r>
              <a:rPr lang="en-US" sz="1600" i="1" dirty="0">
                <a:latin typeface="Courier New" panose="02070309020205020404" pitchFamily="49" charset="0"/>
                <a:cs typeface="Courier New" panose="02070309020205020404" pitchFamily="49" charset="0"/>
              </a:rPr>
              <a:t>void </a:t>
            </a:r>
            <a:r>
              <a:rPr lang="en-US" sz="1600" i="1" dirty="0" err="1">
                <a:latin typeface="Courier New" panose="02070309020205020404" pitchFamily="49" charset="0"/>
                <a:cs typeface="Courier New" panose="02070309020205020404" pitchFamily="49" charset="0"/>
              </a:rPr>
              <a:t>hrtimer_interrupt</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clock_event_device</a:t>
            </a:r>
            <a:r>
              <a:rPr lang="en-US" sz="1600" i="1" dirty="0">
                <a:latin typeface="Courier New" panose="02070309020205020404" pitchFamily="49" charset="0"/>
                <a:cs typeface="Courier New" panose="02070309020205020404" pitchFamily="49" charset="0"/>
              </a:rPr>
              <a:t> *dev)</a:t>
            </a:r>
          </a:p>
          <a:p>
            <a:endParaRPr lang="en-US" dirty="0"/>
          </a:p>
          <a:p>
            <a:pPr marL="285750" indent="-285750">
              <a:buFont typeface="Arial" panose="020B0604020202020204" pitchFamily="34" charset="0"/>
              <a:buChar char="•"/>
            </a:pPr>
            <a:r>
              <a:rPr lang="en-US" dirty="0"/>
              <a:t>Each timer is removed from the timer base and its function is run. Since we are running in the </a:t>
            </a:r>
            <a:r>
              <a:rPr lang="en-US" dirty="0" err="1"/>
              <a:t>hardirq</a:t>
            </a:r>
            <a:r>
              <a:rPr lang="en-US" dirty="0"/>
              <a:t>, users of </a:t>
            </a:r>
            <a:r>
              <a:rPr lang="en-US" dirty="0" err="1"/>
              <a:t>hrtimer</a:t>
            </a:r>
            <a:r>
              <a:rPr lang="en-US" dirty="0"/>
              <a:t> should be aware that they are in interrupt context.</a:t>
            </a:r>
          </a:p>
          <a:p>
            <a:endParaRPr lang="en-US" dirty="0"/>
          </a:p>
          <a:p>
            <a:pPr marL="285750" indent="-285750">
              <a:buFont typeface="Arial" panose="020B0604020202020204" pitchFamily="34" charset="0"/>
              <a:buChar char="•"/>
            </a:pPr>
            <a:r>
              <a:rPr lang="en-US" dirty="0"/>
              <a:t>Once all the pending timers are executed, the next event will be programmed into the clock event device.</a:t>
            </a:r>
          </a:p>
        </p:txBody>
      </p:sp>
    </p:spTree>
    <p:extLst>
      <p:ext uri="{BB962C8B-B14F-4D97-AF65-F5344CB8AC3E}">
        <p14:creationId xmlns:p14="http://schemas.microsoft.com/office/powerpoint/2010/main" val="1572126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Few </a:t>
            </a:r>
            <a:r>
              <a:rPr lang="en-US" dirty="0" err="1"/>
              <a:t>hrtimer</a:t>
            </a:r>
            <a:r>
              <a:rPr lang="en-US" dirty="0"/>
              <a:t> API</a:t>
            </a:r>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974018"/>
            <a:ext cx="11751093" cy="5447645"/>
          </a:xfrm>
          <a:prstGeom prst="rect">
            <a:avLst/>
          </a:prstGeom>
          <a:noFill/>
        </p:spPr>
        <p:txBody>
          <a:bodyPr wrap="square" rtlCol="0">
            <a:spAutoFit/>
          </a:bodyPr>
          <a:lstStyle/>
          <a:p>
            <a:r>
              <a:rPr lang="en-US" dirty="0"/>
              <a:t> </a:t>
            </a:r>
            <a:r>
              <a:rPr lang="en-US" sz="1600" dirty="0"/>
              <a:t>1. </a:t>
            </a:r>
            <a:r>
              <a:rPr lang="en-US" sz="1600" i="1" dirty="0">
                <a:latin typeface="Courier New" panose="02070309020205020404" pitchFamily="49" charset="0"/>
                <a:cs typeface="Courier New" panose="02070309020205020404" pitchFamily="49" charset="0"/>
              </a:rPr>
              <a:t>void </a:t>
            </a:r>
            <a:r>
              <a:rPr lang="en-US" sz="1600" b="1" i="1" dirty="0" err="1">
                <a:latin typeface="Courier New" panose="02070309020205020404" pitchFamily="49" charset="0"/>
                <a:cs typeface="Courier New" panose="02070309020205020404" pitchFamily="49" charset="0"/>
              </a:rPr>
              <a:t>hrtimer_init</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hrtimer</a:t>
            </a:r>
            <a:r>
              <a:rPr lang="en-US" sz="1600" i="1" dirty="0">
                <a:latin typeface="Courier New" panose="02070309020205020404" pitchFamily="49" charset="0"/>
                <a:cs typeface="Courier New" panose="02070309020205020404" pitchFamily="49" charset="0"/>
              </a:rPr>
              <a:t> *timer, </a:t>
            </a:r>
            <a:r>
              <a:rPr lang="en-US" sz="1600" i="1" dirty="0" err="1">
                <a:latin typeface="Courier New" panose="02070309020205020404" pitchFamily="49" charset="0"/>
                <a:cs typeface="Courier New" panose="02070309020205020404" pitchFamily="49" charset="0"/>
              </a:rPr>
              <a:t>clockid_t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clock_id</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enum</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hrtimer_mode</a:t>
            </a:r>
            <a:r>
              <a:rPr lang="en-US" sz="1600" i="1" dirty="0">
                <a:latin typeface="Courier New" panose="02070309020205020404" pitchFamily="49" charset="0"/>
                <a:cs typeface="Courier New" panose="02070309020205020404" pitchFamily="49" charset="0"/>
              </a:rPr>
              <a:t> mode)</a:t>
            </a:r>
          </a:p>
          <a:p>
            <a:r>
              <a:rPr lang="en-US" dirty="0"/>
              <a:t>	Initialize a timer to the given clock base (mono, </a:t>
            </a:r>
            <a:r>
              <a:rPr lang="en-US" dirty="0" err="1"/>
              <a:t>realtime</a:t>
            </a:r>
            <a:r>
              <a:rPr lang="en-US" dirty="0"/>
              <a:t>).</a:t>
            </a:r>
          </a:p>
          <a:p>
            <a:endParaRPr lang="en-US" dirty="0"/>
          </a:p>
          <a:p>
            <a:r>
              <a:rPr lang="en-US" sz="1600" dirty="0"/>
              <a:t>2. </a:t>
            </a:r>
            <a:r>
              <a:rPr lang="en-US" sz="1600" i="1" dirty="0">
                <a:latin typeface="Courier New" panose="02070309020205020404" pitchFamily="49" charset="0"/>
                <a:cs typeface="Courier New" panose="02070309020205020404" pitchFamily="49" charset="0"/>
              </a:rPr>
              <a:t>u64 </a:t>
            </a:r>
            <a:r>
              <a:rPr lang="en-US" sz="1600" b="1" i="1" dirty="0" err="1">
                <a:latin typeface="Courier New" panose="02070309020205020404" pitchFamily="49" charset="0"/>
                <a:cs typeface="Courier New" panose="02070309020205020404" pitchFamily="49" charset="0"/>
              </a:rPr>
              <a:t>hrtimer_forward</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hrtimer</a:t>
            </a:r>
            <a:r>
              <a:rPr lang="en-US" sz="1600" i="1" dirty="0">
                <a:latin typeface="Courier New" panose="02070309020205020404" pitchFamily="49" charset="0"/>
                <a:cs typeface="Courier New" panose="02070309020205020404" pitchFamily="49" charset="0"/>
              </a:rPr>
              <a:t> *timer, </a:t>
            </a:r>
            <a:r>
              <a:rPr lang="en-US" sz="1600" i="1" dirty="0" err="1">
                <a:latin typeface="Courier New" panose="02070309020205020404" pitchFamily="49" charset="0"/>
                <a:cs typeface="Courier New" panose="02070309020205020404" pitchFamily="49" charset="0"/>
              </a:rPr>
              <a:t>ktime_t</a:t>
            </a:r>
            <a:r>
              <a:rPr lang="en-US" sz="1600" i="1" dirty="0">
                <a:latin typeface="Courier New" panose="02070309020205020404" pitchFamily="49" charset="0"/>
                <a:cs typeface="Courier New" panose="02070309020205020404" pitchFamily="49" charset="0"/>
              </a:rPr>
              <a:t> now, </a:t>
            </a:r>
            <a:r>
              <a:rPr lang="en-US" sz="1600" i="1" dirty="0" err="1">
                <a:latin typeface="Courier New" panose="02070309020205020404" pitchFamily="49" charset="0"/>
                <a:cs typeface="Courier New" panose="02070309020205020404" pitchFamily="49" charset="0"/>
              </a:rPr>
              <a:t>ktime_t</a:t>
            </a:r>
            <a:r>
              <a:rPr lang="en-US" sz="1600" i="1" dirty="0">
                <a:latin typeface="Courier New" panose="02070309020205020404" pitchFamily="49" charset="0"/>
                <a:cs typeface="Courier New" panose="02070309020205020404" pitchFamily="49" charset="0"/>
              </a:rPr>
              <a:t> interval)</a:t>
            </a:r>
          </a:p>
          <a:p>
            <a:pPr algn="just"/>
            <a:r>
              <a:rPr lang="en-US" dirty="0"/>
              <a:t>	Forward the timer expiry so it will expire in the future. Can be safely called from the callback function of @timer. If called from other contexts @timer must neither be enqueued nor running the callback and the caller needs to take care of serialization. This only updates the timer expiry value and does not requeue the timer.</a:t>
            </a:r>
          </a:p>
          <a:p>
            <a:pPr algn="just"/>
            <a:endParaRPr lang="en-US" dirty="0"/>
          </a:p>
          <a:p>
            <a:r>
              <a:rPr lang="en-US" sz="1600" dirty="0"/>
              <a:t>3. </a:t>
            </a:r>
            <a:r>
              <a:rPr lang="en-US" sz="1600" i="1" dirty="0">
                <a:latin typeface="Courier New" panose="02070309020205020404" pitchFamily="49" charset="0"/>
                <a:cs typeface="Courier New" panose="02070309020205020404" pitchFamily="49" charset="0"/>
              </a:rPr>
              <a:t>void </a:t>
            </a:r>
            <a:r>
              <a:rPr lang="en-US" sz="1600" b="1" i="1" dirty="0" err="1">
                <a:latin typeface="Courier New" panose="02070309020205020404" pitchFamily="49" charset="0"/>
                <a:cs typeface="Courier New" panose="02070309020205020404" pitchFamily="49" charset="0"/>
              </a:rPr>
              <a:t>hrtimer_start_range_ns</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hrtimer</a:t>
            </a:r>
            <a:r>
              <a:rPr lang="en-US" sz="1600" i="1" dirty="0">
                <a:latin typeface="Courier New" panose="02070309020205020404" pitchFamily="49" charset="0"/>
                <a:cs typeface="Courier New" panose="02070309020205020404" pitchFamily="49" charset="0"/>
              </a:rPr>
              <a:t> *timer, </a:t>
            </a:r>
            <a:r>
              <a:rPr lang="en-US" sz="1600" i="1" dirty="0" err="1">
                <a:latin typeface="Courier New" panose="02070309020205020404" pitchFamily="49" charset="0"/>
                <a:cs typeface="Courier New" panose="02070309020205020404" pitchFamily="49" charset="0"/>
              </a:rPr>
              <a:t>ktime_t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tim</a:t>
            </a:r>
            <a:r>
              <a:rPr lang="en-US" sz="1600" i="1" dirty="0">
                <a:latin typeface="Courier New" panose="02070309020205020404" pitchFamily="49" charset="0"/>
                <a:cs typeface="Courier New" panose="02070309020205020404" pitchFamily="49" charset="0"/>
              </a:rPr>
              <a:t>, u64 </a:t>
            </a:r>
            <a:r>
              <a:rPr lang="en-US" sz="1600" i="1" dirty="0" err="1">
                <a:latin typeface="Courier New" panose="02070309020205020404" pitchFamily="49" charset="0"/>
                <a:cs typeface="Courier New" panose="02070309020205020404" pitchFamily="49" charset="0"/>
              </a:rPr>
              <a:t>delta_ns</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const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enum</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hrtimer_mode</a:t>
            </a:r>
            <a:r>
              <a:rPr lang="en-US" sz="1600" i="1" dirty="0">
                <a:latin typeface="Courier New" panose="02070309020205020404" pitchFamily="49" charset="0"/>
                <a:cs typeface="Courier New" panose="02070309020205020404" pitchFamily="49" charset="0"/>
              </a:rPr>
              <a:t> mode)</a:t>
            </a:r>
            <a:r>
              <a:rPr lang="en-US" i="1" dirty="0">
                <a:latin typeface="Courier New" panose="02070309020205020404" pitchFamily="49" charset="0"/>
                <a:cs typeface="Courier New" panose="02070309020205020404" pitchFamily="49" charset="0"/>
              </a:rPr>
              <a:t> - </a:t>
            </a:r>
            <a:r>
              <a:rPr lang="en-US" dirty="0"/>
              <a:t>(re)start an </a:t>
            </a:r>
            <a:r>
              <a:rPr lang="en-US" dirty="0" err="1"/>
              <a:t>hrtimer</a:t>
            </a:r>
            <a:r>
              <a:rPr lang="en-US" dirty="0"/>
              <a:t> on the current CPU.</a:t>
            </a:r>
          </a:p>
          <a:p>
            <a:r>
              <a:rPr lang="en-US" dirty="0"/>
              <a:t>	Remove the timer if </a:t>
            </a:r>
            <a:r>
              <a:rPr lang="en-US" dirty="0" err="1"/>
              <a:t>actve</a:t>
            </a:r>
            <a:r>
              <a:rPr lang="en-US" dirty="0"/>
              <a:t>, update the _</a:t>
            </a:r>
            <a:r>
              <a:rPr lang="en-US" dirty="0" err="1"/>
              <a:t>softexpires</a:t>
            </a:r>
            <a:r>
              <a:rPr lang="en-US" dirty="0"/>
              <a:t>(expiry) and node-&gt;expires (</a:t>
            </a:r>
            <a:r>
              <a:rPr lang="en-US" dirty="0" err="1"/>
              <a:t>expiry+slack</a:t>
            </a:r>
            <a:r>
              <a:rPr lang="en-US" dirty="0"/>
              <a:t>), set pinned if flag is passed (queued to the current CPU doing start), enqueue into </a:t>
            </a:r>
            <a:r>
              <a:rPr lang="en-US" dirty="0" err="1"/>
              <a:t>rb</a:t>
            </a:r>
            <a:r>
              <a:rPr lang="en-US" dirty="0"/>
              <a:t> tree. </a:t>
            </a:r>
          </a:p>
          <a:p>
            <a:endParaRPr lang="en-US" dirty="0">
              <a:solidFill>
                <a:srgbClr val="7030A0"/>
              </a:solidFill>
            </a:endParaRPr>
          </a:p>
          <a:p>
            <a:r>
              <a:rPr lang="en-US" dirty="0">
                <a:solidFill>
                  <a:srgbClr val="7030A0"/>
                </a:solidFill>
              </a:rPr>
              <a:t>	Reprogram if the new node is left most</a:t>
            </a:r>
            <a:r>
              <a:rPr lang="en-US" dirty="0"/>
              <a:t>.</a:t>
            </a:r>
          </a:p>
          <a:p>
            <a:r>
              <a:rPr lang="en-US"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tick_program_event</a:t>
            </a:r>
            <a:r>
              <a:rPr lang="en-US" sz="1600" i="1" dirty="0">
                <a:latin typeface="Courier New" panose="02070309020205020404" pitchFamily="49" charset="0"/>
                <a:cs typeface="Courier New" panose="02070309020205020404" pitchFamily="49" charset="0"/>
              </a:rPr>
              <a:t>(expires, 1);</a:t>
            </a:r>
          </a:p>
          <a:p>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clockevents_program_event</a:t>
            </a:r>
            <a:r>
              <a:rPr lang="en-US" sz="1600" i="1" dirty="0">
                <a:latin typeface="Courier New" panose="02070309020205020404" pitchFamily="49" charset="0"/>
                <a:cs typeface="Courier New" panose="02070309020205020404" pitchFamily="49" charset="0"/>
              </a:rPr>
              <a:t>(dev, expires, force);</a:t>
            </a:r>
          </a:p>
          <a:p>
            <a:r>
              <a:rPr lang="en-US" sz="1600" i="1" dirty="0">
                <a:latin typeface="Courier New" panose="02070309020205020404" pitchFamily="49" charset="0"/>
                <a:cs typeface="Courier New" panose="02070309020205020404" pitchFamily="49" charset="0"/>
              </a:rPr>
              <a:t>	        </a:t>
            </a:r>
            <a:r>
              <a:rPr lang="en-US" sz="1600" b="1" i="1" dirty="0">
                <a:latin typeface="Courier New" panose="02070309020205020404" pitchFamily="49" charset="0"/>
                <a:cs typeface="Courier New" panose="02070309020205020404" pitchFamily="49" charset="0"/>
              </a:rPr>
              <a:t>dev-&gt;</a:t>
            </a:r>
            <a:r>
              <a:rPr lang="en-US" sz="1600" b="1" i="1" dirty="0" err="1">
                <a:latin typeface="Courier New" panose="02070309020205020404" pitchFamily="49" charset="0"/>
                <a:cs typeface="Courier New" panose="02070309020205020404" pitchFamily="49" charset="0"/>
              </a:rPr>
              <a:t>set_next_event</a:t>
            </a:r>
            <a:r>
              <a:rPr lang="en-US" sz="1600" i="1" dirty="0">
                <a:latin typeface="Courier New" panose="02070309020205020404" pitchFamily="49" charset="0"/>
                <a:cs typeface="Courier New" panose="02070309020205020404" pitchFamily="49" charset="0"/>
              </a:rPr>
              <a:t>((unsigned long) </a:t>
            </a:r>
            <a:r>
              <a:rPr lang="en-US" sz="1600" i="1" dirty="0" err="1">
                <a:latin typeface="Courier New" panose="02070309020205020404" pitchFamily="49" charset="0"/>
                <a:cs typeface="Courier New" panose="02070309020205020404" pitchFamily="49" charset="0"/>
              </a:rPr>
              <a:t>clc</a:t>
            </a:r>
            <a:r>
              <a:rPr lang="en-US" sz="1600" i="1" dirty="0">
                <a:latin typeface="Courier New" panose="02070309020205020404" pitchFamily="49" charset="0"/>
                <a:cs typeface="Courier New" panose="02070309020205020404" pitchFamily="49" charset="0"/>
              </a:rPr>
              <a:t>, dev);</a:t>
            </a:r>
          </a:p>
          <a:p>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arch_timer_set_next_event_virt</a:t>
            </a:r>
            <a:r>
              <a:rPr lang="en-US" sz="1600" i="1" dirty="0">
                <a:latin typeface="Courier New" panose="02070309020205020404" pitchFamily="49" charset="0"/>
                <a:cs typeface="Courier New" panose="02070309020205020404" pitchFamily="49" charset="0"/>
              </a:rPr>
              <a:t>(</a:t>
            </a:r>
            <a:r>
              <a:rPr lang="en-US" sz="1400" i="1" dirty="0">
                <a:latin typeface="Courier New" panose="02070309020205020404" pitchFamily="49" charset="0"/>
                <a:cs typeface="Courier New" panose="02070309020205020404" pitchFamily="49" charset="0"/>
              </a:rPr>
              <a:t>unsigned long </a:t>
            </a:r>
            <a:r>
              <a:rPr lang="en-US" sz="1400" i="1" dirty="0" err="1">
                <a:latin typeface="Courier New" panose="02070309020205020404" pitchFamily="49" charset="0"/>
                <a:cs typeface="Courier New" panose="02070309020205020404" pitchFamily="49" charset="0"/>
              </a:rPr>
              <a:t>evt</a:t>
            </a:r>
            <a:r>
              <a:rPr lang="en-US" sz="1400" i="1" dirty="0">
                <a:latin typeface="Courier New" panose="02070309020205020404" pitchFamily="49" charset="0"/>
                <a:cs typeface="Courier New" panose="02070309020205020404" pitchFamily="49" charset="0"/>
              </a:rPr>
              <a:t>, struct </a:t>
            </a:r>
            <a:r>
              <a:rPr lang="en-US" sz="1400" i="1" dirty="0" err="1">
                <a:latin typeface="Courier New" panose="02070309020205020404" pitchFamily="49" charset="0"/>
                <a:cs typeface="Courier New" panose="02070309020205020404" pitchFamily="49" charset="0"/>
              </a:rPr>
              <a:t>clock_event_device</a:t>
            </a:r>
            <a:r>
              <a:rPr lang="en-US" sz="1400" i="1"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clk</a:t>
            </a:r>
            <a:r>
              <a:rPr lang="en-US" sz="14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arch_timer_reg_write</a:t>
            </a:r>
            <a:r>
              <a:rPr lang="en-US" sz="1600" i="1" dirty="0">
                <a:latin typeface="Courier New" panose="02070309020205020404" pitchFamily="49" charset="0"/>
                <a:cs typeface="Courier New" panose="02070309020205020404" pitchFamily="49" charset="0"/>
              </a:rPr>
              <a:t>(access, ARCH_TIMER_REG_TVAL, </a:t>
            </a:r>
            <a:r>
              <a:rPr lang="en-US" sz="1600" i="1" dirty="0" err="1">
                <a:latin typeface="Courier New" panose="02070309020205020404" pitchFamily="49" charset="0"/>
                <a:cs typeface="Courier New" panose="02070309020205020404" pitchFamily="49" charset="0"/>
              </a:rPr>
              <a:t>evt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clk</a:t>
            </a:r>
            <a:r>
              <a:rPr lang="en-US" sz="16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arch_timer_reg_write</a:t>
            </a:r>
            <a:r>
              <a:rPr lang="en-US" sz="1600" i="1" dirty="0">
                <a:latin typeface="Courier New" panose="02070309020205020404" pitchFamily="49" charset="0"/>
                <a:cs typeface="Courier New" panose="02070309020205020404" pitchFamily="49" charset="0"/>
              </a:rPr>
              <a:t>(access, ARCH_TIMER_REG_CTRL, ctrl, </a:t>
            </a:r>
            <a:r>
              <a:rPr lang="en-US" sz="1600" i="1" dirty="0" err="1">
                <a:latin typeface="Courier New" panose="02070309020205020404" pitchFamily="49" charset="0"/>
                <a:cs typeface="Courier New" panose="02070309020205020404" pitchFamily="49" charset="0"/>
              </a:rPr>
              <a:t>clk</a:t>
            </a:r>
            <a:r>
              <a:rPr lang="en-US" sz="1600" i="1" dirty="0">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3318531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Few </a:t>
            </a:r>
            <a:r>
              <a:rPr lang="en-US" dirty="0" err="1"/>
              <a:t>hrtimer</a:t>
            </a:r>
            <a:r>
              <a:rPr lang="en-US" dirty="0"/>
              <a:t> API…</a:t>
            </a:r>
            <a:r>
              <a:rPr lang="en-US" dirty="0" err="1"/>
              <a:t>cntd</a:t>
            </a:r>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986611"/>
            <a:ext cx="11751093" cy="4770537"/>
          </a:xfrm>
          <a:prstGeom prst="rect">
            <a:avLst/>
          </a:prstGeom>
          <a:noFill/>
        </p:spPr>
        <p:txBody>
          <a:bodyPr wrap="square" rtlCol="0">
            <a:spAutoFit/>
          </a:bodyPr>
          <a:lstStyle/>
          <a:p>
            <a:r>
              <a:rPr lang="en-US" dirty="0"/>
              <a:t>4.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hrtimer_try_to_cancel</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hrtimer</a:t>
            </a:r>
            <a:r>
              <a:rPr lang="en-US" sz="1600" i="1" dirty="0">
                <a:latin typeface="Courier New" panose="02070309020205020404" pitchFamily="49" charset="0"/>
                <a:cs typeface="Courier New" panose="02070309020205020404" pitchFamily="49" charset="0"/>
              </a:rPr>
              <a:t> *timer) - </a:t>
            </a:r>
            <a:r>
              <a:rPr lang="en-US" dirty="0"/>
              <a:t>try to deactivate a timer.</a:t>
            </a:r>
          </a:p>
          <a:p>
            <a:r>
              <a:rPr lang="en-US" dirty="0"/>
              <a:t>If not active (neither enqueued nor running the callback)-&gt; return</a:t>
            </a:r>
          </a:p>
          <a:p>
            <a:r>
              <a:rPr lang="en-US" dirty="0"/>
              <a:t>enqueued but not running the callback -&gt; remove it, reprogram CED if required.</a:t>
            </a:r>
          </a:p>
          <a:p>
            <a:endParaRPr lang="en-US" dirty="0"/>
          </a:p>
          <a:p>
            <a:r>
              <a:rPr lang="en-US" dirty="0"/>
              <a:t>5.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hrtimer_cancel</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hrtimer</a:t>
            </a:r>
            <a:r>
              <a:rPr lang="en-US" sz="1600" i="1" dirty="0">
                <a:latin typeface="Courier New" panose="02070309020205020404" pitchFamily="49" charset="0"/>
                <a:cs typeface="Courier New" panose="02070309020205020404" pitchFamily="49" charset="0"/>
              </a:rPr>
              <a:t> *timer)</a:t>
            </a:r>
          </a:p>
          <a:p>
            <a:r>
              <a:rPr lang="en-US" dirty="0"/>
              <a:t>	cancel a timer. If the callback is running wait for the handler to finish and then cancel.</a:t>
            </a:r>
          </a:p>
          <a:p>
            <a:endParaRPr lang="en-US" dirty="0"/>
          </a:p>
          <a:p>
            <a:r>
              <a:rPr lang="en-US" sz="1600" dirty="0"/>
              <a:t>6. </a:t>
            </a:r>
            <a:r>
              <a:rPr lang="en-US" sz="1600" i="1" dirty="0" err="1">
                <a:latin typeface="Courier New" panose="02070309020205020404" pitchFamily="49" charset="0"/>
                <a:cs typeface="Courier New" panose="02070309020205020404" pitchFamily="49" charset="0"/>
              </a:rPr>
              <a:t>ktime_t</a:t>
            </a:r>
            <a:r>
              <a:rPr lang="en-US" sz="1600" i="1" dirty="0">
                <a:latin typeface="Courier New" panose="02070309020205020404" pitchFamily="49" charset="0"/>
                <a:cs typeface="Courier New" panose="02070309020205020404" pitchFamily="49" charset="0"/>
              </a:rPr>
              <a:t> </a:t>
            </a:r>
            <a:r>
              <a:rPr lang="en-US" sz="1600" b="1" i="1" dirty="0">
                <a:latin typeface="Courier New" panose="02070309020205020404" pitchFamily="49" charset="0"/>
                <a:cs typeface="Courier New" panose="02070309020205020404" pitchFamily="49" charset="0"/>
              </a:rPr>
              <a:t>__</a:t>
            </a:r>
            <a:r>
              <a:rPr lang="en-US" sz="1600" b="1" i="1" dirty="0" err="1">
                <a:latin typeface="Courier New" panose="02070309020205020404" pitchFamily="49" charset="0"/>
                <a:cs typeface="Courier New" panose="02070309020205020404" pitchFamily="49" charset="0"/>
              </a:rPr>
              <a:t>hrtimer_get_remaining</a:t>
            </a:r>
            <a:r>
              <a:rPr lang="en-US" sz="1600" i="1" dirty="0">
                <a:latin typeface="Courier New" panose="02070309020205020404" pitchFamily="49" charset="0"/>
                <a:cs typeface="Courier New" panose="02070309020205020404" pitchFamily="49" charset="0"/>
              </a:rPr>
              <a:t>(</a:t>
            </a:r>
            <a:r>
              <a:rPr lang="en-US" sz="1600" i="1" dirty="0" err="1">
                <a:latin typeface="Courier New" panose="02070309020205020404" pitchFamily="49" charset="0"/>
                <a:cs typeface="Courier New" panose="02070309020205020404" pitchFamily="49" charset="0"/>
              </a:rPr>
              <a:t>const</a:t>
            </a:r>
            <a:r>
              <a:rPr lang="en-US" sz="1600" i="1" dirty="0">
                <a:latin typeface="Courier New" panose="02070309020205020404" pitchFamily="49" charset="0"/>
                <a:cs typeface="Courier New" panose="02070309020205020404" pitchFamily="49" charset="0"/>
              </a:rPr>
              <a:t> struct </a:t>
            </a:r>
            <a:r>
              <a:rPr lang="en-US" sz="1600" i="1" dirty="0" err="1">
                <a:latin typeface="Courier New" panose="02070309020205020404" pitchFamily="49" charset="0"/>
                <a:cs typeface="Courier New" panose="02070309020205020404" pitchFamily="49" charset="0"/>
              </a:rPr>
              <a:t>hrtimer</a:t>
            </a:r>
            <a:r>
              <a:rPr lang="en-US" sz="1600" i="1" dirty="0">
                <a:latin typeface="Courier New" panose="02070309020205020404" pitchFamily="49" charset="0"/>
                <a:cs typeface="Courier New" panose="02070309020205020404" pitchFamily="49" charset="0"/>
              </a:rPr>
              <a:t> *timer, bool adjust)</a:t>
            </a:r>
          </a:p>
          <a:p>
            <a:r>
              <a:rPr lang="en-US" sz="1600" i="1" dirty="0">
                <a:latin typeface="Courier New" panose="02070309020205020404" pitchFamily="49" charset="0"/>
                <a:cs typeface="Courier New" panose="02070309020205020404" pitchFamily="49" charset="0"/>
              </a:rPr>
              <a:t>	</a:t>
            </a:r>
            <a:r>
              <a:rPr lang="en-US" dirty="0"/>
              <a:t>get remaining time for the timer.  </a:t>
            </a:r>
            <a:r>
              <a:rPr lang="en-US" sz="1600" i="1" dirty="0" err="1">
                <a:latin typeface="Courier New" panose="02070309020205020404" pitchFamily="49" charset="0"/>
                <a:cs typeface="Courier New" panose="02070309020205020404" pitchFamily="49" charset="0"/>
              </a:rPr>
              <a:t>ktime_sub</a:t>
            </a:r>
            <a:r>
              <a:rPr lang="en-US" sz="1600" i="1" dirty="0">
                <a:latin typeface="Courier New" panose="02070309020205020404" pitchFamily="49" charset="0"/>
                <a:cs typeface="Courier New" panose="02070309020205020404" pitchFamily="49" charset="0"/>
              </a:rPr>
              <a:t>(timer-&gt;</a:t>
            </a:r>
            <a:r>
              <a:rPr lang="en-US" sz="1600" i="1" dirty="0" err="1">
                <a:latin typeface="Courier New" panose="02070309020205020404" pitchFamily="49" charset="0"/>
                <a:cs typeface="Courier New" panose="02070309020205020404" pitchFamily="49" charset="0"/>
              </a:rPr>
              <a:t>node.expires</a:t>
            </a:r>
            <a:r>
              <a:rPr lang="en-US" sz="1600" i="1" dirty="0">
                <a:latin typeface="Courier New" panose="02070309020205020404" pitchFamily="49" charset="0"/>
                <a:cs typeface="Courier New" panose="02070309020205020404" pitchFamily="49" charset="0"/>
              </a:rPr>
              <a:t>, timer-&gt;base-&gt;</a:t>
            </a:r>
            <a:r>
              <a:rPr lang="en-US" sz="1600" i="1" dirty="0" err="1">
                <a:latin typeface="Courier New" panose="02070309020205020404" pitchFamily="49" charset="0"/>
                <a:cs typeface="Courier New" panose="02070309020205020404" pitchFamily="49" charset="0"/>
              </a:rPr>
              <a:t>get_time</a:t>
            </a:r>
            <a:r>
              <a:rPr lang="en-US" sz="1600" i="1" dirty="0">
                <a:latin typeface="Courier New" panose="02070309020205020404" pitchFamily="49" charset="0"/>
                <a:cs typeface="Courier New" panose="02070309020205020404" pitchFamily="49" charset="0"/>
              </a:rPr>
              <a:t>())</a:t>
            </a:r>
          </a:p>
          <a:p>
            <a:endParaRPr lang="en-US" dirty="0"/>
          </a:p>
          <a:p>
            <a:r>
              <a:rPr lang="en-US" sz="1600" dirty="0"/>
              <a:t>7. </a:t>
            </a:r>
            <a:r>
              <a:rPr lang="en-US" sz="1600" i="1" dirty="0">
                <a:latin typeface="Courier New" panose="02070309020205020404" pitchFamily="49" charset="0"/>
                <a:cs typeface="Courier New" panose="02070309020205020404" pitchFamily="49" charset="0"/>
              </a:rPr>
              <a:t>bool </a:t>
            </a:r>
            <a:r>
              <a:rPr lang="en-US" sz="1600" b="1" i="1" dirty="0" err="1">
                <a:latin typeface="Courier New" panose="02070309020205020404" pitchFamily="49" charset="0"/>
                <a:cs typeface="Courier New" panose="02070309020205020404" pitchFamily="49" charset="0"/>
              </a:rPr>
              <a:t>hrtimer_active</a:t>
            </a:r>
            <a:r>
              <a:rPr lang="en-US" sz="1600" i="1" dirty="0">
                <a:latin typeface="Courier New" panose="02070309020205020404" pitchFamily="49" charset="0"/>
                <a:cs typeface="Courier New" panose="02070309020205020404" pitchFamily="49" charset="0"/>
              </a:rPr>
              <a:t>(</a:t>
            </a:r>
            <a:r>
              <a:rPr lang="en-US" sz="1600" i="1" dirty="0" err="1">
                <a:latin typeface="Courier New" panose="02070309020205020404" pitchFamily="49" charset="0"/>
                <a:cs typeface="Courier New" panose="02070309020205020404" pitchFamily="49" charset="0"/>
              </a:rPr>
              <a:t>const</a:t>
            </a:r>
            <a:r>
              <a:rPr lang="en-US" sz="1600" i="1" dirty="0">
                <a:latin typeface="Courier New" panose="02070309020205020404" pitchFamily="49" charset="0"/>
                <a:cs typeface="Courier New" panose="02070309020205020404" pitchFamily="49" charset="0"/>
              </a:rPr>
              <a:t> struct </a:t>
            </a:r>
            <a:r>
              <a:rPr lang="en-US" sz="1600" i="1" dirty="0" err="1">
                <a:latin typeface="Courier New" panose="02070309020205020404" pitchFamily="49" charset="0"/>
                <a:cs typeface="Courier New" panose="02070309020205020404" pitchFamily="49" charset="0"/>
              </a:rPr>
              <a:t>hrtimer</a:t>
            </a:r>
            <a:r>
              <a:rPr lang="en-US" sz="1600" i="1" dirty="0">
                <a:latin typeface="Courier New" panose="02070309020205020404" pitchFamily="49" charset="0"/>
                <a:cs typeface="Courier New" panose="02070309020205020404" pitchFamily="49" charset="0"/>
              </a:rPr>
              <a:t> *timer)</a:t>
            </a:r>
          </a:p>
          <a:p>
            <a:r>
              <a:rPr lang="en-US" dirty="0"/>
              <a:t>	A timer is active, when it is enqueued into the </a:t>
            </a:r>
            <a:r>
              <a:rPr lang="en-US" dirty="0" err="1"/>
              <a:t>rbtree</a:t>
            </a:r>
            <a:r>
              <a:rPr lang="en-US" dirty="0"/>
              <a:t> or the callback function is running or it's in the state of being migrated to another </a:t>
            </a:r>
            <a:r>
              <a:rPr lang="en-US" dirty="0" err="1"/>
              <a:t>cpu</a:t>
            </a:r>
            <a:r>
              <a:rPr lang="en-US" dirty="0"/>
              <a:t>.</a:t>
            </a:r>
          </a:p>
          <a:p>
            <a:endParaRPr lang="en-US" dirty="0"/>
          </a:p>
          <a:p>
            <a:r>
              <a:rPr lang="en-US" sz="1600" dirty="0"/>
              <a:t>8. </a:t>
            </a:r>
            <a:r>
              <a:rPr lang="en-US" sz="1600" i="1" dirty="0">
                <a:latin typeface="Courier New" panose="02070309020205020404" pitchFamily="49" charset="0"/>
                <a:cs typeface="Courier New" panose="02070309020205020404" pitchFamily="49" charset="0"/>
              </a:rPr>
              <a:t>void </a:t>
            </a:r>
            <a:r>
              <a:rPr lang="en-US" sz="1600" b="1" i="1" dirty="0" err="1">
                <a:latin typeface="Courier New" panose="02070309020205020404" pitchFamily="49" charset="0"/>
                <a:cs typeface="Courier New" panose="02070309020205020404" pitchFamily="49" charset="0"/>
              </a:rPr>
              <a:t>hrtimer_init_sleeper</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hrtimer_sleeper</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sl</a:t>
            </a:r>
            <a:r>
              <a:rPr lang="en-US" sz="1600" i="1" dirty="0">
                <a:latin typeface="Courier New" panose="02070309020205020404" pitchFamily="49" charset="0"/>
                <a:cs typeface="Courier New" panose="02070309020205020404" pitchFamily="49" charset="0"/>
              </a:rPr>
              <a:t>, struct </a:t>
            </a:r>
            <a:r>
              <a:rPr lang="en-US" sz="1600" i="1" dirty="0" err="1">
                <a:latin typeface="Courier New" panose="02070309020205020404" pitchFamily="49" charset="0"/>
                <a:cs typeface="Courier New" panose="02070309020205020404" pitchFamily="49" charset="0"/>
              </a:rPr>
              <a:t>task_struct</a:t>
            </a:r>
            <a:r>
              <a:rPr lang="en-US" sz="1600" i="1" dirty="0">
                <a:latin typeface="Courier New" panose="02070309020205020404" pitchFamily="49" charset="0"/>
                <a:cs typeface="Courier New" panose="02070309020205020404" pitchFamily="49" charset="0"/>
              </a:rPr>
              <a:t> *task)</a:t>
            </a:r>
          </a:p>
          <a:p>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sl</a:t>
            </a:r>
            <a:r>
              <a:rPr lang="en-US" sz="1600" i="1" dirty="0">
                <a:latin typeface="Courier New" panose="02070309020205020404" pitchFamily="49" charset="0"/>
                <a:cs typeface="Courier New" panose="02070309020205020404" pitchFamily="49" charset="0"/>
              </a:rPr>
              <a:t>-&gt;</a:t>
            </a:r>
            <a:r>
              <a:rPr lang="en-US" sz="1600" i="1" dirty="0" err="1">
                <a:latin typeface="Courier New" panose="02070309020205020404" pitchFamily="49" charset="0"/>
                <a:cs typeface="Courier New" panose="02070309020205020404" pitchFamily="49" charset="0"/>
              </a:rPr>
              <a:t>timer.function</a:t>
            </a:r>
            <a:r>
              <a:rPr lang="en-US" sz="1600" i="1" dirty="0">
                <a:latin typeface="Courier New" panose="02070309020205020404" pitchFamily="49" charset="0"/>
                <a:cs typeface="Courier New" panose="02070309020205020404" pitchFamily="49" charset="0"/>
              </a:rPr>
              <a:t> = </a:t>
            </a:r>
            <a:r>
              <a:rPr lang="en-US" sz="1600" i="1" dirty="0" err="1">
                <a:latin typeface="Courier New" panose="02070309020205020404" pitchFamily="49" charset="0"/>
                <a:cs typeface="Courier New" panose="02070309020205020404" pitchFamily="49" charset="0"/>
              </a:rPr>
              <a:t>hrtimer_wakeup</a:t>
            </a:r>
            <a:r>
              <a:rPr lang="en-US" sz="1600" i="1" dirty="0">
                <a:latin typeface="Courier New" panose="02070309020205020404" pitchFamily="49" charset="0"/>
                <a:cs typeface="Courier New" panose="02070309020205020404" pitchFamily="49" charset="0"/>
              </a:rPr>
              <a:t>; </a:t>
            </a:r>
            <a:r>
              <a:rPr lang="en-US" dirty="0"/>
              <a:t>// it does  </a:t>
            </a:r>
            <a:r>
              <a:rPr lang="en-US" dirty="0" err="1"/>
              <a:t>wake_up_process</a:t>
            </a:r>
            <a:r>
              <a:rPr lang="en-US" dirty="0"/>
              <a:t>(task);</a:t>
            </a:r>
          </a:p>
          <a:p>
            <a:r>
              <a:rPr lang="en-US" sz="1600" dirty="0"/>
              <a:t>	</a:t>
            </a:r>
            <a:r>
              <a:rPr lang="en-US" sz="1600" i="1" dirty="0" err="1">
                <a:latin typeface="Courier New" panose="02070309020205020404" pitchFamily="49" charset="0"/>
                <a:cs typeface="Courier New" panose="02070309020205020404" pitchFamily="49" charset="0"/>
              </a:rPr>
              <a:t>sl</a:t>
            </a:r>
            <a:r>
              <a:rPr lang="en-US" sz="1600" i="1" dirty="0">
                <a:latin typeface="Courier New" panose="02070309020205020404" pitchFamily="49" charset="0"/>
                <a:cs typeface="Courier New" panose="02070309020205020404" pitchFamily="49" charset="0"/>
              </a:rPr>
              <a:t>-&gt;task = task;</a:t>
            </a:r>
          </a:p>
        </p:txBody>
      </p:sp>
    </p:spTree>
    <p:extLst>
      <p:ext uri="{BB962C8B-B14F-4D97-AF65-F5344CB8AC3E}">
        <p14:creationId xmlns:p14="http://schemas.microsoft.com/office/powerpoint/2010/main" val="1213269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Few </a:t>
            </a:r>
            <a:r>
              <a:rPr lang="en-US" dirty="0" err="1"/>
              <a:t>hrtimer</a:t>
            </a:r>
            <a:r>
              <a:rPr lang="en-US" dirty="0"/>
              <a:t> API…</a:t>
            </a:r>
            <a:r>
              <a:rPr lang="en-US" dirty="0" err="1"/>
              <a:t>cntd</a:t>
            </a:r>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969833"/>
            <a:ext cx="11751093" cy="2554545"/>
          </a:xfrm>
          <a:prstGeom prst="rect">
            <a:avLst/>
          </a:prstGeom>
          <a:noFill/>
        </p:spPr>
        <p:txBody>
          <a:bodyPr wrap="square" rtlCol="0">
            <a:spAutoFit/>
          </a:bodyPr>
          <a:lstStyle/>
          <a:p>
            <a:r>
              <a:rPr lang="en-US" dirty="0"/>
              <a:t>9.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__</a:t>
            </a:r>
            <a:r>
              <a:rPr lang="en-US" sz="1600" i="1" dirty="0" err="1">
                <a:latin typeface="Courier New" panose="02070309020205020404" pitchFamily="49" charset="0"/>
                <a:cs typeface="Courier New" panose="02070309020205020404" pitchFamily="49" charset="0"/>
              </a:rPr>
              <a:t>sched</a:t>
            </a:r>
            <a:r>
              <a:rPr lang="en-US" sz="1600"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schedule_hrtimeout_range</a:t>
            </a:r>
            <a:r>
              <a:rPr lang="en-US" sz="1600" i="1" dirty="0">
                <a:latin typeface="Courier New" panose="02070309020205020404" pitchFamily="49" charset="0"/>
                <a:cs typeface="Courier New" panose="02070309020205020404" pitchFamily="49" charset="0"/>
              </a:rPr>
              <a:t>(</a:t>
            </a:r>
            <a:r>
              <a:rPr lang="en-US" sz="1600" i="1" dirty="0" err="1">
                <a:latin typeface="Courier New" panose="02070309020205020404" pitchFamily="49" charset="0"/>
                <a:cs typeface="Courier New" panose="02070309020205020404" pitchFamily="49" charset="0"/>
              </a:rPr>
              <a:t>ktime_t</a:t>
            </a:r>
            <a:r>
              <a:rPr lang="en-US" sz="1600" i="1" dirty="0">
                <a:latin typeface="Courier New" panose="02070309020205020404" pitchFamily="49" charset="0"/>
                <a:cs typeface="Courier New" panose="02070309020205020404" pitchFamily="49" charset="0"/>
              </a:rPr>
              <a:t> *expires, u64 delta, </a:t>
            </a:r>
            <a:r>
              <a:rPr lang="en-US" sz="1600" i="1" dirty="0" err="1">
                <a:latin typeface="Courier New" panose="02070309020205020404" pitchFamily="49" charset="0"/>
                <a:cs typeface="Courier New" panose="02070309020205020404" pitchFamily="49" charset="0"/>
              </a:rPr>
              <a:t>const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enum</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hrtimer_mode</a:t>
            </a:r>
            <a:r>
              <a:rPr lang="en-US" sz="1600" i="1" dirty="0">
                <a:latin typeface="Courier New" panose="02070309020205020404" pitchFamily="49" charset="0"/>
                <a:cs typeface="Courier New" panose="02070309020205020404" pitchFamily="49" charset="0"/>
              </a:rPr>
              <a:t> mode)</a:t>
            </a:r>
          </a:p>
          <a:p>
            <a:r>
              <a:rPr lang="en-US" dirty="0"/>
              <a:t>Make the current task sleep until the given expiry time has elapsed.</a:t>
            </a:r>
          </a:p>
          <a:p>
            <a:r>
              <a:rPr lang="en-US" dirty="0"/>
              <a:t>The @delta argument gives the kernel the freedom to schedule the actual wakeup to a time that is both power and performance friendly. The kernel give the normal best effort behavior for "@expires+@delta", but may decide to fire the timer earlier, but no earlier than @expires.</a:t>
            </a:r>
          </a:p>
          <a:p>
            <a:endParaRPr lang="en-US" dirty="0"/>
          </a:p>
          <a:p>
            <a:r>
              <a:rPr lang="en-US" dirty="0"/>
              <a:t>10. </a:t>
            </a:r>
            <a:r>
              <a:rPr lang="en-US" sz="1600" i="1" dirty="0" err="1">
                <a:latin typeface="Courier New" panose="02070309020205020404" pitchFamily="49" charset="0"/>
                <a:cs typeface="Courier New" panose="02070309020205020404" pitchFamily="49" charset="0"/>
              </a:rPr>
              <a:t>int</a:t>
            </a:r>
            <a:r>
              <a:rPr lang="en-US" sz="1600" i="1" dirty="0">
                <a:latin typeface="Courier New" panose="02070309020205020404" pitchFamily="49" charset="0"/>
                <a:cs typeface="Courier New" panose="02070309020205020404" pitchFamily="49" charset="0"/>
              </a:rPr>
              <a:t> </a:t>
            </a:r>
            <a:r>
              <a:rPr lang="en-US" sz="1600" b="1" i="1" dirty="0">
                <a:latin typeface="Courier New" panose="02070309020205020404" pitchFamily="49" charset="0"/>
                <a:cs typeface="Courier New" panose="02070309020205020404" pitchFamily="49" charset="0"/>
              </a:rPr>
              <a:t>__</a:t>
            </a:r>
            <a:r>
              <a:rPr lang="en-US" sz="1600" b="1" i="1" dirty="0" err="1">
                <a:latin typeface="Courier New" panose="02070309020205020404" pitchFamily="49" charset="0"/>
                <a:cs typeface="Courier New" panose="02070309020205020404" pitchFamily="49" charset="0"/>
              </a:rPr>
              <a:t>sched</a:t>
            </a:r>
            <a:r>
              <a:rPr lang="en-US" sz="1600" b="1"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schedule_hrtimeout</a:t>
            </a:r>
            <a:r>
              <a:rPr lang="en-US" sz="1600" i="1" dirty="0">
                <a:latin typeface="Courier New" panose="02070309020205020404" pitchFamily="49" charset="0"/>
                <a:cs typeface="Courier New" panose="02070309020205020404" pitchFamily="49" charset="0"/>
              </a:rPr>
              <a:t>(</a:t>
            </a:r>
            <a:r>
              <a:rPr lang="en-US" sz="1600" i="1" dirty="0" err="1">
                <a:latin typeface="Courier New" panose="02070309020205020404" pitchFamily="49" charset="0"/>
                <a:cs typeface="Courier New" panose="02070309020205020404" pitchFamily="49" charset="0"/>
              </a:rPr>
              <a:t>ktime_t</a:t>
            </a:r>
            <a:r>
              <a:rPr lang="en-US" sz="1600" i="1" dirty="0">
                <a:latin typeface="Courier New" panose="02070309020205020404" pitchFamily="49" charset="0"/>
                <a:cs typeface="Courier New" panose="02070309020205020404" pitchFamily="49" charset="0"/>
              </a:rPr>
              <a:t> *expires, </a:t>
            </a:r>
            <a:r>
              <a:rPr lang="en-US" sz="1600" i="1" dirty="0" err="1">
                <a:latin typeface="Courier New" panose="02070309020205020404" pitchFamily="49" charset="0"/>
                <a:cs typeface="Courier New" panose="02070309020205020404" pitchFamily="49" charset="0"/>
              </a:rPr>
              <a:t>const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enum</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hrtimer_mode</a:t>
            </a:r>
            <a:r>
              <a:rPr lang="en-US" sz="1600" i="1" dirty="0">
                <a:latin typeface="Courier New" panose="02070309020205020404" pitchFamily="49" charset="0"/>
                <a:cs typeface="Courier New" panose="02070309020205020404" pitchFamily="49" charset="0"/>
              </a:rPr>
              <a:t> mode)</a:t>
            </a:r>
          </a:p>
          <a:p>
            <a:r>
              <a:rPr lang="en-US" dirty="0" err="1"/>
              <a:t>schedule_hrtimeout_range</a:t>
            </a:r>
            <a:r>
              <a:rPr lang="en-US" dirty="0"/>
              <a:t> with 0 slack.</a:t>
            </a:r>
          </a:p>
        </p:txBody>
      </p:sp>
    </p:spTree>
    <p:extLst>
      <p:ext uri="{BB962C8B-B14F-4D97-AF65-F5344CB8AC3E}">
        <p14:creationId xmlns:p14="http://schemas.microsoft.com/office/powerpoint/2010/main" val="423390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err="1"/>
              <a:t>sched_clock</a:t>
            </a:r>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975777"/>
            <a:ext cx="1175109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This function shall return the number of nanoseconds since the system was started. As the name suggests, </a:t>
            </a:r>
            <a:r>
              <a:rPr lang="en-US" dirty="0" err="1"/>
              <a:t>sched_clock</a:t>
            </a:r>
            <a:r>
              <a:rPr lang="en-US" dirty="0"/>
              <a:t>() is used for scheduling timings in the system. For example,  determining the absolute </a:t>
            </a:r>
            <a:r>
              <a:rPr lang="en-US" dirty="0" err="1"/>
              <a:t>timeslice</a:t>
            </a:r>
            <a:r>
              <a:rPr lang="en-US" dirty="0"/>
              <a:t> for a certain process in the CFS scheduler. It is also used for </a:t>
            </a:r>
            <a:r>
              <a:rPr lang="en-US" dirty="0" err="1"/>
              <a:t>printk</a:t>
            </a:r>
            <a:r>
              <a:rPr lang="en-US" dirty="0"/>
              <a:t> timestamps.</a:t>
            </a:r>
          </a:p>
          <a:p>
            <a:endParaRPr lang="en-US" dirty="0"/>
          </a:p>
          <a:p>
            <a:pPr marL="285750" indent="-285750">
              <a:buFont typeface="Arial" panose="020B0604020202020204" pitchFamily="34" charset="0"/>
              <a:buChar char="•"/>
            </a:pPr>
            <a:r>
              <a:rPr lang="en-US" dirty="0" err="1"/>
              <a:t>Sched_clock</a:t>
            </a:r>
            <a:r>
              <a:rPr lang="en-US" dirty="0"/>
              <a:t>() should be very fast and should be monotonic. The </a:t>
            </a:r>
            <a:r>
              <a:rPr lang="en-US" dirty="0" err="1"/>
              <a:t>sched_clock</a:t>
            </a:r>
            <a:r>
              <a:rPr lang="en-US" dirty="0"/>
              <a:t>() function may wrap only on unsigned long </a:t>
            </a:r>
            <a:r>
              <a:rPr lang="en-US" dirty="0" err="1"/>
              <a:t>long</a:t>
            </a:r>
            <a:r>
              <a:rPr lang="en-US" dirty="0"/>
              <a:t> boundaries, i.e. after 64 bits. Since this is a nanosecond value this will mean it wraps after circa 585 years.</a:t>
            </a:r>
          </a:p>
          <a:p>
            <a:endParaRPr lang="en-US" dirty="0"/>
          </a:p>
          <a:p>
            <a:pPr marL="285750" indent="-285750">
              <a:buFont typeface="Arial" panose="020B0604020202020204" pitchFamily="34" charset="0"/>
              <a:buChar char="•"/>
            </a:pPr>
            <a:r>
              <a:rPr lang="en-US" dirty="0"/>
              <a:t>The clock driving </a:t>
            </a:r>
            <a:r>
              <a:rPr lang="en-US" dirty="0" err="1"/>
              <a:t>sched_clock</a:t>
            </a:r>
            <a:r>
              <a:rPr lang="en-US" dirty="0"/>
              <a:t>() may stop or reset to zero during system suspend/sleep. This does not matter to the function it serves of scheduling events on the system. However it may result in interesting timestamps in </a:t>
            </a:r>
            <a:r>
              <a:rPr lang="en-US" dirty="0" err="1"/>
              <a:t>printk</a:t>
            </a:r>
            <a:r>
              <a:rPr lang="en-US" dirty="0"/>
              <a:t>().</a:t>
            </a:r>
          </a:p>
          <a:p>
            <a:endParaRPr lang="en-US" dirty="0"/>
          </a:p>
          <a:p>
            <a:pPr marL="285750" indent="-285750">
              <a:buFont typeface="Arial" panose="020B0604020202020204" pitchFamily="34" charset="0"/>
              <a:buChar char="•"/>
            </a:pPr>
            <a:r>
              <a:rPr lang="en-US" dirty="0"/>
              <a:t>The </a:t>
            </a:r>
            <a:r>
              <a:rPr lang="en-US" dirty="0" err="1"/>
              <a:t>sched_clock</a:t>
            </a:r>
            <a:r>
              <a:rPr lang="en-US" dirty="0"/>
              <a:t>() function should be callable in any context, IRQ- and NMI-safe and return a sane value in any context.</a:t>
            </a:r>
          </a:p>
          <a:p>
            <a:endParaRPr lang="en-US" dirty="0"/>
          </a:p>
          <a:p>
            <a:pPr marL="285750" indent="-285750">
              <a:buFont typeface="Arial" panose="020B0604020202020204" pitchFamily="34" charset="0"/>
              <a:buChar char="•"/>
            </a:pPr>
            <a:r>
              <a:rPr lang="en-US" dirty="0"/>
              <a:t>Register </a:t>
            </a:r>
            <a:r>
              <a:rPr lang="en-US" dirty="0" err="1"/>
              <a:t>sched</a:t>
            </a:r>
            <a:r>
              <a:rPr lang="en-US" dirty="0"/>
              <a:t> clock with a read API, number of bits in the counter and frequency of the counter. This time it uses the </a:t>
            </a:r>
            <a:r>
              <a:rPr lang="en-US" dirty="0" err="1"/>
              <a:t>maxsec</a:t>
            </a:r>
            <a:r>
              <a:rPr lang="en-US" dirty="0"/>
              <a:t> to be 3600, so the </a:t>
            </a:r>
            <a:r>
              <a:rPr lang="en-US" dirty="0" err="1"/>
              <a:t>maxcycles</a:t>
            </a:r>
            <a:r>
              <a:rPr lang="en-US" dirty="0"/>
              <a:t> would be a lot more compared to timekeeping.</a:t>
            </a:r>
          </a:p>
          <a:p>
            <a:pPr lvl="2"/>
            <a:r>
              <a:rPr lang="en-US" i="1" dirty="0"/>
              <a:t>&gt;&gt; </a:t>
            </a:r>
            <a:r>
              <a:rPr lang="en-US" i="1" dirty="0" err="1"/>
              <a:t>clocks_calc_mult_shift</a:t>
            </a:r>
            <a:r>
              <a:rPr lang="en-US" i="1" dirty="0"/>
              <a:t>(&amp;</a:t>
            </a:r>
            <a:r>
              <a:rPr lang="en-US" i="1" dirty="0" err="1"/>
              <a:t>new_mult</a:t>
            </a:r>
            <a:r>
              <a:rPr lang="en-US" i="1" dirty="0"/>
              <a:t>, &amp;</a:t>
            </a:r>
            <a:r>
              <a:rPr lang="en-US" i="1" dirty="0" err="1"/>
              <a:t>new_shift</a:t>
            </a:r>
            <a:r>
              <a:rPr lang="en-US" i="1" dirty="0"/>
              <a:t>, rate, NSEC_PER_SEC, 3600);</a:t>
            </a:r>
            <a:endParaRPr lang="en-US" dirty="0"/>
          </a:p>
          <a:p>
            <a:pPr lvl="2"/>
            <a:r>
              <a:rPr lang="en-US" dirty="0"/>
              <a:t>&gt;&gt; </a:t>
            </a:r>
            <a:r>
              <a:rPr lang="en-US" dirty="0" err="1"/>
              <a:t>sched_clock_register</a:t>
            </a:r>
            <a:r>
              <a:rPr lang="en-US" dirty="0"/>
              <a:t>: </a:t>
            </a:r>
            <a:r>
              <a:rPr lang="en-US" dirty="0" err="1"/>
              <a:t>new_mult</a:t>
            </a:r>
            <a:r>
              <a:rPr lang="en-US" dirty="0"/>
              <a:t>: 109226667 </a:t>
            </a:r>
            <a:r>
              <a:rPr lang="en-US" dirty="0" err="1"/>
              <a:t>new_shift</a:t>
            </a:r>
            <a:r>
              <a:rPr lang="en-US" dirty="0"/>
              <a:t>: 21, rate: 19200000</a:t>
            </a:r>
          </a:p>
          <a:p>
            <a:pPr lvl="2"/>
            <a:r>
              <a:rPr lang="en-US" dirty="0"/>
              <a:t>&gt;&gt; </a:t>
            </a:r>
            <a:r>
              <a:rPr lang="en-US" dirty="0" err="1"/>
              <a:t>sched_clock</a:t>
            </a:r>
            <a:r>
              <a:rPr lang="en-US" dirty="0"/>
              <a:t>: 56 bits at 19MHz, resolution 52ns, wraps every 4398046511078ns</a:t>
            </a:r>
          </a:p>
        </p:txBody>
      </p:sp>
    </p:spTree>
    <p:extLst>
      <p:ext uri="{BB962C8B-B14F-4D97-AF65-F5344CB8AC3E}">
        <p14:creationId xmlns:p14="http://schemas.microsoft.com/office/powerpoint/2010/main" val="235186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tick-</a:t>
            </a:r>
            <a:r>
              <a:rPr lang="en-US" dirty="0" err="1"/>
              <a:t>sched</a:t>
            </a:r>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824775"/>
            <a:ext cx="11751093" cy="6124754"/>
          </a:xfrm>
          <a:prstGeom prst="rect">
            <a:avLst/>
          </a:prstGeom>
          <a:noFill/>
        </p:spPr>
        <p:txBody>
          <a:bodyPr wrap="square" rtlCol="0">
            <a:spAutoFit/>
          </a:bodyPr>
          <a:lstStyle/>
          <a:p>
            <a:r>
              <a:rPr lang="en-US" dirty="0"/>
              <a:t>Once a system has switched to high resolution mode, the periodic tick is switched off.</a:t>
            </a:r>
          </a:p>
          <a:p>
            <a:endParaRPr lang="en-US" dirty="0"/>
          </a:p>
          <a:p>
            <a:r>
              <a:rPr lang="en-US" dirty="0"/>
              <a:t>The periodic tick functionality is provided by a per-</a:t>
            </a:r>
            <a:r>
              <a:rPr lang="en-US" dirty="0" err="1"/>
              <a:t>cpu</a:t>
            </a:r>
            <a:r>
              <a:rPr lang="en-US" dirty="0"/>
              <a:t> </a:t>
            </a:r>
            <a:r>
              <a:rPr lang="en-US" dirty="0" err="1"/>
              <a:t>hrtimer</a:t>
            </a:r>
            <a:r>
              <a:rPr lang="en-US" dirty="0"/>
              <a:t>. The callback function is executed in the next event interrupt context and updates jiffies and calls </a:t>
            </a:r>
            <a:r>
              <a:rPr lang="en-US" dirty="0" err="1"/>
              <a:t>update_process_times</a:t>
            </a:r>
            <a:r>
              <a:rPr lang="en-US" dirty="0"/>
              <a:t> and profiling. The implementation of the </a:t>
            </a:r>
            <a:r>
              <a:rPr lang="en-US" dirty="0" err="1"/>
              <a:t>hrtimer</a:t>
            </a:r>
            <a:r>
              <a:rPr lang="en-US" dirty="0"/>
              <a:t> based periodic tick is designed to be extended with dynamic tick functionality. This allows to use a single clock event device to schedule high resolution timer and periodic events (jiffies tick, profiling, process accounting).</a:t>
            </a:r>
          </a:p>
          <a:p>
            <a:r>
              <a:rPr lang="en-US" sz="1600" i="1" dirty="0">
                <a:latin typeface="Courier New" panose="02070309020205020404" pitchFamily="49" charset="0"/>
                <a:cs typeface="Courier New" panose="02070309020205020404" pitchFamily="49" charset="0"/>
              </a:rPr>
              <a:t>	static DEFINE_PER_CPU(struct </a:t>
            </a:r>
            <a:r>
              <a:rPr lang="en-US" sz="1600" i="1" dirty="0" err="1">
                <a:latin typeface="Courier New" panose="02070309020205020404" pitchFamily="49" charset="0"/>
                <a:cs typeface="Courier New" panose="02070309020205020404" pitchFamily="49" charset="0"/>
              </a:rPr>
              <a:t>tick_sched</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tick_cpu_sched</a:t>
            </a:r>
            <a:r>
              <a:rPr lang="en-US" sz="16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ts</a:t>
            </a:r>
            <a:r>
              <a:rPr lang="en-US" sz="1600" i="1" dirty="0">
                <a:latin typeface="Courier New" panose="02070309020205020404" pitchFamily="49" charset="0"/>
                <a:cs typeface="Courier New" panose="02070309020205020404" pitchFamily="49" charset="0"/>
              </a:rPr>
              <a:t>-&gt;</a:t>
            </a:r>
            <a:r>
              <a:rPr lang="en-US" sz="1600" i="1" dirty="0" err="1">
                <a:latin typeface="Courier New" panose="02070309020205020404" pitchFamily="49" charset="0"/>
                <a:cs typeface="Courier New" panose="02070309020205020404" pitchFamily="49" charset="0"/>
              </a:rPr>
              <a:t>sched_timer.function</a:t>
            </a:r>
            <a:r>
              <a:rPr lang="en-US" sz="1600" i="1" dirty="0">
                <a:latin typeface="Courier New" panose="02070309020205020404" pitchFamily="49" charset="0"/>
                <a:cs typeface="Courier New" panose="02070309020205020404" pitchFamily="49" charset="0"/>
              </a:rPr>
              <a:t> = </a:t>
            </a:r>
            <a:r>
              <a:rPr lang="en-US" sz="1600" i="1" dirty="0" err="1">
                <a:latin typeface="Courier New" panose="02070309020205020404" pitchFamily="49" charset="0"/>
                <a:cs typeface="Courier New" panose="02070309020205020404" pitchFamily="49" charset="0"/>
              </a:rPr>
              <a:t>tick_sched_timer</a:t>
            </a:r>
            <a:r>
              <a:rPr lang="en-US" sz="1600" i="1" dirty="0">
                <a:latin typeface="Courier New" panose="02070309020205020404" pitchFamily="49" charset="0"/>
                <a:cs typeface="Courier New" panose="02070309020205020404" pitchFamily="49" charset="0"/>
              </a:rPr>
              <a:t>;</a:t>
            </a:r>
          </a:p>
          <a:p>
            <a:endParaRPr lang="en-US" i="1" dirty="0"/>
          </a:p>
          <a:p>
            <a:r>
              <a:rPr lang="en-US" b="1" dirty="0" err="1">
                <a:solidFill>
                  <a:srgbClr val="FF0000"/>
                </a:solidFill>
              </a:rPr>
              <a:t>Dynaticks</a:t>
            </a:r>
            <a:endParaRPr lang="en-US" b="1" dirty="0">
              <a:solidFill>
                <a:srgbClr val="FF0000"/>
              </a:solidFill>
            </a:endParaRPr>
          </a:p>
          <a:p>
            <a:endParaRPr lang="en-US" dirty="0"/>
          </a:p>
          <a:p>
            <a:r>
              <a:rPr lang="en-US" dirty="0"/>
              <a:t>Dynamic ticks are the logical consequence of the </a:t>
            </a:r>
            <a:r>
              <a:rPr lang="en-US" dirty="0" err="1"/>
              <a:t>hrtimer</a:t>
            </a:r>
            <a:r>
              <a:rPr lang="en-US" dirty="0"/>
              <a:t> based periodic tick replacement (</a:t>
            </a:r>
            <a:r>
              <a:rPr lang="en-US" dirty="0" err="1"/>
              <a:t>sched_tick</a:t>
            </a:r>
            <a:r>
              <a:rPr lang="en-US" dirty="0"/>
              <a:t>). The functionality of the </a:t>
            </a:r>
            <a:r>
              <a:rPr lang="en-US" dirty="0" err="1"/>
              <a:t>sched_tick</a:t>
            </a:r>
            <a:r>
              <a:rPr lang="en-US" dirty="0"/>
              <a:t> </a:t>
            </a:r>
            <a:r>
              <a:rPr lang="en-US" dirty="0" err="1"/>
              <a:t>hrtimer</a:t>
            </a:r>
            <a:r>
              <a:rPr lang="en-US" dirty="0"/>
              <a:t> is extended by three functions:</a:t>
            </a:r>
          </a:p>
          <a:p>
            <a:r>
              <a:rPr lang="en-US" dirty="0"/>
              <a:t>- </a:t>
            </a:r>
            <a:r>
              <a:rPr lang="en-US" sz="1600" i="1" dirty="0" err="1">
                <a:latin typeface="Courier New" panose="02070309020205020404" pitchFamily="49" charset="0"/>
                <a:cs typeface="Courier New" panose="02070309020205020404" pitchFamily="49" charset="0"/>
              </a:rPr>
              <a:t>tick_nohz_stop_sched_tick</a:t>
            </a:r>
            <a:r>
              <a:rPr lang="en-US" sz="1600" i="1" dirty="0">
                <a:latin typeface="Courier New" panose="02070309020205020404" pitchFamily="49" charset="0"/>
                <a:cs typeface="Courier New" panose="02070309020205020404" pitchFamily="49" charset="0"/>
              </a:rPr>
              <a:t>() </a:t>
            </a:r>
            <a:r>
              <a:rPr lang="en-US" dirty="0"/>
              <a:t>called from </a:t>
            </a:r>
            <a:r>
              <a:rPr lang="en-US" dirty="0" err="1"/>
              <a:t>tick_nohz_idle_enter</a:t>
            </a:r>
            <a:r>
              <a:rPr lang="en-US" dirty="0"/>
              <a:t>()</a:t>
            </a:r>
          </a:p>
          <a:p>
            <a:r>
              <a:rPr lang="en-US" dirty="0"/>
              <a:t>- </a:t>
            </a:r>
            <a:r>
              <a:rPr lang="en-US" sz="1600" i="1" dirty="0" err="1">
                <a:latin typeface="Courier New" panose="02070309020205020404" pitchFamily="49" charset="0"/>
                <a:cs typeface="Courier New" panose="02070309020205020404" pitchFamily="49" charset="0"/>
              </a:rPr>
              <a:t>tick_nohz_restart</a:t>
            </a:r>
            <a:r>
              <a:rPr lang="en-US" sz="1600" i="1" dirty="0">
                <a:latin typeface="Courier New" panose="02070309020205020404" pitchFamily="49" charset="0"/>
                <a:cs typeface="Courier New" panose="02070309020205020404" pitchFamily="49" charset="0"/>
              </a:rPr>
              <a:t>() </a:t>
            </a:r>
            <a:r>
              <a:rPr lang="en-US" dirty="0"/>
              <a:t>called from </a:t>
            </a:r>
            <a:r>
              <a:rPr lang="en-US" dirty="0" err="1"/>
              <a:t>tick_nohz_idle_exit</a:t>
            </a:r>
            <a:r>
              <a:rPr lang="en-US" dirty="0"/>
              <a:t>()</a:t>
            </a:r>
          </a:p>
          <a:p>
            <a:r>
              <a:rPr lang="en-US" dirty="0"/>
              <a:t>- </a:t>
            </a:r>
            <a:r>
              <a:rPr lang="en-US" sz="1600" i="1" dirty="0">
                <a:latin typeface="Courier New" panose="02070309020205020404" pitchFamily="49" charset="0"/>
                <a:cs typeface="Courier New" panose="02070309020205020404" pitchFamily="49" charset="0"/>
              </a:rPr>
              <a:t>tick_do_update_jiffies64 </a:t>
            </a:r>
            <a:r>
              <a:rPr lang="en-US" dirty="0"/>
              <a:t>while exiting from idle</a:t>
            </a:r>
            <a:br>
              <a:rPr lang="en-US" dirty="0"/>
            </a:br>
            <a:endParaRPr lang="en-US" dirty="0"/>
          </a:p>
          <a:p>
            <a:r>
              <a:rPr lang="en-US" sz="1600" i="1" dirty="0" err="1">
                <a:latin typeface="Courier New" panose="02070309020205020404" pitchFamily="49" charset="0"/>
                <a:cs typeface="Courier New" panose="02070309020205020404" pitchFamily="49" charset="0"/>
              </a:rPr>
              <a:t>tick_nohz_stop_sched_tick</a:t>
            </a:r>
            <a:r>
              <a:rPr lang="en-US" sz="1600" i="1" dirty="0">
                <a:latin typeface="Courier New" panose="02070309020205020404" pitchFamily="49" charset="0"/>
                <a:cs typeface="Courier New" panose="02070309020205020404" pitchFamily="49" charset="0"/>
              </a:rPr>
              <a:t>() </a:t>
            </a:r>
            <a:r>
              <a:rPr lang="en-US" dirty="0"/>
              <a:t>is called when a CPU goes into idle state. The code evaluates the next scheduled timer event (from both </a:t>
            </a:r>
            <a:r>
              <a:rPr lang="en-US" dirty="0" err="1"/>
              <a:t>hrtimers</a:t>
            </a:r>
            <a:r>
              <a:rPr lang="en-US" dirty="0"/>
              <a:t> and the timer wheel) and in case that the next event is further away than the next tick it reprograms the </a:t>
            </a:r>
            <a:r>
              <a:rPr lang="en-US" dirty="0" err="1"/>
              <a:t>sched_tick</a:t>
            </a:r>
            <a:r>
              <a:rPr lang="en-US" dirty="0"/>
              <a:t> to this future event, to allow longer idle sleeps without worthless interruption by the periodic tick. </a:t>
            </a:r>
          </a:p>
          <a:p>
            <a:r>
              <a:rPr lang="en-US" sz="1600" i="1" dirty="0" err="1">
                <a:latin typeface="Courier New" panose="02070309020205020404" pitchFamily="49" charset="0"/>
                <a:cs typeface="Courier New" panose="02070309020205020404" pitchFamily="49" charset="0"/>
              </a:rPr>
              <a:t>tick_nohz_restart</a:t>
            </a:r>
            <a:r>
              <a:rPr lang="en-US" sz="1600" i="1" dirty="0">
                <a:latin typeface="Courier New" panose="02070309020205020404" pitchFamily="49" charset="0"/>
                <a:cs typeface="Courier New" panose="02070309020205020404" pitchFamily="49" charset="0"/>
              </a:rPr>
              <a:t>() </a:t>
            </a:r>
            <a:r>
              <a:rPr lang="en-US" dirty="0"/>
              <a:t>is called when the CPU leaves the idle state.</a:t>
            </a:r>
          </a:p>
        </p:txBody>
      </p:sp>
    </p:spTree>
    <p:extLst>
      <p:ext uri="{BB962C8B-B14F-4D97-AF65-F5344CB8AC3E}">
        <p14:creationId xmlns:p14="http://schemas.microsoft.com/office/powerpoint/2010/main" val="296391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err="1"/>
              <a:t>nanosleep</a:t>
            </a:r>
            <a:r>
              <a:rPr lang="en-US" dirty="0"/>
              <a:t> - </a:t>
            </a:r>
            <a:r>
              <a:rPr lang="en-US" dirty="0" err="1"/>
              <a:t>userspace</a:t>
            </a:r>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917054"/>
            <a:ext cx="11751093" cy="5909310"/>
          </a:xfrm>
          <a:prstGeom prst="rect">
            <a:avLst/>
          </a:prstGeom>
          <a:noFill/>
        </p:spPr>
        <p:txBody>
          <a:bodyPr wrap="square" rtlCol="0">
            <a:spAutoFit/>
          </a:bodyPr>
          <a:lstStyle/>
          <a:p>
            <a:r>
              <a:rPr lang="en-US" sz="1600" i="1" dirty="0" err="1">
                <a:latin typeface="Courier New" panose="02070309020205020404" pitchFamily="49" charset="0"/>
                <a:cs typeface="Courier New" panose="02070309020205020404" pitchFamily="49" charset="0"/>
              </a:rPr>
              <a:t>nanosleep</a:t>
            </a:r>
            <a:r>
              <a:rPr lang="en-US" sz="1600" i="1" dirty="0">
                <a:latin typeface="Courier New" panose="02070309020205020404" pitchFamily="49" charset="0"/>
                <a:cs typeface="Courier New" panose="02070309020205020404" pitchFamily="49" charset="0"/>
              </a:rPr>
              <a:t>() </a:t>
            </a:r>
            <a:r>
              <a:rPr lang="en-US" dirty="0"/>
              <a:t>suspends the execution of the calling thread until either at least the time specified in *</a:t>
            </a:r>
            <a:r>
              <a:rPr lang="en-US" dirty="0" err="1"/>
              <a:t>rqtp</a:t>
            </a:r>
            <a:r>
              <a:rPr lang="en-US" dirty="0"/>
              <a:t> has elapsed, or the delivery of a signal that triggers the invocation of a handler in the calling thread or that terminates the process. If the call is interrupted by a signal handler, </a:t>
            </a:r>
            <a:r>
              <a:rPr lang="en-US" dirty="0" err="1"/>
              <a:t>nanosleep</a:t>
            </a:r>
            <a:r>
              <a:rPr lang="en-US" dirty="0"/>
              <a:t>() returns -1, sets </a:t>
            </a:r>
            <a:r>
              <a:rPr lang="en-US" dirty="0" err="1"/>
              <a:t>errno</a:t>
            </a:r>
            <a:r>
              <a:rPr lang="en-US" dirty="0"/>
              <a:t> to EINTR, and writes the remaining time into the structure pointed to by </a:t>
            </a:r>
            <a:r>
              <a:rPr lang="en-US" dirty="0" err="1"/>
              <a:t>rmtp</a:t>
            </a:r>
            <a:r>
              <a:rPr lang="en-US" dirty="0"/>
              <a:t> unless </a:t>
            </a:r>
            <a:r>
              <a:rPr lang="en-US" dirty="0" err="1"/>
              <a:t>rmtp</a:t>
            </a:r>
            <a:r>
              <a:rPr lang="en-US" dirty="0"/>
              <a:t> is NULL.  The value of *</a:t>
            </a:r>
            <a:r>
              <a:rPr lang="en-US" dirty="0" err="1"/>
              <a:t>rmtp</a:t>
            </a:r>
            <a:r>
              <a:rPr lang="en-US" dirty="0"/>
              <a:t> can then be used to call </a:t>
            </a:r>
            <a:r>
              <a:rPr lang="en-US" dirty="0" err="1"/>
              <a:t>nanosleep</a:t>
            </a:r>
            <a:r>
              <a:rPr lang="en-US" dirty="0"/>
              <a:t>() again and complete the specified pause.</a:t>
            </a:r>
          </a:p>
          <a:p>
            <a:endParaRPr lang="en-US" dirty="0"/>
          </a:p>
          <a:p>
            <a:r>
              <a:rPr lang="en-US" sz="1600" i="1" dirty="0">
                <a:latin typeface="Courier New" panose="02070309020205020404" pitchFamily="49" charset="0"/>
                <a:cs typeface="Courier New" panose="02070309020205020404" pitchFamily="49" charset="0"/>
              </a:rPr>
              <a:t>SYSCALL_DEFINE2(</a:t>
            </a:r>
            <a:r>
              <a:rPr lang="en-US" sz="1600" b="1" i="1" dirty="0" err="1">
                <a:latin typeface="Courier New" panose="02070309020205020404" pitchFamily="49" charset="0"/>
                <a:cs typeface="Courier New" panose="02070309020205020404" pitchFamily="49" charset="0"/>
              </a:rPr>
              <a:t>nanosleep</a:t>
            </a:r>
            <a:r>
              <a:rPr lang="en-US" sz="1600" i="1" dirty="0">
                <a:latin typeface="Courier New" panose="02070309020205020404" pitchFamily="49" charset="0"/>
                <a:cs typeface="Courier New" panose="02070309020205020404" pitchFamily="49" charset="0"/>
              </a:rPr>
              <a:t>, struct </a:t>
            </a:r>
            <a:r>
              <a:rPr lang="en-US" sz="1600" i="1" dirty="0" err="1">
                <a:latin typeface="Courier New" panose="02070309020205020404" pitchFamily="49" charset="0"/>
                <a:cs typeface="Courier New" panose="02070309020205020404" pitchFamily="49" charset="0"/>
              </a:rPr>
              <a:t>timespec</a:t>
            </a:r>
            <a:r>
              <a:rPr lang="en-US" sz="1600" i="1" dirty="0">
                <a:latin typeface="Courier New" panose="02070309020205020404" pitchFamily="49" charset="0"/>
                <a:cs typeface="Courier New" panose="02070309020205020404" pitchFamily="49" charset="0"/>
              </a:rPr>
              <a:t> __user *, </a:t>
            </a:r>
            <a:r>
              <a:rPr lang="en-US" sz="1600" i="1" dirty="0" err="1">
                <a:latin typeface="Courier New" panose="02070309020205020404" pitchFamily="49" charset="0"/>
                <a:cs typeface="Courier New" panose="02070309020205020404" pitchFamily="49" charset="0"/>
              </a:rPr>
              <a:t>rqtp</a:t>
            </a:r>
            <a:r>
              <a:rPr lang="en-US" sz="1600" i="1" dirty="0">
                <a:latin typeface="Courier New" panose="02070309020205020404" pitchFamily="49" charset="0"/>
                <a:cs typeface="Courier New" panose="02070309020205020404" pitchFamily="49" charset="0"/>
              </a:rPr>
              <a:t>, struct </a:t>
            </a:r>
            <a:r>
              <a:rPr lang="en-US" sz="1600" i="1" dirty="0" err="1">
                <a:latin typeface="Courier New" panose="02070309020205020404" pitchFamily="49" charset="0"/>
                <a:cs typeface="Courier New" panose="02070309020205020404" pitchFamily="49" charset="0"/>
              </a:rPr>
              <a:t>timespec</a:t>
            </a:r>
            <a:r>
              <a:rPr lang="en-US" sz="1600" i="1" dirty="0">
                <a:latin typeface="Courier New" panose="02070309020205020404" pitchFamily="49" charset="0"/>
                <a:cs typeface="Courier New" panose="02070309020205020404" pitchFamily="49" charset="0"/>
              </a:rPr>
              <a:t> __user *, </a:t>
            </a:r>
            <a:r>
              <a:rPr lang="en-US" sz="1600" i="1" dirty="0" err="1">
                <a:latin typeface="Courier New" panose="02070309020205020404" pitchFamily="49" charset="0"/>
                <a:cs typeface="Courier New" panose="02070309020205020404" pitchFamily="49" charset="0"/>
              </a:rPr>
              <a:t>rmtp</a:t>
            </a:r>
            <a:r>
              <a:rPr lang="en-US" sz="16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hrtimer_nanosleep</a:t>
            </a:r>
            <a:r>
              <a:rPr lang="en-US" sz="1600" i="1" dirty="0">
                <a:latin typeface="Courier New" panose="02070309020205020404" pitchFamily="49" charset="0"/>
                <a:cs typeface="Courier New" panose="02070309020205020404" pitchFamily="49" charset="0"/>
              </a:rPr>
              <a:t>(&amp;</a:t>
            </a:r>
            <a:r>
              <a:rPr lang="en-US" sz="1600" i="1" dirty="0" err="1">
                <a:latin typeface="Courier New" panose="02070309020205020404" pitchFamily="49" charset="0"/>
                <a:cs typeface="Courier New" panose="02070309020205020404" pitchFamily="49" charset="0"/>
              </a:rPr>
              <a:t>tu</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rmtp</a:t>
            </a:r>
            <a:r>
              <a:rPr lang="en-US" sz="1600" i="1" dirty="0">
                <a:latin typeface="Courier New" panose="02070309020205020404" pitchFamily="49" charset="0"/>
                <a:cs typeface="Courier New" panose="02070309020205020404" pitchFamily="49" charset="0"/>
              </a:rPr>
              <a:t>, HRTIMER_MODE_REL, CLOCK_MONOTONIC)</a:t>
            </a:r>
          </a:p>
          <a:p>
            <a:endParaRPr lang="en-US" dirty="0"/>
          </a:p>
          <a:p>
            <a:r>
              <a:rPr lang="en-US" sz="1600" i="1" dirty="0">
                <a:latin typeface="Courier New" panose="02070309020205020404" pitchFamily="49" charset="0"/>
                <a:cs typeface="Courier New" panose="02070309020205020404" pitchFamily="49" charset="0"/>
              </a:rPr>
              <a:t>long </a:t>
            </a:r>
            <a:r>
              <a:rPr lang="en-US" sz="1600" i="1" dirty="0" err="1">
                <a:latin typeface="Courier New" panose="02070309020205020404" pitchFamily="49" charset="0"/>
                <a:cs typeface="Courier New" panose="02070309020205020404" pitchFamily="49" charset="0"/>
              </a:rPr>
              <a:t>hrtimer_nanosleep</a:t>
            </a:r>
            <a:r>
              <a:rPr lang="en-US" sz="1600" i="1" dirty="0">
                <a:latin typeface="Courier New" panose="02070309020205020404" pitchFamily="49" charset="0"/>
                <a:cs typeface="Courier New" panose="02070309020205020404" pitchFamily="49" charset="0"/>
              </a:rPr>
              <a:t>(struct </a:t>
            </a:r>
            <a:r>
              <a:rPr lang="en-US" sz="1600" i="1" dirty="0" err="1">
                <a:latin typeface="Courier New" panose="02070309020205020404" pitchFamily="49" charset="0"/>
                <a:cs typeface="Courier New" panose="02070309020205020404" pitchFamily="49" charset="0"/>
              </a:rPr>
              <a:t>timespec</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rqtp</a:t>
            </a:r>
            <a:r>
              <a:rPr lang="en-US" sz="1600" i="1" dirty="0">
                <a:latin typeface="Courier New" panose="02070309020205020404" pitchFamily="49" charset="0"/>
                <a:cs typeface="Courier New" panose="02070309020205020404" pitchFamily="49" charset="0"/>
              </a:rPr>
              <a:t>, struct </a:t>
            </a:r>
            <a:r>
              <a:rPr lang="en-US" sz="1600" i="1" dirty="0" err="1">
                <a:latin typeface="Courier New" panose="02070309020205020404" pitchFamily="49" charset="0"/>
                <a:cs typeface="Courier New" panose="02070309020205020404" pitchFamily="49" charset="0"/>
              </a:rPr>
              <a:t>timespec</a:t>
            </a:r>
            <a:r>
              <a:rPr lang="en-US" sz="1600" i="1" dirty="0">
                <a:latin typeface="Courier New" panose="02070309020205020404" pitchFamily="49" charset="0"/>
                <a:cs typeface="Courier New" panose="02070309020205020404" pitchFamily="49" charset="0"/>
              </a:rPr>
              <a:t> __user *</a:t>
            </a:r>
            <a:r>
              <a:rPr lang="en-US" sz="1600" i="1" dirty="0" err="1">
                <a:latin typeface="Courier New" panose="02070309020205020404" pitchFamily="49" charset="0"/>
                <a:cs typeface="Courier New" panose="02070309020205020404" pitchFamily="49" charset="0"/>
              </a:rPr>
              <a:t>rmtp</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const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enum</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hrtimer_mode</a:t>
            </a:r>
            <a:r>
              <a:rPr lang="en-US" sz="1600" i="1" dirty="0">
                <a:latin typeface="Courier New" panose="02070309020205020404" pitchFamily="49" charset="0"/>
                <a:cs typeface="Courier New" panose="02070309020205020404" pitchFamily="49" charset="0"/>
              </a:rPr>
              <a:t> mode, </a:t>
            </a:r>
            <a:r>
              <a:rPr lang="en-US" sz="1600" i="1" dirty="0" err="1">
                <a:latin typeface="Courier New" panose="02070309020205020404" pitchFamily="49" charset="0"/>
                <a:cs typeface="Courier New" panose="02070309020205020404" pitchFamily="49" charset="0"/>
              </a:rPr>
              <a:t>const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clockid_t</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clockid</a:t>
            </a:r>
            <a:r>
              <a:rPr lang="en-US" sz="1600" i="1" dirty="0">
                <a:latin typeface="Courier New" panose="02070309020205020404" pitchFamily="49" charset="0"/>
                <a:cs typeface="Courier New" panose="02070309020205020404" pitchFamily="49" charset="0"/>
              </a:rPr>
              <a:t>)</a:t>
            </a:r>
          </a:p>
          <a:p>
            <a:r>
              <a:rPr lang="en-US" dirty="0"/>
              <a:t>	</a:t>
            </a:r>
            <a:r>
              <a:rPr lang="en-US" sz="1600" i="1" dirty="0">
                <a:latin typeface="Courier New" panose="02070309020205020404" pitchFamily="49" charset="0"/>
                <a:cs typeface="Courier New" panose="02070309020205020404" pitchFamily="49" charset="0"/>
              </a:rPr>
              <a:t>slack = current-&gt;</a:t>
            </a:r>
            <a:r>
              <a:rPr lang="en-US" sz="1600" i="1" dirty="0" err="1">
                <a:latin typeface="Courier New" panose="02070309020205020404" pitchFamily="49" charset="0"/>
                <a:cs typeface="Courier New" panose="02070309020205020404" pitchFamily="49" charset="0"/>
              </a:rPr>
              <a:t>timer_slack_ns</a:t>
            </a:r>
            <a:r>
              <a:rPr lang="en-US" sz="1600" i="1" dirty="0">
                <a:latin typeface="Courier New" panose="02070309020205020404" pitchFamily="49" charset="0"/>
                <a:cs typeface="Courier New" panose="02070309020205020404" pitchFamily="49" charset="0"/>
              </a:rPr>
              <a:t>;</a:t>
            </a:r>
          </a:p>
          <a:p>
            <a:r>
              <a:rPr lang="en-US" dirty="0"/>
              <a:t>	initialize a local </a:t>
            </a:r>
            <a:r>
              <a:rPr lang="en-US" dirty="0" err="1"/>
              <a:t>hrtimer</a:t>
            </a:r>
            <a:r>
              <a:rPr lang="en-US" dirty="0"/>
              <a:t> and set the expires with slack.</a:t>
            </a:r>
          </a:p>
          <a:p>
            <a:r>
              <a:rPr lang="en-US" dirty="0"/>
              <a:t>	</a:t>
            </a:r>
            <a:r>
              <a:rPr lang="en-US" sz="1600" i="1" dirty="0" err="1">
                <a:latin typeface="Courier New" panose="02070309020205020404" pitchFamily="49" charset="0"/>
                <a:cs typeface="Courier New" panose="02070309020205020404" pitchFamily="49" charset="0"/>
              </a:rPr>
              <a:t>do_nanosleep</a:t>
            </a:r>
            <a:r>
              <a:rPr lang="en-US" sz="1600" i="1" dirty="0">
                <a:latin typeface="Courier New" panose="02070309020205020404" pitchFamily="49" charset="0"/>
                <a:cs typeface="Courier New" panose="02070309020205020404" pitchFamily="49" charset="0"/>
              </a:rPr>
              <a:t>(&amp;t, mode)</a:t>
            </a:r>
          </a:p>
          <a:p>
            <a:r>
              <a:rPr lang="en-US" dirty="0"/>
              <a:t>		initialize sleeper with </a:t>
            </a:r>
            <a:r>
              <a:rPr lang="en-US" dirty="0" err="1"/>
              <a:t>hrtimer_wakeup</a:t>
            </a:r>
            <a:r>
              <a:rPr lang="en-US" dirty="0"/>
              <a:t>(), set task state to TASK_INTERRUPTIBLE and start the </a:t>
            </a:r>
            <a:r>
              <a:rPr lang="en-US" dirty="0" err="1"/>
              <a:t>hrtimer</a:t>
            </a:r>
            <a:r>
              <a:rPr lang="en-US" dirty="0"/>
              <a:t>.</a:t>
            </a:r>
          </a:p>
          <a:p>
            <a:r>
              <a:rPr lang="en-US" dirty="0"/>
              <a:t>		</a:t>
            </a:r>
            <a:r>
              <a:rPr lang="en-US" sz="1600" i="1" dirty="0" err="1">
                <a:latin typeface="Courier New" panose="02070309020205020404" pitchFamily="49" charset="0"/>
                <a:cs typeface="Courier New" panose="02070309020205020404" pitchFamily="49" charset="0"/>
              </a:rPr>
              <a:t>freezable_schedule</a:t>
            </a:r>
            <a:r>
              <a:rPr lang="en-US" sz="1600" i="1" dirty="0">
                <a:latin typeface="Courier New" panose="02070309020205020404" pitchFamily="49" charset="0"/>
                <a:cs typeface="Courier New" panose="02070309020205020404" pitchFamily="49" charset="0"/>
              </a:rPr>
              <a:t>();</a:t>
            </a:r>
          </a:p>
          <a:p>
            <a:r>
              <a:rPr lang="en-US" dirty="0"/>
              <a:t>		cancel the </a:t>
            </a:r>
            <a:r>
              <a:rPr lang="en-US" dirty="0" err="1"/>
              <a:t>hrtimer</a:t>
            </a:r>
            <a:r>
              <a:rPr lang="en-US" dirty="0"/>
              <a:t>, set mode to ABS and set task state to TASK_RUNNING</a:t>
            </a:r>
          </a:p>
          <a:p>
            <a:r>
              <a:rPr lang="en-US" dirty="0"/>
              <a:t>	</a:t>
            </a:r>
            <a:r>
              <a:rPr lang="en-US" sz="1600" i="1" dirty="0">
                <a:latin typeface="Courier New" panose="02070309020205020404" pitchFamily="49" charset="0"/>
                <a:cs typeface="Courier New" panose="02070309020205020404" pitchFamily="49" charset="0"/>
              </a:rPr>
              <a:t>restart = &amp;current-&gt;</a:t>
            </a:r>
            <a:r>
              <a:rPr lang="en-US" sz="1600" i="1" dirty="0" err="1">
                <a:latin typeface="Courier New" panose="02070309020205020404" pitchFamily="49" charset="0"/>
                <a:cs typeface="Courier New" panose="02070309020205020404" pitchFamily="49" charset="0"/>
              </a:rPr>
              <a:t>restart_block</a:t>
            </a:r>
            <a:r>
              <a:rPr lang="en-US" sz="16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restart-&gt;</a:t>
            </a:r>
            <a:r>
              <a:rPr lang="en-US" sz="1600" i="1" dirty="0" err="1">
                <a:latin typeface="Courier New" panose="02070309020205020404" pitchFamily="49" charset="0"/>
                <a:cs typeface="Courier New" panose="02070309020205020404" pitchFamily="49" charset="0"/>
              </a:rPr>
              <a:t>fn</a:t>
            </a:r>
            <a:r>
              <a:rPr lang="en-US" sz="1600" i="1" dirty="0">
                <a:latin typeface="Courier New" panose="02070309020205020404" pitchFamily="49" charset="0"/>
                <a:cs typeface="Courier New" panose="02070309020205020404" pitchFamily="49" charset="0"/>
              </a:rPr>
              <a:t> = </a:t>
            </a:r>
            <a:r>
              <a:rPr lang="en-US" sz="1600" i="1" dirty="0" err="1">
                <a:latin typeface="Courier New" panose="02070309020205020404" pitchFamily="49" charset="0"/>
                <a:cs typeface="Courier New" panose="02070309020205020404" pitchFamily="49" charset="0"/>
              </a:rPr>
              <a:t>hrtimer_nanosleep_restart</a:t>
            </a:r>
            <a:r>
              <a:rPr lang="en-US" sz="1600" i="1" dirty="0">
                <a:latin typeface="Courier New" panose="02070309020205020404" pitchFamily="49" charset="0"/>
                <a:cs typeface="Courier New" panose="02070309020205020404" pitchFamily="49" charset="0"/>
              </a:rPr>
              <a:t>;</a:t>
            </a:r>
          </a:p>
          <a:p>
            <a:r>
              <a:rPr lang="en-US" dirty="0"/>
              <a:t>	fill other parameters of restart block including </a:t>
            </a:r>
            <a:r>
              <a:rPr lang="en-US" dirty="0" err="1"/>
              <a:t>clockid</a:t>
            </a:r>
            <a:r>
              <a:rPr lang="en-US" dirty="0"/>
              <a:t>, </a:t>
            </a:r>
            <a:r>
              <a:rPr lang="en-US" dirty="0" err="1"/>
              <a:t>rmtp</a:t>
            </a:r>
            <a:r>
              <a:rPr lang="en-US" dirty="0"/>
              <a:t> and expires.</a:t>
            </a:r>
          </a:p>
          <a:p>
            <a:r>
              <a:rPr lang="en-US" dirty="0"/>
              <a:t>	</a:t>
            </a:r>
            <a:r>
              <a:rPr lang="en-US" sz="1600" i="1" dirty="0">
                <a:latin typeface="Courier New" panose="02070309020205020404" pitchFamily="49" charset="0"/>
                <a:cs typeface="Courier New" panose="02070309020205020404" pitchFamily="49" charset="0"/>
              </a:rPr>
              <a:t>ret = -ERESTART_RESTARTBLOCK;</a:t>
            </a:r>
          </a:p>
        </p:txBody>
      </p:sp>
    </p:spTree>
    <p:extLst>
      <p:ext uri="{BB962C8B-B14F-4D97-AF65-F5344CB8AC3E}">
        <p14:creationId xmlns:p14="http://schemas.microsoft.com/office/powerpoint/2010/main" val="552899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Need delay? - Which API?</a:t>
            </a:r>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947529"/>
            <a:ext cx="11751093" cy="4154984"/>
          </a:xfrm>
          <a:prstGeom prst="rect">
            <a:avLst/>
          </a:prstGeom>
          <a:noFill/>
        </p:spPr>
        <p:txBody>
          <a:bodyPr wrap="square" rtlCol="0">
            <a:spAutoFit/>
          </a:bodyPr>
          <a:lstStyle/>
          <a:p>
            <a:r>
              <a:rPr lang="en-US" dirty="0"/>
              <a:t>Atomic context:</a:t>
            </a:r>
          </a:p>
          <a:p>
            <a:r>
              <a:rPr lang="en-US" dirty="0"/>
              <a:t>	</a:t>
            </a:r>
            <a:r>
              <a:rPr lang="en-US" dirty="0" err="1"/>
              <a:t>Awlays</a:t>
            </a:r>
            <a:r>
              <a:rPr lang="en-US" dirty="0"/>
              <a:t> use *delay() variants</a:t>
            </a:r>
          </a:p>
          <a:p>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ndelay</a:t>
            </a:r>
            <a:r>
              <a:rPr lang="en-US" sz="1600" i="1" dirty="0">
                <a:latin typeface="Courier New" panose="02070309020205020404" pitchFamily="49" charset="0"/>
                <a:cs typeface="Courier New" panose="02070309020205020404" pitchFamily="49" charset="0"/>
              </a:rPr>
              <a:t>(unsigned long </a:t>
            </a:r>
            <a:r>
              <a:rPr lang="en-US" sz="1600" i="1" dirty="0" err="1">
                <a:latin typeface="Courier New" panose="02070309020205020404" pitchFamily="49" charset="0"/>
                <a:cs typeface="Courier New" panose="02070309020205020404" pitchFamily="49" charset="0"/>
              </a:rPr>
              <a:t>nsecs</a:t>
            </a:r>
            <a:r>
              <a:rPr lang="en-US" sz="16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udelay</a:t>
            </a:r>
            <a:r>
              <a:rPr lang="en-US" sz="1600" i="1" dirty="0">
                <a:latin typeface="Courier New" panose="02070309020205020404" pitchFamily="49" charset="0"/>
                <a:cs typeface="Courier New" panose="02070309020205020404" pitchFamily="49" charset="0"/>
              </a:rPr>
              <a:t>(unsigned long </a:t>
            </a:r>
            <a:r>
              <a:rPr lang="en-US" sz="1600" i="1" dirty="0" err="1">
                <a:latin typeface="Courier New" panose="02070309020205020404" pitchFamily="49" charset="0"/>
                <a:cs typeface="Courier New" panose="02070309020205020404" pitchFamily="49" charset="0"/>
              </a:rPr>
              <a:t>usecs</a:t>
            </a:r>
            <a:r>
              <a:rPr lang="en-US" sz="1600" i="1" dirty="0">
                <a:latin typeface="Courier New" panose="02070309020205020404" pitchFamily="49" charset="0"/>
                <a:cs typeface="Courier New" panose="02070309020205020404" pitchFamily="49" charset="0"/>
              </a:rPr>
              <a:t>)</a:t>
            </a:r>
          </a:p>
          <a:p>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mdelay</a:t>
            </a:r>
            <a:r>
              <a:rPr lang="en-US" sz="1600" i="1" dirty="0">
                <a:latin typeface="Courier New" panose="02070309020205020404" pitchFamily="49" charset="0"/>
                <a:cs typeface="Courier New" panose="02070309020205020404" pitchFamily="49" charset="0"/>
              </a:rPr>
              <a:t>(unsigned long </a:t>
            </a:r>
            <a:r>
              <a:rPr lang="en-US" sz="1600" i="1" dirty="0" err="1">
                <a:latin typeface="Courier New" panose="02070309020205020404" pitchFamily="49" charset="0"/>
                <a:cs typeface="Courier New" panose="02070309020205020404" pitchFamily="49" charset="0"/>
              </a:rPr>
              <a:t>msecs</a:t>
            </a:r>
            <a:r>
              <a:rPr lang="en-US" sz="1600" i="1" dirty="0">
                <a:latin typeface="Courier New" panose="02070309020205020404" pitchFamily="49" charset="0"/>
                <a:cs typeface="Courier New" panose="02070309020205020404" pitchFamily="49" charset="0"/>
              </a:rPr>
              <a:t>)</a:t>
            </a:r>
          </a:p>
          <a:p>
            <a:endParaRPr lang="en-US" dirty="0"/>
          </a:p>
          <a:p>
            <a:r>
              <a:rPr lang="en-US" dirty="0"/>
              <a:t>Non-atomic context:</a:t>
            </a:r>
          </a:p>
          <a:p>
            <a:r>
              <a:rPr lang="en-US" dirty="0"/>
              <a:t>	You should use the *sleep[_range] family of functions.</a:t>
            </a:r>
          </a:p>
          <a:p>
            <a:r>
              <a:rPr lang="en-US" dirty="0"/>
              <a:t>		SLEEPING FOR "A FEW" USECS ( &lt; ~10us? ):		</a:t>
            </a:r>
            <a:r>
              <a:rPr lang="en-US" sz="1600" i="1" dirty="0" err="1">
                <a:latin typeface="Courier New" panose="02070309020205020404" pitchFamily="49" charset="0"/>
                <a:cs typeface="Courier New" panose="02070309020205020404" pitchFamily="49" charset="0"/>
              </a:rPr>
              <a:t>udelay</a:t>
            </a:r>
            <a:r>
              <a:rPr lang="en-US" sz="1600" i="1" dirty="0">
                <a:latin typeface="Courier New" panose="02070309020205020404" pitchFamily="49" charset="0"/>
                <a:cs typeface="Courier New" panose="02070309020205020404" pitchFamily="49" charset="0"/>
              </a:rPr>
              <a:t>()</a:t>
            </a:r>
          </a:p>
          <a:p>
            <a:r>
              <a:rPr lang="en-US" dirty="0"/>
              <a:t>		SLEEPING FOR ~USECS OR SMALL MSECS ( 10us - 20ms):	</a:t>
            </a:r>
            <a:r>
              <a:rPr lang="en-US" sz="1600" i="1" dirty="0" err="1">
                <a:latin typeface="Courier New" panose="02070309020205020404" pitchFamily="49" charset="0"/>
                <a:cs typeface="Courier New" panose="02070309020205020404" pitchFamily="49" charset="0"/>
              </a:rPr>
              <a:t>usleep_range</a:t>
            </a:r>
            <a:r>
              <a:rPr lang="en-US" sz="1600" i="1" dirty="0">
                <a:latin typeface="Courier New" panose="02070309020205020404" pitchFamily="49" charset="0"/>
                <a:cs typeface="Courier New" panose="02070309020205020404" pitchFamily="49" charset="0"/>
              </a:rPr>
              <a:t>()</a:t>
            </a:r>
          </a:p>
          <a:p>
            <a:r>
              <a:rPr lang="en-US" dirty="0"/>
              <a:t>		SLEEPING FOR LARGER MSECS ( 10ms+ ):		</a:t>
            </a:r>
            <a:r>
              <a:rPr lang="en-US" sz="1600" i="1" dirty="0" err="1">
                <a:latin typeface="Courier New" panose="02070309020205020404" pitchFamily="49" charset="0"/>
                <a:cs typeface="Courier New" panose="02070309020205020404" pitchFamily="49" charset="0"/>
              </a:rPr>
              <a:t>msleep</a:t>
            </a:r>
            <a:r>
              <a:rPr lang="en-US" sz="1600" i="1" dirty="0">
                <a:latin typeface="Courier New" panose="02070309020205020404" pitchFamily="49" charset="0"/>
                <a:cs typeface="Courier New" panose="02070309020205020404" pitchFamily="49" charset="0"/>
              </a:rPr>
              <a:t>() </a:t>
            </a:r>
            <a:r>
              <a:rPr lang="en-US" dirty="0"/>
              <a:t>or </a:t>
            </a:r>
            <a:r>
              <a:rPr lang="en-US" sz="1600" i="1" dirty="0" err="1">
                <a:latin typeface="Courier New" panose="02070309020205020404" pitchFamily="49" charset="0"/>
                <a:cs typeface="Courier New" panose="02070309020205020404" pitchFamily="49" charset="0"/>
              </a:rPr>
              <a:t>msleep_interruptible</a:t>
            </a:r>
            <a:r>
              <a:rPr lang="en-US" sz="1600" i="1" dirty="0">
                <a:latin typeface="Courier New" panose="02070309020205020404" pitchFamily="49" charset="0"/>
                <a:cs typeface="Courier New" panose="02070309020205020404" pitchFamily="49" charset="0"/>
              </a:rPr>
              <a:t>()</a:t>
            </a:r>
          </a:p>
          <a:p>
            <a:endParaRPr lang="en-US" dirty="0"/>
          </a:p>
          <a:p>
            <a:endParaRPr lang="en-US" dirty="0"/>
          </a:p>
          <a:p>
            <a:br>
              <a:rPr lang="en-US" dirty="0"/>
            </a:br>
            <a:endParaRPr lang="en-US" dirty="0"/>
          </a:p>
        </p:txBody>
      </p:sp>
    </p:spTree>
    <p:extLst>
      <p:ext uri="{BB962C8B-B14F-4D97-AF65-F5344CB8AC3E}">
        <p14:creationId xmlns:p14="http://schemas.microsoft.com/office/powerpoint/2010/main" val="3442397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117446" y="195742"/>
            <a:ext cx="11868539" cy="0"/>
          </a:xfrm>
          <a:prstGeom prst="lin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accent1"/>
          </a:lnRef>
          <a:fillRef idx="1001">
            <a:schemeClr val="dk2"/>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584775"/>
          </a:xfrm>
          <a:prstGeom prst="rect">
            <a:avLst/>
          </a:prstGeom>
          <a:noFill/>
        </p:spPr>
        <p:txBody>
          <a:bodyPr wrap="square" rtlCol="0">
            <a:spAutoFit/>
          </a:bodyPr>
          <a:lstStyle/>
          <a:p>
            <a:pPr algn="ctr"/>
            <a:r>
              <a:rPr lang="en-US" sz="3200" b="1" dirty="0">
                <a:solidFill>
                  <a:srgbClr val="FF0000"/>
                </a:solidFill>
                <a:latin typeface="Verdana" panose="020B0604030504040204" pitchFamily="34" charset="0"/>
                <a:ea typeface="Verdana" panose="020B0604030504040204" pitchFamily="34" charset="0"/>
                <a:cs typeface="Verdana" panose="020B0604030504040204" pitchFamily="34" charset="0"/>
              </a:rPr>
              <a:t>Linux timer stack</a:t>
            </a:r>
          </a:p>
        </p:txBody>
      </p:sp>
      <p:cxnSp>
        <p:nvCxnSpPr>
          <p:cNvPr id="30" name="Straight Connector 29">
            <a:extLst>
              <a:ext uri="{FF2B5EF4-FFF2-40B4-BE49-F238E27FC236}">
                <a16:creationId xmlns:a16="http://schemas.microsoft.com/office/drawing/2014/main" id="{9AEAB4A2-56DB-4983-829E-14648B998486}"/>
              </a:ext>
            </a:extLst>
          </p:cNvPr>
          <p:cNvCxnSpPr/>
          <p:nvPr/>
        </p:nvCxnSpPr>
        <p:spPr>
          <a:xfrm>
            <a:off x="47742" y="775840"/>
            <a:ext cx="11868539" cy="0"/>
          </a:xfrm>
          <a:prstGeom prst="line">
            <a:avLst/>
          </a:prstGeom>
        </p:spPr>
        <p:style>
          <a:lnRef idx="3">
            <a:schemeClr val="accent1"/>
          </a:lnRef>
          <a:fillRef idx="0">
            <a:schemeClr val="accent1"/>
          </a:fillRef>
          <a:effectRef idx="2">
            <a:schemeClr val="accent1"/>
          </a:effectRef>
          <a:fontRef idx="minor">
            <a:schemeClr val="tx1"/>
          </a:fontRef>
        </p:style>
      </p:cxnSp>
      <p:grpSp>
        <p:nvGrpSpPr>
          <p:cNvPr id="4" name="Group 3">
            <a:extLst>
              <a:ext uri="{FF2B5EF4-FFF2-40B4-BE49-F238E27FC236}">
                <a16:creationId xmlns:a16="http://schemas.microsoft.com/office/drawing/2014/main" id="{7AB470D5-A626-4FA0-9651-E5E38CA93F64}"/>
              </a:ext>
            </a:extLst>
          </p:cNvPr>
          <p:cNvGrpSpPr/>
          <p:nvPr/>
        </p:nvGrpSpPr>
        <p:grpSpPr>
          <a:xfrm>
            <a:off x="1018627" y="1355938"/>
            <a:ext cx="9926768" cy="5130258"/>
            <a:chOff x="215522" y="942323"/>
            <a:chExt cx="11569430" cy="5776605"/>
          </a:xfrm>
        </p:grpSpPr>
        <p:sp>
          <p:nvSpPr>
            <p:cNvPr id="9" name="TextBox 8">
              <a:extLst>
                <a:ext uri="{FF2B5EF4-FFF2-40B4-BE49-F238E27FC236}">
                  <a16:creationId xmlns:a16="http://schemas.microsoft.com/office/drawing/2014/main" id="{F1925083-FB27-45E7-AF53-6C82A108553E}"/>
                </a:ext>
              </a:extLst>
            </p:cNvPr>
            <p:cNvSpPr txBox="1"/>
            <p:nvPr/>
          </p:nvSpPr>
          <p:spPr>
            <a:xfrm>
              <a:off x="234893" y="5971582"/>
              <a:ext cx="11526472"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Counter</a:t>
              </a:r>
            </a:p>
          </p:txBody>
        </p:sp>
        <p:sp>
          <p:nvSpPr>
            <p:cNvPr id="10" name="TextBox 9">
              <a:extLst>
                <a:ext uri="{FF2B5EF4-FFF2-40B4-BE49-F238E27FC236}">
                  <a16:creationId xmlns:a16="http://schemas.microsoft.com/office/drawing/2014/main" id="{F607126C-1308-4FCC-A04F-A50C7A0B4FF5}"/>
                </a:ext>
              </a:extLst>
            </p:cNvPr>
            <p:cNvSpPr txBox="1"/>
            <p:nvPr/>
          </p:nvSpPr>
          <p:spPr>
            <a:xfrm>
              <a:off x="2552675" y="4139664"/>
              <a:ext cx="3921357"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CP15 timer</a:t>
              </a:r>
            </a:p>
          </p:txBody>
        </p:sp>
        <p:sp>
          <p:nvSpPr>
            <p:cNvPr id="11" name="TextBox 10">
              <a:extLst>
                <a:ext uri="{FF2B5EF4-FFF2-40B4-BE49-F238E27FC236}">
                  <a16:creationId xmlns:a16="http://schemas.microsoft.com/office/drawing/2014/main" id="{3BE8DBEA-AF50-4BF5-AF0F-82C0EEB569E4}"/>
                </a:ext>
              </a:extLst>
            </p:cNvPr>
            <p:cNvSpPr txBox="1"/>
            <p:nvPr/>
          </p:nvSpPr>
          <p:spPr>
            <a:xfrm>
              <a:off x="234890" y="4139664"/>
              <a:ext cx="2097249"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Mem timer</a:t>
              </a:r>
            </a:p>
          </p:txBody>
        </p:sp>
        <p:sp>
          <p:nvSpPr>
            <p:cNvPr id="12" name="TextBox 11">
              <a:extLst>
                <a:ext uri="{FF2B5EF4-FFF2-40B4-BE49-F238E27FC236}">
                  <a16:creationId xmlns:a16="http://schemas.microsoft.com/office/drawing/2014/main" id="{656BCB79-2D38-4084-8004-D68493CB8230}"/>
                </a:ext>
              </a:extLst>
            </p:cNvPr>
            <p:cNvSpPr txBox="1"/>
            <p:nvPr/>
          </p:nvSpPr>
          <p:spPr>
            <a:xfrm>
              <a:off x="234890" y="3248413"/>
              <a:ext cx="6239079"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clock events</a:t>
              </a:r>
            </a:p>
          </p:txBody>
        </p:sp>
        <p:sp>
          <p:nvSpPr>
            <p:cNvPr id="13" name="TextBox 12">
              <a:extLst>
                <a:ext uri="{FF2B5EF4-FFF2-40B4-BE49-F238E27FC236}">
                  <a16:creationId xmlns:a16="http://schemas.microsoft.com/office/drawing/2014/main" id="{22EFA4AE-D733-46D3-9747-2ECB282FF996}"/>
                </a:ext>
              </a:extLst>
            </p:cNvPr>
            <p:cNvSpPr txBox="1"/>
            <p:nvPr/>
          </p:nvSpPr>
          <p:spPr>
            <a:xfrm>
              <a:off x="234890" y="2355800"/>
              <a:ext cx="3921368"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tick-device (oneshot / periodic)</a:t>
              </a:r>
            </a:p>
          </p:txBody>
        </p:sp>
        <p:sp>
          <p:nvSpPr>
            <p:cNvPr id="14" name="TextBox 13">
              <a:extLst>
                <a:ext uri="{FF2B5EF4-FFF2-40B4-BE49-F238E27FC236}">
                  <a16:creationId xmlns:a16="http://schemas.microsoft.com/office/drawing/2014/main" id="{76D79361-BA83-40F4-B32E-0CAE275F4796}"/>
                </a:ext>
              </a:extLst>
            </p:cNvPr>
            <p:cNvSpPr txBox="1"/>
            <p:nvPr/>
          </p:nvSpPr>
          <p:spPr>
            <a:xfrm>
              <a:off x="7038168" y="3247732"/>
              <a:ext cx="3408197"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clock source</a:t>
              </a:r>
            </a:p>
          </p:txBody>
        </p:sp>
        <p:sp>
          <p:nvSpPr>
            <p:cNvPr id="15" name="TextBox 14">
              <a:extLst>
                <a:ext uri="{FF2B5EF4-FFF2-40B4-BE49-F238E27FC236}">
                  <a16:creationId xmlns:a16="http://schemas.microsoft.com/office/drawing/2014/main" id="{692672E3-D294-40DE-8CE8-98D90A41E4B1}"/>
                </a:ext>
              </a:extLst>
            </p:cNvPr>
            <p:cNvSpPr txBox="1"/>
            <p:nvPr/>
          </p:nvSpPr>
          <p:spPr>
            <a:xfrm>
              <a:off x="4498639" y="2376618"/>
              <a:ext cx="1975341"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tick-broadcast</a:t>
              </a:r>
            </a:p>
          </p:txBody>
        </p:sp>
        <p:sp>
          <p:nvSpPr>
            <p:cNvPr id="16" name="TextBox 15">
              <a:extLst>
                <a:ext uri="{FF2B5EF4-FFF2-40B4-BE49-F238E27FC236}">
                  <a16:creationId xmlns:a16="http://schemas.microsoft.com/office/drawing/2014/main" id="{7392EB29-E82C-49BA-9923-79607EC8091C}"/>
                </a:ext>
              </a:extLst>
            </p:cNvPr>
            <p:cNvSpPr txBox="1"/>
            <p:nvPr/>
          </p:nvSpPr>
          <p:spPr>
            <a:xfrm>
              <a:off x="7057391" y="2361262"/>
              <a:ext cx="3388987"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time keeping</a:t>
              </a:r>
            </a:p>
          </p:txBody>
        </p:sp>
        <p:sp>
          <p:nvSpPr>
            <p:cNvPr id="17" name="TextBox 16">
              <a:extLst>
                <a:ext uri="{FF2B5EF4-FFF2-40B4-BE49-F238E27FC236}">
                  <a16:creationId xmlns:a16="http://schemas.microsoft.com/office/drawing/2014/main" id="{426DE4FD-8CA6-4048-860B-CD3FE9DC0CCA}"/>
                </a:ext>
              </a:extLst>
            </p:cNvPr>
            <p:cNvSpPr txBox="1"/>
            <p:nvPr/>
          </p:nvSpPr>
          <p:spPr>
            <a:xfrm>
              <a:off x="7057393" y="1809626"/>
              <a:ext cx="1087319" cy="385397"/>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400" dirty="0"/>
                <a:t>mono</a:t>
              </a:r>
            </a:p>
          </p:txBody>
        </p:sp>
        <p:sp>
          <p:nvSpPr>
            <p:cNvPr id="18" name="TextBox 17">
              <a:extLst>
                <a:ext uri="{FF2B5EF4-FFF2-40B4-BE49-F238E27FC236}">
                  <a16:creationId xmlns:a16="http://schemas.microsoft.com/office/drawing/2014/main" id="{4A1CA018-97C1-440A-9F84-17CE8DE5D914}"/>
                </a:ext>
              </a:extLst>
            </p:cNvPr>
            <p:cNvSpPr txBox="1"/>
            <p:nvPr/>
          </p:nvSpPr>
          <p:spPr>
            <a:xfrm>
              <a:off x="239614" y="1451910"/>
              <a:ext cx="1441939"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err="1"/>
                <a:t>hrtimers</a:t>
              </a:r>
              <a:endParaRPr lang="en-US" dirty="0"/>
            </a:p>
          </p:txBody>
        </p:sp>
        <p:sp>
          <p:nvSpPr>
            <p:cNvPr id="19" name="TextBox 18">
              <a:extLst>
                <a:ext uri="{FF2B5EF4-FFF2-40B4-BE49-F238E27FC236}">
                  <a16:creationId xmlns:a16="http://schemas.microsoft.com/office/drawing/2014/main" id="{09C33DF6-4087-4CE3-859E-4B51722E71CC}"/>
                </a:ext>
              </a:extLst>
            </p:cNvPr>
            <p:cNvSpPr txBox="1"/>
            <p:nvPr/>
          </p:nvSpPr>
          <p:spPr>
            <a:xfrm>
              <a:off x="2092414" y="1453791"/>
              <a:ext cx="1441939"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timers</a:t>
              </a:r>
            </a:p>
          </p:txBody>
        </p:sp>
        <p:sp>
          <p:nvSpPr>
            <p:cNvPr id="20" name="TextBox 19">
              <a:extLst>
                <a:ext uri="{FF2B5EF4-FFF2-40B4-BE49-F238E27FC236}">
                  <a16:creationId xmlns:a16="http://schemas.microsoft.com/office/drawing/2014/main" id="{F56A81A5-67FF-4FC5-AD30-E2D490E8408C}"/>
                </a:ext>
              </a:extLst>
            </p:cNvPr>
            <p:cNvSpPr txBox="1"/>
            <p:nvPr/>
          </p:nvSpPr>
          <p:spPr>
            <a:xfrm>
              <a:off x="8347701" y="1805523"/>
              <a:ext cx="956265" cy="385398"/>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400" dirty="0"/>
                <a:t>boot</a:t>
              </a:r>
            </a:p>
          </p:txBody>
        </p:sp>
        <p:sp>
          <p:nvSpPr>
            <p:cNvPr id="21" name="TextBox 20">
              <a:extLst>
                <a:ext uri="{FF2B5EF4-FFF2-40B4-BE49-F238E27FC236}">
                  <a16:creationId xmlns:a16="http://schemas.microsoft.com/office/drawing/2014/main" id="{C97C2AA2-BF36-4F14-975A-99E6CCD56DA7}"/>
                </a:ext>
              </a:extLst>
            </p:cNvPr>
            <p:cNvSpPr txBox="1"/>
            <p:nvPr/>
          </p:nvSpPr>
          <p:spPr>
            <a:xfrm>
              <a:off x="9487752" y="1815148"/>
              <a:ext cx="956263" cy="385398"/>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400" dirty="0"/>
                <a:t>Real</a:t>
              </a:r>
            </a:p>
          </p:txBody>
        </p:sp>
        <p:sp>
          <p:nvSpPr>
            <p:cNvPr id="22" name="TextBox 21">
              <a:extLst>
                <a:ext uri="{FF2B5EF4-FFF2-40B4-BE49-F238E27FC236}">
                  <a16:creationId xmlns:a16="http://schemas.microsoft.com/office/drawing/2014/main" id="{A2CB5D79-4359-474B-BD28-2BFD0368321D}"/>
                </a:ext>
              </a:extLst>
            </p:cNvPr>
            <p:cNvSpPr txBox="1"/>
            <p:nvPr/>
          </p:nvSpPr>
          <p:spPr>
            <a:xfrm>
              <a:off x="242390" y="942323"/>
              <a:ext cx="914400" cy="400778"/>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100" dirty="0" err="1"/>
                <a:t>sched</a:t>
              </a:r>
              <a:r>
                <a:rPr lang="en-US" sz="1100" dirty="0"/>
                <a:t>-timer</a:t>
              </a:r>
            </a:p>
          </p:txBody>
        </p:sp>
        <p:sp>
          <p:nvSpPr>
            <p:cNvPr id="23" name="TextBox 22">
              <a:extLst>
                <a:ext uri="{FF2B5EF4-FFF2-40B4-BE49-F238E27FC236}">
                  <a16:creationId xmlns:a16="http://schemas.microsoft.com/office/drawing/2014/main" id="{8B972258-2CDF-48DD-9EEB-69F592D59F02}"/>
                </a:ext>
              </a:extLst>
            </p:cNvPr>
            <p:cNvSpPr txBox="1"/>
            <p:nvPr/>
          </p:nvSpPr>
          <p:spPr>
            <a:xfrm>
              <a:off x="10446365" y="957704"/>
              <a:ext cx="1315000" cy="480648"/>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100" dirty="0"/>
                <a:t>Sched-clock</a:t>
              </a:r>
            </a:p>
          </p:txBody>
        </p:sp>
        <p:cxnSp>
          <p:nvCxnSpPr>
            <p:cNvPr id="24" name="Straight Arrow Connector 23">
              <a:extLst>
                <a:ext uri="{FF2B5EF4-FFF2-40B4-BE49-F238E27FC236}">
                  <a16:creationId xmlns:a16="http://schemas.microsoft.com/office/drawing/2014/main" id="{3933B9C9-C381-47E2-8B61-0000D1800D6A}"/>
                </a:ext>
              </a:extLst>
            </p:cNvPr>
            <p:cNvCxnSpPr/>
            <p:nvPr/>
          </p:nvCxnSpPr>
          <p:spPr>
            <a:xfrm>
              <a:off x="11110734" y="1269268"/>
              <a:ext cx="0" cy="3780320"/>
            </a:xfrm>
            <a:prstGeom prst="straightConnector1">
              <a:avLst/>
            </a:prstGeom>
            <a:ln w="19050">
              <a:noFill/>
              <a:headEnd type="none" w="lg" len="lg"/>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1001">
              <a:schemeClr val="dk2"/>
            </a:fillRef>
            <a:effectRef idx="0">
              <a:schemeClr val="accent1"/>
            </a:effectRef>
            <a:fontRef idx="minor">
              <a:schemeClr val="tx1"/>
            </a:fontRef>
          </p:style>
        </p:cxnSp>
        <p:sp>
          <p:nvSpPr>
            <p:cNvPr id="25" name="TextBox 24">
              <a:extLst>
                <a:ext uri="{FF2B5EF4-FFF2-40B4-BE49-F238E27FC236}">
                  <a16:creationId xmlns:a16="http://schemas.microsoft.com/office/drawing/2014/main" id="{873FF2CD-66DE-440F-A5C1-9BC285D4BA30}"/>
                </a:ext>
              </a:extLst>
            </p:cNvPr>
            <p:cNvSpPr txBox="1"/>
            <p:nvPr/>
          </p:nvSpPr>
          <p:spPr>
            <a:xfrm>
              <a:off x="7057391" y="957704"/>
              <a:ext cx="1087319" cy="385397"/>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400" dirty="0" err="1"/>
                <a:t>ktime_get</a:t>
              </a:r>
              <a:endParaRPr lang="en-US" sz="1400" dirty="0"/>
            </a:p>
          </p:txBody>
        </p:sp>
        <p:cxnSp>
          <p:nvCxnSpPr>
            <p:cNvPr id="3" name="Straight Connector 2">
              <a:extLst>
                <a:ext uri="{FF2B5EF4-FFF2-40B4-BE49-F238E27FC236}">
                  <a16:creationId xmlns:a16="http://schemas.microsoft.com/office/drawing/2014/main" id="{7FA67713-22E9-499F-B471-2217C8B17BD1}"/>
                </a:ext>
              </a:extLst>
            </p:cNvPr>
            <p:cNvCxnSpPr>
              <a:cxnSpLocks/>
            </p:cNvCxnSpPr>
            <p:nvPr/>
          </p:nvCxnSpPr>
          <p:spPr>
            <a:xfrm>
              <a:off x="218803" y="4067711"/>
              <a:ext cx="1154256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3336E4C7-8ECA-40A6-8C05-B25B1FE94A15}"/>
                </a:ext>
              </a:extLst>
            </p:cNvPr>
            <p:cNvCxnSpPr>
              <a:cxnSpLocks/>
            </p:cNvCxnSpPr>
            <p:nvPr/>
          </p:nvCxnSpPr>
          <p:spPr>
            <a:xfrm>
              <a:off x="215522" y="3176208"/>
              <a:ext cx="11561932"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7FB3D548-01FE-4B00-BFF8-01412AE50364}"/>
                </a:ext>
              </a:extLst>
            </p:cNvPr>
            <p:cNvCxnSpPr>
              <a:cxnSpLocks/>
            </p:cNvCxnSpPr>
            <p:nvPr/>
          </p:nvCxnSpPr>
          <p:spPr>
            <a:xfrm>
              <a:off x="225309" y="2271592"/>
              <a:ext cx="11502500" cy="0"/>
            </a:xfrm>
            <a:prstGeom prst="line">
              <a:avLst/>
            </a:prstGeom>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2B42C7C8-4117-4CDF-BDAF-54481E2A7462}"/>
                </a:ext>
              </a:extLst>
            </p:cNvPr>
            <p:cNvSpPr txBox="1"/>
            <p:nvPr/>
          </p:nvSpPr>
          <p:spPr>
            <a:xfrm>
              <a:off x="2552612" y="5082102"/>
              <a:ext cx="9208753"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CP15 timer counter</a:t>
              </a:r>
            </a:p>
          </p:txBody>
        </p:sp>
        <p:sp>
          <p:nvSpPr>
            <p:cNvPr id="36" name="TextBox 35">
              <a:extLst>
                <a:ext uri="{FF2B5EF4-FFF2-40B4-BE49-F238E27FC236}">
                  <a16:creationId xmlns:a16="http://schemas.microsoft.com/office/drawing/2014/main" id="{BE087B97-F92E-4690-AE67-F6A9B5CC5577}"/>
                </a:ext>
              </a:extLst>
            </p:cNvPr>
            <p:cNvSpPr txBox="1"/>
            <p:nvPr/>
          </p:nvSpPr>
          <p:spPr>
            <a:xfrm>
              <a:off x="234890" y="5045922"/>
              <a:ext cx="2097249"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Mem timer counter</a:t>
              </a:r>
            </a:p>
          </p:txBody>
        </p:sp>
        <p:cxnSp>
          <p:nvCxnSpPr>
            <p:cNvPr id="38" name="Straight Connector 37">
              <a:extLst>
                <a:ext uri="{FF2B5EF4-FFF2-40B4-BE49-F238E27FC236}">
                  <a16:creationId xmlns:a16="http://schemas.microsoft.com/office/drawing/2014/main" id="{777371C4-C27F-4F65-B40D-5B75B93116F6}"/>
                </a:ext>
              </a:extLst>
            </p:cNvPr>
            <p:cNvCxnSpPr>
              <a:cxnSpLocks/>
            </p:cNvCxnSpPr>
            <p:nvPr/>
          </p:nvCxnSpPr>
          <p:spPr>
            <a:xfrm>
              <a:off x="230445" y="4962511"/>
              <a:ext cx="1154256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7D50E51E-D673-454A-AFAB-0CF89E1D84AB}"/>
                </a:ext>
              </a:extLst>
            </p:cNvPr>
            <p:cNvCxnSpPr>
              <a:cxnSpLocks/>
            </p:cNvCxnSpPr>
            <p:nvPr/>
          </p:nvCxnSpPr>
          <p:spPr>
            <a:xfrm>
              <a:off x="242390" y="5886699"/>
              <a:ext cx="11542562" cy="0"/>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84971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lgn="ct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What do we need?</a:t>
            </a:r>
          </a:p>
        </p:txBody>
      </p:sp>
      <p:sp>
        <p:nvSpPr>
          <p:cNvPr id="8" name="TextBox 7">
            <a:extLst>
              <a:ext uri="{FF2B5EF4-FFF2-40B4-BE49-F238E27FC236}">
                <a16:creationId xmlns:a16="http://schemas.microsoft.com/office/drawing/2014/main" id="{874FA494-3721-4143-8341-655AE82422A2}"/>
              </a:ext>
            </a:extLst>
          </p:cNvPr>
          <p:cNvSpPr txBox="1"/>
          <p:nvPr/>
        </p:nvSpPr>
        <p:spPr>
          <a:xfrm>
            <a:off x="171032" y="1045335"/>
            <a:ext cx="11526473"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Keep up with the time</a:t>
            </a:r>
          </a:p>
          <a:p>
            <a:pPr marL="742950" lvl="1" indent="-285750" algn="just">
              <a:buFont typeface="Arial" panose="020B0604020202020204" pitchFamily="34" charset="0"/>
              <a:buChar char="•"/>
            </a:pPr>
            <a:r>
              <a:rPr lang="en-US" dirty="0"/>
              <a:t>Real time</a:t>
            </a:r>
          </a:p>
          <a:p>
            <a:pPr marL="742950" lvl="1" indent="-285750" algn="just">
              <a:buFont typeface="Arial" panose="020B0604020202020204" pitchFamily="34" charset="0"/>
              <a:buChar char="•"/>
            </a:pPr>
            <a:r>
              <a:rPr lang="en-US" dirty="0"/>
              <a:t>monotonic time line where the events could be placed</a:t>
            </a:r>
          </a:p>
          <a:p>
            <a:pPr marL="742950" lvl="1"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Generate events when required on a given time line</a:t>
            </a:r>
          </a:p>
          <a:p>
            <a:pPr marL="742950" lvl="1" indent="-285750" algn="just">
              <a:buFont typeface="Arial" panose="020B0604020202020204" pitchFamily="34" charset="0"/>
              <a:buChar char="•"/>
            </a:pPr>
            <a:r>
              <a:rPr lang="en-US" dirty="0"/>
              <a:t>Ability to manage the events (set/clear)</a:t>
            </a:r>
          </a:p>
          <a:p>
            <a:pPr marL="742950" lvl="1" indent="-285750" algn="just">
              <a:buFont typeface="Arial" panose="020B0604020202020204" pitchFamily="34" charset="0"/>
              <a:buChar char="•"/>
            </a:pPr>
            <a:r>
              <a:rPr lang="en-US" dirty="0"/>
              <a:t>Periodic or onetime events</a:t>
            </a:r>
          </a:p>
          <a:p>
            <a:pPr marL="742950" lvl="1" indent="-285750" algn="just">
              <a:buFont typeface="Arial" panose="020B0604020202020204" pitchFamily="34" charset="0"/>
              <a:buChar char="•"/>
            </a:pPr>
            <a:r>
              <a:rPr lang="en-US" dirty="0"/>
              <a:t>Events on monotonic timeline</a:t>
            </a:r>
          </a:p>
          <a:p>
            <a:pPr marL="742950" lvl="1" indent="-285750" algn="just">
              <a:buFont typeface="Arial" panose="020B0604020202020204" pitchFamily="34" charset="0"/>
              <a:buChar char="•"/>
            </a:pPr>
            <a:r>
              <a:rPr lang="en-US" dirty="0"/>
              <a:t>Events on a real time</a:t>
            </a:r>
          </a:p>
          <a:p>
            <a:pPr marL="742950" lvl="1"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Timers and timeouts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Timing for scheduling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Keep up the time when in suspend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Manage the events across CPU PC</a:t>
            </a:r>
          </a:p>
        </p:txBody>
      </p:sp>
    </p:spTree>
    <p:extLst>
      <p:ext uri="{BB962C8B-B14F-4D97-AF65-F5344CB8AC3E}">
        <p14:creationId xmlns:p14="http://schemas.microsoft.com/office/powerpoint/2010/main" val="226780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5" y="247466"/>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References and Resources</a:t>
            </a:r>
          </a:p>
        </p:txBody>
      </p:sp>
      <p:sp>
        <p:nvSpPr>
          <p:cNvPr id="8" name="TextBox 7">
            <a:extLst>
              <a:ext uri="{FF2B5EF4-FFF2-40B4-BE49-F238E27FC236}">
                <a16:creationId xmlns:a16="http://schemas.microsoft.com/office/drawing/2014/main" id="{874FA494-3721-4143-8341-655AE82422A2}"/>
              </a:ext>
            </a:extLst>
          </p:cNvPr>
          <p:cNvSpPr txBox="1"/>
          <p:nvPr/>
        </p:nvSpPr>
        <p:spPr>
          <a:xfrm>
            <a:off x="117445" y="978223"/>
            <a:ext cx="11526473" cy="5632311"/>
          </a:xfrm>
          <a:prstGeom prst="rect">
            <a:avLst/>
          </a:prstGeom>
          <a:noFill/>
        </p:spPr>
        <p:txBody>
          <a:bodyPr wrap="square" rtlCol="0">
            <a:spAutoFit/>
          </a:bodyPr>
          <a:lstStyle/>
          <a:p>
            <a:pPr marL="285750" indent="-285750">
              <a:buFont typeface="Arial" panose="020B0604020202020204" pitchFamily="34" charset="0"/>
              <a:buChar char="•"/>
            </a:pPr>
            <a:r>
              <a:rPr lang="en-US" dirty="0"/>
              <a:t>Source code</a:t>
            </a:r>
          </a:p>
          <a:p>
            <a:endParaRPr lang="en-US" dirty="0"/>
          </a:p>
          <a:p>
            <a:pPr marL="285750" indent="-285750">
              <a:buFont typeface="Arial" panose="020B0604020202020204" pitchFamily="34" charset="0"/>
              <a:buChar char="•"/>
            </a:pPr>
            <a:r>
              <a:rPr lang="da-DK" dirty="0"/>
              <a:t>kernel Documentation</a:t>
            </a:r>
          </a:p>
          <a:p>
            <a:r>
              <a:rPr lang="da-DK" dirty="0"/>
              <a:t>	</a:t>
            </a:r>
            <a:r>
              <a:rPr lang="da-DK" dirty="0">
                <a:hlinkClick r:id="rId2"/>
              </a:rPr>
              <a:t>https://git.kernel.org/pub/scm/linux/kernel/git/torvalds/linux.git/tree/Documentation/timers?h=v4.15-rc2</a:t>
            </a:r>
            <a:endParaRPr lang="da-DK" dirty="0"/>
          </a:p>
          <a:p>
            <a:endParaRPr lang="en-US" dirty="0"/>
          </a:p>
          <a:p>
            <a:pPr marL="285750" indent="-285750">
              <a:buFont typeface="Arial" panose="020B0604020202020204" pitchFamily="34" charset="0"/>
              <a:buChar char="•"/>
            </a:pPr>
            <a:r>
              <a:rPr lang="en-US" dirty="0"/>
              <a:t>Git history</a:t>
            </a:r>
          </a:p>
          <a:p>
            <a:endParaRPr lang="en-US" dirty="0"/>
          </a:p>
          <a:p>
            <a:pPr marL="285750" indent="-285750">
              <a:buFont typeface="Arial" panose="020B0604020202020204" pitchFamily="34" charset="0"/>
              <a:buChar char="•"/>
            </a:pPr>
            <a:r>
              <a:rPr lang="en-US" dirty="0" err="1"/>
              <a:t>Hrtimers</a:t>
            </a:r>
            <a:endParaRPr lang="en-US" dirty="0"/>
          </a:p>
          <a:p>
            <a:r>
              <a:rPr lang="en-US" dirty="0"/>
              <a:t>	1. </a:t>
            </a:r>
            <a:r>
              <a:rPr lang="en-US" dirty="0">
                <a:hlinkClick r:id="rId3"/>
              </a:rPr>
              <a:t>https://lwn.net/Articles/152436/</a:t>
            </a:r>
            <a:endParaRPr lang="en-US" dirty="0"/>
          </a:p>
          <a:p>
            <a:r>
              <a:rPr lang="en-US" dirty="0"/>
              <a:t>	2. </a:t>
            </a:r>
            <a:r>
              <a:rPr lang="en-US" dirty="0">
                <a:hlinkClick r:id="rId4"/>
              </a:rPr>
              <a:t>https://lwn.net/Articles/152363/</a:t>
            </a:r>
            <a:endParaRPr lang="en-US" dirty="0"/>
          </a:p>
          <a:p>
            <a:r>
              <a:rPr lang="en-US" dirty="0"/>
              <a:t>	3. </a:t>
            </a:r>
            <a:r>
              <a:rPr lang="en-US" dirty="0">
                <a:hlinkClick r:id="rId5"/>
              </a:rPr>
              <a:t>https://lwn.net/Articles/167315/</a:t>
            </a:r>
            <a:endParaRPr lang="en-US" dirty="0"/>
          </a:p>
          <a:p>
            <a:endParaRPr lang="en-US" dirty="0"/>
          </a:p>
          <a:p>
            <a:pPr marL="285750" indent="-285750">
              <a:buFont typeface="Arial" panose="020B0604020202020204" pitchFamily="34" charset="0"/>
              <a:buChar char="•"/>
            </a:pPr>
            <a:r>
              <a:rPr lang="en-US" dirty="0"/>
              <a:t>delays</a:t>
            </a:r>
          </a:p>
          <a:p>
            <a:r>
              <a:rPr lang="en-US" dirty="0"/>
              <a:t>	1. </a:t>
            </a:r>
            <a:r>
              <a:rPr lang="en-US" dirty="0">
                <a:hlinkClick r:id="rId6"/>
              </a:rPr>
              <a:t>https://lkml.org/lkml/2007/8/3/250</a:t>
            </a:r>
            <a:endParaRPr lang="en-US" dirty="0"/>
          </a:p>
          <a:p>
            <a:endParaRPr lang="en-US" dirty="0"/>
          </a:p>
          <a:p>
            <a:pPr marL="285750" indent="-285750">
              <a:buFont typeface="Arial" panose="020B0604020202020204" pitchFamily="34" charset="0"/>
              <a:buChar char="•"/>
            </a:pPr>
            <a:r>
              <a:rPr lang="en-US" dirty="0" err="1"/>
              <a:t>Sboyds</a:t>
            </a:r>
            <a:r>
              <a:rPr lang="en-US" dirty="0"/>
              <a:t> presentation at ELC</a:t>
            </a:r>
          </a:p>
          <a:p>
            <a:r>
              <a:rPr lang="en-US" dirty="0"/>
              <a:t>	</a:t>
            </a:r>
            <a:r>
              <a:rPr lang="en-US" dirty="0">
                <a:hlinkClick r:id="rId7"/>
              </a:rPr>
              <a:t>https://www.youtube.com/watch?v=Puv4mW55bF8</a:t>
            </a:r>
            <a:endParaRPr lang="en-US" dirty="0"/>
          </a:p>
          <a:p>
            <a:endParaRPr lang="en-US" dirty="0"/>
          </a:p>
          <a:p>
            <a:pPr marL="285750" indent="-285750">
              <a:buFont typeface="Arial" panose="020B0604020202020204" pitchFamily="34" charset="0"/>
              <a:buChar char="•"/>
            </a:pPr>
            <a:r>
              <a:rPr lang="en-US" dirty="0"/>
              <a:t>Wiki that I have created</a:t>
            </a:r>
          </a:p>
          <a:p>
            <a:r>
              <a:rPr lang="en-US" dirty="0"/>
              <a:t>	</a:t>
            </a:r>
            <a:r>
              <a:rPr lang="en-US" dirty="0">
                <a:hlinkClick r:id="rId8"/>
              </a:rPr>
              <a:t>http://qwiki.qualcomm.com/quic/Kernel/qipl_baseport/baseport_team_charter/timers</a:t>
            </a:r>
            <a:endParaRPr lang="en-US" dirty="0"/>
          </a:p>
        </p:txBody>
      </p:sp>
    </p:spTree>
    <p:extLst>
      <p:ext uri="{BB962C8B-B14F-4D97-AF65-F5344CB8AC3E}">
        <p14:creationId xmlns:p14="http://schemas.microsoft.com/office/powerpoint/2010/main" val="172418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629174"/>
          </a:xfrm>
          <a:prstGeom prst="rect">
            <a:avLst/>
          </a:prstGeom>
          <a:noFill/>
        </p:spPr>
        <p:txBody>
          <a:bodyPr wrap="square" rtlCol="0">
            <a:spAutoFit/>
          </a:bodyPr>
          <a:lstStyle/>
          <a:p>
            <a:endParaRPr lang="en-US" dirty="0"/>
          </a:p>
        </p:txBody>
      </p:sp>
      <p:pic>
        <p:nvPicPr>
          <p:cNvPr id="2" name="Picture 1">
            <a:extLst>
              <a:ext uri="{FF2B5EF4-FFF2-40B4-BE49-F238E27FC236}">
                <a16:creationId xmlns:a16="http://schemas.microsoft.com/office/drawing/2014/main" id="{A956AD43-8E94-442E-B9A8-DB0FE560D7E7}"/>
              </a:ext>
            </a:extLst>
          </p:cNvPr>
          <p:cNvPicPr>
            <a:picLocks noChangeAspect="1"/>
          </p:cNvPicPr>
          <p:nvPr/>
        </p:nvPicPr>
        <p:blipFill>
          <a:blip r:embed="rId2"/>
          <a:stretch>
            <a:fillRect/>
          </a:stretch>
        </p:blipFill>
        <p:spPr>
          <a:xfrm>
            <a:off x="3707934" y="1712094"/>
            <a:ext cx="3645147" cy="4296695"/>
          </a:xfrm>
          <a:prstGeom prst="rect">
            <a:avLst/>
          </a:prstGeom>
        </p:spPr>
      </p:pic>
    </p:spTree>
    <p:extLst>
      <p:ext uri="{BB962C8B-B14F-4D97-AF65-F5344CB8AC3E}">
        <p14:creationId xmlns:p14="http://schemas.microsoft.com/office/powerpoint/2010/main" val="532253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629174"/>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1229892"/>
            <a:ext cx="11751093" cy="923330"/>
          </a:xfrm>
          <a:prstGeom prst="rect">
            <a:avLst/>
          </a:prstGeom>
          <a:noFill/>
        </p:spPr>
        <p:txBody>
          <a:bodyPr wrap="square" rtlCol="0">
            <a:spAutoFit/>
          </a:bodyPr>
          <a:lstStyle/>
          <a:p>
            <a:r>
              <a:rPr lang="en-US" dirty="0"/>
              <a:t> </a:t>
            </a:r>
          </a:p>
          <a:p>
            <a:br>
              <a:rPr lang="en-US" dirty="0"/>
            </a:br>
            <a:endParaRPr lang="en-US" dirty="0"/>
          </a:p>
        </p:txBody>
      </p:sp>
      <p:pic>
        <p:nvPicPr>
          <p:cNvPr id="6" name="Picture 5" descr="A picture containing person, sky, wall, young&#10;&#10;Description generated with very high confidence">
            <a:extLst>
              <a:ext uri="{FF2B5EF4-FFF2-40B4-BE49-F238E27FC236}">
                <a16:creationId xmlns:a16="http://schemas.microsoft.com/office/drawing/2014/main" id="{D38AF809-44F3-47A6-83B0-CB830ECE2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196" y="2165922"/>
            <a:ext cx="5105400" cy="3797300"/>
          </a:xfrm>
          <a:prstGeom prst="rect">
            <a:avLst/>
          </a:prstGeom>
        </p:spPr>
      </p:pic>
      <p:pic>
        <p:nvPicPr>
          <p:cNvPr id="10" name="Picture 9" descr="A close up of a clock&#10;&#10;Description generated with high confidence">
            <a:extLst>
              <a:ext uri="{FF2B5EF4-FFF2-40B4-BE49-F238E27FC236}">
                <a16:creationId xmlns:a16="http://schemas.microsoft.com/office/drawing/2014/main" id="{78FA7D64-4719-4757-A14B-EADDD63F5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614" y="263647"/>
            <a:ext cx="4564136" cy="1819992"/>
          </a:xfrm>
          <a:prstGeom prst="rect">
            <a:avLst/>
          </a:prstGeom>
        </p:spPr>
      </p:pic>
      <p:pic>
        <p:nvPicPr>
          <p:cNvPr id="12" name="Picture 11" descr="A close up of a device&#10;&#10;Description generated with high confidence">
            <a:extLst>
              <a:ext uri="{FF2B5EF4-FFF2-40B4-BE49-F238E27FC236}">
                <a16:creationId xmlns:a16="http://schemas.microsoft.com/office/drawing/2014/main" id="{5F67F182-6FF2-42A6-9AF4-039971ADA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442" y="2153222"/>
            <a:ext cx="5543550" cy="3810000"/>
          </a:xfrm>
          <a:prstGeom prst="rect">
            <a:avLst/>
          </a:prstGeom>
        </p:spPr>
      </p:pic>
    </p:spTree>
    <p:extLst>
      <p:ext uri="{BB962C8B-B14F-4D97-AF65-F5344CB8AC3E}">
        <p14:creationId xmlns:p14="http://schemas.microsoft.com/office/powerpoint/2010/main" val="4236041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629174"/>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1229892"/>
            <a:ext cx="11751093" cy="923330"/>
          </a:xfrm>
          <a:prstGeom prst="rect">
            <a:avLst/>
          </a:prstGeom>
          <a:noFill/>
        </p:spPr>
        <p:txBody>
          <a:bodyPr wrap="square" rtlCol="0">
            <a:spAutoFit/>
          </a:bodyPr>
          <a:lstStyle/>
          <a:p>
            <a:r>
              <a:rPr lang="en-US" dirty="0"/>
              <a:t> </a:t>
            </a:r>
          </a:p>
          <a:p>
            <a:br>
              <a:rPr lang="en-US" dirty="0"/>
            </a:br>
            <a:endParaRPr lang="en-US" dirty="0"/>
          </a:p>
        </p:txBody>
      </p:sp>
      <p:pic>
        <p:nvPicPr>
          <p:cNvPr id="1026" name="Picture 2" descr="Related image">
            <a:extLst>
              <a:ext uri="{FF2B5EF4-FFF2-40B4-BE49-F238E27FC236}">
                <a16:creationId xmlns:a16="http://schemas.microsoft.com/office/drawing/2014/main" id="{8DA26263-CE21-442D-90EC-D0C36442B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0"/>
            <a:ext cx="97329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715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629174"/>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1229892"/>
            <a:ext cx="11751093" cy="2862322"/>
          </a:xfrm>
          <a:prstGeom prst="rect">
            <a:avLst/>
          </a:prstGeom>
          <a:noFill/>
        </p:spPr>
        <p:txBody>
          <a:bodyPr wrap="square" rtlCol="0">
            <a:spAutoFit/>
          </a:bodyPr>
          <a:lstStyle/>
          <a:p>
            <a:pPr algn="ctr"/>
            <a:r>
              <a:rPr lang="en-US" sz="6000" dirty="0"/>
              <a:t> </a:t>
            </a:r>
          </a:p>
          <a:p>
            <a:pPr algn="ctr"/>
            <a:br>
              <a:rPr lang="en-US" sz="6000" dirty="0"/>
            </a:br>
            <a:r>
              <a:rPr lang="en-US" sz="6000" dirty="0"/>
              <a:t>Backup</a:t>
            </a:r>
          </a:p>
        </p:txBody>
      </p:sp>
    </p:spTree>
    <p:extLst>
      <p:ext uri="{BB962C8B-B14F-4D97-AF65-F5344CB8AC3E}">
        <p14:creationId xmlns:p14="http://schemas.microsoft.com/office/powerpoint/2010/main" val="3245598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p>
            <a:r>
              <a:rPr lang="en-US" dirty="0"/>
              <a:t>Backup – Old timer wheel &amp; cascading</a:t>
            </a:r>
          </a:p>
        </p:txBody>
      </p:sp>
      <p:sp>
        <p:nvSpPr>
          <p:cNvPr id="8" name="TextBox 7">
            <a:extLst>
              <a:ext uri="{FF2B5EF4-FFF2-40B4-BE49-F238E27FC236}">
                <a16:creationId xmlns:a16="http://schemas.microsoft.com/office/drawing/2014/main" id="{874FA494-3721-4143-8341-655AE82422A2}"/>
              </a:ext>
            </a:extLst>
          </p:cNvPr>
          <p:cNvSpPr txBox="1"/>
          <p:nvPr/>
        </p:nvSpPr>
        <p:spPr>
          <a:xfrm>
            <a:off x="117447" y="1054002"/>
            <a:ext cx="6065240" cy="590931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array (tv1) contains a set of 256 linked lists of upcoming timer events. This array is indexed directly by the bottom bits of a jiffies value to find the next set of events to execute. </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When the kernel has, over the course of 256 jiffies, cycled through the entire tv1 array, it gets replenished with the next 256 jiffies worth of events from the array tv2 which can be indexed using next set of jiffies bits. This is called 'cascading'.</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When tv2 is exhausted, it is replenished from tv3 in the same way. This process continues up to tv5. The final entry in tv5 is special, in that it holds all of the far-future events which do not otherwise fit into this hierarchy.</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It can retrieve all of the events to execute with a simple array lookup. Insertion and removal of events is cheap, since their location in the structure is easy to calculate.</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On the other hand, this data structure is firmly tied to jiffies values, and cannot easily cope with timers with sub-jiffies resolution. </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The cascade process, which moves events from the higher arrays to the lower ones, can be expensive if there are a lot of events to work with. Events which are removed prior to expiration will often not have to be cascaded at all.</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If the clock interrupt frequency is raised (to get better timer resolution), these cascades will happen more often, and the cost of the data structure operations goes up.</a:t>
            </a:r>
          </a:p>
        </p:txBody>
      </p:sp>
      <p:pic>
        <p:nvPicPr>
          <p:cNvPr id="2" name="Picture 1">
            <a:extLst>
              <a:ext uri="{FF2B5EF4-FFF2-40B4-BE49-F238E27FC236}">
                <a16:creationId xmlns:a16="http://schemas.microsoft.com/office/drawing/2014/main" id="{984D2721-B749-409E-A90B-6FFF408D867E}"/>
              </a:ext>
            </a:extLst>
          </p:cNvPr>
          <p:cNvPicPr>
            <a:picLocks noChangeAspect="1"/>
          </p:cNvPicPr>
          <p:nvPr/>
        </p:nvPicPr>
        <p:blipFill>
          <a:blip r:embed="rId2"/>
          <a:stretch>
            <a:fillRect/>
          </a:stretch>
        </p:blipFill>
        <p:spPr>
          <a:xfrm>
            <a:off x="6389785" y="1119530"/>
            <a:ext cx="5616676" cy="4430934"/>
          </a:xfrm>
          <a:prstGeom prst="rect">
            <a:avLst/>
          </a:prstGeom>
        </p:spPr>
      </p:pic>
    </p:spTree>
    <p:extLst>
      <p:ext uri="{BB962C8B-B14F-4D97-AF65-F5344CB8AC3E}">
        <p14:creationId xmlns:p14="http://schemas.microsoft.com/office/powerpoint/2010/main" val="3289421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p>
            <a:r>
              <a:rPr lang="en-US" dirty="0"/>
              <a:t>Backup - ARM Generic Timer</a:t>
            </a:r>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1229893"/>
            <a:ext cx="11526473" cy="5288353"/>
          </a:xfrm>
          <a:prstGeom prst="rect">
            <a:avLst/>
          </a:prstGeom>
          <a:noFill/>
        </p:spPr>
        <p:txBody>
          <a:bodyPr wrap="square" rtlCol="0">
            <a:spAutoFit/>
          </a:bodyPr>
          <a:lstStyle/>
          <a:p>
            <a:endParaRPr lang="en-US" dirty="0"/>
          </a:p>
        </p:txBody>
      </p:sp>
      <p:pic>
        <p:nvPicPr>
          <p:cNvPr id="2" name="Picture 1">
            <a:extLst>
              <a:ext uri="{FF2B5EF4-FFF2-40B4-BE49-F238E27FC236}">
                <a16:creationId xmlns:a16="http://schemas.microsoft.com/office/drawing/2014/main" id="{A0F82A57-8F32-4672-907C-D78E641B5FAC}"/>
              </a:ext>
            </a:extLst>
          </p:cNvPr>
          <p:cNvPicPr>
            <a:picLocks noChangeAspect="1"/>
          </p:cNvPicPr>
          <p:nvPr/>
        </p:nvPicPr>
        <p:blipFill>
          <a:blip r:embed="rId2"/>
          <a:stretch>
            <a:fillRect/>
          </a:stretch>
        </p:blipFill>
        <p:spPr>
          <a:xfrm>
            <a:off x="1501629" y="1291165"/>
            <a:ext cx="8394856" cy="5165808"/>
          </a:xfrm>
          <a:prstGeom prst="rect">
            <a:avLst/>
          </a:prstGeom>
        </p:spPr>
      </p:pic>
    </p:spTree>
    <p:extLst>
      <p:ext uri="{BB962C8B-B14F-4D97-AF65-F5344CB8AC3E}">
        <p14:creationId xmlns:p14="http://schemas.microsoft.com/office/powerpoint/2010/main" val="16603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lgn="ct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What’s in the HW</a:t>
            </a:r>
          </a:p>
        </p:txBody>
      </p:sp>
      <p:sp>
        <p:nvSpPr>
          <p:cNvPr id="8" name="TextBox 7">
            <a:extLst>
              <a:ext uri="{FF2B5EF4-FFF2-40B4-BE49-F238E27FC236}">
                <a16:creationId xmlns:a16="http://schemas.microsoft.com/office/drawing/2014/main" id="{874FA494-3721-4143-8341-655AE82422A2}"/>
              </a:ext>
            </a:extLst>
          </p:cNvPr>
          <p:cNvSpPr txBox="1"/>
          <p:nvPr/>
        </p:nvSpPr>
        <p:spPr>
          <a:xfrm>
            <a:off x="299207" y="1083076"/>
            <a:ext cx="11288519" cy="5724644"/>
          </a:xfrm>
          <a:prstGeom prst="rect">
            <a:avLst/>
          </a:prstGeom>
          <a:noFill/>
        </p:spPr>
        <p:txBody>
          <a:bodyPr wrap="square" rtlCol="0">
            <a:spAutoFit/>
          </a:bodyPr>
          <a:lstStyle/>
          <a:p>
            <a:pPr algn="just"/>
            <a:r>
              <a:rPr lang="en-US" sz="2400" b="1" dirty="0">
                <a:solidFill>
                  <a:srgbClr val="FF0000"/>
                </a:solidFill>
              </a:rPr>
              <a:t>Counter</a:t>
            </a:r>
          </a:p>
          <a:p>
            <a:pPr marL="285750" indent="-285750" algn="just">
              <a:buFont typeface="Arial" panose="020B0604020202020204" pitchFamily="34" charset="0"/>
              <a:buChar char="•"/>
            </a:pPr>
            <a:r>
              <a:rPr lang="en-US" dirty="0"/>
              <a:t>A system counter of ‘x’ bits which would run monotonically from an always ON power domain.</a:t>
            </a:r>
          </a:p>
          <a:p>
            <a:pPr marL="285750" indent="-285750" algn="just">
              <a:buFont typeface="Arial" panose="020B0604020202020204" pitchFamily="34" charset="0"/>
              <a:buChar char="•"/>
            </a:pPr>
            <a:r>
              <a:rPr lang="en-US" dirty="0"/>
              <a:t>On APPS</a:t>
            </a:r>
          </a:p>
          <a:p>
            <a:pPr marL="742950" lvl="1" indent="-285750" algn="just">
              <a:buFont typeface="Arial" panose="020B0604020202020204" pitchFamily="34" charset="0"/>
              <a:buChar char="•"/>
            </a:pPr>
            <a:r>
              <a:rPr lang="en-US" dirty="0"/>
              <a:t>Per CPU CP15 or arch timers accessible from that CPU on which its present</a:t>
            </a:r>
          </a:p>
          <a:p>
            <a:pPr marL="742950" lvl="1" indent="-285750" algn="just">
              <a:buFont typeface="Arial" panose="020B0604020202020204" pitchFamily="34" charset="0"/>
              <a:buChar char="•"/>
            </a:pPr>
            <a:r>
              <a:rPr lang="en-US" dirty="0"/>
              <a:t>One memory mapped timer accessible to all CPUs.</a:t>
            </a:r>
          </a:p>
          <a:p>
            <a:pPr marL="285750" indent="-285750" algn="just">
              <a:buFont typeface="Arial" panose="020B0604020202020204" pitchFamily="34" charset="0"/>
              <a:buChar char="•"/>
            </a:pPr>
            <a:r>
              <a:rPr lang="en-US" dirty="0"/>
              <a:t>Other HW subsystems may have their timers driven from the system counter similar to APPS.</a:t>
            </a:r>
          </a:p>
          <a:p>
            <a:pPr marL="285750" indent="-285750" algn="just">
              <a:buFont typeface="Arial" panose="020B0604020202020204" pitchFamily="34" charset="0"/>
              <a:buChar char="•"/>
            </a:pPr>
            <a:r>
              <a:rPr lang="en-US" dirty="0"/>
              <a:t>All the timer counters deriving the count from system counter would run in sync.</a:t>
            </a:r>
          </a:p>
          <a:p>
            <a:pPr algn="just"/>
            <a:endParaRPr lang="en-US" dirty="0"/>
          </a:p>
          <a:p>
            <a:pPr algn="just"/>
            <a:endParaRPr lang="en-US" dirty="0"/>
          </a:p>
          <a:p>
            <a:pPr algn="just"/>
            <a:endParaRPr lang="en-US" dirty="0"/>
          </a:p>
          <a:p>
            <a:pPr algn="just"/>
            <a:endParaRPr lang="en-US" dirty="0"/>
          </a:p>
          <a:p>
            <a:pPr algn="just"/>
            <a:r>
              <a:rPr lang="en-US" sz="2400" b="1" dirty="0">
                <a:solidFill>
                  <a:srgbClr val="FF0000"/>
                </a:solidFill>
              </a:rPr>
              <a:t>CP15 timer</a:t>
            </a:r>
          </a:p>
          <a:p>
            <a:pPr marL="285750" indent="-285750" algn="just">
              <a:buFont typeface="Arial" panose="020B0604020202020204" pitchFamily="34" charset="0"/>
              <a:buChar char="•"/>
            </a:pPr>
            <a:r>
              <a:rPr lang="en-US" dirty="0"/>
              <a:t>Accessible to the CPU(one timer per </a:t>
            </a:r>
            <a:r>
              <a:rPr lang="en-US" dirty="0" err="1"/>
              <a:t>cpu</a:t>
            </a:r>
            <a:r>
              <a:rPr lang="en-US" dirty="0"/>
              <a:t>) via system registers. Uses system instructions MRS, MSR to read/write.</a:t>
            </a:r>
          </a:p>
          <a:p>
            <a:pPr marL="285750" indent="-285750" algn="just">
              <a:buFont typeface="Arial" panose="020B0604020202020204" pitchFamily="34" charset="0"/>
              <a:buChar char="•"/>
            </a:pPr>
            <a:r>
              <a:rPr lang="en-US" dirty="0"/>
              <a:t>Loses power when </a:t>
            </a:r>
            <a:r>
              <a:rPr lang="en-US" dirty="0" err="1"/>
              <a:t>cpu</a:t>
            </a:r>
            <a:r>
              <a:rPr lang="en-US" dirty="0"/>
              <a:t> enters power collapse.</a:t>
            </a:r>
          </a:p>
          <a:p>
            <a:pPr algn="just"/>
            <a:endParaRPr lang="en-US" dirty="0"/>
          </a:p>
          <a:p>
            <a:pPr algn="just"/>
            <a:endParaRPr lang="en-US" sz="2400" b="1" dirty="0">
              <a:solidFill>
                <a:srgbClr val="FF0000"/>
              </a:solidFill>
            </a:endParaRPr>
          </a:p>
          <a:p>
            <a:pPr algn="just"/>
            <a:r>
              <a:rPr lang="en-US" sz="2400" b="1" dirty="0">
                <a:solidFill>
                  <a:srgbClr val="FF0000"/>
                </a:solidFill>
              </a:rPr>
              <a:t>Mem timer</a:t>
            </a:r>
          </a:p>
          <a:p>
            <a:pPr marL="285750" indent="-285750" algn="just">
              <a:buFont typeface="Arial" panose="020B0604020202020204" pitchFamily="34" charset="0"/>
              <a:buChar char="•"/>
            </a:pPr>
            <a:r>
              <a:rPr lang="en-US" dirty="0"/>
              <a:t>Accessible to the CPU via memory mapped registers. Can use normal load/store instructions.</a:t>
            </a:r>
          </a:p>
          <a:p>
            <a:pPr marL="285750" indent="-285750" algn="just">
              <a:buFont typeface="Arial" panose="020B0604020202020204" pitchFamily="34" charset="0"/>
              <a:buChar char="•"/>
            </a:pPr>
            <a:r>
              <a:rPr lang="en-US" dirty="0"/>
              <a:t>Does not lose power when </a:t>
            </a:r>
            <a:r>
              <a:rPr lang="en-US" dirty="0" err="1"/>
              <a:t>cpu</a:t>
            </a:r>
            <a:r>
              <a:rPr lang="en-US" dirty="0"/>
              <a:t> enters power collapse.</a:t>
            </a:r>
          </a:p>
        </p:txBody>
      </p:sp>
      <p:pic>
        <p:nvPicPr>
          <p:cNvPr id="2" name="Picture 1">
            <a:extLst>
              <a:ext uri="{FF2B5EF4-FFF2-40B4-BE49-F238E27FC236}">
                <a16:creationId xmlns:a16="http://schemas.microsoft.com/office/drawing/2014/main" id="{7AC6C365-58BF-4712-8CD8-53F81E06172A}"/>
              </a:ext>
            </a:extLst>
          </p:cNvPr>
          <p:cNvPicPr>
            <a:picLocks noChangeAspect="1"/>
          </p:cNvPicPr>
          <p:nvPr/>
        </p:nvPicPr>
        <p:blipFill>
          <a:blip r:embed="rId2"/>
          <a:stretch>
            <a:fillRect/>
          </a:stretch>
        </p:blipFill>
        <p:spPr>
          <a:xfrm rot="19813366">
            <a:off x="9135610" y="2558795"/>
            <a:ext cx="2231472" cy="1481837"/>
          </a:xfrm>
          <a:prstGeom prst="rect">
            <a:avLst/>
          </a:prstGeom>
        </p:spPr>
      </p:pic>
    </p:spTree>
    <p:extLst>
      <p:ext uri="{BB962C8B-B14F-4D97-AF65-F5344CB8AC3E}">
        <p14:creationId xmlns:p14="http://schemas.microsoft.com/office/powerpoint/2010/main" val="384701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117446" y="195742"/>
            <a:ext cx="11868539" cy="0"/>
          </a:xfrm>
          <a:prstGeom prst="lin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accent1"/>
          </a:lnRef>
          <a:fillRef idx="1001">
            <a:schemeClr val="dk2"/>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584775"/>
          </a:xfrm>
          <a:prstGeom prst="rect">
            <a:avLst/>
          </a:prstGeom>
          <a:noFill/>
        </p:spPr>
        <p:txBody>
          <a:bodyPr wrap="square" rtlCol="0">
            <a:spAutoFit/>
          </a:bodyPr>
          <a:lstStyle/>
          <a:p>
            <a:pPr algn="ctr"/>
            <a:r>
              <a:rPr lang="en-US" sz="3200" b="1" dirty="0">
                <a:solidFill>
                  <a:srgbClr val="FF0000"/>
                </a:solidFill>
                <a:latin typeface="Verdana" panose="020B0604030504040204" pitchFamily="34" charset="0"/>
                <a:ea typeface="Verdana" panose="020B0604030504040204" pitchFamily="34" charset="0"/>
                <a:cs typeface="Verdana" panose="020B0604030504040204" pitchFamily="34" charset="0"/>
              </a:rPr>
              <a:t>Linux timer stack</a:t>
            </a:r>
          </a:p>
        </p:txBody>
      </p:sp>
      <p:cxnSp>
        <p:nvCxnSpPr>
          <p:cNvPr id="30" name="Straight Connector 29">
            <a:extLst>
              <a:ext uri="{FF2B5EF4-FFF2-40B4-BE49-F238E27FC236}">
                <a16:creationId xmlns:a16="http://schemas.microsoft.com/office/drawing/2014/main" id="{9AEAB4A2-56DB-4983-829E-14648B998486}"/>
              </a:ext>
            </a:extLst>
          </p:cNvPr>
          <p:cNvCxnSpPr/>
          <p:nvPr/>
        </p:nvCxnSpPr>
        <p:spPr>
          <a:xfrm>
            <a:off x="47742" y="775840"/>
            <a:ext cx="11868539" cy="0"/>
          </a:xfrm>
          <a:prstGeom prst="line">
            <a:avLst/>
          </a:prstGeom>
        </p:spPr>
        <p:style>
          <a:lnRef idx="3">
            <a:schemeClr val="accent1"/>
          </a:lnRef>
          <a:fillRef idx="0">
            <a:schemeClr val="accent1"/>
          </a:fillRef>
          <a:effectRef idx="2">
            <a:schemeClr val="accent1"/>
          </a:effectRef>
          <a:fontRef idx="minor">
            <a:schemeClr val="tx1"/>
          </a:fontRef>
        </p:style>
      </p:cxnSp>
      <p:grpSp>
        <p:nvGrpSpPr>
          <p:cNvPr id="4" name="Group 3">
            <a:extLst>
              <a:ext uri="{FF2B5EF4-FFF2-40B4-BE49-F238E27FC236}">
                <a16:creationId xmlns:a16="http://schemas.microsoft.com/office/drawing/2014/main" id="{7AB470D5-A626-4FA0-9651-E5E38CA93F64}"/>
              </a:ext>
            </a:extLst>
          </p:cNvPr>
          <p:cNvGrpSpPr/>
          <p:nvPr/>
        </p:nvGrpSpPr>
        <p:grpSpPr>
          <a:xfrm>
            <a:off x="1018627" y="1355938"/>
            <a:ext cx="9926768" cy="5130258"/>
            <a:chOff x="215522" y="942323"/>
            <a:chExt cx="11569430" cy="5776605"/>
          </a:xfrm>
        </p:grpSpPr>
        <p:sp>
          <p:nvSpPr>
            <p:cNvPr id="9" name="TextBox 8">
              <a:extLst>
                <a:ext uri="{FF2B5EF4-FFF2-40B4-BE49-F238E27FC236}">
                  <a16:creationId xmlns:a16="http://schemas.microsoft.com/office/drawing/2014/main" id="{F1925083-FB27-45E7-AF53-6C82A108553E}"/>
                </a:ext>
              </a:extLst>
            </p:cNvPr>
            <p:cNvSpPr txBox="1"/>
            <p:nvPr/>
          </p:nvSpPr>
          <p:spPr>
            <a:xfrm>
              <a:off x="234893" y="5971582"/>
              <a:ext cx="11526472"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Counter</a:t>
              </a:r>
            </a:p>
          </p:txBody>
        </p:sp>
        <p:sp>
          <p:nvSpPr>
            <p:cNvPr id="10" name="TextBox 9">
              <a:extLst>
                <a:ext uri="{FF2B5EF4-FFF2-40B4-BE49-F238E27FC236}">
                  <a16:creationId xmlns:a16="http://schemas.microsoft.com/office/drawing/2014/main" id="{F607126C-1308-4FCC-A04F-A50C7A0B4FF5}"/>
                </a:ext>
              </a:extLst>
            </p:cNvPr>
            <p:cNvSpPr txBox="1"/>
            <p:nvPr/>
          </p:nvSpPr>
          <p:spPr>
            <a:xfrm>
              <a:off x="2552675" y="4139664"/>
              <a:ext cx="3921357"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CP15 timer</a:t>
              </a:r>
            </a:p>
          </p:txBody>
        </p:sp>
        <p:sp>
          <p:nvSpPr>
            <p:cNvPr id="11" name="TextBox 10">
              <a:extLst>
                <a:ext uri="{FF2B5EF4-FFF2-40B4-BE49-F238E27FC236}">
                  <a16:creationId xmlns:a16="http://schemas.microsoft.com/office/drawing/2014/main" id="{3BE8DBEA-AF50-4BF5-AF0F-82C0EEB569E4}"/>
                </a:ext>
              </a:extLst>
            </p:cNvPr>
            <p:cNvSpPr txBox="1"/>
            <p:nvPr/>
          </p:nvSpPr>
          <p:spPr>
            <a:xfrm>
              <a:off x="234890" y="4139664"/>
              <a:ext cx="2097249"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Mem timer</a:t>
              </a:r>
            </a:p>
          </p:txBody>
        </p:sp>
        <p:sp>
          <p:nvSpPr>
            <p:cNvPr id="12" name="TextBox 11">
              <a:extLst>
                <a:ext uri="{FF2B5EF4-FFF2-40B4-BE49-F238E27FC236}">
                  <a16:creationId xmlns:a16="http://schemas.microsoft.com/office/drawing/2014/main" id="{656BCB79-2D38-4084-8004-D68493CB8230}"/>
                </a:ext>
              </a:extLst>
            </p:cNvPr>
            <p:cNvSpPr txBox="1"/>
            <p:nvPr/>
          </p:nvSpPr>
          <p:spPr>
            <a:xfrm>
              <a:off x="234890" y="3248413"/>
              <a:ext cx="6239079"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clock events</a:t>
              </a:r>
            </a:p>
          </p:txBody>
        </p:sp>
        <p:sp>
          <p:nvSpPr>
            <p:cNvPr id="13" name="TextBox 12">
              <a:extLst>
                <a:ext uri="{FF2B5EF4-FFF2-40B4-BE49-F238E27FC236}">
                  <a16:creationId xmlns:a16="http://schemas.microsoft.com/office/drawing/2014/main" id="{22EFA4AE-D733-46D3-9747-2ECB282FF996}"/>
                </a:ext>
              </a:extLst>
            </p:cNvPr>
            <p:cNvSpPr txBox="1"/>
            <p:nvPr/>
          </p:nvSpPr>
          <p:spPr>
            <a:xfrm>
              <a:off x="234890" y="2355800"/>
              <a:ext cx="3921368"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tick-device (oneshot / periodic)</a:t>
              </a:r>
            </a:p>
          </p:txBody>
        </p:sp>
        <p:sp>
          <p:nvSpPr>
            <p:cNvPr id="14" name="TextBox 13">
              <a:extLst>
                <a:ext uri="{FF2B5EF4-FFF2-40B4-BE49-F238E27FC236}">
                  <a16:creationId xmlns:a16="http://schemas.microsoft.com/office/drawing/2014/main" id="{76D79361-BA83-40F4-B32E-0CAE275F4796}"/>
                </a:ext>
              </a:extLst>
            </p:cNvPr>
            <p:cNvSpPr txBox="1"/>
            <p:nvPr/>
          </p:nvSpPr>
          <p:spPr>
            <a:xfrm>
              <a:off x="7038168" y="3247732"/>
              <a:ext cx="3408197"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clock source</a:t>
              </a:r>
            </a:p>
          </p:txBody>
        </p:sp>
        <p:sp>
          <p:nvSpPr>
            <p:cNvPr id="15" name="TextBox 14">
              <a:extLst>
                <a:ext uri="{FF2B5EF4-FFF2-40B4-BE49-F238E27FC236}">
                  <a16:creationId xmlns:a16="http://schemas.microsoft.com/office/drawing/2014/main" id="{692672E3-D294-40DE-8CE8-98D90A41E4B1}"/>
                </a:ext>
              </a:extLst>
            </p:cNvPr>
            <p:cNvSpPr txBox="1"/>
            <p:nvPr/>
          </p:nvSpPr>
          <p:spPr>
            <a:xfrm>
              <a:off x="4498639" y="2376618"/>
              <a:ext cx="1975341"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tick-broadcast</a:t>
              </a:r>
            </a:p>
          </p:txBody>
        </p:sp>
        <p:sp>
          <p:nvSpPr>
            <p:cNvPr id="16" name="TextBox 15">
              <a:extLst>
                <a:ext uri="{FF2B5EF4-FFF2-40B4-BE49-F238E27FC236}">
                  <a16:creationId xmlns:a16="http://schemas.microsoft.com/office/drawing/2014/main" id="{7392EB29-E82C-49BA-9923-79607EC8091C}"/>
                </a:ext>
              </a:extLst>
            </p:cNvPr>
            <p:cNvSpPr txBox="1"/>
            <p:nvPr/>
          </p:nvSpPr>
          <p:spPr>
            <a:xfrm>
              <a:off x="7057391" y="2361262"/>
              <a:ext cx="3388987"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time keeping</a:t>
              </a:r>
            </a:p>
          </p:txBody>
        </p:sp>
        <p:sp>
          <p:nvSpPr>
            <p:cNvPr id="17" name="TextBox 16">
              <a:extLst>
                <a:ext uri="{FF2B5EF4-FFF2-40B4-BE49-F238E27FC236}">
                  <a16:creationId xmlns:a16="http://schemas.microsoft.com/office/drawing/2014/main" id="{426DE4FD-8CA6-4048-860B-CD3FE9DC0CCA}"/>
                </a:ext>
              </a:extLst>
            </p:cNvPr>
            <p:cNvSpPr txBox="1"/>
            <p:nvPr/>
          </p:nvSpPr>
          <p:spPr>
            <a:xfrm>
              <a:off x="7057393" y="1809626"/>
              <a:ext cx="1087319" cy="385397"/>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400" dirty="0"/>
                <a:t>mono</a:t>
              </a:r>
            </a:p>
          </p:txBody>
        </p:sp>
        <p:sp>
          <p:nvSpPr>
            <p:cNvPr id="18" name="TextBox 17">
              <a:extLst>
                <a:ext uri="{FF2B5EF4-FFF2-40B4-BE49-F238E27FC236}">
                  <a16:creationId xmlns:a16="http://schemas.microsoft.com/office/drawing/2014/main" id="{4A1CA018-97C1-440A-9F84-17CE8DE5D914}"/>
                </a:ext>
              </a:extLst>
            </p:cNvPr>
            <p:cNvSpPr txBox="1"/>
            <p:nvPr/>
          </p:nvSpPr>
          <p:spPr>
            <a:xfrm>
              <a:off x="239614" y="1451910"/>
              <a:ext cx="1441939"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err="1"/>
                <a:t>hrtimers</a:t>
              </a:r>
              <a:endParaRPr lang="en-US" dirty="0"/>
            </a:p>
          </p:txBody>
        </p:sp>
        <p:sp>
          <p:nvSpPr>
            <p:cNvPr id="19" name="TextBox 18">
              <a:extLst>
                <a:ext uri="{FF2B5EF4-FFF2-40B4-BE49-F238E27FC236}">
                  <a16:creationId xmlns:a16="http://schemas.microsoft.com/office/drawing/2014/main" id="{09C33DF6-4087-4CE3-859E-4B51722E71CC}"/>
                </a:ext>
              </a:extLst>
            </p:cNvPr>
            <p:cNvSpPr txBox="1"/>
            <p:nvPr/>
          </p:nvSpPr>
          <p:spPr>
            <a:xfrm>
              <a:off x="2092414" y="1453791"/>
              <a:ext cx="1441939"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timers</a:t>
              </a:r>
            </a:p>
          </p:txBody>
        </p:sp>
        <p:sp>
          <p:nvSpPr>
            <p:cNvPr id="20" name="TextBox 19">
              <a:extLst>
                <a:ext uri="{FF2B5EF4-FFF2-40B4-BE49-F238E27FC236}">
                  <a16:creationId xmlns:a16="http://schemas.microsoft.com/office/drawing/2014/main" id="{F56A81A5-67FF-4FC5-AD30-E2D490E8408C}"/>
                </a:ext>
              </a:extLst>
            </p:cNvPr>
            <p:cNvSpPr txBox="1"/>
            <p:nvPr/>
          </p:nvSpPr>
          <p:spPr>
            <a:xfrm>
              <a:off x="8347701" y="1805523"/>
              <a:ext cx="956265" cy="385398"/>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400" dirty="0"/>
                <a:t>boot</a:t>
              </a:r>
            </a:p>
          </p:txBody>
        </p:sp>
        <p:sp>
          <p:nvSpPr>
            <p:cNvPr id="21" name="TextBox 20">
              <a:extLst>
                <a:ext uri="{FF2B5EF4-FFF2-40B4-BE49-F238E27FC236}">
                  <a16:creationId xmlns:a16="http://schemas.microsoft.com/office/drawing/2014/main" id="{C97C2AA2-BF36-4F14-975A-99E6CCD56DA7}"/>
                </a:ext>
              </a:extLst>
            </p:cNvPr>
            <p:cNvSpPr txBox="1"/>
            <p:nvPr/>
          </p:nvSpPr>
          <p:spPr>
            <a:xfrm>
              <a:off x="9487752" y="1815148"/>
              <a:ext cx="956263" cy="385398"/>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400" dirty="0"/>
                <a:t>Real</a:t>
              </a:r>
            </a:p>
          </p:txBody>
        </p:sp>
        <p:sp>
          <p:nvSpPr>
            <p:cNvPr id="22" name="TextBox 21">
              <a:extLst>
                <a:ext uri="{FF2B5EF4-FFF2-40B4-BE49-F238E27FC236}">
                  <a16:creationId xmlns:a16="http://schemas.microsoft.com/office/drawing/2014/main" id="{A2CB5D79-4359-474B-BD28-2BFD0368321D}"/>
                </a:ext>
              </a:extLst>
            </p:cNvPr>
            <p:cNvSpPr txBox="1"/>
            <p:nvPr/>
          </p:nvSpPr>
          <p:spPr>
            <a:xfrm>
              <a:off x="242390" y="942323"/>
              <a:ext cx="914400" cy="400778"/>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100" dirty="0" err="1"/>
                <a:t>sched</a:t>
              </a:r>
              <a:r>
                <a:rPr lang="en-US" sz="1100" dirty="0"/>
                <a:t>-timer</a:t>
              </a:r>
            </a:p>
          </p:txBody>
        </p:sp>
        <p:sp>
          <p:nvSpPr>
            <p:cNvPr id="23" name="TextBox 22">
              <a:extLst>
                <a:ext uri="{FF2B5EF4-FFF2-40B4-BE49-F238E27FC236}">
                  <a16:creationId xmlns:a16="http://schemas.microsoft.com/office/drawing/2014/main" id="{8B972258-2CDF-48DD-9EEB-69F592D59F02}"/>
                </a:ext>
              </a:extLst>
            </p:cNvPr>
            <p:cNvSpPr txBox="1"/>
            <p:nvPr/>
          </p:nvSpPr>
          <p:spPr>
            <a:xfrm>
              <a:off x="10446365" y="957704"/>
              <a:ext cx="1315000" cy="480648"/>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100" dirty="0"/>
                <a:t>Sched-clock</a:t>
              </a:r>
            </a:p>
          </p:txBody>
        </p:sp>
        <p:cxnSp>
          <p:nvCxnSpPr>
            <p:cNvPr id="24" name="Straight Arrow Connector 23">
              <a:extLst>
                <a:ext uri="{FF2B5EF4-FFF2-40B4-BE49-F238E27FC236}">
                  <a16:creationId xmlns:a16="http://schemas.microsoft.com/office/drawing/2014/main" id="{3933B9C9-C381-47E2-8B61-0000D1800D6A}"/>
                </a:ext>
              </a:extLst>
            </p:cNvPr>
            <p:cNvCxnSpPr/>
            <p:nvPr/>
          </p:nvCxnSpPr>
          <p:spPr>
            <a:xfrm>
              <a:off x="11110734" y="1269268"/>
              <a:ext cx="0" cy="3780320"/>
            </a:xfrm>
            <a:prstGeom prst="straightConnector1">
              <a:avLst/>
            </a:prstGeom>
            <a:ln w="19050">
              <a:noFill/>
              <a:headEnd type="none" w="lg" len="lg"/>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1001">
              <a:schemeClr val="dk2"/>
            </a:fillRef>
            <a:effectRef idx="0">
              <a:schemeClr val="accent1"/>
            </a:effectRef>
            <a:fontRef idx="minor">
              <a:schemeClr val="tx1"/>
            </a:fontRef>
          </p:style>
        </p:cxnSp>
        <p:sp>
          <p:nvSpPr>
            <p:cNvPr id="25" name="TextBox 24">
              <a:extLst>
                <a:ext uri="{FF2B5EF4-FFF2-40B4-BE49-F238E27FC236}">
                  <a16:creationId xmlns:a16="http://schemas.microsoft.com/office/drawing/2014/main" id="{873FF2CD-66DE-440F-A5C1-9BC285D4BA30}"/>
                </a:ext>
              </a:extLst>
            </p:cNvPr>
            <p:cNvSpPr txBox="1"/>
            <p:nvPr/>
          </p:nvSpPr>
          <p:spPr>
            <a:xfrm>
              <a:off x="7057391" y="957704"/>
              <a:ext cx="1087319" cy="385397"/>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sz="1400" dirty="0" err="1"/>
                <a:t>ktime_get</a:t>
              </a:r>
              <a:endParaRPr lang="en-US" sz="1400" dirty="0"/>
            </a:p>
          </p:txBody>
        </p:sp>
        <p:cxnSp>
          <p:nvCxnSpPr>
            <p:cNvPr id="3" name="Straight Connector 2">
              <a:extLst>
                <a:ext uri="{FF2B5EF4-FFF2-40B4-BE49-F238E27FC236}">
                  <a16:creationId xmlns:a16="http://schemas.microsoft.com/office/drawing/2014/main" id="{7FA67713-22E9-499F-B471-2217C8B17BD1}"/>
                </a:ext>
              </a:extLst>
            </p:cNvPr>
            <p:cNvCxnSpPr>
              <a:cxnSpLocks/>
            </p:cNvCxnSpPr>
            <p:nvPr/>
          </p:nvCxnSpPr>
          <p:spPr>
            <a:xfrm>
              <a:off x="218803" y="4067711"/>
              <a:ext cx="1154256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3336E4C7-8ECA-40A6-8C05-B25B1FE94A15}"/>
                </a:ext>
              </a:extLst>
            </p:cNvPr>
            <p:cNvCxnSpPr>
              <a:cxnSpLocks/>
            </p:cNvCxnSpPr>
            <p:nvPr/>
          </p:nvCxnSpPr>
          <p:spPr>
            <a:xfrm>
              <a:off x="215522" y="3176208"/>
              <a:ext cx="11561932"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7FB3D548-01FE-4B00-BFF8-01412AE50364}"/>
                </a:ext>
              </a:extLst>
            </p:cNvPr>
            <p:cNvCxnSpPr>
              <a:cxnSpLocks/>
            </p:cNvCxnSpPr>
            <p:nvPr/>
          </p:nvCxnSpPr>
          <p:spPr>
            <a:xfrm>
              <a:off x="225309" y="2271592"/>
              <a:ext cx="11502500" cy="0"/>
            </a:xfrm>
            <a:prstGeom prst="line">
              <a:avLst/>
            </a:prstGeom>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2B42C7C8-4117-4CDF-BDAF-54481E2A7462}"/>
                </a:ext>
              </a:extLst>
            </p:cNvPr>
            <p:cNvSpPr txBox="1"/>
            <p:nvPr/>
          </p:nvSpPr>
          <p:spPr>
            <a:xfrm>
              <a:off x="2552612" y="5082102"/>
              <a:ext cx="9208753"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CP15 timer counter</a:t>
              </a:r>
            </a:p>
          </p:txBody>
        </p:sp>
        <p:sp>
          <p:nvSpPr>
            <p:cNvPr id="36" name="TextBox 35">
              <a:extLst>
                <a:ext uri="{FF2B5EF4-FFF2-40B4-BE49-F238E27FC236}">
                  <a16:creationId xmlns:a16="http://schemas.microsoft.com/office/drawing/2014/main" id="{BE087B97-F92E-4690-AE67-F6A9B5CC5577}"/>
                </a:ext>
              </a:extLst>
            </p:cNvPr>
            <p:cNvSpPr txBox="1"/>
            <p:nvPr/>
          </p:nvSpPr>
          <p:spPr>
            <a:xfrm>
              <a:off x="234890" y="5045922"/>
              <a:ext cx="2097249" cy="747346"/>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1001">
              <a:schemeClr val="dk2"/>
            </a:fillRef>
            <a:effectRef idx="3">
              <a:schemeClr val="accent5"/>
            </a:effectRef>
            <a:fontRef idx="minor">
              <a:schemeClr val="lt1"/>
            </a:fontRef>
          </p:style>
          <p:txBody>
            <a:bodyPr wrap="square" rtlCol="0" anchor="ctr">
              <a:noAutofit/>
            </a:bodyPr>
            <a:lstStyle/>
            <a:p>
              <a:pPr algn="ctr"/>
              <a:r>
                <a:rPr lang="en-US" dirty="0"/>
                <a:t>Mem timer counter</a:t>
              </a:r>
            </a:p>
          </p:txBody>
        </p:sp>
        <p:cxnSp>
          <p:nvCxnSpPr>
            <p:cNvPr id="38" name="Straight Connector 37">
              <a:extLst>
                <a:ext uri="{FF2B5EF4-FFF2-40B4-BE49-F238E27FC236}">
                  <a16:creationId xmlns:a16="http://schemas.microsoft.com/office/drawing/2014/main" id="{777371C4-C27F-4F65-B40D-5B75B93116F6}"/>
                </a:ext>
              </a:extLst>
            </p:cNvPr>
            <p:cNvCxnSpPr>
              <a:cxnSpLocks/>
            </p:cNvCxnSpPr>
            <p:nvPr/>
          </p:nvCxnSpPr>
          <p:spPr>
            <a:xfrm>
              <a:off x="230445" y="4962511"/>
              <a:ext cx="1154256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7D50E51E-D673-454A-AFAB-0CF89E1D84AB}"/>
                </a:ext>
              </a:extLst>
            </p:cNvPr>
            <p:cNvCxnSpPr>
              <a:cxnSpLocks/>
            </p:cNvCxnSpPr>
            <p:nvPr/>
          </p:nvCxnSpPr>
          <p:spPr>
            <a:xfrm>
              <a:off x="242390" y="5886699"/>
              <a:ext cx="11542562" cy="0"/>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42129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51003"/>
            <a:ext cx="11526473" cy="584775"/>
          </a:xfrm>
          <a:prstGeom prst="rect">
            <a:avLst/>
          </a:prstGeom>
          <a:noFill/>
        </p:spPr>
        <p:txBody>
          <a:bodyPr wrap="square" rtlCol="0">
            <a:spAutoFit/>
          </a:bodyPr>
          <a:lstStyle>
            <a:defPPr>
              <a:defRPr lang="en-US"/>
            </a:defPPr>
            <a:lvl1pPr algn="ct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Linux arch timer</a:t>
            </a:r>
          </a:p>
        </p:txBody>
      </p:sp>
      <p:grpSp>
        <p:nvGrpSpPr>
          <p:cNvPr id="30" name="Group 29">
            <a:extLst>
              <a:ext uri="{FF2B5EF4-FFF2-40B4-BE49-F238E27FC236}">
                <a16:creationId xmlns:a16="http://schemas.microsoft.com/office/drawing/2014/main" id="{B87D7619-987F-46EE-8223-E60C86B13DC0}"/>
              </a:ext>
            </a:extLst>
          </p:cNvPr>
          <p:cNvGrpSpPr/>
          <p:nvPr/>
        </p:nvGrpSpPr>
        <p:grpSpPr>
          <a:xfrm>
            <a:off x="7882487" y="1323866"/>
            <a:ext cx="3761432" cy="2234462"/>
            <a:chOff x="7232508" y="1038640"/>
            <a:chExt cx="3761432" cy="2234462"/>
          </a:xfrm>
        </p:grpSpPr>
        <p:sp>
          <p:nvSpPr>
            <p:cNvPr id="9" name="Rectangle 8">
              <a:extLst>
                <a:ext uri="{FF2B5EF4-FFF2-40B4-BE49-F238E27FC236}">
                  <a16:creationId xmlns:a16="http://schemas.microsoft.com/office/drawing/2014/main" id="{268A2C40-F62C-4FB0-AF37-A0320C50FA18}"/>
                </a:ext>
              </a:extLst>
            </p:cNvPr>
            <p:cNvSpPr/>
            <p:nvPr/>
          </p:nvSpPr>
          <p:spPr>
            <a:xfrm>
              <a:off x="7232508" y="1752398"/>
              <a:ext cx="1620359" cy="780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Counter</a:t>
              </a:r>
            </a:p>
          </p:txBody>
        </p:sp>
        <p:sp>
          <p:nvSpPr>
            <p:cNvPr id="10" name="Rectangle 9">
              <a:extLst>
                <a:ext uri="{FF2B5EF4-FFF2-40B4-BE49-F238E27FC236}">
                  <a16:creationId xmlns:a16="http://schemas.microsoft.com/office/drawing/2014/main" id="{1D55158A-325C-4E13-B033-FEF3BEC1E86E}"/>
                </a:ext>
              </a:extLst>
            </p:cNvPr>
            <p:cNvSpPr/>
            <p:nvPr/>
          </p:nvSpPr>
          <p:spPr>
            <a:xfrm>
              <a:off x="9373581" y="1038640"/>
              <a:ext cx="1620359" cy="34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 count</a:t>
              </a:r>
            </a:p>
          </p:txBody>
        </p:sp>
        <p:sp>
          <p:nvSpPr>
            <p:cNvPr id="11" name="Rectangle 10">
              <a:extLst>
                <a:ext uri="{FF2B5EF4-FFF2-40B4-BE49-F238E27FC236}">
                  <a16:creationId xmlns:a16="http://schemas.microsoft.com/office/drawing/2014/main" id="{532074C4-99C0-49F7-BF6C-7E4CDB2D8750}"/>
                </a:ext>
              </a:extLst>
            </p:cNvPr>
            <p:cNvSpPr/>
            <p:nvPr/>
          </p:nvSpPr>
          <p:spPr>
            <a:xfrm>
              <a:off x="9373581" y="1752398"/>
              <a:ext cx="1620359" cy="780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 counter</a:t>
              </a:r>
            </a:p>
          </p:txBody>
        </p:sp>
        <p:cxnSp>
          <p:nvCxnSpPr>
            <p:cNvPr id="12" name="Straight Arrow Connector 11">
              <a:extLst>
                <a:ext uri="{FF2B5EF4-FFF2-40B4-BE49-F238E27FC236}">
                  <a16:creationId xmlns:a16="http://schemas.microsoft.com/office/drawing/2014/main" id="{DF5AD10F-87A3-4211-A12F-53674721943C}"/>
                </a:ext>
              </a:extLst>
            </p:cNvPr>
            <p:cNvCxnSpPr>
              <a:cxnSpLocks/>
              <a:stCxn id="9" idx="2"/>
            </p:cNvCxnSpPr>
            <p:nvPr/>
          </p:nvCxnSpPr>
          <p:spPr>
            <a:xfrm>
              <a:off x="8042688" y="2532562"/>
              <a:ext cx="0" cy="36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DA2C76-27EB-4F6C-AAE9-5F867ABEACE2}"/>
                </a:ext>
              </a:extLst>
            </p:cNvPr>
            <p:cNvCxnSpPr>
              <a:cxnSpLocks/>
            </p:cNvCxnSpPr>
            <p:nvPr/>
          </p:nvCxnSpPr>
          <p:spPr>
            <a:xfrm>
              <a:off x="8846563" y="2142480"/>
              <a:ext cx="523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912DB2C-4F86-4B2E-9914-125B261C109F}"/>
                </a:ext>
              </a:extLst>
            </p:cNvPr>
            <p:cNvCxnSpPr>
              <a:cxnSpLocks/>
            </p:cNvCxnSpPr>
            <p:nvPr/>
          </p:nvCxnSpPr>
          <p:spPr>
            <a:xfrm>
              <a:off x="10199235" y="2525209"/>
              <a:ext cx="0" cy="455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D02187-20A5-4208-BE4F-9623365CDCFC}"/>
                </a:ext>
              </a:extLst>
            </p:cNvPr>
            <p:cNvCxnSpPr>
              <a:cxnSpLocks/>
            </p:cNvCxnSpPr>
            <p:nvPr/>
          </p:nvCxnSpPr>
          <p:spPr>
            <a:xfrm>
              <a:off x="10183346" y="1322426"/>
              <a:ext cx="0" cy="4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5D212AF-639F-44AA-8026-62F4602021B2}"/>
                </a:ext>
              </a:extLst>
            </p:cNvPr>
            <p:cNvSpPr txBox="1"/>
            <p:nvPr/>
          </p:nvSpPr>
          <p:spPr>
            <a:xfrm>
              <a:off x="7232508" y="2799008"/>
              <a:ext cx="2088989" cy="369332"/>
            </a:xfrm>
            <a:prstGeom prst="rect">
              <a:avLst/>
            </a:prstGeom>
            <a:noFill/>
          </p:spPr>
          <p:txBody>
            <a:bodyPr wrap="square" rtlCol="0">
              <a:spAutoFit/>
            </a:bodyPr>
            <a:lstStyle/>
            <a:p>
              <a:r>
                <a:rPr lang="en-US" dirty="0"/>
                <a:t>Counter/time source</a:t>
              </a:r>
            </a:p>
          </p:txBody>
        </p:sp>
        <p:sp>
          <p:nvSpPr>
            <p:cNvPr id="17" name="TextBox 16">
              <a:extLst>
                <a:ext uri="{FF2B5EF4-FFF2-40B4-BE49-F238E27FC236}">
                  <a16:creationId xmlns:a16="http://schemas.microsoft.com/office/drawing/2014/main" id="{8AE4D6CE-FA49-46F6-855D-9BB04AC04293}"/>
                </a:ext>
              </a:extLst>
            </p:cNvPr>
            <p:cNvSpPr txBox="1"/>
            <p:nvPr/>
          </p:nvSpPr>
          <p:spPr>
            <a:xfrm>
              <a:off x="9845114" y="2903770"/>
              <a:ext cx="708241" cy="369332"/>
            </a:xfrm>
            <a:prstGeom prst="rect">
              <a:avLst/>
            </a:prstGeom>
            <a:noFill/>
          </p:spPr>
          <p:txBody>
            <a:bodyPr wrap="square" rtlCol="0">
              <a:spAutoFit/>
            </a:bodyPr>
            <a:lstStyle/>
            <a:p>
              <a:r>
                <a:rPr lang="en-US" dirty="0"/>
                <a:t>Event</a:t>
              </a:r>
            </a:p>
          </p:txBody>
        </p:sp>
      </p:grpSp>
      <p:graphicFrame>
        <p:nvGraphicFramePr>
          <p:cNvPr id="2" name="Diagram 1">
            <a:extLst>
              <a:ext uri="{FF2B5EF4-FFF2-40B4-BE49-F238E27FC236}">
                <a16:creationId xmlns:a16="http://schemas.microsoft.com/office/drawing/2014/main" id="{A583126B-529D-400A-97F4-D0D8A3803C08}"/>
              </a:ext>
            </a:extLst>
          </p:cNvPr>
          <p:cNvGraphicFramePr/>
          <p:nvPr>
            <p:extLst>
              <p:ext uri="{D42A27DB-BD31-4B8C-83A1-F6EECF244321}">
                <p14:modId xmlns:p14="http://schemas.microsoft.com/office/powerpoint/2010/main" val="2719000091"/>
              </p:ext>
            </p:extLst>
          </p:nvPr>
        </p:nvGraphicFramePr>
        <p:xfrm>
          <a:off x="152580" y="1249720"/>
          <a:ext cx="7523344" cy="3590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F9FA91BD-FFFF-48B6-8718-CEE0544FDAD8}"/>
              </a:ext>
            </a:extLst>
          </p:cNvPr>
          <p:cNvSpPr txBox="1"/>
          <p:nvPr/>
        </p:nvSpPr>
        <p:spPr>
          <a:xfrm>
            <a:off x="249886" y="4931305"/>
            <a:ext cx="11526473" cy="1969770"/>
          </a:xfrm>
          <a:prstGeom prst="rect">
            <a:avLst/>
          </a:prstGeom>
          <a:noFill/>
        </p:spPr>
        <p:txBody>
          <a:bodyPr wrap="square" rtlCol="0">
            <a:spAutoFit/>
          </a:bodyPr>
          <a:lstStyle/>
          <a:p>
            <a:pPr marL="285750" indent="-285750" algn="just">
              <a:buFont typeface="Arial" panose="020B0604020202020204" pitchFamily="34" charset="0"/>
              <a:buChar char="•"/>
            </a:pPr>
            <a:r>
              <a:rPr lang="en-US" dirty="0"/>
              <a:t>Handle timer sources with dynamic CPU start and stop, with </a:t>
            </a:r>
            <a:r>
              <a:rPr lang="en-US" sz="1600" i="1" dirty="0">
                <a:latin typeface="Courier New" panose="02070309020205020404" pitchFamily="49" charset="0"/>
                <a:cs typeface="Courier New" panose="02070309020205020404" pitchFamily="49" charset="0"/>
              </a:rPr>
              <a:t>CPU_STARTING and CPU_DYING </a:t>
            </a:r>
            <a:r>
              <a:rPr lang="en-US" dirty="0"/>
              <a:t>notifications.</a:t>
            </a:r>
          </a:p>
          <a:p>
            <a:pPr algn="just"/>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arch_timer_start</a:t>
            </a:r>
            <a:r>
              <a:rPr lang="en-US" sz="1600" i="1" dirty="0">
                <a:latin typeface="Courier New" panose="02070309020205020404" pitchFamily="49" charset="0"/>
                <a:cs typeface="Courier New" panose="02070309020205020404" pitchFamily="49" charset="0"/>
              </a:rPr>
              <a:t>/stop(</a:t>
            </a:r>
            <a:r>
              <a:rPr lang="en-US" sz="1600" i="1" dirty="0" err="1">
                <a:latin typeface="Courier New" panose="02070309020205020404" pitchFamily="49" charset="0"/>
                <a:cs typeface="Courier New" panose="02070309020205020404" pitchFamily="49" charset="0"/>
              </a:rPr>
              <a:t>this_cpu_ptr</a:t>
            </a:r>
            <a:r>
              <a:rPr lang="en-US" sz="1600" i="1" dirty="0">
                <a:latin typeface="Courier New" panose="02070309020205020404" pitchFamily="49" charset="0"/>
                <a:cs typeface="Courier New" panose="02070309020205020404" pitchFamily="49" charset="0"/>
              </a:rPr>
              <a:t>(</a:t>
            </a:r>
            <a:r>
              <a:rPr lang="en-US" sz="1600" i="1" dirty="0" err="1">
                <a:latin typeface="Courier New" panose="02070309020205020404" pitchFamily="49" charset="0"/>
                <a:cs typeface="Courier New" panose="02070309020205020404" pitchFamily="49" charset="0"/>
              </a:rPr>
              <a:t>arch_timer_evt</a:t>
            </a:r>
            <a:r>
              <a:rPr lang="en-US" sz="1600" i="1" dirty="0">
                <a:latin typeface="Courier New" panose="02070309020205020404" pitchFamily="49" charset="0"/>
                <a:cs typeface="Courier New" panose="02070309020205020404" pitchFamily="49" charset="0"/>
              </a:rPr>
              <a:t>));</a:t>
            </a:r>
          </a:p>
          <a:p>
            <a:pPr algn="just"/>
            <a:endParaRPr lang="en-US" i="1" dirty="0"/>
          </a:p>
          <a:p>
            <a:pPr marL="285750" indent="-285750" algn="just">
              <a:buFont typeface="Arial" panose="020B0604020202020204" pitchFamily="34" charset="0"/>
              <a:buChar char="•"/>
            </a:pPr>
            <a:r>
              <a:rPr lang="en-US" dirty="0"/>
              <a:t>Register with clock events layer of Linux</a:t>
            </a:r>
          </a:p>
          <a:p>
            <a:pPr algn="just"/>
            <a:r>
              <a:rPr lang="en-US" i="1" dirty="0">
                <a:latin typeface="Courier New" panose="02070309020205020404" pitchFamily="49" charset="0"/>
                <a:cs typeface="Courier New" panose="02070309020205020404" pitchFamily="49" charset="0"/>
              </a:rPr>
              <a:t>/* struct </a:t>
            </a:r>
            <a:r>
              <a:rPr lang="en-US" i="1" dirty="0" err="1">
                <a:latin typeface="Courier New" panose="02070309020205020404" pitchFamily="49" charset="0"/>
                <a:cs typeface="Courier New" panose="02070309020205020404" pitchFamily="49" charset="0"/>
              </a:rPr>
              <a:t>clock_event_device</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clk</a:t>
            </a:r>
            <a:r>
              <a:rPr lang="en-US" i="1" dirty="0">
                <a:latin typeface="Courier New" panose="02070309020205020404" pitchFamily="49" charset="0"/>
                <a:cs typeface="Courier New" panose="02070309020205020404" pitchFamily="49" charset="0"/>
              </a:rPr>
              <a:t> */</a:t>
            </a:r>
          </a:p>
          <a:p>
            <a:r>
              <a:rPr lang="en-US" sz="1600" i="1" dirty="0" err="1">
                <a:latin typeface="Courier New" panose="02070309020205020404" pitchFamily="49" charset="0"/>
                <a:cs typeface="Courier New" panose="02070309020205020404" pitchFamily="49" charset="0"/>
              </a:rPr>
              <a:t>clockevents_config_and_register</a:t>
            </a:r>
            <a:r>
              <a:rPr lang="en-US" sz="1600" i="1" dirty="0">
                <a:latin typeface="Courier New" panose="02070309020205020404" pitchFamily="49" charset="0"/>
                <a:cs typeface="Courier New" panose="02070309020205020404" pitchFamily="49" charset="0"/>
              </a:rPr>
              <a:t>(</a:t>
            </a:r>
            <a:r>
              <a:rPr lang="en-US" sz="1600" i="1" dirty="0" err="1">
                <a:latin typeface="Courier New" panose="02070309020205020404" pitchFamily="49" charset="0"/>
                <a:cs typeface="Courier New" panose="02070309020205020404" pitchFamily="49" charset="0"/>
              </a:rPr>
              <a:t>clk</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arch_timer_rate</a:t>
            </a:r>
            <a:r>
              <a:rPr lang="en-US" sz="1600" i="1" dirty="0">
                <a:latin typeface="Courier New" panose="02070309020205020404" pitchFamily="49" charset="0"/>
                <a:cs typeface="Courier New" panose="02070309020205020404" pitchFamily="49" charset="0"/>
              </a:rPr>
              <a:t>, 0xf, 0x7fffffff);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3612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Clock source</a:t>
            </a:r>
          </a:p>
        </p:txBody>
      </p:sp>
      <p:sp>
        <p:nvSpPr>
          <p:cNvPr id="8" name="TextBox 7">
            <a:extLst>
              <a:ext uri="{FF2B5EF4-FFF2-40B4-BE49-F238E27FC236}">
                <a16:creationId xmlns:a16="http://schemas.microsoft.com/office/drawing/2014/main" id="{874FA494-3721-4143-8341-655AE82422A2}"/>
              </a:ext>
            </a:extLst>
          </p:cNvPr>
          <p:cNvSpPr txBox="1"/>
          <p:nvPr/>
        </p:nvSpPr>
        <p:spPr>
          <a:xfrm>
            <a:off x="117446" y="1053724"/>
            <a:ext cx="6809653"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purpose of the clock source is to provide a time-line for the system that tells you where you are in time. </a:t>
            </a:r>
          </a:p>
          <a:p>
            <a:pPr algn="just"/>
            <a:r>
              <a:rPr lang="en-US" dirty="0"/>
              <a:t>	</a:t>
            </a:r>
            <a:r>
              <a:rPr lang="en-US" dirty="0" err="1"/>
              <a:t>Eg</a:t>
            </a:r>
            <a:r>
              <a:rPr lang="en-US" dirty="0"/>
              <a:t>: ‘date’ command uses </a:t>
            </a:r>
            <a:r>
              <a:rPr lang="en-US" dirty="0" err="1"/>
              <a:t>clocksource</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Typically the clock source is a monotonic, atomic counter which will provide n bits which count from 0 to 2^(n-1) and then wraps around to 0 and start over. It will ideally NEVER stop ticking as long as the system is running. It may stop during system suspend.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achieve better wall-clock accuracy with </a:t>
            </a:r>
            <a:r>
              <a:rPr lang="en-US" dirty="0" err="1"/>
              <a:t>clocksource</a:t>
            </a:r>
            <a:r>
              <a:rPr lang="en-US" dirty="0"/>
              <a:t> it may be synchronizing the user-visible time to RTC clocks in the system or against networked time servers using NTP.</a:t>
            </a:r>
          </a:p>
          <a:p>
            <a:pPr marL="285750" indent="-285750" algn="just">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D3E93FE8-3B92-4355-B491-0183F651C18D}"/>
              </a:ext>
            </a:extLst>
          </p:cNvPr>
          <p:cNvSpPr txBox="1"/>
          <p:nvPr/>
        </p:nvSpPr>
        <p:spPr>
          <a:xfrm>
            <a:off x="117446" y="4483681"/>
            <a:ext cx="11937534" cy="1754326"/>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clock source kernel infrastructure provides a means to translate the provided counter into a nanosecond value as an unsigned long </a:t>
            </a:r>
            <a:r>
              <a:rPr lang="en-US" dirty="0" err="1"/>
              <a:t>long</a:t>
            </a:r>
            <a:r>
              <a:rPr lang="en-US" dirty="0"/>
              <a:t> (unsigned 64 bit) number. This is done in an efficient way using multiply and shift operations. So in clocksource_cyc2ns() you find:</a:t>
            </a:r>
          </a:p>
          <a:p>
            <a:pPr lvl="1" algn="just"/>
            <a:r>
              <a:rPr lang="en-US" dirty="0"/>
              <a:t>	</a:t>
            </a:r>
            <a:r>
              <a:rPr lang="en-US" i="1" dirty="0"/>
              <a:t>ns ~= (</a:t>
            </a:r>
            <a:r>
              <a:rPr lang="en-US" i="1" dirty="0" err="1"/>
              <a:t>clocksource</a:t>
            </a:r>
            <a:r>
              <a:rPr lang="en-US" i="1" dirty="0"/>
              <a:t> * </a:t>
            </a:r>
            <a:r>
              <a:rPr lang="en-US" i="1" dirty="0" err="1"/>
              <a:t>mult</a:t>
            </a:r>
            <a:r>
              <a:rPr lang="en-US" i="1" dirty="0"/>
              <a:t>) &gt;&gt; shift</a:t>
            </a:r>
          </a:p>
          <a:p>
            <a:pPr marL="285750" indent="-285750" algn="just">
              <a:buFont typeface="Arial" panose="020B0604020202020204" pitchFamily="34" charset="0"/>
              <a:buChar char="•"/>
            </a:pPr>
            <a:endParaRPr lang="en-US" dirty="0"/>
          </a:p>
        </p:txBody>
      </p:sp>
      <p:pic>
        <p:nvPicPr>
          <p:cNvPr id="10" name="Picture 9" descr="A picture containing indoor&#10;&#10;Description generated with high confidence">
            <a:extLst>
              <a:ext uri="{FF2B5EF4-FFF2-40B4-BE49-F238E27FC236}">
                <a16:creationId xmlns:a16="http://schemas.microsoft.com/office/drawing/2014/main" id="{BF98ACAC-F991-4A41-B59D-81DCBCC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26187">
            <a:off x="8026010" y="1485811"/>
            <a:ext cx="3596552" cy="2429113"/>
          </a:xfrm>
          <a:prstGeom prst="rect">
            <a:avLst/>
          </a:prstGeom>
        </p:spPr>
      </p:pic>
    </p:spTree>
    <p:extLst>
      <p:ext uri="{BB962C8B-B14F-4D97-AF65-F5344CB8AC3E}">
        <p14:creationId xmlns:p14="http://schemas.microsoft.com/office/powerpoint/2010/main" val="146063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a:cxnSpLocks/>
          </p:cNvCxnSpPr>
          <p:nvPr/>
        </p:nvCxnSpPr>
        <p:spPr>
          <a:xfrm>
            <a:off x="0" y="807997"/>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874FA494-3721-4143-8341-655AE82422A2}"/>
              </a:ext>
            </a:extLst>
          </p:cNvPr>
          <p:cNvSpPr txBox="1"/>
          <p:nvPr/>
        </p:nvSpPr>
        <p:spPr>
          <a:xfrm>
            <a:off x="109057" y="776903"/>
            <a:ext cx="11751093" cy="6124754"/>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Register the clock counters available to the </a:t>
            </a:r>
            <a:r>
              <a:rPr lang="en-US" dirty="0" err="1"/>
              <a:t>clocksource</a:t>
            </a:r>
            <a:r>
              <a:rPr lang="en-US" dirty="0"/>
              <a:t> framework. This happens from the timer driver for the timer counter as </a:t>
            </a:r>
            <a:r>
              <a:rPr lang="en-US" dirty="0" err="1"/>
              <a:t>clocksource</a:t>
            </a:r>
            <a:r>
              <a:rPr lang="en-US" dirty="0"/>
              <a:t>. </a:t>
            </a:r>
          </a:p>
          <a:p>
            <a:pPr lvl="1" algn="just"/>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arch_timer_common_init</a:t>
            </a:r>
            <a:r>
              <a:rPr lang="en-US" sz="1600" i="1" dirty="0">
                <a:latin typeface="Courier New" panose="02070309020205020404" pitchFamily="49" charset="0"/>
                <a:cs typeface="Courier New" panose="02070309020205020404" pitchFamily="49" charset="0"/>
              </a:rPr>
              <a:t>(void) -&gt; </a:t>
            </a:r>
            <a:r>
              <a:rPr lang="en-US" sz="1600" i="1" dirty="0" err="1">
                <a:latin typeface="Courier New" panose="02070309020205020404" pitchFamily="49" charset="0"/>
                <a:cs typeface="Courier New" panose="02070309020205020404" pitchFamily="49" charset="0"/>
              </a:rPr>
              <a:t>arch_counter_register</a:t>
            </a:r>
            <a:r>
              <a:rPr lang="en-US" sz="1600" i="1" dirty="0">
                <a:latin typeface="Courier New" panose="02070309020205020404" pitchFamily="49" charset="0"/>
                <a:cs typeface="Courier New" panose="02070309020205020404" pitchFamily="49" charset="0"/>
              </a:rPr>
              <a:t>(</a:t>
            </a:r>
            <a:r>
              <a:rPr lang="en-US" sz="1600" i="1" dirty="0" err="1">
                <a:latin typeface="Courier New" panose="02070309020205020404" pitchFamily="49" charset="0"/>
                <a:cs typeface="Courier New" panose="02070309020205020404" pitchFamily="49" charset="0"/>
              </a:rPr>
              <a:t>arch_timers_present</a:t>
            </a:r>
            <a:r>
              <a:rPr lang="en-US" sz="1600" i="1" dirty="0">
                <a:latin typeface="Courier New" panose="02070309020205020404" pitchFamily="49" charset="0"/>
                <a:cs typeface="Courier New" panose="02070309020205020404" pitchFamily="49" charset="0"/>
              </a:rPr>
              <a:t>);</a:t>
            </a:r>
          </a:p>
          <a:p>
            <a:pPr algn="just"/>
            <a:r>
              <a:rPr lang="en-US" sz="1600" i="1" dirty="0">
                <a:latin typeface="Courier New" panose="02070309020205020404" pitchFamily="49" charset="0"/>
                <a:cs typeface="Courier New" panose="02070309020205020404" pitchFamily="49" charset="0"/>
              </a:rPr>
              <a:t>	static struct </a:t>
            </a:r>
            <a:r>
              <a:rPr lang="en-US" sz="1600" i="1" dirty="0" err="1">
                <a:latin typeface="Courier New" panose="02070309020205020404" pitchFamily="49" charset="0"/>
                <a:cs typeface="Courier New" panose="02070309020205020404" pitchFamily="49" charset="0"/>
              </a:rPr>
              <a:t>clocksource</a:t>
            </a:r>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clocksource_counter</a:t>
            </a:r>
            <a:r>
              <a:rPr lang="en-US" sz="1600" i="1" dirty="0">
                <a:latin typeface="Courier New" panose="02070309020205020404" pitchFamily="49" charset="0"/>
                <a:cs typeface="Courier New" panose="02070309020205020404" pitchFamily="49" charset="0"/>
              </a:rPr>
              <a:t> = {</a:t>
            </a:r>
          </a:p>
          <a:p>
            <a:pPr algn="just"/>
            <a:r>
              <a:rPr lang="en-US" sz="1600" i="1" dirty="0">
                <a:latin typeface="Courier New" panose="02070309020205020404" pitchFamily="49" charset="0"/>
                <a:cs typeface="Courier New" panose="02070309020205020404" pitchFamily="49" charset="0"/>
              </a:rPr>
              <a:t>	        .name   = "</a:t>
            </a:r>
            <a:r>
              <a:rPr lang="en-US" sz="1600" i="1" dirty="0" err="1">
                <a:latin typeface="Courier New" panose="02070309020205020404" pitchFamily="49" charset="0"/>
                <a:cs typeface="Courier New" panose="02070309020205020404" pitchFamily="49" charset="0"/>
              </a:rPr>
              <a:t>arch_sys_counter</a:t>
            </a:r>
            <a:r>
              <a:rPr lang="en-US" sz="1600" i="1" dirty="0">
                <a:latin typeface="Courier New" panose="02070309020205020404" pitchFamily="49" charset="0"/>
                <a:cs typeface="Courier New" panose="02070309020205020404" pitchFamily="49" charset="0"/>
              </a:rPr>
              <a:t>",</a:t>
            </a:r>
          </a:p>
          <a:p>
            <a:pPr algn="just"/>
            <a:r>
              <a:rPr lang="en-US" sz="1600" i="1" dirty="0">
                <a:latin typeface="Courier New" panose="02070309020205020404" pitchFamily="49" charset="0"/>
                <a:cs typeface="Courier New" panose="02070309020205020404" pitchFamily="49" charset="0"/>
              </a:rPr>
              <a:t>	        .rating = 400,</a:t>
            </a:r>
          </a:p>
          <a:p>
            <a:pPr algn="just"/>
            <a:r>
              <a:rPr lang="en-US" sz="1600" i="1" dirty="0">
                <a:latin typeface="Courier New" panose="02070309020205020404" pitchFamily="49" charset="0"/>
                <a:cs typeface="Courier New" panose="02070309020205020404" pitchFamily="49" charset="0"/>
              </a:rPr>
              <a:t>	        .read   = </a:t>
            </a:r>
            <a:r>
              <a:rPr lang="en-US" sz="1600" i="1" dirty="0" err="1">
                <a:latin typeface="Courier New" panose="02070309020205020404" pitchFamily="49" charset="0"/>
                <a:cs typeface="Courier New" panose="02070309020205020404" pitchFamily="49" charset="0"/>
              </a:rPr>
              <a:t>arch_counter_read</a:t>
            </a:r>
            <a:r>
              <a:rPr lang="en-US" sz="1600" i="1" dirty="0">
                <a:latin typeface="Courier New" panose="02070309020205020404" pitchFamily="49" charset="0"/>
                <a:cs typeface="Courier New" panose="02070309020205020404" pitchFamily="49" charset="0"/>
              </a:rPr>
              <a:t>, // </a:t>
            </a:r>
            <a:r>
              <a:rPr lang="en-US" dirty="0"/>
              <a:t>points to </a:t>
            </a:r>
            <a:r>
              <a:rPr lang="en-US" sz="1600" i="1" dirty="0" err="1">
                <a:solidFill>
                  <a:schemeClr val="accent2">
                    <a:lumMod val="75000"/>
                  </a:schemeClr>
                </a:solidFill>
                <a:latin typeface="Courier New" panose="02070309020205020404" pitchFamily="49" charset="0"/>
                <a:cs typeface="Courier New" panose="02070309020205020404" pitchFamily="49" charset="0"/>
              </a:rPr>
              <a:t>arch_counter_get_cntvct</a:t>
            </a:r>
            <a:endParaRPr lang="en-US" sz="1600" i="1" dirty="0">
              <a:latin typeface="Courier New" panose="02070309020205020404" pitchFamily="49" charset="0"/>
              <a:cs typeface="Courier New" panose="02070309020205020404" pitchFamily="49" charset="0"/>
            </a:endParaRPr>
          </a:p>
          <a:p>
            <a:pPr algn="just"/>
            <a:r>
              <a:rPr lang="en-US" sz="1600" i="1" dirty="0">
                <a:latin typeface="Courier New" panose="02070309020205020404" pitchFamily="49" charset="0"/>
                <a:cs typeface="Courier New" panose="02070309020205020404" pitchFamily="49" charset="0"/>
              </a:rPr>
              <a:t>	        .mask   = CLOCKSOURCE_MASK(56),</a:t>
            </a:r>
          </a:p>
          <a:p>
            <a:pPr algn="just"/>
            <a:r>
              <a:rPr lang="en-US" sz="1600" i="1" dirty="0">
                <a:latin typeface="Courier New" panose="02070309020205020404" pitchFamily="49" charset="0"/>
                <a:cs typeface="Courier New" panose="02070309020205020404" pitchFamily="49" charset="0"/>
              </a:rPr>
              <a:t>	        .flags  = </a:t>
            </a:r>
            <a:r>
              <a:rPr lang="en-US" sz="1600" i="1" dirty="0">
                <a:solidFill>
                  <a:schemeClr val="accent2">
                    <a:lumMod val="75000"/>
                  </a:schemeClr>
                </a:solidFill>
                <a:latin typeface="Courier New" panose="02070309020205020404" pitchFamily="49" charset="0"/>
                <a:cs typeface="Courier New" panose="02070309020205020404" pitchFamily="49" charset="0"/>
              </a:rPr>
              <a:t>CLOCK_SOURCE_IS_CONTINUOUS | CLOCK_SOURCE_SUSPEND_NONSTOP</a:t>
            </a:r>
            <a:r>
              <a:rPr lang="en-US" sz="1600" i="1" dirty="0">
                <a:latin typeface="Courier New" panose="02070309020205020404" pitchFamily="49" charset="0"/>
                <a:cs typeface="Courier New" panose="02070309020205020404" pitchFamily="49" charset="0"/>
              </a:rPr>
              <a:t>,</a:t>
            </a:r>
          </a:p>
          <a:p>
            <a:pPr algn="just"/>
            <a:r>
              <a:rPr lang="en-US" sz="1600" i="1" dirty="0">
                <a:latin typeface="Courier New" panose="02070309020205020404" pitchFamily="49" charset="0"/>
                <a:cs typeface="Courier New" panose="02070309020205020404" pitchFamily="49" charset="0"/>
              </a:rPr>
              <a:t>	};</a:t>
            </a:r>
          </a:p>
          <a:p>
            <a:pPr marL="285750" indent="-285750" algn="just">
              <a:buFont typeface="Arial" panose="020B0604020202020204" pitchFamily="34" charset="0"/>
              <a:buChar char="•"/>
            </a:pPr>
            <a:r>
              <a:rPr lang="en-US" dirty="0"/>
              <a:t>While converting the </a:t>
            </a:r>
            <a:r>
              <a:rPr lang="en-US" dirty="0" err="1"/>
              <a:t>clocksources</a:t>
            </a:r>
            <a:r>
              <a:rPr lang="en-US" dirty="0"/>
              <a:t> to ns, the </a:t>
            </a:r>
            <a:r>
              <a:rPr lang="en-US" dirty="0" err="1"/>
              <a:t>mult</a:t>
            </a:r>
            <a:r>
              <a:rPr lang="en-US" dirty="0"/>
              <a:t> and shift values used are calculated after limiting the maximum sleep time to 10 min in order to achieve good conversion precision. Taking the maximum adjustment that can happen because of NTP and considering 50% of actual maximum,</a:t>
            </a:r>
          </a:p>
          <a:p>
            <a:pPr marL="285750" indent="-285750" algn="just">
              <a:buFont typeface="Arial" panose="020B0604020202020204" pitchFamily="34" charset="0"/>
              <a:buChar char="•"/>
            </a:pPr>
            <a:endParaRPr lang="en-US" dirty="0"/>
          </a:p>
          <a:p>
            <a:pPr algn="just"/>
            <a:r>
              <a:rPr lang="en-US" sz="1600" dirty="0"/>
              <a:t>      [ 0.000000] </a:t>
            </a:r>
            <a:r>
              <a:rPr lang="en-US" sz="1600" b="1" dirty="0" err="1"/>
              <a:t>clocksource</a:t>
            </a:r>
            <a:r>
              <a:rPr lang="en-US" sz="1600" b="1" dirty="0"/>
              <a:t>: </a:t>
            </a:r>
            <a:r>
              <a:rPr lang="en-US" sz="1600" b="1" dirty="0" err="1"/>
              <a:t>arch_sys_counter</a:t>
            </a:r>
            <a:r>
              <a:rPr lang="en-US" sz="1600" b="1" dirty="0"/>
              <a:t>: mask: 0xffffffffffffff </a:t>
            </a:r>
            <a:r>
              <a:rPr lang="en-US" sz="1600" b="1" dirty="0" err="1"/>
              <a:t>max_cycles</a:t>
            </a:r>
            <a:r>
              <a:rPr lang="en-US" sz="1600" b="1" dirty="0"/>
              <a:t>: 0x46d987e47, </a:t>
            </a:r>
            <a:r>
              <a:rPr lang="en-US" sz="1600" b="1" dirty="0" err="1"/>
              <a:t>max_idle_ns</a:t>
            </a:r>
            <a:r>
              <a:rPr lang="en-US" sz="1600" b="1" dirty="0"/>
              <a:t>: 440795202767 ns</a:t>
            </a:r>
          </a:p>
          <a:p>
            <a:pPr algn="just"/>
            <a:endParaRPr lang="en-US" sz="1600" b="1" dirty="0">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r>
              <a:rPr lang="en-US" dirty="0"/>
              <a:t>The function evaluates the shift/</a:t>
            </a:r>
            <a:r>
              <a:rPr lang="en-US" dirty="0" err="1"/>
              <a:t>mult</a:t>
            </a:r>
            <a:r>
              <a:rPr lang="en-US" dirty="0"/>
              <a:t> pair for the scaled math operations of </a:t>
            </a:r>
            <a:r>
              <a:rPr lang="en-US" dirty="0" err="1"/>
              <a:t>clocksources</a:t>
            </a:r>
            <a:r>
              <a:rPr lang="en-US" dirty="0"/>
              <a:t> and </a:t>
            </a:r>
            <a:r>
              <a:rPr lang="en-US" dirty="0" err="1"/>
              <a:t>clockevents</a:t>
            </a:r>
            <a:r>
              <a:rPr lang="en-US" dirty="0"/>
              <a:t>.</a:t>
            </a:r>
          </a:p>
          <a:p>
            <a:pPr algn="just"/>
            <a:r>
              <a:rPr lang="en-US" sz="1600" i="1" dirty="0">
                <a:latin typeface="Courier New" panose="02070309020205020404" pitchFamily="49" charset="0"/>
                <a:cs typeface="Courier New" panose="02070309020205020404" pitchFamily="49" charset="0"/>
              </a:rPr>
              <a:t>	Void </a:t>
            </a:r>
            <a:r>
              <a:rPr lang="en-US" sz="1600" i="1" dirty="0" err="1">
                <a:latin typeface="Courier New" panose="02070309020205020404" pitchFamily="49" charset="0"/>
                <a:cs typeface="Courier New" panose="02070309020205020404" pitchFamily="49" charset="0"/>
              </a:rPr>
              <a:t>clocks_calc_mult_shift</a:t>
            </a:r>
            <a:r>
              <a:rPr lang="en-US" sz="1600" i="1" dirty="0">
                <a:latin typeface="Courier New" panose="02070309020205020404" pitchFamily="49" charset="0"/>
                <a:cs typeface="Courier New" panose="02070309020205020404" pitchFamily="49" charset="0"/>
              </a:rPr>
              <a:t>(u32 *</a:t>
            </a:r>
            <a:r>
              <a:rPr lang="en-US" sz="1600" i="1" dirty="0" err="1">
                <a:latin typeface="Courier New" panose="02070309020205020404" pitchFamily="49" charset="0"/>
                <a:cs typeface="Courier New" panose="02070309020205020404" pitchFamily="49" charset="0"/>
              </a:rPr>
              <a:t>mult</a:t>
            </a:r>
            <a:r>
              <a:rPr lang="en-US" sz="1600" i="1" dirty="0">
                <a:latin typeface="Courier New" panose="02070309020205020404" pitchFamily="49" charset="0"/>
                <a:cs typeface="Courier New" panose="02070309020205020404" pitchFamily="49" charset="0"/>
              </a:rPr>
              <a:t>, u32 *shift, u32 from, u32 to, u32 </a:t>
            </a:r>
            <a:r>
              <a:rPr lang="en-US" sz="1600" i="1" dirty="0" err="1">
                <a:latin typeface="Courier New" panose="02070309020205020404" pitchFamily="49" charset="0"/>
                <a:cs typeface="Courier New" panose="02070309020205020404" pitchFamily="49" charset="0"/>
              </a:rPr>
              <a:t>maxsec</a:t>
            </a:r>
            <a:r>
              <a:rPr lang="en-US" sz="1600" i="1" dirty="0">
                <a:latin typeface="Courier New" panose="02070309020205020404" pitchFamily="49" charset="0"/>
                <a:cs typeface="Courier New" panose="02070309020205020404" pitchFamily="49" charset="0"/>
              </a:rPr>
              <a:t>)</a:t>
            </a:r>
          </a:p>
          <a:p>
            <a:pPr algn="just"/>
            <a:endParaRPr lang="en-US" sz="1600" i="1" dirty="0">
              <a:latin typeface="Courier New" panose="02070309020205020404" pitchFamily="49" charset="0"/>
              <a:cs typeface="Courier New" panose="02070309020205020404" pitchFamily="49" charset="0"/>
            </a:endParaRPr>
          </a:p>
          <a:p>
            <a:pPr algn="just"/>
            <a:r>
              <a:rPr lang="en-US" dirty="0"/>
              <a:t>	@to and @from are frequency values in HZ. For clock sources @to is NSEC_PER_SEC == 1GHz and @from is the counter frequency. For clock event @to is the counter frequency and @from is NSEC_PER_SEC. The @</a:t>
            </a:r>
            <a:r>
              <a:rPr lang="en-US" dirty="0" err="1"/>
              <a:t>maxsec</a:t>
            </a:r>
            <a:r>
              <a:rPr lang="en-US" dirty="0"/>
              <a:t> conversion range argument controls the time frame in seconds which must be covered by the runtime conversion with the calculated </a:t>
            </a:r>
            <a:r>
              <a:rPr lang="en-US" dirty="0" err="1"/>
              <a:t>mult</a:t>
            </a:r>
            <a:r>
              <a:rPr lang="en-US" dirty="0"/>
              <a:t> and shift factors.</a:t>
            </a:r>
            <a:endParaRPr lang="en-US" sz="16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E170DBA-09F3-4E8C-88F1-6E9FEF57D7CB}"/>
              </a:ext>
            </a:extLst>
          </p:cNvPr>
          <p:cNvSpPr txBox="1"/>
          <p:nvPr/>
        </p:nvSpPr>
        <p:spPr>
          <a:xfrm>
            <a:off x="117446" y="142614"/>
            <a:ext cx="11526473" cy="584775"/>
          </a:xfrm>
          <a:prstGeom prst="rect">
            <a:avLst/>
          </a:prstGeom>
          <a:noFill/>
        </p:spPr>
        <p:txBody>
          <a:bodyPr wrap="square" rtlCol="0">
            <a:spAutoFit/>
          </a:bodyPr>
          <a:lstStyle>
            <a:defPPr>
              <a:defRPr lang="en-US"/>
            </a:defPPr>
            <a:lvl1pP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Clock source…</a:t>
            </a:r>
            <a:r>
              <a:rPr lang="en-US" dirty="0" err="1"/>
              <a:t>cntd</a:t>
            </a:r>
            <a:endParaRPr lang="en-US" dirty="0"/>
          </a:p>
        </p:txBody>
      </p:sp>
    </p:spTree>
    <p:extLst>
      <p:ext uri="{BB962C8B-B14F-4D97-AF65-F5344CB8AC3E}">
        <p14:creationId xmlns:p14="http://schemas.microsoft.com/office/powerpoint/2010/main" val="238757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EC5663-336B-4A7C-9E6D-FE4219A42A5B}"/>
              </a:ext>
            </a:extLst>
          </p:cNvPr>
          <p:cNvCxnSpPr/>
          <p:nvPr/>
        </p:nvCxnSpPr>
        <p:spPr>
          <a:xfrm>
            <a:off x="0" y="917054"/>
            <a:ext cx="11868539"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F8B1614-BDF4-4B20-96C2-27BB5D44AB14}"/>
              </a:ext>
            </a:extLst>
          </p:cNvPr>
          <p:cNvSpPr txBox="1"/>
          <p:nvPr/>
        </p:nvSpPr>
        <p:spPr>
          <a:xfrm>
            <a:off x="117446" y="142614"/>
            <a:ext cx="11526473" cy="369332"/>
          </a:xfrm>
          <a:prstGeom prst="rect">
            <a:avLst/>
          </a:prstGeom>
          <a:noFill/>
        </p:spPr>
        <p:txBody>
          <a:bodyPr wrap="square" rtlCol="0">
            <a:spAutoFit/>
          </a:bodyPr>
          <a:lstStyle>
            <a:defPPr>
              <a:defRPr lang="en-US"/>
            </a:defPPr>
            <a:lvl1pPr algn="ctr">
              <a:defRPr sz="3200" b="1">
                <a:solidFill>
                  <a:srgbClr val="FF0000"/>
                </a:solidFill>
                <a:latin typeface="Verdana" panose="020B0604030504040204" pitchFamily="34" charset="0"/>
                <a:ea typeface="Verdana" panose="020B0604030504040204" pitchFamily="34" charset="0"/>
                <a:cs typeface="Verdana" panose="020B0604030504040204" pitchFamily="34" charset="0"/>
              </a:defRPr>
            </a:lvl1pPr>
          </a:lstStyle>
          <a:p>
            <a:pPr algn="l"/>
            <a:r>
              <a:rPr lang="en-US" dirty="0"/>
              <a:t>Clock event device</a:t>
            </a:r>
          </a:p>
        </p:txBody>
      </p:sp>
      <p:sp>
        <p:nvSpPr>
          <p:cNvPr id="8" name="TextBox 7">
            <a:extLst>
              <a:ext uri="{FF2B5EF4-FFF2-40B4-BE49-F238E27FC236}">
                <a16:creationId xmlns:a16="http://schemas.microsoft.com/office/drawing/2014/main" id="{874FA494-3721-4143-8341-655AE82422A2}"/>
              </a:ext>
            </a:extLst>
          </p:cNvPr>
          <p:cNvSpPr txBox="1"/>
          <p:nvPr/>
        </p:nvSpPr>
        <p:spPr>
          <a:xfrm>
            <a:off x="171032" y="917054"/>
            <a:ext cx="11526473" cy="5847755"/>
          </a:xfrm>
          <a:prstGeom prst="rect">
            <a:avLst/>
          </a:prstGeom>
          <a:noFill/>
        </p:spPr>
        <p:txBody>
          <a:bodyPr wrap="square" rtlCol="0">
            <a:spAutoFit/>
          </a:bodyPr>
          <a:lstStyle/>
          <a:p>
            <a:pPr marL="285750" indent="-285750" algn="just">
              <a:buFont typeface="Arial" panose="020B0604020202020204" pitchFamily="34" charset="0"/>
              <a:buChar char="•"/>
            </a:pPr>
            <a:r>
              <a:rPr lang="en-US" dirty="0"/>
              <a:t>Clock event devices are used to schedule the next event interrupt(s) on the system timeline, while clock sources provide read access to the monotonically increasing time value. Clock events take a desired time specification value and calculate the values to poke into hardware timer registers. They can generate periodic or </a:t>
            </a:r>
            <a:r>
              <a:rPr lang="en-US" dirty="0" err="1"/>
              <a:t>oneshot</a:t>
            </a:r>
            <a:r>
              <a:rPr lang="en-US" dirty="0"/>
              <a:t> events.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solidFill>
                  <a:schemeClr val="accent2">
                    <a:lumMod val="75000"/>
                  </a:schemeClr>
                </a:solidFill>
              </a:rPr>
              <a:t>Features</a:t>
            </a:r>
            <a:r>
              <a:rPr lang="en-US" dirty="0"/>
              <a:t> and </a:t>
            </a:r>
            <a:r>
              <a:rPr lang="en-US" dirty="0">
                <a:solidFill>
                  <a:schemeClr val="accent5">
                    <a:lumMod val="50000"/>
                  </a:schemeClr>
                </a:solidFill>
              </a:rPr>
              <a:t>capabilities</a:t>
            </a:r>
            <a:r>
              <a:rPr lang="en-US" dirty="0"/>
              <a:t> of </a:t>
            </a:r>
            <a:r>
              <a:rPr lang="en-US" dirty="0" err="1"/>
              <a:t>clock_event_device</a:t>
            </a:r>
            <a:endParaRPr lang="en-US" dirty="0"/>
          </a:p>
          <a:p>
            <a:pPr algn="just"/>
            <a:r>
              <a:rPr lang="en-US" sz="1600" i="1" dirty="0">
                <a:solidFill>
                  <a:schemeClr val="accent2">
                    <a:lumMod val="75000"/>
                  </a:schemeClr>
                </a:solidFill>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clk</a:t>
            </a:r>
            <a:r>
              <a:rPr lang="en-US" sz="1600" i="1" dirty="0">
                <a:solidFill>
                  <a:schemeClr val="accent2">
                    <a:lumMod val="75000"/>
                  </a:schemeClr>
                </a:solidFill>
                <a:latin typeface="Courier New" panose="02070309020205020404" pitchFamily="49" charset="0"/>
                <a:cs typeface="Courier New" panose="02070309020205020404" pitchFamily="49" charset="0"/>
              </a:rPr>
              <a:t>-&gt;features = CLOCK_EVT_FEAT_ONESHOT;</a:t>
            </a:r>
          </a:p>
          <a:p>
            <a:pPr algn="just"/>
            <a:r>
              <a:rPr lang="en-US" sz="1600" i="1" dirty="0">
                <a:solidFill>
                  <a:schemeClr val="accent2">
                    <a:lumMod val="75000"/>
                  </a:schemeClr>
                </a:solidFill>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clk</a:t>
            </a:r>
            <a:r>
              <a:rPr lang="en-US" sz="1600" i="1" dirty="0">
                <a:solidFill>
                  <a:schemeClr val="accent2">
                    <a:lumMod val="75000"/>
                  </a:schemeClr>
                </a:solidFill>
                <a:latin typeface="Courier New" panose="02070309020205020404" pitchFamily="49" charset="0"/>
                <a:cs typeface="Courier New" panose="02070309020205020404" pitchFamily="49" charset="0"/>
              </a:rPr>
              <a:t>-&gt;features |= CLOCK_EVT_FEAT_C3STOP; &lt;- for CP15 timers</a:t>
            </a:r>
          </a:p>
          <a:p>
            <a:pPr algn="just"/>
            <a:r>
              <a:rPr lang="en-US" sz="1600" i="1" dirty="0">
                <a:solidFill>
                  <a:schemeClr val="accent2">
                    <a:lumMod val="75000"/>
                  </a:schemeClr>
                </a:solidFill>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clk</a:t>
            </a:r>
            <a:r>
              <a:rPr lang="en-US" sz="1600" i="1" dirty="0">
                <a:solidFill>
                  <a:schemeClr val="accent2">
                    <a:lumMod val="75000"/>
                  </a:schemeClr>
                </a:solidFill>
                <a:latin typeface="Courier New" panose="02070309020205020404" pitchFamily="49" charset="0"/>
                <a:cs typeface="Courier New" panose="02070309020205020404" pitchFamily="49" charset="0"/>
              </a:rPr>
              <a:t>-&gt;name = "</a:t>
            </a:r>
            <a:r>
              <a:rPr lang="en-US" sz="1600" i="1" dirty="0" err="1">
                <a:solidFill>
                  <a:schemeClr val="accent2">
                    <a:lumMod val="75000"/>
                  </a:schemeClr>
                </a:solidFill>
                <a:latin typeface="Courier New" panose="02070309020205020404" pitchFamily="49" charset="0"/>
                <a:cs typeface="Courier New" panose="02070309020205020404" pitchFamily="49" charset="0"/>
              </a:rPr>
              <a:t>arch_sys_timer</a:t>
            </a:r>
            <a:r>
              <a:rPr lang="en-US" sz="1600" i="1" dirty="0">
                <a:solidFill>
                  <a:schemeClr val="accent2">
                    <a:lumMod val="75000"/>
                  </a:schemeClr>
                </a:solidFill>
                <a:latin typeface="Courier New" panose="02070309020205020404" pitchFamily="49" charset="0"/>
                <a:cs typeface="Courier New" panose="02070309020205020404" pitchFamily="49" charset="0"/>
              </a:rPr>
              <a:t>";</a:t>
            </a:r>
          </a:p>
          <a:p>
            <a:pPr algn="just"/>
            <a:r>
              <a:rPr lang="en-US" sz="1600" i="1" dirty="0">
                <a:solidFill>
                  <a:schemeClr val="accent2">
                    <a:lumMod val="75000"/>
                  </a:schemeClr>
                </a:solidFill>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clk</a:t>
            </a:r>
            <a:r>
              <a:rPr lang="en-US" sz="1600" i="1" dirty="0">
                <a:solidFill>
                  <a:schemeClr val="accent2">
                    <a:lumMod val="75000"/>
                  </a:schemeClr>
                </a:solidFill>
                <a:latin typeface="Courier New" panose="02070309020205020404" pitchFamily="49" charset="0"/>
                <a:cs typeface="Courier New" panose="02070309020205020404" pitchFamily="49" charset="0"/>
              </a:rPr>
              <a:t>-&gt;rating = 450;</a:t>
            </a:r>
          </a:p>
          <a:p>
            <a:pPr algn="just"/>
            <a:r>
              <a:rPr lang="en-US" sz="1600" i="1" dirty="0">
                <a:solidFill>
                  <a:schemeClr val="accent2">
                    <a:lumMod val="75000"/>
                  </a:schemeClr>
                </a:solidFill>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clk</a:t>
            </a:r>
            <a:r>
              <a:rPr lang="en-US" sz="1600" i="1" dirty="0">
                <a:latin typeface="Courier New" panose="02070309020205020404" pitchFamily="49" charset="0"/>
                <a:cs typeface="Courier New" panose="02070309020205020404" pitchFamily="49" charset="0"/>
              </a:rPr>
              <a:t>-&gt;</a:t>
            </a:r>
            <a:r>
              <a:rPr lang="en-US" sz="1600" i="1" dirty="0" err="1">
                <a:latin typeface="Courier New" panose="02070309020205020404" pitchFamily="49" charset="0"/>
                <a:cs typeface="Courier New" panose="02070309020205020404" pitchFamily="49" charset="0"/>
              </a:rPr>
              <a:t>cpumask</a:t>
            </a:r>
            <a:r>
              <a:rPr lang="en-US" sz="1600" i="1" dirty="0">
                <a:latin typeface="Courier New" panose="02070309020205020404" pitchFamily="49" charset="0"/>
                <a:cs typeface="Courier New" panose="02070309020205020404" pitchFamily="49" charset="0"/>
              </a:rPr>
              <a:t> = </a:t>
            </a:r>
            <a:r>
              <a:rPr lang="en-US" sz="1600" i="1" dirty="0" err="1">
                <a:latin typeface="Courier New" panose="02070309020205020404" pitchFamily="49" charset="0"/>
                <a:cs typeface="Courier New" panose="02070309020205020404" pitchFamily="49" charset="0"/>
              </a:rPr>
              <a:t>cpumask_of</a:t>
            </a:r>
            <a:r>
              <a:rPr lang="en-US" sz="1600" i="1" dirty="0">
                <a:latin typeface="Courier New" panose="02070309020205020404" pitchFamily="49" charset="0"/>
                <a:cs typeface="Courier New" panose="02070309020205020404" pitchFamily="49" charset="0"/>
              </a:rPr>
              <a:t>(</a:t>
            </a:r>
            <a:r>
              <a:rPr lang="en-US" sz="1600" i="1" dirty="0" err="1">
                <a:latin typeface="Courier New" panose="02070309020205020404" pitchFamily="49" charset="0"/>
                <a:cs typeface="Courier New" panose="02070309020205020404" pitchFamily="49" charset="0"/>
              </a:rPr>
              <a:t>smp_processor_id</a:t>
            </a:r>
            <a:r>
              <a:rPr lang="en-US" sz="1600" i="1" dirty="0">
                <a:latin typeface="Courier New" panose="02070309020205020404" pitchFamily="49" charset="0"/>
                <a:cs typeface="Courier New" panose="02070309020205020404" pitchFamily="49" charset="0"/>
              </a:rPr>
              <a:t>());</a:t>
            </a:r>
          </a:p>
          <a:p>
            <a:pPr algn="just"/>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clk</a:t>
            </a:r>
            <a:r>
              <a:rPr lang="en-US" sz="1600" i="1" dirty="0">
                <a:latin typeface="Courier New" panose="02070309020205020404" pitchFamily="49" charset="0"/>
                <a:cs typeface="Courier New" panose="02070309020205020404" pitchFamily="49" charset="0"/>
              </a:rPr>
              <a:t>-&gt;</a:t>
            </a:r>
            <a:r>
              <a:rPr lang="en-US" sz="1600" i="1" dirty="0" err="1">
                <a:latin typeface="Courier New" panose="02070309020205020404" pitchFamily="49" charset="0"/>
                <a:cs typeface="Courier New" panose="02070309020205020404" pitchFamily="49" charset="0"/>
              </a:rPr>
              <a:t>irq</a:t>
            </a:r>
            <a:r>
              <a:rPr lang="en-US" sz="1600" i="1" dirty="0">
                <a:latin typeface="Courier New" panose="02070309020205020404" pitchFamily="49" charset="0"/>
                <a:cs typeface="Courier New" panose="02070309020205020404" pitchFamily="49" charset="0"/>
              </a:rPr>
              <a:t> = </a:t>
            </a:r>
            <a:r>
              <a:rPr lang="en-US" sz="1600" i="1" dirty="0" err="1">
                <a:latin typeface="Courier New" panose="02070309020205020404" pitchFamily="49" charset="0"/>
                <a:cs typeface="Courier New" panose="02070309020205020404" pitchFamily="49" charset="0"/>
              </a:rPr>
              <a:t>arch_timer_ppi</a:t>
            </a:r>
            <a:r>
              <a:rPr lang="en-US" sz="1600" i="1" dirty="0">
                <a:latin typeface="Courier New" panose="02070309020205020404" pitchFamily="49" charset="0"/>
                <a:cs typeface="Courier New" panose="02070309020205020404" pitchFamily="49" charset="0"/>
              </a:rPr>
              <a:t>[VIRT_PPI];</a:t>
            </a:r>
          </a:p>
          <a:p>
            <a:pPr algn="just"/>
            <a:r>
              <a:rPr lang="en-US" sz="1600" i="1" dirty="0">
                <a:solidFill>
                  <a:schemeClr val="accent5">
                    <a:lumMod val="50000"/>
                  </a:schemeClr>
                </a:solidFill>
                <a:latin typeface="Courier New" panose="02070309020205020404" pitchFamily="49" charset="0"/>
                <a:cs typeface="Courier New" panose="02070309020205020404" pitchFamily="49" charset="0"/>
              </a:rPr>
              <a:t>   </a:t>
            </a:r>
            <a:r>
              <a:rPr lang="en-US" sz="1600" i="1" dirty="0" err="1">
                <a:solidFill>
                  <a:schemeClr val="accent5">
                    <a:lumMod val="50000"/>
                  </a:schemeClr>
                </a:solidFill>
                <a:latin typeface="Courier New" panose="02070309020205020404" pitchFamily="49" charset="0"/>
                <a:cs typeface="Courier New" panose="02070309020205020404" pitchFamily="49" charset="0"/>
              </a:rPr>
              <a:t>clk</a:t>
            </a:r>
            <a:r>
              <a:rPr lang="en-US" sz="1600" i="1" dirty="0">
                <a:solidFill>
                  <a:schemeClr val="accent5">
                    <a:lumMod val="50000"/>
                  </a:schemeClr>
                </a:solidFill>
                <a:latin typeface="Courier New" panose="02070309020205020404" pitchFamily="49" charset="0"/>
                <a:cs typeface="Courier New" panose="02070309020205020404" pitchFamily="49" charset="0"/>
              </a:rPr>
              <a:t>-&gt;</a:t>
            </a:r>
            <a:r>
              <a:rPr lang="en-US" sz="1600" i="1" dirty="0" err="1">
                <a:solidFill>
                  <a:schemeClr val="accent5">
                    <a:lumMod val="50000"/>
                  </a:schemeClr>
                </a:solidFill>
                <a:latin typeface="Courier New" panose="02070309020205020404" pitchFamily="49" charset="0"/>
                <a:cs typeface="Courier New" panose="02070309020205020404" pitchFamily="49" charset="0"/>
              </a:rPr>
              <a:t>set_state_shutdown</a:t>
            </a:r>
            <a:r>
              <a:rPr lang="en-US" sz="1600" i="1" dirty="0">
                <a:solidFill>
                  <a:schemeClr val="accent5">
                    <a:lumMod val="50000"/>
                  </a:schemeClr>
                </a:solidFill>
                <a:latin typeface="Courier New" panose="02070309020205020404" pitchFamily="49" charset="0"/>
                <a:cs typeface="Courier New" panose="02070309020205020404" pitchFamily="49" charset="0"/>
              </a:rPr>
              <a:t> = </a:t>
            </a:r>
            <a:r>
              <a:rPr lang="en-US" sz="1600" i="1" dirty="0" err="1">
                <a:solidFill>
                  <a:schemeClr val="accent5">
                    <a:lumMod val="50000"/>
                  </a:schemeClr>
                </a:solidFill>
                <a:latin typeface="Courier New" panose="02070309020205020404" pitchFamily="49" charset="0"/>
                <a:cs typeface="Courier New" panose="02070309020205020404" pitchFamily="49" charset="0"/>
              </a:rPr>
              <a:t>arch_timer_shutdown_virt</a:t>
            </a:r>
            <a:r>
              <a:rPr lang="en-US" sz="1600" i="1" dirty="0">
                <a:solidFill>
                  <a:schemeClr val="accent5">
                    <a:lumMod val="50000"/>
                  </a:schemeClr>
                </a:solidFill>
                <a:latin typeface="Courier New" panose="02070309020205020404" pitchFamily="49" charset="0"/>
                <a:cs typeface="Courier New" panose="02070309020205020404" pitchFamily="49" charset="0"/>
              </a:rPr>
              <a:t>;</a:t>
            </a:r>
          </a:p>
          <a:p>
            <a:pPr algn="just"/>
            <a:r>
              <a:rPr lang="en-US" sz="1600" i="1" dirty="0">
                <a:solidFill>
                  <a:schemeClr val="accent5">
                    <a:lumMod val="50000"/>
                  </a:schemeClr>
                </a:solidFill>
                <a:latin typeface="Courier New" panose="02070309020205020404" pitchFamily="49" charset="0"/>
                <a:cs typeface="Courier New" panose="02070309020205020404" pitchFamily="49" charset="0"/>
              </a:rPr>
              <a:t>   </a:t>
            </a:r>
            <a:r>
              <a:rPr lang="en-US" sz="1600" i="1" dirty="0" err="1">
                <a:solidFill>
                  <a:schemeClr val="accent5">
                    <a:lumMod val="50000"/>
                  </a:schemeClr>
                </a:solidFill>
                <a:latin typeface="Courier New" panose="02070309020205020404" pitchFamily="49" charset="0"/>
                <a:cs typeface="Courier New" panose="02070309020205020404" pitchFamily="49" charset="0"/>
              </a:rPr>
              <a:t>clk</a:t>
            </a:r>
            <a:r>
              <a:rPr lang="en-US" sz="1600" i="1" dirty="0">
                <a:solidFill>
                  <a:schemeClr val="accent5">
                    <a:lumMod val="50000"/>
                  </a:schemeClr>
                </a:solidFill>
                <a:latin typeface="Courier New" panose="02070309020205020404" pitchFamily="49" charset="0"/>
                <a:cs typeface="Courier New" panose="02070309020205020404" pitchFamily="49" charset="0"/>
              </a:rPr>
              <a:t>-&gt;</a:t>
            </a:r>
            <a:r>
              <a:rPr lang="en-US" sz="1600" i="1" dirty="0" err="1">
                <a:solidFill>
                  <a:schemeClr val="accent5">
                    <a:lumMod val="50000"/>
                  </a:schemeClr>
                </a:solidFill>
                <a:latin typeface="Courier New" panose="02070309020205020404" pitchFamily="49" charset="0"/>
                <a:cs typeface="Courier New" panose="02070309020205020404" pitchFamily="49" charset="0"/>
              </a:rPr>
              <a:t>set_next_event</a:t>
            </a:r>
            <a:r>
              <a:rPr lang="en-US" sz="1600" i="1" dirty="0">
                <a:solidFill>
                  <a:schemeClr val="accent5">
                    <a:lumMod val="50000"/>
                  </a:schemeClr>
                </a:solidFill>
                <a:latin typeface="Courier New" panose="02070309020205020404" pitchFamily="49" charset="0"/>
                <a:cs typeface="Courier New" panose="02070309020205020404" pitchFamily="49" charset="0"/>
              </a:rPr>
              <a:t> = </a:t>
            </a:r>
            <a:r>
              <a:rPr lang="en-US" sz="1600" i="1" dirty="0" err="1">
                <a:solidFill>
                  <a:schemeClr val="accent2">
                    <a:lumMod val="75000"/>
                  </a:schemeClr>
                </a:solidFill>
                <a:latin typeface="Courier New" panose="02070309020205020404" pitchFamily="49" charset="0"/>
                <a:cs typeface="Courier New" panose="02070309020205020404" pitchFamily="49" charset="0"/>
              </a:rPr>
              <a:t>arch_timer_set_next_event_virt</a:t>
            </a:r>
            <a:r>
              <a:rPr lang="en-US" sz="1600" i="1" dirty="0">
                <a:solidFill>
                  <a:schemeClr val="accent5">
                    <a:lumMod val="50000"/>
                  </a:schemeClr>
                </a:solidFill>
                <a:latin typeface="Courier New" panose="02070309020205020404" pitchFamily="49" charset="0"/>
                <a:cs typeface="Courier New" panose="02070309020205020404" pitchFamily="49" charset="0"/>
              </a:rPr>
              <a:t>;</a:t>
            </a:r>
          </a:p>
          <a:p>
            <a:pPr algn="just"/>
            <a:endParaRPr lang="en-US" sz="1600" i="1" dirty="0">
              <a:solidFill>
                <a:schemeClr val="accent5">
                  <a:lumMod val="50000"/>
                </a:schemeClr>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r>
              <a:rPr lang="en-US" dirty="0"/>
              <a:t>While calculating </a:t>
            </a:r>
            <a:r>
              <a:rPr lang="en-US" dirty="0" err="1"/>
              <a:t>mult</a:t>
            </a:r>
            <a:r>
              <a:rPr lang="en-US" dirty="0"/>
              <a:t>/shift factors for scaled math of clocks (from </a:t>
            </a:r>
            <a:r>
              <a:rPr lang="en-US" dirty="0" err="1"/>
              <a:t>nsec_per_sec</a:t>
            </a:r>
            <a:r>
              <a:rPr lang="en-US" dirty="0"/>
              <a:t> to timer </a:t>
            </a:r>
            <a:r>
              <a:rPr lang="en-US" dirty="0" err="1"/>
              <a:t>freq</a:t>
            </a:r>
            <a:r>
              <a:rPr lang="en-US" dirty="0"/>
              <a:t>), limit the minimum and maximum ticks that can be programmed in </a:t>
            </a:r>
            <a:r>
              <a:rPr lang="en-US" dirty="0" err="1"/>
              <a:t>oneshot</a:t>
            </a:r>
            <a:r>
              <a:rPr lang="en-US" dirty="0"/>
              <a:t>.</a:t>
            </a:r>
          </a:p>
          <a:p>
            <a:pPr algn="just"/>
            <a:r>
              <a:rPr lang="sv-SE" dirty="0"/>
              <a:t>	</a:t>
            </a:r>
            <a:r>
              <a:rPr lang="sv-SE" i="1" dirty="0"/>
              <a:t>min_delta_ticks = 0xf</a:t>
            </a:r>
          </a:p>
          <a:p>
            <a:pPr algn="just"/>
            <a:r>
              <a:rPr lang="sv-SE" i="1" dirty="0"/>
              <a:t>	max_delta_ticks = 0x7fffffff</a:t>
            </a:r>
          </a:p>
          <a:p>
            <a:pPr algn="just"/>
            <a:endParaRPr lang="sv-SE" i="1" dirty="0"/>
          </a:p>
          <a:p>
            <a:pPr marL="285750" indent="-285750" algn="just">
              <a:buFont typeface="Arial" panose="020B0604020202020204" pitchFamily="34" charset="0"/>
              <a:buChar char="•"/>
            </a:pPr>
            <a:r>
              <a:rPr lang="en-US" dirty="0"/>
              <a:t>All the new clock event devices are added to </a:t>
            </a:r>
            <a:r>
              <a:rPr lang="en-US" dirty="0" err="1"/>
              <a:t>clockevent_devices</a:t>
            </a:r>
            <a:r>
              <a:rPr lang="en-US" dirty="0"/>
              <a:t> list and registered with </a:t>
            </a:r>
            <a:r>
              <a:rPr lang="en-US" dirty="0" err="1"/>
              <a:t>tick_device</a:t>
            </a:r>
            <a:r>
              <a:rPr lang="en-US" dirty="0"/>
              <a:t> layer.</a:t>
            </a:r>
          </a:p>
          <a:p>
            <a:pPr algn="just"/>
            <a:r>
              <a:rPr lang="en-US" sz="1600" i="1"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list_add</a:t>
            </a:r>
            <a:r>
              <a:rPr lang="en-US" sz="1600" i="1" dirty="0">
                <a:latin typeface="Courier New" panose="02070309020205020404" pitchFamily="49" charset="0"/>
                <a:cs typeface="Courier New" panose="02070309020205020404" pitchFamily="49" charset="0"/>
              </a:rPr>
              <a:t>(&amp;dev-&gt;list, &amp;</a:t>
            </a:r>
            <a:r>
              <a:rPr lang="en-US" sz="1600" i="1" dirty="0" err="1">
                <a:latin typeface="Courier New" panose="02070309020205020404" pitchFamily="49" charset="0"/>
                <a:cs typeface="Courier New" panose="02070309020205020404" pitchFamily="49" charset="0"/>
              </a:rPr>
              <a:t>clockevent_devices</a:t>
            </a:r>
            <a:r>
              <a:rPr lang="en-US" sz="1600" i="1" dirty="0">
                <a:latin typeface="Courier New" panose="02070309020205020404" pitchFamily="49" charset="0"/>
                <a:cs typeface="Courier New" panose="02070309020205020404" pitchFamily="49" charset="0"/>
              </a:rPr>
              <a:t>);</a:t>
            </a:r>
          </a:p>
          <a:p>
            <a:pPr algn="just"/>
            <a:r>
              <a:rPr lang="en-US" sz="1600" i="1" dirty="0">
                <a:latin typeface="Courier New" panose="02070309020205020404" pitchFamily="49" charset="0"/>
                <a:cs typeface="Courier New" panose="02070309020205020404" pitchFamily="49" charset="0"/>
              </a:rPr>
              <a:t>	</a:t>
            </a:r>
            <a:r>
              <a:rPr lang="en-US" sz="1600" i="1" dirty="0" err="1">
                <a:solidFill>
                  <a:schemeClr val="accent2">
                    <a:lumMod val="75000"/>
                  </a:schemeClr>
                </a:solidFill>
                <a:latin typeface="Courier New" panose="02070309020205020404" pitchFamily="49" charset="0"/>
                <a:cs typeface="Courier New" panose="02070309020205020404" pitchFamily="49" charset="0"/>
              </a:rPr>
              <a:t>tick_check_new_device</a:t>
            </a:r>
            <a:r>
              <a:rPr lang="en-US" sz="1600" i="1" dirty="0">
                <a:solidFill>
                  <a:schemeClr val="accent2">
                    <a:lumMod val="75000"/>
                  </a:schemeClr>
                </a:solidFill>
                <a:latin typeface="Courier New" panose="02070309020205020404" pitchFamily="49" charset="0"/>
                <a:cs typeface="Courier New" panose="02070309020205020404" pitchFamily="49" charset="0"/>
              </a:rPr>
              <a:t>(dev);</a:t>
            </a:r>
            <a:endParaRPr lang="en-US" dirty="0"/>
          </a:p>
        </p:txBody>
      </p:sp>
      <p:pic>
        <p:nvPicPr>
          <p:cNvPr id="2" name="Picture 1">
            <a:extLst>
              <a:ext uri="{FF2B5EF4-FFF2-40B4-BE49-F238E27FC236}">
                <a16:creationId xmlns:a16="http://schemas.microsoft.com/office/drawing/2014/main" id="{7AFC3D87-D7D1-4130-B90B-84BF3592BD76}"/>
              </a:ext>
            </a:extLst>
          </p:cNvPr>
          <p:cNvPicPr>
            <a:picLocks noChangeAspect="1"/>
          </p:cNvPicPr>
          <p:nvPr/>
        </p:nvPicPr>
        <p:blipFill>
          <a:blip r:embed="rId2"/>
          <a:stretch>
            <a:fillRect/>
          </a:stretch>
        </p:blipFill>
        <p:spPr>
          <a:xfrm rot="19979786">
            <a:off x="8846577" y="2142839"/>
            <a:ext cx="2725239" cy="1961372"/>
          </a:xfrm>
          <a:prstGeom prst="rect">
            <a:avLst/>
          </a:prstGeom>
        </p:spPr>
      </p:pic>
    </p:spTree>
    <p:extLst>
      <p:ext uri="{BB962C8B-B14F-4D97-AF65-F5344CB8AC3E}">
        <p14:creationId xmlns:p14="http://schemas.microsoft.com/office/powerpoint/2010/main" val="3557015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KW6YFZEPM4SM-597527684-73</_dlc_DocId>
    <_dlc_DocIdUrl xmlns="ae06dcfa-e548-4483-9593-111a6d076980">
      <Url>https://projects.qualcomm.com/sites/Linux_Kernel/_layouts/15/DocIdRedir.aspx?ID=KW6YFZEPM4SM-597527684-73</Url>
      <Description>KW6YFZEPM4SM-597527684-73</Description>
    </_dlc_DocIdUrl>
  </documentManagement>
</p:properties>
</file>

<file path=customXml/itemProps1.xml><?xml version="1.0" encoding="utf-8"?>
<ds:datastoreItem xmlns:ds="http://schemas.openxmlformats.org/officeDocument/2006/customXml" ds:itemID="{71354B8D-7152-4D5B-9924-487CF8DF9DE8}"/>
</file>

<file path=customXml/itemProps2.xml><?xml version="1.0" encoding="utf-8"?>
<ds:datastoreItem xmlns:ds="http://schemas.openxmlformats.org/officeDocument/2006/customXml" ds:itemID="{9D814225-8A36-44D2-AFAD-057B300DBD77}"/>
</file>

<file path=customXml/itemProps3.xml><?xml version="1.0" encoding="utf-8"?>
<ds:datastoreItem xmlns:ds="http://schemas.openxmlformats.org/officeDocument/2006/customXml" ds:itemID="{9EEAFC8C-24E6-4CF9-A105-B1E21303E5CC}"/>
</file>

<file path=customXml/itemProps4.xml><?xml version="1.0" encoding="utf-8"?>
<ds:datastoreItem xmlns:ds="http://schemas.openxmlformats.org/officeDocument/2006/customXml" ds:itemID="{630C646E-DDA2-4C60-A280-083D6599400C}"/>
</file>

<file path=docProps/app.xml><?xml version="1.0" encoding="utf-8"?>
<Properties xmlns="http://schemas.openxmlformats.org/officeDocument/2006/extended-properties" xmlns:vt="http://schemas.openxmlformats.org/officeDocument/2006/docPropsVTypes">
  <Template/>
  <TotalTime>30301</TotalTime>
  <Words>2710</Words>
  <Application>Microsoft Office PowerPoint</Application>
  <PresentationFormat>Widescreen</PresentationFormat>
  <Paragraphs>704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Courier New</vt:lpstr>
      <vt:lpstr>Verdana</vt:lpstr>
      <vt:lpstr>Wingdings</vt:lpstr>
      <vt:lpstr>Office Theme</vt:lpstr>
      <vt:lpstr>Linux Timers</vt:lpstr>
      <vt:lpstr>Timer…timer…time…err..!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Ramana</dc:creator>
  <cp:lastModifiedBy>Srinivas Ramana</cp:lastModifiedBy>
  <cp:revision>417</cp:revision>
  <dcterms:created xsi:type="dcterms:W3CDTF">2017-11-20T06:40:40Z</dcterms:created>
  <dcterms:modified xsi:type="dcterms:W3CDTF">2017-12-28T11:54:48Z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0x0101008C06A3B03EA22F4A866EE04210E1312C</vt:lpwstr>
  </property>
  <property fmtid="{D5CDD505-2E9C-101B-9397-08002B2CF9AE}" pid="3" name="_dlc_DocIdItemGuid">
    <vt:lpwstr>ef3e55e8-c952-4eaf-863b-41b139f83741</vt:lpwstr>
  </property>
</Properties>
</file>