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1" r:id="rId14"/>
    <p:sldId id="262" r:id="rId15"/>
    <p:sldId id="265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75" autoAdjust="0"/>
  </p:normalViewPr>
  <p:slideViewPr>
    <p:cSldViewPr>
      <p:cViewPr varScale="1">
        <p:scale>
          <a:sx n="80" d="100"/>
          <a:sy n="80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4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ACF58-CB1F-4ACD-B95B-4C06BBD6BF2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0D13-9548-4D4D-9C17-E0386B5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•Example use case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sysmon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When the modem crashes, the LPASS/ADSP subsystem driver informs the ADSP that the modem has crashed via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sysmon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0D13-9548-4D4D-9C17-E0386B5B1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r>
              <a:rPr lang="en-US" dirty="0" err="1" smtClean="0"/>
              <a:t>mba.mbn</a:t>
            </a:r>
            <a:r>
              <a:rPr lang="en-US" dirty="0" smtClean="0"/>
              <a:t>: MBA: Modem Boot</a:t>
            </a:r>
            <a:r>
              <a:rPr lang="en-US" baseline="0" dirty="0" smtClean="0"/>
              <a:t> Authenticator -&gt; This is dynamically loaded to memory and this takes care of authenticating the modem images.</a:t>
            </a:r>
          </a:p>
          <a:p>
            <a:r>
              <a:rPr lang="en-US" baseline="0" dirty="0" smtClean="0"/>
              <a:t>modem.mdt  -&gt; Metadata file containing the information about the modem blobs.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0D13-9548-4D4D-9C17-E0386B5B1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0D13-9548-4D4D-9C17-E0386B5B1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4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1700-AF0F-438E-AEF3-26B753F0BD52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EC40-D924-45D9-8B16-872C051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PIL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request_firmware</a:t>
            </a:r>
            <a:r>
              <a:rPr lang="en-US" dirty="0" smtClean="0">
                <a:solidFill>
                  <a:srgbClr val="FFC000"/>
                </a:solidFill>
              </a:rPr>
              <a:t> variants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Request_firmware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used to read a file from file system, copy to memory.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</a:rPr>
              <a:t>	Virtually continuous in memory.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 used to get </a:t>
            </a:r>
            <a:r>
              <a:rPr lang="en-US" sz="2000" dirty="0" err="1" smtClean="0">
                <a:solidFill>
                  <a:srgbClr val="FFC000"/>
                </a:solidFill>
              </a:rPr>
              <a:t>mba.mbn</a:t>
            </a:r>
            <a:r>
              <a:rPr lang="en-US" sz="2000" dirty="0" smtClean="0">
                <a:solidFill>
                  <a:srgbClr val="FFC000"/>
                </a:solidFill>
              </a:rPr>
              <a:t>, *.</a:t>
            </a:r>
            <a:r>
              <a:rPr lang="en-US" sz="2000" dirty="0" err="1" smtClean="0">
                <a:solidFill>
                  <a:srgbClr val="FFC000"/>
                </a:solidFill>
              </a:rPr>
              <a:t>mdt</a:t>
            </a:r>
            <a:r>
              <a:rPr lang="en-US" sz="2000" dirty="0" smtClean="0">
                <a:solidFill>
                  <a:srgbClr val="FFC000"/>
                </a:solidFill>
              </a:rPr>
              <a:t> files</a:t>
            </a: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Request_firmware_direct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</a:rPr>
              <a:t>	</a:t>
            </a:r>
            <a:r>
              <a:rPr lang="en-US" sz="2000" dirty="0">
                <a:solidFill>
                  <a:srgbClr val="FFC000"/>
                </a:solidFill>
              </a:rPr>
              <a:t>used to read a file from FS, copy to memory specified by driver</a:t>
            </a:r>
            <a:r>
              <a:rPr lang="en-US" sz="2000" dirty="0" smtClean="0">
                <a:solidFill>
                  <a:srgbClr val="FFC00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 used to read blobs.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74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subsystems communicate?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SYSMON interface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- uses </a:t>
            </a:r>
            <a:r>
              <a:rPr lang="en-US" sz="2000" dirty="0" err="1" smtClean="0">
                <a:solidFill>
                  <a:srgbClr val="FFC000"/>
                </a:solidFill>
              </a:rPr>
              <a:t>qmi</a:t>
            </a:r>
            <a:r>
              <a:rPr lang="en-US" sz="2000" dirty="0" smtClean="0">
                <a:solidFill>
                  <a:srgbClr val="FFC000"/>
                </a:solidFill>
              </a:rPr>
              <a:t> interface on latest hardware and </a:t>
            </a:r>
            <a:r>
              <a:rPr lang="en-US" sz="2000" dirty="0" err="1" smtClean="0">
                <a:solidFill>
                  <a:srgbClr val="FFC000"/>
                </a:solidFill>
              </a:rPr>
              <a:t>smd</a:t>
            </a:r>
            <a:r>
              <a:rPr lang="en-US" sz="2000" dirty="0" smtClean="0">
                <a:solidFill>
                  <a:srgbClr val="FFC000"/>
                </a:solidFill>
              </a:rPr>
              <a:t> on older ones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SMP2P interface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- uses smp2p driver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Watch dog IRQs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- each subsystem has a hard </a:t>
            </a:r>
            <a:r>
              <a:rPr lang="en-US" sz="2000" dirty="0" err="1" smtClean="0">
                <a:solidFill>
                  <a:srgbClr val="FFC000"/>
                </a:solidFill>
              </a:rPr>
              <a:t>irq</a:t>
            </a:r>
            <a:r>
              <a:rPr lang="en-US" sz="2000" dirty="0" smtClean="0">
                <a:solidFill>
                  <a:srgbClr val="FFC000"/>
                </a:solidFill>
              </a:rPr>
              <a:t> line routed to APPS processor.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Proxy voting for clocks and voltages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</a:rPr>
              <a:t>Subsystems need certain clocks and regulators to be ON to come out of reset and to be functional.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</a:rPr>
              <a:t>PIL driver votes for clocks and voltage – proxy voting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</a:rPr>
              <a:t>Once subsystem is up and running – proxy votes are withdrawn and subsystems vote for themselves. </a:t>
            </a:r>
            <a:endParaRPr lang="en-US" sz="24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</a:rPr>
              <a:t>Subsystems communicate with PIL driver though SMP2P interrupts for proxy </a:t>
            </a:r>
            <a:r>
              <a:rPr lang="en-US" sz="2400" dirty="0" err="1" smtClean="0">
                <a:solidFill>
                  <a:srgbClr val="FFC000"/>
                </a:solidFill>
              </a:rPr>
              <a:t>unvoting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Subsystem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boot/shutdown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pil_boot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request_firmware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Reads the firmware metadata *.</a:t>
            </a:r>
            <a:r>
              <a:rPr lang="en-US" dirty="0" err="1" smtClean="0">
                <a:solidFill>
                  <a:srgbClr val="FFC000"/>
                </a:solidFill>
              </a:rPr>
              <a:t>mdt</a:t>
            </a:r>
            <a:r>
              <a:rPr lang="en-US" dirty="0" smtClean="0">
                <a:solidFill>
                  <a:srgbClr val="FFC000"/>
                </a:solidFill>
              </a:rPr>
              <a:t> from the file system.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pil_init_mmap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desc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mdt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Allocate memory for firmware loading </a:t>
            </a:r>
          </a:p>
          <a:p>
            <a:pPr lvl="3"/>
            <a:r>
              <a:rPr lang="en-US" dirty="0" smtClean="0">
                <a:solidFill>
                  <a:srgbClr val="FFC000"/>
                </a:solidFill>
              </a:rPr>
              <a:t>Memory for firmware loading is allocated with </a:t>
            </a:r>
            <a:r>
              <a:rPr lang="en-US" dirty="0" err="1" smtClean="0">
                <a:solidFill>
                  <a:srgbClr val="FFC000"/>
                </a:solidFill>
              </a:rPr>
              <a:t>dma_alloc_attrs</a:t>
            </a:r>
            <a:r>
              <a:rPr lang="en-US" dirty="0" smtClean="0">
                <a:solidFill>
                  <a:srgbClr val="FFC000"/>
                </a:solidFill>
              </a:rPr>
              <a:t>() with the below attributes:</a:t>
            </a:r>
          </a:p>
          <a:p>
            <a:pPr lvl="4"/>
            <a:r>
              <a:rPr lang="en-US" dirty="0" smtClean="0">
                <a:solidFill>
                  <a:srgbClr val="FFC000"/>
                </a:solidFill>
              </a:rPr>
              <a:t>DMA_ATTR_SKIP_ZEROING -&gt; Do not allow </a:t>
            </a:r>
            <a:r>
              <a:rPr lang="en-US" dirty="0" err="1" smtClean="0">
                <a:solidFill>
                  <a:srgbClr val="FFC000"/>
                </a:solidFill>
              </a:rPr>
              <a:t>dma</a:t>
            </a:r>
            <a:r>
              <a:rPr lang="en-US" dirty="0" smtClean="0">
                <a:solidFill>
                  <a:srgbClr val="FFC000"/>
                </a:solidFill>
              </a:rPr>
              <a:t> to zero out the memory as this could be locked.</a:t>
            </a:r>
          </a:p>
          <a:p>
            <a:pPr lvl="4"/>
            <a:r>
              <a:rPr lang="en-US" dirty="0" smtClean="0">
                <a:solidFill>
                  <a:srgbClr val="FFC000"/>
                </a:solidFill>
              </a:rPr>
              <a:t>DMA_ATTR_NO_KERNEL_MAPPING -&gt; This attribute is done to avoid </a:t>
            </a:r>
            <a:r>
              <a:rPr lang="en-US" dirty="0" err="1" smtClean="0">
                <a:solidFill>
                  <a:srgbClr val="FFC000"/>
                </a:solidFill>
              </a:rPr>
              <a:t>dma</a:t>
            </a:r>
            <a:r>
              <a:rPr lang="en-US" dirty="0" smtClean="0">
                <a:solidFill>
                  <a:srgbClr val="FFC000"/>
                </a:solidFill>
              </a:rPr>
              <a:t> giving a virtual address for the memory range allocated. 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Read every segment address and size and populate the segment list.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FFC000"/>
                </a:solidFill>
              </a:rPr>
              <a:t>pil_proxy_vote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Enable the required regulators and clocks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4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Continued…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err="1" smtClean="0">
                <a:solidFill>
                  <a:srgbClr val="FFC000"/>
                </a:solidFill>
              </a:rPr>
              <a:t>init_image</a:t>
            </a:r>
            <a:r>
              <a:rPr lang="en-US" sz="3400" dirty="0" smtClean="0">
                <a:solidFill>
                  <a:srgbClr val="FFC000"/>
                </a:solidFill>
              </a:rPr>
              <a:t>(</a:t>
            </a:r>
            <a:r>
              <a:rPr lang="en-US" sz="3400" dirty="0" err="1" smtClean="0">
                <a:solidFill>
                  <a:srgbClr val="FFC000"/>
                </a:solidFill>
              </a:rPr>
              <a:t>desc</a:t>
            </a:r>
            <a:r>
              <a:rPr lang="en-US" sz="3400" dirty="0" smtClean="0">
                <a:solidFill>
                  <a:srgbClr val="FFC000"/>
                </a:solidFill>
              </a:rPr>
              <a:t>, </a:t>
            </a:r>
            <a:r>
              <a:rPr lang="en-US" sz="3400" dirty="0" err="1" smtClean="0">
                <a:solidFill>
                  <a:srgbClr val="FFC000"/>
                </a:solidFill>
              </a:rPr>
              <a:t>fw</a:t>
            </a:r>
            <a:r>
              <a:rPr lang="en-US" sz="3400" dirty="0" smtClean="0">
                <a:solidFill>
                  <a:srgbClr val="FFC000"/>
                </a:solidFill>
              </a:rPr>
              <a:t>-&gt;data, </a:t>
            </a:r>
            <a:r>
              <a:rPr lang="en-US" sz="3400" dirty="0" err="1" smtClean="0">
                <a:solidFill>
                  <a:srgbClr val="FFC000"/>
                </a:solidFill>
              </a:rPr>
              <a:t>fw</a:t>
            </a:r>
            <a:r>
              <a:rPr lang="en-US" sz="3400" dirty="0" smtClean="0">
                <a:solidFill>
                  <a:srgbClr val="FFC000"/>
                </a:solidFill>
              </a:rPr>
              <a:t>-&gt;size)</a:t>
            </a:r>
          </a:p>
          <a:p>
            <a:pPr lvl="2"/>
            <a:r>
              <a:rPr lang="en-US" sz="2600" dirty="0" smtClean="0">
                <a:solidFill>
                  <a:srgbClr val="FFC000"/>
                </a:solidFill>
              </a:rPr>
              <a:t>Modem: Load MBA, Authenticate modem.mdt</a:t>
            </a:r>
          </a:p>
          <a:p>
            <a:pPr lvl="3"/>
            <a:r>
              <a:rPr lang="en-US" sz="2600" dirty="0" err="1" smtClean="0">
                <a:solidFill>
                  <a:srgbClr val="FFC000"/>
                </a:solidFill>
              </a:rPr>
              <a:t>dma_alloc_attrs</a:t>
            </a:r>
            <a:r>
              <a:rPr lang="en-US" sz="2600" dirty="0" smtClean="0">
                <a:solidFill>
                  <a:srgbClr val="FFC000"/>
                </a:solidFill>
              </a:rPr>
              <a:t>() </a:t>
            </a:r>
            <a:r>
              <a:rPr lang="en-US" sz="2600" dirty="0">
                <a:solidFill>
                  <a:srgbClr val="FFC000"/>
                </a:solidFill>
              </a:rPr>
              <a:t>with attribute </a:t>
            </a:r>
            <a:r>
              <a:rPr lang="en-US" sz="2600" dirty="0" smtClean="0">
                <a:solidFill>
                  <a:srgbClr val="FFC000"/>
                </a:solidFill>
              </a:rPr>
              <a:t>DMA_ATTR_STRONGLY_ORDERED is allocated for </a:t>
            </a:r>
            <a:r>
              <a:rPr lang="en-US" sz="2600" dirty="0" err="1" smtClean="0">
                <a:solidFill>
                  <a:srgbClr val="FFC000"/>
                </a:solidFill>
              </a:rPr>
              <a:t>mba</a:t>
            </a:r>
            <a:r>
              <a:rPr lang="en-US" sz="2600" dirty="0" smtClean="0">
                <a:solidFill>
                  <a:srgbClr val="FFC000"/>
                </a:solidFill>
              </a:rPr>
              <a:t> and modem.mdt loading to avoid any un-aligned access or prefetching. </a:t>
            </a:r>
          </a:p>
          <a:p>
            <a:pPr lvl="2"/>
            <a:r>
              <a:rPr lang="en-US" sz="2600" dirty="0" smtClean="0">
                <a:solidFill>
                  <a:srgbClr val="FFC000"/>
                </a:solidFill>
              </a:rPr>
              <a:t>Pronto/</a:t>
            </a:r>
            <a:r>
              <a:rPr lang="en-US" sz="2600" dirty="0" err="1" smtClean="0">
                <a:solidFill>
                  <a:srgbClr val="FFC000"/>
                </a:solidFill>
              </a:rPr>
              <a:t>adsp</a:t>
            </a:r>
            <a:r>
              <a:rPr lang="en-US" sz="2600" dirty="0" smtClean="0">
                <a:solidFill>
                  <a:srgbClr val="FFC000"/>
                </a:solidFill>
              </a:rPr>
              <a:t>/</a:t>
            </a:r>
            <a:r>
              <a:rPr lang="en-US" sz="2600" dirty="0" err="1" smtClean="0">
                <a:solidFill>
                  <a:srgbClr val="FFC000"/>
                </a:solidFill>
              </a:rPr>
              <a:t>venus</a:t>
            </a:r>
            <a:r>
              <a:rPr lang="en-US" sz="2600" dirty="0" smtClean="0">
                <a:solidFill>
                  <a:srgbClr val="FFC000"/>
                </a:solidFill>
              </a:rPr>
              <a:t>: Allocate </a:t>
            </a:r>
            <a:r>
              <a:rPr lang="en-US" sz="2600" dirty="0" err="1" smtClean="0">
                <a:solidFill>
                  <a:srgbClr val="FFC000"/>
                </a:solidFill>
              </a:rPr>
              <a:t>dma</a:t>
            </a:r>
            <a:r>
              <a:rPr lang="en-US" sz="2600" dirty="0" smtClean="0">
                <a:solidFill>
                  <a:srgbClr val="FFC000"/>
                </a:solidFill>
              </a:rPr>
              <a:t> memory and copy metadata. Make an </a:t>
            </a:r>
            <a:r>
              <a:rPr lang="en-US" sz="2600" dirty="0" err="1" smtClean="0">
                <a:solidFill>
                  <a:srgbClr val="FFC000"/>
                </a:solidFill>
              </a:rPr>
              <a:t>scm</a:t>
            </a:r>
            <a:r>
              <a:rPr lang="en-US" sz="2600" dirty="0" smtClean="0">
                <a:solidFill>
                  <a:srgbClr val="FFC000"/>
                </a:solidFill>
              </a:rPr>
              <a:t> call (PAS_INIT_IMAGE_CMD) to TZ with the metadata address.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err="1" smtClean="0">
                <a:solidFill>
                  <a:srgbClr val="FFC000"/>
                </a:solidFill>
              </a:rPr>
              <a:t>mem_setup</a:t>
            </a:r>
            <a:r>
              <a:rPr lang="en-US" sz="3400" dirty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sz="2600" dirty="0">
                <a:solidFill>
                  <a:srgbClr val="FFC000"/>
                </a:solidFill>
              </a:rPr>
              <a:t>Modem: NA</a:t>
            </a:r>
          </a:p>
          <a:p>
            <a:pPr lvl="2"/>
            <a:r>
              <a:rPr lang="en-US" sz="2600" dirty="0">
                <a:solidFill>
                  <a:srgbClr val="FFC000"/>
                </a:solidFill>
              </a:rPr>
              <a:t>Pronto/</a:t>
            </a:r>
            <a:r>
              <a:rPr lang="en-US" sz="2600" dirty="0" err="1">
                <a:solidFill>
                  <a:srgbClr val="FFC000"/>
                </a:solidFill>
              </a:rPr>
              <a:t>adsp</a:t>
            </a:r>
            <a:r>
              <a:rPr lang="en-US" sz="2600" dirty="0">
                <a:solidFill>
                  <a:srgbClr val="FFC000"/>
                </a:solidFill>
              </a:rPr>
              <a:t>/</a:t>
            </a:r>
            <a:r>
              <a:rPr lang="en-US" sz="2600" dirty="0" err="1">
                <a:solidFill>
                  <a:srgbClr val="FFC000"/>
                </a:solidFill>
              </a:rPr>
              <a:t>venus</a:t>
            </a:r>
            <a:r>
              <a:rPr lang="en-US" sz="2600" dirty="0">
                <a:solidFill>
                  <a:srgbClr val="FFC000"/>
                </a:solidFill>
              </a:rPr>
              <a:t>: Sends an </a:t>
            </a:r>
            <a:r>
              <a:rPr lang="en-US" sz="2600" dirty="0" err="1">
                <a:solidFill>
                  <a:srgbClr val="FFC000"/>
                </a:solidFill>
              </a:rPr>
              <a:t>scm_call</a:t>
            </a:r>
            <a:r>
              <a:rPr lang="en-US" sz="2600" dirty="0">
                <a:solidFill>
                  <a:srgbClr val="FFC000"/>
                </a:solidFill>
              </a:rPr>
              <a:t> (PAS_MEM_SETUP_CMD) to TZ with the </a:t>
            </a:r>
            <a:r>
              <a:rPr lang="en-US" sz="2600" dirty="0" err="1">
                <a:solidFill>
                  <a:srgbClr val="FFC000"/>
                </a:solidFill>
              </a:rPr>
              <a:t>start_addr</a:t>
            </a:r>
            <a:r>
              <a:rPr lang="en-US" sz="2600" dirty="0">
                <a:solidFill>
                  <a:srgbClr val="FFC000"/>
                </a:solidFill>
              </a:rPr>
              <a:t> and size of the firmware image, for TZ to initialize &amp; keep track of the region for each subsystem.</a:t>
            </a:r>
          </a:p>
          <a:p>
            <a:pPr marL="914400" lvl="2" indent="0">
              <a:buNone/>
            </a:pPr>
            <a:endParaRPr lang="en-US" sz="2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err="1" smtClean="0">
                <a:solidFill>
                  <a:srgbClr val="FFC000"/>
                </a:solidFill>
              </a:rPr>
              <a:t>pil_load_seg</a:t>
            </a:r>
            <a:r>
              <a:rPr lang="en-US" sz="2600" dirty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 err="1">
                <a:solidFill>
                  <a:srgbClr val="FFC000"/>
                </a:solidFill>
              </a:rPr>
              <a:t>request_firmware_direct</a:t>
            </a:r>
            <a:r>
              <a:rPr lang="en-US" sz="2000" dirty="0">
                <a:solidFill>
                  <a:srgbClr val="FFC000"/>
                </a:solidFill>
              </a:rPr>
              <a:t>()</a:t>
            </a:r>
          </a:p>
          <a:p>
            <a:pPr lvl="3"/>
            <a:r>
              <a:rPr lang="en-US" dirty="0">
                <a:solidFill>
                  <a:srgbClr val="FFC000"/>
                </a:solidFill>
              </a:rPr>
              <a:t>Reads each </a:t>
            </a:r>
            <a:r>
              <a:rPr lang="en-US" dirty="0" err="1">
                <a:solidFill>
                  <a:srgbClr val="FFC000"/>
                </a:solidFill>
              </a:rPr>
              <a:t>firmware.bXX</a:t>
            </a:r>
            <a:r>
              <a:rPr lang="en-US" dirty="0">
                <a:solidFill>
                  <a:srgbClr val="FFC000"/>
                </a:solidFill>
              </a:rPr>
              <a:t> blob from the file system.</a:t>
            </a:r>
          </a:p>
          <a:p>
            <a:pPr lvl="3"/>
            <a:r>
              <a:rPr lang="en-US" dirty="0" err="1">
                <a:solidFill>
                  <a:srgbClr val="FFC000"/>
                </a:solidFill>
              </a:rPr>
              <a:t>dma_remap</a:t>
            </a:r>
            <a:r>
              <a:rPr lang="en-US" dirty="0">
                <a:solidFill>
                  <a:srgbClr val="FFC000"/>
                </a:solidFill>
              </a:rPr>
              <a:t>, loads the image in the subsystem memory and does a </a:t>
            </a:r>
            <a:r>
              <a:rPr lang="en-US" dirty="0" err="1">
                <a:solidFill>
                  <a:srgbClr val="FFC000"/>
                </a:solidFill>
              </a:rPr>
              <a:t>dma_unremap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lvl="3"/>
            <a:r>
              <a:rPr lang="en-US" dirty="0" err="1">
                <a:solidFill>
                  <a:srgbClr val="FFC000"/>
                </a:solidFill>
              </a:rPr>
              <a:t>verify_blob</a:t>
            </a:r>
            <a:r>
              <a:rPr lang="en-US" dirty="0">
                <a:solidFill>
                  <a:srgbClr val="FFC000"/>
                </a:solidFill>
              </a:rPr>
              <a:t>()</a:t>
            </a:r>
          </a:p>
          <a:p>
            <a:pPr lvl="4"/>
            <a:r>
              <a:rPr lang="en-US" dirty="0">
                <a:solidFill>
                  <a:srgbClr val="FFC000"/>
                </a:solidFill>
              </a:rPr>
              <a:t>Modem: Verifies each blob by blob and authenticates.</a:t>
            </a:r>
          </a:p>
          <a:p>
            <a:pPr lvl="4"/>
            <a:r>
              <a:rPr lang="en-US" dirty="0">
                <a:solidFill>
                  <a:srgbClr val="FFC000"/>
                </a:solidFill>
              </a:rPr>
              <a:t>Pronto/</a:t>
            </a:r>
            <a:r>
              <a:rPr lang="en-US" dirty="0" err="1">
                <a:solidFill>
                  <a:srgbClr val="FFC000"/>
                </a:solidFill>
              </a:rPr>
              <a:t>adsp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venus</a:t>
            </a:r>
            <a:r>
              <a:rPr lang="en-US" dirty="0">
                <a:solidFill>
                  <a:srgbClr val="FFC000"/>
                </a:solidFill>
              </a:rPr>
              <a:t>: 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err="1" smtClean="0">
                <a:solidFill>
                  <a:srgbClr val="FFC000"/>
                </a:solidFill>
              </a:rPr>
              <a:t>auth_and_reset</a:t>
            </a:r>
            <a:r>
              <a:rPr lang="en-US" sz="2600" dirty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</a:rPr>
              <a:t>Modem: </a:t>
            </a:r>
            <a:r>
              <a:rPr lang="en-US" sz="2000" dirty="0" smtClean="0">
                <a:solidFill>
                  <a:srgbClr val="FFC000"/>
                </a:solidFill>
              </a:rPr>
              <a:t>authentication blob once again and bring SS out of reset.</a:t>
            </a:r>
            <a:endParaRPr lang="en-US" sz="2000" dirty="0">
              <a:solidFill>
                <a:srgbClr val="FFC000"/>
              </a:solidFill>
            </a:endParaRPr>
          </a:p>
          <a:p>
            <a:pPr lvl="2"/>
            <a:r>
              <a:rPr lang="en-US" sz="2000" dirty="0">
                <a:solidFill>
                  <a:srgbClr val="FFC000"/>
                </a:solidFill>
              </a:rPr>
              <a:t>Pronto/</a:t>
            </a:r>
            <a:r>
              <a:rPr lang="en-US" sz="2000" dirty="0" err="1">
                <a:solidFill>
                  <a:srgbClr val="FFC000"/>
                </a:solidFill>
              </a:rPr>
              <a:t>adsp</a:t>
            </a:r>
            <a:r>
              <a:rPr lang="en-US" sz="2000" dirty="0">
                <a:solidFill>
                  <a:srgbClr val="FFC000"/>
                </a:solidFill>
              </a:rPr>
              <a:t>/</a:t>
            </a:r>
            <a:r>
              <a:rPr lang="en-US" sz="2000" dirty="0" err="1">
                <a:solidFill>
                  <a:srgbClr val="FFC000"/>
                </a:solidFill>
              </a:rPr>
              <a:t>venus</a:t>
            </a:r>
            <a:r>
              <a:rPr lang="en-US" sz="2000" dirty="0">
                <a:solidFill>
                  <a:srgbClr val="FFC000"/>
                </a:solidFill>
              </a:rPr>
              <a:t>: Sends an </a:t>
            </a:r>
            <a:r>
              <a:rPr lang="en-US" sz="2000" dirty="0" err="1">
                <a:solidFill>
                  <a:srgbClr val="FFC000"/>
                </a:solidFill>
              </a:rPr>
              <a:t>scm</a:t>
            </a:r>
            <a:r>
              <a:rPr lang="en-US" sz="2000" dirty="0">
                <a:solidFill>
                  <a:srgbClr val="FFC000"/>
                </a:solidFill>
              </a:rPr>
              <a:t> call (PAS_AUTH_AND_RESET_CMD) to TZ to authenticate the loaded firmware image.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Continued…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err="1" smtClean="0">
                <a:solidFill>
                  <a:srgbClr val="FFC000"/>
                </a:solidFill>
              </a:rPr>
              <a:t>pil_proxy_unvote</a:t>
            </a:r>
            <a:r>
              <a:rPr lang="en-US" sz="2600" dirty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sz="2000" dirty="0">
                <a:solidFill>
                  <a:srgbClr val="FFC000"/>
                </a:solidFill>
              </a:rPr>
              <a:t>Disables </a:t>
            </a:r>
            <a:r>
              <a:rPr lang="en-US" sz="2000" dirty="0" smtClean="0">
                <a:solidFill>
                  <a:srgbClr val="FFC000"/>
                </a:solidFill>
              </a:rPr>
              <a:t>proxy </a:t>
            </a:r>
            <a:r>
              <a:rPr lang="en-US" sz="2000" dirty="0">
                <a:solidFill>
                  <a:srgbClr val="FFC000"/>
                </a:solidFill>
              </a:rPr>
              <a:t>clocks and regulators.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FFC000"/>
                </a:solidFill>
              </a:rPr>
              <a:t> </a:t>
            </a:r>
            <a:r>
              <a:rPr lang="en-US" sz="2600" dirty="0" err="1" smtClean="0">
                <a:solidFill>
                  <a:srgbClr val="FFC000"/>
                </a:solidFill>
              </a:rPr>
              <a:t>pil_shutdown</a:t>
            </a:r>
            <a:r>
              <a:rPr lang="en-US" sz="2600" dirty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</a:rPr>
              <a:t>Modem: Halts the </a:t>
            </a:r>
            <a:r>
              <a:rPr lang="en-US" sz="2000" dirty="0" err="1" smtClean="0">
                <a:solidFill>
                  <a:srgbClr val="FFC000"/>
                </a:solidFill>
              </a:rPr>
              <a:t>axi</a:t>
            </a:r>
            <a:r>
              <a:rPr lang="en-US" sz="2000" dirty="0" smtClean="0">
                <a:solidFill>
                  <a:srgbClr val="FFC000"/>
                </a:solidFill>
              </a:rPr>
              <a:t> ports &amp; </a:t>
            </a:r>
            <a:r>
              <a:rPr lang="en-US" sz="2000" dirty="0" err="1" smtClean="0">
                <a:solidFill>
                  <a:srgbClr val="FFC000"/>
                </a:solidFill>
              </a:rPr>
              <a:t>restart_reg</a:t>
            </a:r>
            <a:r>
              <a:rPr lang="en-US" sz="2000" dirty="0" smtClean="0">
                <a:solidFill>
                  <a:srgbClr val="FFC000"/>
                </a:solidFill>
              </a:rPr>
              <a:t> = 1. 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</a:rPr>
              <a:t>Pronto/</a:t>
            </a:r>
            <a:r>
              <a:rPr lang="en-US" sz="2000" dirty="0" err="1" smtClean="0">
                <a:solidFill>
                  <a:srgbClr val="FFC000"/>
                </a:solidFill>
              </a:rPr>
              <a:t>adsp</a:t>
            </a:r>
            <a:r>
              <a:rPr lang="en-US" sz="2000" dirty="0" smtClean="0">
                <a:solidFill>
                  <a:srgbClr val="FFC000"/>
                </a:solidFill>
              </a:rPr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venus</a:t>
            </a:r>
            <a:r>
              <a:rPr lang="en-US" sz="2000" dirty="0" smtClean="0">
                <a:solidFill>
                  <a:srgbClr val="FFC000"/>
                </a:solidFill>
              </a:rPr>
              <a:t>: Sends an </a:t>
            </a:r>
            <a:r>
              <a:rPr lang="en-US" sz="2000" dirty="0" err="1" smtClean="0">
                <a:solidFill>
                  <a:srgbClr val="FFC000"/>
                </a:solidFill>
              </a:rPr>
              <a:t>scm</a:t>
            </a:r>
            <a:r>
              <a:rPr lang="en-US" sz="2000" dirty="0" smtClean="0">
                <a:solidFill>
                  <a:srgbClr val="FFC000"/>
                </a:solidFill>
              </a:rPr>
              <a:t> call (PAS_SHUTDOWN_CMD) to TZ with shutdown command to shutdown the subsystem.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What is it?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Source code.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Driver Architecture.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Relocatable, non-relocatable images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Understanding Image structure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Request_firmware</a:t>
            </a:r>
            <a:r>
              <a:rPr lang="en-US" dirty="0" smtClean="0">
                <a:solidFill>
                  <a:srgbClr val="FFC000"/>
                </a:solidFill>
              </a:rPr>
              <a:t> variants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How subsystems communicates?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Proxy voting of clocks and regulators.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Subsystem boot/shutdown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Definition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Loads peripheral images into memory and interfaces with the Peripheral authentication service(MBA/TZ) to authenticate and bring peripherals out of reset (or) bring them down.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Files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Well structured driver </a:t>
            </a:r>
            <a:endParaRPr lang="en-US" sz="2000" dirty="0">
              <a:solidFill>
                <a:srgbClr val="FFC000"/>
              </a:solidFill>
            </a:endParaRP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peripheral_loader.c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subsystem_restart.c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Modem: pil-q6v5-mss.c/pil-q6v5.c/</a:t>
            </a:r>
            <a:r>
              <a:rPr lang="en-US" sz="2000" dirty="0" err="1">
                <a:solidFill>
                  <a:srgbClr val="FFC000"/>
                </a:solidFill>
              </a:rPr>
              <a:t>pil-msa.c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Other SS: </a:t>
            </a:r>
            <a:r>
              <a:rPr lang="en-US" sz="2000" dirty="0" err="1">
                <a:solidFill>
                  <a:srgbClr val="FFC000"/>
                </a:solidFill>
              </a:rPr>
              <a:t>subsys-pil-tz.c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sysmon-glink.c</a:t>
            </a:r>
            <a:r>
              <a:rPr lang="en-US" sz="2000" dirty="0" smtClean="0">
                <a:solidFill>
                  <a:srgbClr val="FFC000"/>
                </a:solidFill>
              </a:rPr>
              <a:t>, </a:t>
            </a:r>
            <a:r>
              <a:rPr lang="en-US" sz="2000" dirty="0" err="1" smtClean="0">
                <a:solidFill>
                  <a:srgbClr val="FFC000"/>
                </a:solidFill>
              </a:rPr>
              <a:t>sysmon-qmi.c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</a:p>
          <a:p>
            <a:pPr lvl="1"/>
            <a:endParaRPr lang="en-US" sz="2000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Architecture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143000"/>
            <a:ext cx="11280889" cy="5715000"/>
          </a:xfrm>
        </p:spPr>
      </p:pic>
    </p:spTree>
    <p:extLst>
      <p:ext uri="{BB962C8B-B14F-4D97-AF65-F5344CB8AC3E}">
        <p14:creationId xmlns:p14="http://schemas.microsoft.com/office/powerpoint/2010/main" val="32351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Relocatable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Venus, WCNSS and LPASS – relocatable images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 smtClean="0">
                <a:solidFill>
                  <a:srgbClr val="FFC000"/>
                </a:solidFill>
              </a:rPr>
              <a:t>odem – relocatable image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Understanding image structure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Memory descriptor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&lt;subsystem-name&gt;.</a:t>
            </a:r>
            <a:r>
              <a:rPr lang="en-US" dirty="0" err="1" smtClean="0">
                <a:solidFill>
                  <a:srgbClr val="FFC000"/>
                </a:solidFill>
              </a:rPr>
              <a:t>mdt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e.g. modem.mdt, venus.mdt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Blobs or real binaries,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e.g. Modem.b00, modem.b01 …. Modem.b20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Modem Boot Authenticator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Mba.mbn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Using </a:t>
            </a:r>
            <a:r>
              <a:rPr lang="en-US" dirty="0" err="1" smtClean="0">
                <a:solidFill>
                  <a:srgbClr val="FFC000"/>
                </a:solidFill>
              </a:rPr>
              <a:t>readelf</a:t>
            </a:r>
            <a:r>
              <a:rPr lang="en-US" dirty="0" smtClean="0">
                <a:solidFill>
                  <a:srgbClr val="FFC000"/>
                </a:solidFill>
              </a:rPr>
              <a:t> utility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 err="1" smtClean="0">
                <a:solidFill>
                  <a:srgbClr val="FFC000"/>
                </a:solidFill>
              </a:rPr>
              <a:t>readelf</a:t>
            </a:r>
            <a:r>
              <a:rPr lang="en-US" dirty="0" smtClean="0">
                <a:solidFill>
                  <a:srgbClr val="FFC000"/>
                </a:solidFill>
              </a:rPr>
              <a:t>  -a modem.mdt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210"/>
            <a:ext cx="631595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Image Location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/firmware/image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- File system Non-</a:t>
            </a:r>
            <a:r>
              <a:rPr lang="en-US" sz="2400" dirty="0" err="1" smtClean="0">
                <a:solidFill>
                  <a:srgbClr val="FFC000"/>
                </a:solidFill>
              </a:rPr>
              <a:t>HLOS.bin</a:t>
            </a:r>
            <a:r>
              <a:rPr lang="en-US" sz="2400" dirty="0" smtClean="0">
                <a:solidFill>
                  <a:srgbClr val="FFC000"/>
                </a:solidFill>
              </a:rPr>
              <a:t> partition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- contains modem, LPASS and WCNSS images</a:t>
            </a:r>
          </a:p>
        </p:txBody>
      </p:sp>
    </p:spTree>
    <p:extLst>
      <p:ext uri="{BB962C8B-B14F-4D97-AF65-F5344CB8AC3E}">
        <p14:creationId xmlns:p14="http://schemas.microsoft.com/office/powerpoint/2010/main" val="1636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06A3B03EA22F4A866EE04210E1312C" ma:contentTypeVersion="0" ma:contentTypeDescription="Create a new document." ma:contentTypeScope="" ma:versionID="507314f075d5b66910389bf3e4f748ef">
  <xsd:schema xmlns:xsd="http://www.w3.org/2001/XMLSchema" xmlns:xs="http://www.w3.org/2001/XMLSchema" xmlns:p="http://schemas.microsoft.com/office/2006/metadata/properties" xmlns:ns2="ae06dcfa-e548-4483-9593-111a6d076980" targetNamespace="http://schemas.microsoft.com/office/2006/metadata/properties" ma:root="true" ma:fieldsID="39972d5663f2db6c619fd8ff03b236ff" ns2:_="">
    <xsd:import namespace="ae06dcfa-e548-4483-9593-111a6d07698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6dcfa-e548-4483-9593-111a6d0769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e06dcfa-e548-4483-9593-111a6d076980">KW6YFZEPM4SM-597527684-56</_dlc_DocId>
    <_dlc_DocIdUrl xmlns="ae06dcfa-e548-4483-9593-111a6d076980">
      <Url>https://projects.qualcomm.com/sites/Linux_Kernel/_layouts/15/DocIdRedir.aspx?ID=KW6YFZEPM4SM-597527684-56</Url>
      <Description>KW6YFZEPM4SM-597527684-56</Description>
    </_dlc_DocIdUrl>
  </documentManagement>
</p:properties>
</file>

<file path=customXml/itemProps1.xml><?xml version="1.0" encoding="utf-8"?>
<ds:datastoreItem xmlns:ds="http://schemas.openxmlformats.org/officeDocument/2006/customXml" ds:itemID="{FAAC6188-4FA7-4C31-88F9-8B65EBA8C9AF}"/>
</file>

<file path=customXml/itemProps2.xml><?xml version="1.0" encoding="utf-8"?>
<ds:datastoreItem xmlns:ds="http://schemas.openxmlformats.org/officeDocument/2006/customXml" ds:itemID="{04CF754D-87C4-4BB8-8C22-A0CE2BF475A5}"/>
</file>

<file path=customXml/itemProps3.xml><?xml version="1.0" encoding="utf-8"?>
<ds:datastoreItem xmlns:ds="http://schemas.openxmlformats.org/officeDocument/2006/customXml" ds:itemID="{B1E8D8A8-6DF5-45F9-878F-5AD5CE01E22A}"/>
</file>

<file path=customXml/itemProps4.xml><?xml version="1.0" encoding="utf-8"?>
<ds:datastoreItem xmlns:ds="http://schemas.openxmlformats.org/officeDocument/2006/customXml" ds:itemID="{A60305D8-562A-488A-9886-257FC6AD65A9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11701</TotalTime>
  <Words>603</Words>
  <Application>Microsoft Office PowerPoint</Application>
  <PresentationFormat>On-screen Show (4:3)</PresentationFormat>
  <Paragraphs>112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PIL</vt:lpstr>
      <vt:lpstr>Agenda</vt:lpstr>
      <vt:lpstr>Definition</vt:lpstr>
      <vt:lpstr>Files</vt:lpstr>
      <vt:lpstr>Architecture</vt:lpstr>
      <vt:lpstr>Relocatable</vt:lpstr>
      <vt:lpstr>Understanding image structure</vt:lpstr>
      <vt:lpstr>Using readelf utility</vt:lpstr>
      <vt:lpstr>Image Location</vt:lpstr>
      <vt:lpstr>request_firmware variants</vt:lpstr>
      <vt:lpstr>How subsystems communicate?</vt:lpstr>
      <vt:lpstr>Proxy voting for clocks and voltages</vt:lpstr>
      <vt:lpstr>Subsystem boot/shutdown</vt:lpstr>
      <vt:lpstr>Continued…</vt:lpstr>
      <vt:lpstr>Continued…</vt:lpstr>
      <vt:lpstr>Continued…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</dc:title>
  <dc:creator>Qualcomm User</dc:creator>
  <cp:lastModifiedBy>Kohli, Gaurav</cp:lastModifiedBy>
  <cp:revision>57</cp:revision>
  <dcterms:created xsi:type="dcterms:W3CDTF">2015-07-21T13:43:52Z</dcterms:created>
  <dcterms:modified xsi:type="dcterms:W3CDTF">2016-10-16T20:07:15Z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4" name="ContentTypeId">
    <vt:lpwstr>0x0101008C06A3B03EA22F4A866EE04210E1312C</vt:lpwstr>
  </property>
  <property fmtid="{D5CDD505-2E9C-101B-9397-08002B2CF9AE}" pid="5" name="_dlc_DocIdItemGuid">
    <vt:lpwstr>3f523eb8-b7be-4488-86e5-d4a4279f8cb1</vt:lpwstr>
  </property>
</Properties>
</file>