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4" r:id="rId4"/>
    <p:sldId id="259" r:id="rId5"/>
    <p:sldId id="267" r:id="rId6"/>
    <p:sldId id="273" r:id="rId7"/>
    <p:sldId id="266" r:id="rId8"/>
    <p:sldId id="269" r:id="rId9"/>
    <p:sldId id="268" r:id="rId10"/>
    <p:sldId id="270" r:id="rId11"/>
    <p:sldId id="260" r:id="rId12"/>
    <p:sldId id="271" r:id="rId13"/>
    <p:sldId id="272" r:id="rId14"/>
    <p:sldId id="261"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75" autoAdjust="0"/>
  </p:normalViewPr>
  <p:slideViewPr>
    <p:cSldViewPr>
      <p:cViewPr varScale="1">
        <p:scale>
          <a:sx n="78" d="100"/>
          <a:sy n="78"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4.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ACF58-CB1F-4ACD-B95B-4C06BBD6BF27}" type="datetimeFigureOut">
              <a:rPr lang="en-US" smtClean="0"/>
              <a:t>9/1/2017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A0D13-9548-4D4D-9C17-E0386B5B1F3E}" type="slidenum">
              <a:rPr lang="en-US" smtClean="0"/>
              <a:t>‹#›</a:t>
            </a:fld>
            <a:endParaRPr lang="en-US"/>
          </a:p>
        </p:txBody>
      </p:sp>
    </p:spTree>
    <p:extLst>
      <p:ext uri="{BB962C8B-B14F-4D97-AF65-F5344CB8AC3E}">
        <p14:creationId xmlns:p14="http://schemas.microsoft.com/office/powerpoint/2010/main" val="186083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A0D13-9548-4D4D-9C17-E0386B5B1F3E}" type="slidenum">
              <a:rPr lang="en-US" smtClean="0"/>
              <a:t>11</a:t>
            </a:fld>
            <a:endParaRPr lang="en-US"/>
          </a:p>
        </p:txBody>
      </p:sp>
    </p:spTree>
    <p:extLst>
      <p:ext uri="{BB962C8B-B14F-4D97-AF65-F5344CB8AC3E}">
        <p14:creationId xmlns:p14="http://schemas.microsoft.com/office/powerpoint/2010/main" val="408991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use case for </a:t>
            </a:r>
            <a:r>
              <a:rPr lang="en-US" sz="1200" b="0" i="0" u="none" strike="noStrike" kern="1200" baseline="0" dirty="0" err="1">
                <a:solidFill>
                  <a:schemeClr val="tx1"/>
                </a:solidFill>
                <a:latin typeface="+mn-lt"/>
                <a:ea typeface="+mn-ea"/>
                <a:cs typeface="+mn-cs"/>
              </a:rPr>
              <a:t>sysmon</a:t>
            </a:r>
            <a:r>
              <a:rPr lang="en-US" sz="1200" b="0" i="0" u="none" strike="noStrike" kern="1200" baseline="0" dirty="0">
                <a:solidFill>
                  <a:schemeClr val="tx1"/>
                </a:solidFill>
                <a:latin typeface="+mn-lt"/>
                <a:ea typeface="+mn-ea"/>
                <a:cs typeface="+mn-cs"/>
              </a:rPr>
              <a:t>: When the modem crashes, the LPASS/ADSP subsystem driver informs the ADSP that the modem has crashed via the </a:t>
            </a:r>
            <a:r>
              <a:rPr lang="en-US" sz="1200" b="0" i="0" u="none" strike="noStrike" kern="1200" baseline="0" dirty="0" err="1">
                <a:solidFill>
                  <a:schemeClr val="tx1"/>
                </a:solidFill>
                <a:latin typeface="+mn-lt"/>
                <a:ea typeface="+mn-ea"/>
                <a:cs typeface="+mn-cs"/>
              </a:rPr>
              <a:t>sysmon</a:t>
            </a:r>
            <a:r>
              <a:rPr lang="en-US" sz="1200" b="0" i="0" u="none" strike="noStrike" kern="1200" baseline="0" dirty="0">
                <a:solidFill>
                  <a:schemeClr val="tx1"/>
                </a:solidFill>
                <a:latin typeface="+mn-lt"/>
                <a:ea typeface="+mn-ea"/>
                <a:cs typeface="+mn-cs"/>
              </a:rPr>
              <a:t> API.</a:t>
            </a:r>
            <a:endParaRPr lang="en-US" dirty="0"/>
          </a:p>
        </p:txBody>
      </p:sp>
      <p:sp>
        <p:nvSpPr>
          <p:cNvPr id="4" name="Slide Number Placeholder 3"/>
          <p:cNvSpPr>
            <a:spLocks noGrp="1"/>
          </p:cNvSpPr>
          <p:nvPr>
            <p:ph type="sldNum" sz="quarter" idx="10"/>
          </p:nvPr>
        </p:nvSpPr>
        <p:spPr/>
        <p:txBody>
          <a:bodyPr/>
          <a:lstStyle/>
          <a:p>
            <a:fld id="{FAEA0D13-9548-4D4D-9C17-E0386B5B1F3E}" type="slidenum">
              <a:rPr lang="en-US" smtClean="0"/>
              <a:t>12</a:t>
            </a:fld>
            <a:endParaRPr lang="en-US"/>
          </a:p>
        </p:txBody>
      </p:sp>
    </p:spTree>
    <p:extLst>
      <p:ext uri="{BB962C8B-B14F-4D97-AF65-F5344CB8AC3E}">
        <p14:creationId xmlns:p14="http://schemas.microsoft.com/office/powerpoint/2010/main" val="87083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A0D13-9548-4D4D-9C17-E0386B5B1F3E}" type="slidenum">
              <a:rPr lang="en-US" smtClean="0"/>
              <a:t>15</a:t>
            </a:fld>
            <a:endParaRPr lang="en-US"/>
          </a:p>
        </p:txBody>
      </p:sp>
    </p:spTree>
    <p:extLst>
      <p:ext uri="{BB962C8B-B14F-4D97-AF65-F5344CB8AC3E}">
        <p14:creationId xmlns:p14="http://schemas.microsoft.com/office/powerpoint/2010/main" val="221598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A0D13-9548-4D4D-9C17-E0386B5B1F3E}" type="slidenum">
              <a:rPr lang="en-US" smtClean="0"/>
              <a:t>16</a:t>
            </a:fld>
            <a:endParaRPr lang="en-US"/>
          </a:p>
        </p:txBody>
      </p:sp>
    </p:spTree>
    <p:extLst>
      <p:ext uri="{BB962C8B-B14F-4D97-AF65-F5344CB8AC3E}">
        <p14:creationId xmlns:p14="http://schemas.microsoft.com/office/powerpoint/2010/main" val="327884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DF1700-AF0F-438E-AEF3-26B753F0BD52}"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209302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F1700-AF0F-438E-AEF3-26B753F0BD52}"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330798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F1700-AF0F-438E-AEF3-26B753F0BD52}"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91431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F1700-AF0F-438E-AEF3-26B753F0BD52}"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55513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F1700-AF0F-438E-AEF3-26B753F0BD52}"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145906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DF1700-AF0F-438E-AEF3-26B753F0BD52}"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176675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DF1700-AF0F-438E-AEF3-26B753F0BD52}" type="datetimeFigureOut">
              <a:rPr lang="en-US"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203750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F1700-AF0F-438E-AEF3-26B753F0BD52}" type="datetimeFigureOut">
              <a:rPr lang="en-US" smtClean="0"/>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387591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F1700-AF0F-438E-AEF3-26B753F0BD52}" type="datetimeFigureOut">
              <a:rPr lang="en-US" smtClean="0"/>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235562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F1700-AF0F-438E-AEF3-26B753F0BD52}"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377350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F1700-AF0F-438E-AEF3-26B753F0BD52}"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7EC40-D924-45D9-8B16-872C051035DD}" type="slidenum">
              <a:rPr lang="en-US" smtClean="0"/>
              <a:t>‹#›</a:t>
            </a:fld>
            <a:endParaRPr lang="en-US"/>
          </a:p>
        </p:txBody>
      </p:sp>
    </p:spTree>
    <p:extLst>
      <p:ext uri="{BB962C8B-B14F-4D97-AF65-F5344CB8AC3E}">
        <p14:creationId xmlns:p14="http://schemas.microsoft.com/office/powerpoint/2010/main" val="22274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F1700-AF0F-438E-AEF3-26B753F0BD52}" type="datetimeFigureOut">
              <a:rPr lang="en-US" smtClean="0"/>
              <a:t>9/1/2017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7EC40-D924-45D9-8B16-872C051035DD}" type="slidenum">
              <a:rPr lang="en-US" smtClean="0"/>
              <a:t>‹#›</a:t>
            </a:fld>
            <a:endParaRPr lang="en-US"/>
          </a:p>
        </p:txBody>
      </p:sp>
    </p:spTree>
    <p:extLst>
      <p:ext uri="{BB962C8B-B14F-4D97-AF65-F5344CB8AC3E}">
        <p14:creationId xmlns:p14="http://schemas.microsoft.com/office/powerpoint/2010/main" val="3214987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Agenda</a:t>
            </a:r>
          </a:p>
        </p:txBody>
      </p:sp>
      <p:sp>
        <p:nvSpPr>
          <p:cNvPr id="3" name="Content Placeholder 2"/>
          <p:cNvSpPr>
            <a:spLocks noGrp="1"/>
          </p:cNvSpPr>
          <p:nvPr>
            <p:ph idx="1"/>
          </p:nvPr>
        </p:nvSpPr>
        <p:spPr/>
        <p:txBody>
          <a:bodyPr>
            <a:normAutofit lnSpcReduction="10000"/>
          </a:bodyPr>
          <a:lstStyle/>
          <a:p>
            <a:r>
              <a:rPr lang="en-US" dirty="0">
                <a:solidFill>
                  <a:srgbClr val="FFC000"/>
                </a:solidFill>
              </a:rPr>
              <a:t>What is SSR?</a:t>
            </a:r>
          </a:p>
          <a:p>
            <a:r>
              <a:rPr lang="en-US" dirty="0">
                <a:solidFill>
                  <a:srgbClr val="FFC000"/>
                </a:solidFill>
              </a:rPr>
              <a:t>What triggers a SSR.</a:t>
            </a:r>
          </a:p>
          <a:p>
            <a:r>
              <a:rPr lang="en-US" dirty="0">
                <a:solidFill>
                  <a:srgbClr val="FFC000"/>
                </a:solidFill>
              </a:rPr>
              <a:t>Notifications.</a:t>
            </a:r>
          </a:p>
          <a:p>
            <a:r>
              <a:rPr lang="en-US" dirty="0">
                <a:solidFill>
                  <a:srgbClr val="FFC000"/>
                </a:solidFill>
              </a:rPr>
              <a:t>High Level Sequence.</a:t>
            </a:r>
          </a:p>
          <a:p>
            <a:r>
              <a:rPr lang="en-US" dirty="0">
                <a:solidFill>
                  <a:srgbClr val="FFC000"/>
                </a:solidFill>
              </a:rPr>
              <a:t>When APSS crashes!!!</a:t>
            </a:r>
          </a:p>
          <a:p>
            <a:r>
              <a:rPr lang="en-US" dirty="0">
                <a:solidFill>
                  <a:srgbClr val="FFC000"/>
                </a:solidFill>
              </a:rPr>
              <a:t>SFR &amp; </a:t>
            </a:r>
            <a:r>
              <a:rPr lang="en-US" dirty="0" err="1">
                <a:solidFill>
                  <a:srgbClr val="FFC000"/>
                </a:solidFill>
              </a:rPr>
              <a:t>Ramdumps</a:t>
            </a:r>
            <a:r>
              <a:rPr lang="en-US" dirty="0">
                <a:solidFill>
                  <a:srgbClr val="FFC000"/>
                </a:solidFill>
              </a:rPr>
              <a:t>.</a:t>
            </a:r>
          </a:p>
          <a:p>
            <a:r>
              <a:rPr lang="en-US" dirty="0" err="1">
                <a:solidFill>
                  <a:srgbClr val="FFC000"/>
                </a:solidFill>
              </a:rPr>
              <a:t>Userspace</a:t>
            </a:r>
            <a:r>
              <a:rPr lang="en-US" dirty="0">
                <a:solidFill>
                  <a:srgbClr val="FFC000"/>
                </a:solidFill>
              </a:rPr>
              <a:t> Interfaces.</a:t>
            </a:r>
          </a:p>
          <a:p>
            <a:r>
              <a:rPr lang="en-US" dirty="0">
                <a:solidFill>
                  <a:srgbClr val="FFC000"/>
                </a:solidFill>
              </a:rPr>
              <a:t>References.</a:t>
            </a:r>
          </a:p>
          <a:p>
            <a:endParaRPr lang="en-US" dirty="0">
              <a:solidFill>
                <a:srgbClr val="FFC000"/>
              </a:solidFill>
            </a:endParaRPr>
          </a:p>
        </p:txBody>
      </p:sp>
    </p:spTree>
    <p:extLst>
      <p:ext uri="{BB962C8B-B14F-4D97-AF65-F5344CB8AC3E}">
        <p14:creationId xmlns:p14="http://schemas.microsoft.com/office/powerpoint/2010/main" val="1778197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When APSS crashes!!!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solidFill>
                  <a:srgbClr val="FFC000"/>
                </a:solidFill>
              </a:rPr>
              <a:t>When the apps processor crashes - due to </a:t>
            </a:r>
            <a:r>
              <a:rPr lang="en-US" sz="2400" dirty="0" err="1">
                <a:solidFill>
                  <a:srgbClr val="FFC000"/>
                </a:solidFill>
              </a:rPr>
              <a:t>linux</a:t>
            </a:r>
            <a:r>
              <a:rPr lang="en-US" sz="2400" dirty="0">
                <a:solidFill>
                  <a:srgbClr val="FFC000"/>
                </a:solidFill>
              </a:rPr>
              <a:t> driver/kernel crashing - or for any other reason (unhandled page fault for ex.), other processors in the system need to be informed:</a:t>
            </a:r>
          </a:p>
          <a:p>
            <a:pPr marL="457200" lvl="1" indent="0">
              <a:buNone/>
            </a:pPr>
            <a:r>
              <a:rPr lang="en-US" sz="2400" dirty="0">
                <a:solidFill>
                  <a:srgbClr val="FFC000"/>
                </a:solidFill>
              </a:rPr>
              <a:t>- So that they can cleanly shutdown and flush their caches, dump debugging information etc.</a:t>
            </a:r>
          </a:p>
          <a:p>
            <a:pPr>
              <a:buFont typeface="Wingdings" panose="05000000000000000000" pitchFamily="2" charset="2"/>
              <a:buChar char="§"/>
            </a:pPr>
            <a:r>
              <a:rPr lang="en-US" sz="2400" dirty="0">
                <a:solidFill>
                  <a:srgbClr val="FFC000"/>
                </a:solidFill>
              </a:rPr>
              <a:t>Each subsystem driver registers a </a:t>
            </a:r>
            <a:r>
              <a:rPr lang="en-US" sz="2400" dirty="0" err="1">
                <a:solidFill>
                  <a:srgbClr val="FFC000"/>
                </a:solidFill>
              </a:rPr>
              <a:t>crash_shutdown</a:t>
            </a:r>
            <a:r>
              <a:rPr lang="en-US" sz="2400" dirty="0">
                <a:solidFill>
                  <a:srgbClr val="FFC000"/>
                </a:solidFill>
              </a:rPr>
              <a:t> callback, that is invoked in a panic </a:t>
            </a:r>
            <a:r>
              <a:rPr lang="en-US" sz="2400" dirty="0" err="1">
                <a:solidFill>
                  <a:srgbClr val="FFC000"/>
                </a:solidFill>
              </a:rPr>
              <a:t>notifier</a:t>
            </a:r>
            <a:r>
              <a:rPr lang="en-US" sz="2400" dirty="0">
                <a:solidFill>
                  <a:srgbClr val="FFC000"/>
                </a:solidFill>
              </a:rPr>
              <a:t> by the subsystem restart framework.</a:t>
            </a:r>
          </a:p>
          <a:p>
            <a:pPr>
              <a:buFont typeface="Wingdings" panose="05000000000000000000" pitchFamily="2" charset="2"/>
              <a:buChar char="§"/>
            </a:pPr>
            <a:r>
              <a:rPr lang="en-US" sz="2400" dirty="0">
                <a:solidFill>
                  <a:srgbClr val="FFC000"/>
                </a:solidFill>
              </a:rPr>
              <a:t>Regular shutdowns may be communicated at a higher level (QMI </a:t>
            </a:r>
            <a:r>
              <a:rPr lang="en-US" sz="2400" dirty="0" err="1">
                <a:solidFill>
                  <a:srgbClr val="FFC000"/>
                </a:solidFill>
              </a:rPr>
              <a:t>etc</a:t>
            </a:r>
            <a:r>
              <a:rPr lang="en-US" sz="2400" dirty="0">
                <a:solidFill>
                  <a:srgbClr val="FFC000"/>
                </a:solidFill>
              </a:rPr>
              <a:t>).</a:t>
            </a:r>
          </a:p>
        </p:txBody>
      </p:sp>
    </p:spTree>
    <p:extLst>
      <p:ext uri="{BB962C8B-B14F-4D97-AF65-F5344CB8AC3E}">
        <p14:creationId xmlns:p14="http://schemas.microsoft.com/office/powerpoint/2010/main" val="182744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Force Stop/Stop ACK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solidFill>
                  <a:srgbClr val="FFC000"/>
                </a:solidFill>
              </a:rPr>
              <a:t>Force stop </a:t>
            </a:r>
          </a:p>
          <a:p>
            <a:pPr marL="457200" lvl="1" indent="0">
              <a:buNone/>
            </a:pPr>
            <a:r>
              <a:rPr lang="en-US" sz="2000" dirty="0">
                <a:solidFill>
                  <a:srgbClr val="FFC000"/>
                </a:solidFill>
              </a:rPr>
              <a:t> SMP2P </a:t>
            </a:r>
            <a:r>
              <a:rPr lang="en-US" sz="2000" dirty="0" err="1">
                <a:solidFill>
                  <a:srgbClr val="FFC000"/>
                </a:solidFill>
              </a:rPr>
              <a:t>gpio</a:t>
            </a:r>
            <a:r>
              <a:rPr lang="en-US" sz="2000" dirty="0">
                <a:solidFill>
                  <a:srgbClr val="FFC000"/>
                </a:solidFill>
              </a:rPr>
              <a:t> to set the SMP2P bit that tells the subsystem to stop execution immediately. Used in the </a:t>
            </a:r>
            <a:r>
              <a:rPr lang="en-US" sz="2000" dirty="0" err="1">
                <a:solidFill>
                  <a:srgbClr val="FFC000"/>
                </a:solidFill>
              </a:rPr>
              <a:t>crash_shutdown</a:t>
            </a:r>
            <a:r>
              <a:rPr lang="en-US" sz="2000" dirty="0">
                <a:solidFill>
                  <a:srgbClr val="FFC000"/>
                </a:solidFill>
              </a:rPr>
              <a:t> callbacks by subsystem drivers to tell subsystems to flush caches, cleanup etc. during an apps panic.</a:t>
            </a:r>
          </a:p>
          <a:p>
            <a:pPr>
              <a:buFont typeface="Wingdings" panose="05000000000000000000" pitchFamily="2" charset="2"/>
              <a:buChar char="§"/>
            </a:pPr>
            <a:r>
              <a:rPr lang="en-US" sz="2400" dirty="0">
                <a:solidFill>
                  <a:srgbClr val="FFC000"/>
                </a:solidFill>
              </a:rPr>
              <a:t>Stop </a:t>
            </a:r>
            <a:r>
              <a:rPr lang="en-US" sz="2400" dirty="0" err="1">
                <a:solidFill>
                  <a:srgbClr val="FFC000"/>
                </a:solidFill>
              </a:rPr>
              <a:t>Ack</a:t>
            </a:r>
            <a:r>
              <a:rPr lang="en-US" sz="2400" dirty="0">
                <a:solidFill>
                  <a:srgbClr val="FFC000"/>
                </a:solidFill>
              </a:rPr>
              <a:t> </a:t>
            </a:r>
          </a:p>
          <a:p>
            <a:pPr marL="457200" lvl="1" indent="0">
              <a:buNone/>
            </a:pPr>
            <a:r>
              <a:rPr lang="en-US" sz="2000" dirty="0">
                <a:solidFill>
                  <a:srgbClr val="FFC000"/>
                </a:solidFill>
              </a:rPr>
              <a:t>SMP2P </a:t>
            </a:r>
            <a:r>
              <a:rPr lang="en-US" sz="2000" dirty="0" err="1">
                <a:solidFill>
                  <a:srgbClr val="FFC000"/>
                </a:solidFill>
              </a:rPr>
              <a:t>gpio</a:t>
            </a:r>
            <a:r>
              <a:rPr lang="en-US" sz="2000" dirty="0">
                <a:solidFill>
                  <a:srgbClr val="FFC000"/>
                </a:solidFill>
              </a:rPr>
              <a:t> interrupt that is triggered when a subsystem acknowledges the receipt and processing of the Force stop bit.</a:t>
            </a:r>
          </a:p>
        </p:txBody>
      </p:sp>
    </p:spTree>
    <p:extLst>
      <p:ext uri="{BB962C8B-B14F-4D97-AF65-F5344CB8AC3E}">
        <p14:creationId xmlns:p14="http://schemas.microsoft.com/office/powerpoint/2010/main" val="184830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Components</a:t>
            </a:r>
          </a:p>
        </p:txBody>
      </p:sp>
      <p:sp>
        <p:nvSpPr>
          <p:cNvPr id="3" name="Content Placeholder 2"/>
          <p:cNvSpPr>
            <a:spLocks noGrp="1"/>
          </p:cNvSpPr>
          <p:nvPr>
            <p:ph idx="1"/>
          </p:nvPr>
        </p:nvSpPr>
        <p:spPr/>
        <p:txBody>
          <a:bodyPr>
            <a:normAutofit/>
          </a:bodyPr>
          <a:lstStyle/>
          <a:p>
            <a:r>
              <a:rPr lang="en-US" sz="2000" dirty="0">
                <a:solidFill>
                  <a:srgbClr val="FFC000"/>
                </a:solidFill>
              </a:rPr>
              <a:t>Subsystem Restart framework</a:t>
            </a:r>
          </a:p>
          <a:p>
            <a:pPr lvl="1"/>
            <a:r>
              <a:rPr lang="en-US" sz="1600" dirty="0" err="1">
                <a:solidFill>
                  <a:srgbClr val="FFC000"/>
                </a:solidFill>
              </a:rPr>
              <a:t>subsystem_restart.c</a:t>
            </a:r>
            <a:r>
              <a:rPr lang="en-US" sz="1600" dirty="0">
                <a:solidFill>
                  <a:srgbClr val="FFC000"/>
                </a:solidFill>
              </a:rPr>
              <a:t> – The framework implementation that performs SSR sequences and monitors some fault/error indicators (SMP2P interrupts).</a:t>
            </a:r>
          </a:p>
          <a:p>
            <a:r>
              <a:rPr lang="en-US" sz="2000" dirty="0">
                <a:solidFill>
                  <a:srgbClr val="FFC000"/>
                </a:solidFill>
              </a:rPr>
              <a:t>Subsystem Driver (</a:t>
            </a:r>
            <a:r>
              <a:rPr lang="en-US" sz="2000" dirty="0" err="1">
                <a:solidFill>
                  <a:srgbClr val="FFC000"/>
                </a:solidFill>
              </a:rPr>
              <a:t>eg</a:t>
            </a:r>
            <a:r>
              <a:rPr lang="en-US" sz="2000" dirty="0">
                <a:solidFill>
                  <a:srgbClr val="FFC000"/>
                </a:solidFill>
              </a:rPr>
              <a:t>: pil-q6v5-mss.c, </a:t>
            </a:r>
            <a:r>
              <a:rPr lang="en-US" sz="2000" dirty="0" err="1">
                <a:solidFill>
                  <a:srgbClr val="FFC000"/>
                </a:solidFill>
              </a:rPr>
              <a:t>subsys-pil-tz.c</a:t>
            </a:r>
            <a:r>
              <a:rPr lang="en-US" sz="2000" dirty="0">
                <a:solidFill>
                  <a:srgbClr val="FFC000"/>
                </a:solidFill>
              </a:rPr>
              <a:t>)</a:t>
            </a:r>
          </a:p>
          <a:p>
            <a:pPr lvl="1"/>
            <a:r>
              <a:rPr lang="en-US" sz="1600" dirty="0">
                <a:solidFill>
                  <a:srgbClr val="FFC000"/>
                </a:solidFill>
              </a:rPr>
              <a:t>A driver that represents the subsystem on the apps processor. Contains shutdown/</a:t>
            </a:r>
            <a:r>
              <a:rPr lang="en-US" sz="1600" dirty="0" err="1">
                <a:solidFill>
                  <a:srgbClr val="FFC000"/>
                </a:solidFill>
              </a:rPr>
              <a:t>powerup</a:t>
            </a:r>
            <a:r>
              <a:rPr lang="en-US" sz="1600" dirty="0">
                <a:solidFill>
                  <a:srgbClr val="FFC000"/>
                </a:solidFill>
              </a:rPr>
              <a:t> functions, error handlers etc. Registers with the </a:t>
            </a:r>
            <a:r>
              <a:rPr lang="en-US" sz="1600" dirty="0" err="1">
                <a:solidFill>
                  <a:srgbClr val="FFC000"/>
                </a:solidFill>
              </a:rPr>
              <a:t>subsystem_restart</a:t>
            </a:r>
            <a:r>
              <a:rPr lang="en-US" sz="1600" dirty="0">
                <a:solidFill>
                  <a:srgbClr val="FFC000"/>
                </a:solidFill>
              </a:rPr>
              <a:t> and PIL frameworks. </a:t>
            </a:r>
          </a:p>
          <a:p>
            <a:r>
              <a:rPr lang="en-US" sz="2000" dirty="0">
                <a:solidFill>
                  <a:srgbClr val="FFC000"/>
                </a:solidFill>
              </a:rPr>
              <a:t>Subsystem notification driver</a:t>
            </a:r>
          </a:p>
          <a:p>
            <a:pPr lvl="1"/>
            <a:r>
              <a:rPr lang="en-US" sz="1600" dirty="0">
                <a:solidFill>
                  <a:srgbClr val="FFC000"/>
                </a:solidFill>
              </a:rPr>
              <a:t>Drivers register with this notification driver to receive notifications when a </a:t>
            </a:r>
            <a:r>
              <a:rPr lang="en-US" sz="1600" dirty="0" err="1">
                <a:solidFill>
                  <a:srgbClr val="FFC000"/>
                </a:solidFill>
              </a:rPr>
              <a:t>subsytem</a:t>
            </a:r>
            <a:r>
              <a:rPr lang="en-US" sz="1600" dirty="0">
                <a:solidFill>
                  <a:srgbClr val="FFC000"/>
                </a:solidFill>
              </a:rPr>
              <a:t> is restarted.</a:t>
            </a:r>
          </a:p>
        </p:txBody>
      </p:sp>
    </p:spTree>
    <p:extLst>
      <p:ext uri="{BB962C8B-B14F-4D97-AF65-F5344CB8AC3E}">
        <p14:creationId xmlns:p14="http://schemas.microsoft.com/office/powerpoint/2010/main" val="37328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000"/>
                </a:solidFill>
              </a:rPr>
              <a:t>SFR and </a:t>
            </a:r>
            <a:r>
              <a:rPr lang="en-US" dirty="0" err="1">
                <a:solidFill>
                  <a:srgbClr val="FFC000"/>
                </a:solidFill>
              </a:rPr>
              <a:t>Ramdumps</a:t>
            </a:r>
            <a:endParaRPr lang="en-US" dirty="0">
              <a:solidFill>
                <a:srgbClr val="FFC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solidFill>
                  <a:srgbClr val="FFC000"/>
                </a:solidFill>
              </a:rPr>
              <a:t>To aid debugging, subsystem drivers may print out the reason for a subsystem’s crash in the kernel log – this reason is populated by the crashing subsystem. Known to drastically reduce debugging time.</a:t>
            </a:r>
          </a:p>
          <a:p>
            <a:pPr>
              <a:buFont typeface="Wingdings" panose="05000000000000000000" pitchFamily="2" charset="2"/>
              <a:buChar char="§"/>
            </a:pPr>
            <a:r>
              <a:rPr lang="en-US" sz="2000" dirty="0">
                <a:solidFill>
                  <a:srgbClr val="FFC000"/>
                </a:solidFill>
              </a:rPr>
              <a:t>Subsystem drivers can use the </a:t>
            </a:r>
            <a:r>
              <a:rPr lang="en-US" sz="2000" dirty="0" err="1">
                <a:solidFill>
                  <a:srgbClr val="FFC000"/>
                </a:solidFill>
              </a:rPr>
              <a:t>ramdump</a:t>
            </a:r>
            <a:r>
              <a:rPr lang="en-US" sz="2000" dirty="0">
                <a:solidFill>
                  <a:srgbClr val="FFC000"/>
                </a:solidFill>
              </a:rPr>
              <a:t> API (a </a:t>
            </a:r>
            <a:r>
              <a:rPr lang="en-US" sz="2000" dirty="0" err="1">
                <a:solidFill>
                  <a:srgbClr val="FFC000"/>
                </a:solidFill>
              </a:rPr>
              <a:t>miscdevice</a:t>
            </a:r>
            <a:r>
              <a:rPr lang="en-US" sz="2000" dirty="0">
                <a:solidFill>
                  <a:srgbClr val="FFC000"/>
                </a:solidFill>
              </a:rPr>
              <a:t>) to dump their subsystem’s memory to the </a:t>
            </a:r>
            <a:r>
              <a:rPr lang="en-US" sz="2000" dirty="0" err="1">
                <a:solidFill>
                  <a:srgbClr val="FFC000"/>
                </a:solidFill>
              </a:rPr>
              <a:t>filesystem</a:t>
            </a:r>
            <a:r>
              <a:rPr lang="en-US" sz="2000" dirty="0">
                <a:solidFill>
                  <a:srgbClr val="FFC000"/>
                </a:solidFill>
              </a:rPr>
              <a:t>. We have now switched to dumping the ELF sections instead of hardcoding memory addresses that need to be dumped.</a:t>
            </a:r>
          </a:p>
          <a:p>
            <a:pPr>
              <a:buFont typeface="Wingdings" panose="05000000000000000000" pitchFamily="2" charset="2"/>
              <a:buChar char="§"/>
            </a:pPr>
            <a:r>
              <a:rPr lang="en-US" sz="2000" dirty="0">
                <a:solidFill>
                  <a:srgbClr val="FFC000"/>
                </a:solidFill>
              </a:rPr>
              <a:t>Memory dumps go into files residing on the HLOS </a:t>
            </a:r>
            <a:r>
              <a:rPr lang="en-US" sz="2000" dirty="0" err="1">
                <a:solidFill>
                  <a:srgbClr val="FFC000"/>
                </a:solidFill>
              </a:rPr>
              <a:t>filesystem</a:t>
            </a:r>
            <a:r>
              <a:rPr lang="en-US" sz="2000" dirty="0">
                <a:solidFill>
                  <a:srgbClr val="FFC000"/>
                </a:solidFill>
              </a:rPr>
              <a:t>.</a:t>
            </a:r>
          </a:p>
          <a:p>
            <a:pPr>
              <a:buFont typeface="Wingdings" panose="05000000000000000000" pitchFamily="2" charset="2"/>
              <a:buChar char="§"/>
            </a:pPr>
            <a:r>
              <a:rPr lang="en-US" sz="2000" dirty="0">
                <a:solidFill>
                  <a:srgbClr val="FFC000"/>
                </a:solidFill>
              </a:rPr>
              <a:t>TZ needs to unlock XPUs to allow </a:t>
            </a:r>
            <a:r>
              <a:rPr lang="en-US" sz="2000" dirty="0" err="1">
                <a:solidFill>
                  <a:srgbClr val="FFC000"/>
                </a:solidFill>
              </a:rPr>
              <a:t>ramdumps</a:t>
            </a:r>
            <a:r>
              <a:rPr lang="en-US" sz="2000" dirty="0">
                <a:solidFill>
                  <a:srgbClr val="FFC000"/>
                </a:solidFill>
              </a:rPr>
              <a:t>.</a:t>
            </a:r>
          </a:p>
          <a:p>
            <a:r>
              <a:rPr lang="en-US" sz="2000" dirty="0">
                <a:solidFill>
                  <a:srgbClr val="FFC000"/>
                </a:solidFill>
              </a:rPr>
              <a:t>To enable </a:t>
            </a:r>
            <a:r>
              <a:rPr lang="en-US" sz="2000" dirty="0" err="1">
                <a:solidFill>
                  <a:srgbClr val="FFC000"/>
                </a:solidFill>
              </a:rPr>
              <a:t>ramdump</a:t>
            </a:r>
            <a:r>
              <a:rPr lang="en-US" sz="2000" dirty="0">
                <a:solidFill>
                  <a:srgbClr val="FFC000"/>
                </a:solidFill>
              </a:rPr>
              <a:t> collection:</a:t>
            </a:r>
          </a:p>
          <a:p>
            <a:pPr marL="457200" lvl="1" indent="0">
              <a:buNone/>
            </a:pPr>
            <a:r>
              <a:rPr lang="en-US" sz="2000" dirty="0">
                <a:solidFill>
                  <a:srgbClr val="FFC000"/>
                </a:solidFill>
              </a:rPr>
              <a:t>echo 1 &gt; /sys/module/</a:t>
            </a:r>
            <a:r>
              <a:rPr lang="en-US" sz="2000" dirty="0" err="1">
                <a:solidFill>
                  <a:srgbClr val="FFC000"/>
                </a:solidFill>
              </a:rPr>
              <a:t>subsystem_restart</a:t>
            </a:r>
            <a:r>
              <a:rPr lang="en-US" sz="2000" dirty="0">
                <a:solidFill>
                  <a:srgbClr val="FFC000"/>
                </a:solidFill>
              </a:rPr>
              <a:t>/parameters/</a:t>
            </a:r>
            <a:r>
              <a:rPr lang="en-US" sz="2000" dirty="0" err="1">
                <a:solidFill>
                  <a:srgbClr val="FFC000"/>
                </a:solidFill>
              </a:rPr>
              <a:t>enable_ramdumps</a:t>
            </a:r>
            <a:endParaRPr lang="en-US" sz="2000" dirty="0">
              <a:solidFill>
                <a:srgbClr val="FFC000"/>
              </a:solidFill>
            </a:endParaRPr>
          </a:p>
          <a:p>
            <a:pPr>
              <a:buFont typeface="Wingdings" panose="05000000000000000000" pitchFamily="2" charset="2"/>
              <a:buChar char="§"/>
            </a:pPr>
            <a:endParaRPr lang="en-US" sz="2000" dirty="0">
              <a:solidFill>
                <a:srgbClr val="FFC000"/>
              </a:solidFill>
            </a:endParaRPr>
          </a:p>
        </p:txBody>
      </p:sp>
    </p:spTree>
    <p:extLst>
      <p:ext uri="{BB962C8B-B14F-4D97-AF65-F5344CB8AC3E}">
        <p14:creationId xmlns:p14="http://schemas.microsoft.com/office/powerpoint/2010/main" val="312724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solidFill>
                  <a:srgbClr val="FFC000"/>
                </a:solidFill>
              </a:rPr>
              <a:t>Userspace</a:t>
            </a:r>
            <a:r>
              <a:rPr lang="en-US" dirty="0">
                <a:solidFill>
                  <a:srgbClr val="FFC000"/>
                </a:solidFill>
              </a:rPr>
              <a:t> Interfaces</a:t>
            </a:r>
          </a:p>
        </p:txBody>
      </p:sp>
      <p:sp>
        <p:nvSpPr>
          <p:cNvPr id="3" name="Content Placeholder 2"/>
          <p:cNvSpPr>
            <a:spLocks noGrp="1"/>
          </p:cNvSpPr>
          <p:nvPr>
            <p:ph idx="1"/>
          </p:nvPr>
        </p:nvSpPr>
        <p:spPr/>
        <p:txBody>
          <a:bodyPr>
            <a:normAutofit fontScale="62500" lnSpcReduction="20000"/>
          </a:bodyPr>
          <a:lstStyle/>
          <a:p>
            <a:r>
              <a:rPr lang="en-US" dirty="0">
                <a:solidFill>
                  <a:srgbClr val="FFC000"/>
                </a:solidFill>
              </a:rPr>
              <a:t>/sys/module/</a:t>
            </a:r>
            <a:r>
              <a:rPr lang="en-US" dirty="0" err="1">
                <a:solidFill>
                  <a:srgbClr val="FFC000"/>
                </a:solidFill>
              </a:rPr>
              <a:t>subsystem_restart</a:t>
            </a:r>
            <a:r>
              <a:rPr lang="en-US" dirty="0">
                <a:solidFill>
                  <a:srgbClr val="FFC000"/>
                </a:solidFill>
              </a:rPr>
              <a:t>/parameters</a:t>
            </a:r>
          </a:p>
          <a:p>
            <a:pPr lvl="1"/>
            <a:r>
              <a:rPr lang="en-US" dirty="0" err="1">
                <a:solidFill>
                  <a:srgbClr val="FFC000"/>
                </a:solidFill>
              </a:rPr>
              <a:t>enable_debug</a:t>
            </a:r>
            <a:r>
              <a:rPr lang="en-US" dirty="0">
                <a:solidFill>
                  <a:srgbClr val="FFC000"/>
                </a:solidFill>
              </a:rPr>
              <a:t>  -&gt; timeout for </a:t>
            </a:r>
            <a:r>
              <a:rPr lang="en-US" dirty="0" err="1">
                <a:solidFill>
                  <a:srgbClr val="FFC000"/>
                </a:solidFill>
              </a:rPr>
              <a:t>error_ready</a:t>
            </a:r>
            <a:r>
              <a:rPr lang="en-US" dirty="0">
                <a:solidFill>
                  <a:srgbClr val="FFC000"/>
                </a:solidFill>
              </a:rPr>
              <a:t> interrupt is bypassed</a:t>
            </a:r>
          </a:p>
          <a:p>
            <a:pPr lvl="1"/>
            <a:r>
              <a:rPr lang="en-US" dirty="0" err="1">
                <a:solidFill>
                  <a:srgbClr val="FFC000"/>
                </a:solidFill>
              </a:rPr>
              <a:t>enable_ramdumps</a:t>
            </a:r>
            <a:r>
              <a:rPr lang="en-US" dirty="0">
                <a:solidFill>
                  <a:srgbClr val="FFC000"/>
                </a:solidFill>
              </a:rPr>
              <a:t> -&gt; enables </a:t>
            </a:r>
            <a:r>
              <a:rPr lang="en-US" dirty="0" err="1">
                <a:solidFill>
                  <a:srgbClr val="FFC000"/>
                </a:solidFill>
              </a:rPr>
              <a:t>ramdump</a:t>
            </a:r>
            <a:r>
              <a:rPr lang="en-US" dirty="0">
                <a:solidFill>
                  <a:srgbClr val="FFC000"/>
                </a:solidFill>
              </a:rPr>
              <a:t> collection if a subsystem is restarted</a:t>
            </a:r>
          </a:p>
          <a:p>
            <a:pPr lvl="1"/>
            <a:r>
              <a:rPr lang="en-US" dirty="0" err="1">
                <a:solidFill>
                  <a:srgbClr val="FFC000"/>
                </a:solidFill>
              </a:rPr>
              <a:t>disable_restart_work</a:t>
            </a:r>
            <a:r>
              <a:rPr lang="en-US" dirty="0">
                <a:solidFill>
                  <a:srgbClr val="FFC000"/>
                </a:solidFill>
              </a:rPr>
              <a:t> -&gt; Disables SSR. If enabled, do not trigger </a:t>
            </a:r>
            <a:r>
              <a:rPr lang="en-US" dirty="0" err="1">
                <a:solidFill>
                  <a:srgbClr val="FFC000"/>
                </a:solidFill>
              </a:rPr>
              <a:t>ssr</a:t>
            </a:r>
            <a:endParaRPr lang="en-US" dirty="0">
              <a:solidFill>
                <a:srgbClr val="FFC000"/>
              </a:solidFill>
            </a:endParaRPr>
          </a:p>
          <a:p>
            <a:pPr lvl="1"/>
            <a:r>
              <a:rPr lang="en-US" dirty="0" err="1">
                <a:solidFill>
                  <a:srgbClr val="FFC000"/>
                </a:solidFill>
              </a:rPr>
              <a:t>max_history_time</a:t>
            </a:r>
            <a:r>
              <a:rPr lang="en-US" dirty="0">
                <a:solidFill>
                  <a:srgbClr val="FFC000"/>
                </a:solidFill>
              </a:rPr>
              <a:t> = 3600 </a:t>
            </a:r>
          </a:p>
          <a:p>
            <a:pPr lvl="1"/>
            <a:r>
              <a:rPr lang="en-US" dirty="0" err="1">
                <a:solidFill>
                  <a:srgbClr val="FFC000"/>
                </a:solidFill>
              </a:rPr>
              <a:t>max_restarts</a:t>
            </a:r>
            <a:r>
              <a:rPr lang="en-US" dirty="0">
                <a:solidFill>
                  <a:srgbClr val="FFC000"/>
                </a:solidFill>
              </a:rPr>
              <a:t> -&gt; Default 0 -&gt; Panic is triggered if </a:t>
            </a:r>
            <a:r>
              <a:rPr lang="en-US" dirty="0" err="1">
                <a:solidFill>
                  <a:srgbClr val="FFC000"/>
                </a:solidFill>
              </a:rPr>
              <a:t>max_restarts</a:t>
            </a:r>
            <a:r>
              <a:rPr lang="en-US" dirty="0">
                <a:solidFill>
                  <a:srgbClr val="FFC000"/>
                </a:solidFill>
              </a:rPr>
              <a:t> expired in max history time.</a:t>
            </a:r>
          </a:p>
          <a:p>
            <a:r>
              <a:rPr lang="en-US" dirty="0">
                <a:solidFill>
                  <a:srgbClr val="FFC000"/>
                </a:solidFill>
              </a:rPr>
              <a:t>/sys/bus/</a:t>
            </a:r>
            <a:r>
              <a:rPr lang="en-US" dirty="0" err="1">
                <a:solidFill>
                  <a:srgbClr val="FFC000"/>
                </a:solidFill>
              </a:rPr>
              <a:t>msm_subsys</a:t>
            </a:r>
            <a:r>
              <a:rPr lang="en-US" dirty="0">
                <a:solidFill>
                  <a:srgbClr val="FFC000"/>
                </a:solidFill>
              </a:rPr>
              <a:t>/devices/</a:t>
            </a:r>
            <a:r>
              <a:rPr lang="en-US" dirty="0" err="1">
                <a:solidFill>
                  <a:srgbClr val="FFC000"/>
                </a:solidFill>
              </a:rPr>
              <a:t>subsys</a:t>
            </a:r>
            <a:r>
              <a:rPr lang="en-US" dirty="0">
                <a:solidFill>
                  <a:srgbClr val="FFC000"/>
                </a:solidFill>
              </a:rPr>
              <a:t>*/</a:t>
            </a:r>
          </a:p>
          <a:p>
            <a:pPr lvl="1"/>
            <a:r>
              <a:rPr lang="en-US" dirty="0">
                <a:solidFill>
                  <a:srgbClr val="FFC000"/>
                </a:solidFill>
              </a:rPr>
              <a:t>name		-&gt; name of the subsystem</a:t>
            </a:r>
          </a:p>
          <a:p>
            <a:pPr lvl="1"/>
            <a:r>
              <a:rPr lang="en-US" dirty="0">
                <a:solidFill>
                  <a:srgbClr val="FFC000"/>
                </a:solidFill>
              </a:rPr>
              <a:t>state		-&gt; online/offline status</a:t>
            </a:r>
          </a:p>
          <a:p>
            <a:pPr lvl="1"/>
            <a:r>
              <a:rPr lang="en-US" dirty="0" err="1">
                <a:solidFill>
                  <a:srgbClr val="FFC000"/>
                </a:solidFill>
              </a:rPr>
              <a:t>crash_count</a:t>
            </a:r>
            <a:r>
              <a:rPr lang="en-US" dirty="0">
                <a:solidFill>
                  <a:srgbClr val="FFC000"/>
                </a:solidFill>
              </a:rPr>
              <a:t>	-&gt; number of times the subsystem has crashed</a:t>
            </a:r>
          </a:p>
          <a:p>
            <a:pPr lvl="1"/>
            <a:r>
              <a:rPr lang="en-US" dirty="0" err="1">
                <a:solidFill>
                  <a:srgbClr val="FFC000"/>
                </a:solidFill>
              </a:rPr>
              <a:t>restart_level</a:t>
            </a:r>
            <a:r>
              <a:rPr lang="en-US" dirty="0">
                <a:solidFill>
                  <a:srgbClr val="FFC000"/>
                </a:solidFill>
              </a:rPr>
              <a:t>	-&gt; system/related status</a:t>
            </a:r>
          </a:p>
          <a:p>
            <a:pPr lvl="1"/>
            <a:r>
              <a:rPr lang="en-US" dirty="0" err="1">
                <a:solidFill>
                  <a:srgbClr val="FFC000"/>
                </a:solidFill>
              </a:rPr>
              <a:t>system_debug</a:t>
            </a:r>
            <a:r>
              <a:rPr lang="en-US" dirty="0">
                <a:solidFill>
                  <a:srgbClr val="FFC000"/>
                </a:solidFill>
              </a:rPr>
              <a:t>	-&gt; Debugging purpose: Set to trigger panic to collect system </a:t>
            </a:r>
            <a:r>
              <a:rPr lang="en-US" dirty="0" err="1">
                <a:solidFill>
                  <a:srgbClr val="FFC000"/>
                </a:solidFill>
              </a:rPr>
              <a:t>ramdump</a:t>
            </a:r>
            <a:r>
              <a:rPr lang="en-US" dirty="0">
                <a:solidFill>
                  <a:srgbClr val="FFC000"/>
                </a:solidFill>
              </a:rPr>
              <a:t> on watchdog bite</a:t>
            </a:r>
          </a:p>
          <a:p>
            <a:pPr lvl="1"/>
            <a:r>
              <a:rPr lang="en-US" dirty="0" err="1">
                <a:solidFill>
                  <a:srgbClr val="FFC000"/>
                </a:solidFill>
              </a:rPr>
              <a:t>firmware_name</a:t>
            </a:r>
            <a:r>
              <a:rPr lang="en-US" dirty="0">
                <a:solidFill>
                  <a:srgbClr val="FFC000"/>
                </a:solidFill>
              </a:rPr>
              <a:t>	-&gt; write/read the firmware name  so that clients can use different firmware loading</a:t>
            </a:r>
          </a:p>
          <a:p>
            <a:pPr lvl="2"/>
            <a:endParaRPr lang="en-US" dirty="0">
              <a:solidFill>
                <a:srgbClr val="FFC000"/>
              </a:solidFill>
            </a:endParaRPr>
          </a:p>
        </p:txBody>
      </p:sp>
    </p:spTree>
    <p:extLst>
      <p:ext uri="{BB962C8B-B14F-4D97-AF65-F5344CB8AC3E}">
        <p14:creationId xmlns:p14="http://schemas.microsoft.com/office/powerpoint/2010/main" val="251646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C000"/>
                </a:solidFill>
              </a:rPr>
              <a:t>Interfaces to load/unload a Subsystem</a:t>
            </a:r>
          </a:p>
        </p:txBody>
      </p:sp>
      <p:sp>
        <p:nvSpPr>
          <p:cNvPr id="3" name="Content Placeholder 2"/>
          <p:cNvSpPr>
            <a:spLocks noGrp="1"/>
          </p:cNvSpPr>
          <p:nvPr>
            <p:ph idx="1"/>
          </p:nvPr>
        </p:nvSpPr>
        <p:spPr/>
        <p:txBody>
          <a:bodyPr>
            <a:normAutofit/>
          </a:bodyPr>
          <a:lstStyle/>
          <a:p>
            <a:r>
              <a:rPr lang="en-US" sz="2800" dirty="0">
                <a:solidFill>
                  <a:srgbClr val="FFC000"/>
                </a:solidFill>
              </a:rPr>
              <a:t>Kernel space API:</a:t>
            </a:r>
          </a:p>
          <a:p>
            <a:pPr lvl="1"/>
            <a:r>
              <a:rPr lang="en-US" sz="2000" dirty="0">
                <a:solidFill>
                  <a:srgbClr val="FFC000"/>
                </a:solidFill>
              </a:rPr>
              <a:t>Method 1. </a:t>
            </a:r>
            <a:r>
              <a:rPr lang="en-US" sz="2000" dirty="0" err="1">
                <a:solidFill>
                  <a:srgbClr val="FFC000"/>
                </a:solidFill>
              </a:rPr>
              <a:t>subsystem_get</a:t>
            </a:r>
            <a:r>
              <a:rPr lang="en-US" sz="2000" dirty="0">
                <a:solidFill>
                  <a:srgbClr val="FFC000"/>
                </a:solidFill>
              </a:rPr>
              <a:t>(“subsystem name”)/</a:t>
            </a:r>
            <a:r>
              <a:rPr lang="en-US" sz="2000" dirty="0" err="1">
                <a:solidFill>
                  <a:srgbClr val="FFC000"/>
                </a:solidFill>
              </a:rPr>
              <a:t>subsystem_put</a:t>
            </a:r>
            <a:r>
              <a:rPr lang="en-US" sz="2000" dirty="0">
                <a:solidFill>
                  <a:srgbClr val="FFC000"/>
                </a:solidFill>
              </a:rPr>
              <a:t>()</a:t>
            </a:r>
          </a:p>
          <a:p>
            <a:pPr lvl="1"/>
            <a:r>
              <a:rPr lang="en-US" sz="2000" dirty="0">
                <a:solidFill>
                  <a:srgbClr val="FFC000"/>
                </a:solidFill>
              </a:rPr>
              <a:t>Argument is the name of the subsystem.</a:t>
            </a:r>
          </a:p>
          <a:p>
            <a:pPr marL="457200" lvl="1" indent="0">
              <a:buNone/>
            </a:pPr>
            <a:r>
              <a:rPr lang="en-US" sz="2000" dirty="0">
                <a:solidFill>
                  <a:srgbClr val="FFC000"/>
                </a:solidFill>
              </a:rPr>
              <a:t>     </a:t>
            </a:r>
            <a:r>
              <a:rPr lang="en-US" sz="2000" dirty="0" err="1">
                <a:solidFill>
                  <a:srgbClr val="FFC000"/>
                </a:solidFill>
              </a:rPr>
              <a:t>eg</a:t>
            </a:r>
            <a:r>
              <a:rPr lang="en-US" sz="2000" dirty="0">
                <a:solidFill>
                  <a:srgbClr val="FFC000"/>
                </a:solidFill>
              </a:rPr>
              <a:t>:- </a:t>
            </a:r>
            <a:r>
              <a:rPr lang="en-US" sz="2000" dirty="0" err="1">
                <a:solidFill>
                  <a:srgbClr val="FFC000"/>
                </a:solidFill>
              </a:rPr>
              <a:t>subsystem_get</a:t>
            </a:r>
            <a:r>
              <a:rPr lang="en-US" sz="2000" dirty="0">
                <a:solidFill>
                  <a:srgbClr val="FFC000"/>
                </a:solidFill>
              </a:rPr>
              <a:t>(“modem”)</a:t>
            </a:r>
          </a:p>
          <a:p>
            <a:r>
              <a:rPr lang="en-US" sz="2800" dirty="0">
                <a:solidFill>
                  <a:srgbClr val="FFC000"/>
                </a:solidFill>
              </a:rPr>
              <a:t>User Space:</a:t>
            </a:r>
          </a:p>
          <a:p>
            <a:pPr lvl="1"/>
            <a:r>
              <a:rPr lang="en-US" sz="2000" dirty="0">
                <a:solidFill>
                  <a:srgbClr val="FFC000"/>
                </a:solidFill>
              </a:rPr>
              <a:t> Method 2. Write “get” or “put” on </a:t>
            </a:r>
            <a:r>
              <a:rPr lang="en-US" sz="2000" dirty="0" err="1">
                <a:solidFill>
                  <a:srgbClr val="FFC000"/>
                </a:solidFill>
              </a:rPr>
              <a:t>sysfs</a:t>
            </a:r>
            <a:r>
              <a:rPr lang="en-US" sz="2000" dirty="0">
                <a:solidFill>
                  <a:srgbClr val="FFC000"/>
                </a:solidFill>
              </a:rPr>
              <a:t> file </a:t>
            </a:r>
          </a:p>
          <a:p>
            <a:pPr marL="457200" lvl="1" indent="0">
              <a:buNone/>
            </a:pPr>
            <a:r>
              <a:rPr lang="en-US" sz="2000" dirty="0">
                <a:solidFill>
                  <a:srgbClr val="FFC000"/>
                </a:solidFill>
              </a:rPr>
              <a:t>      </a:t>
            </a:r>
            <a:r>
              <a:rPr lang="en-US" sz="2000" dirty="0" err="1">
                <a:solidFill>
                  <a:srgbClr val="FFC000"/>
                </a:solidFill>
              </a:rPr>
              <a:t>eg</a:t>
            </a:r>
            <a:r>
              <a:rPr lang="en-US" sz="2000" dirty="0">
                <a:solidFill>
                  <a:srgbClr val="FFC000"/>
                </a:solidFill>
              </a:rPr>
              <a:t>:- echo get &gt; /sys/kernel/debug/</a:t>
            </a:r>
            <a:r>
              <a:rPr lang="en-US" sz="2000" dirty="0" err="1">
                <a:solidFill>
                  <a:srgbClr val="FFC000"/>
                </a:solidFill>
              </a:rPr>
              <a:t>msm_subsys</a:t>
            </a:r>
            <a:r>
              <a:rPr lang="en-US" sz="2000" dirty="0">
                <a:solidFill>
                  <a:srgbClr val="FFC000"/>
                </a:solidFill>
              </a:rPr>
              <a:t>/modem</a:t>
            </a:r>
          </a:p>
          <a:p>
            <a:pPr lvl="1"/>
            <a:r>
              <a:rPr lang="en-US" sz="2000" dirty="0">
                <a:solidFill>
                  <a:srgbClr val="FFC000"/>
                </a:solidFill>
              </a:rPr>
              <a:t>Method 3. Open or close device file </a:t>
            </a:r>
          </a:p>
          <a:p>
            <a:pPr marL="457200" lvl="1" indent="0">
              <a:buNone/>
            </a:pPr>
            <a:r>
              <a:rPr lang="en-US" sz="2000" dirty="0">
                <a:solidFill>
                  <a:srgbClr val="FFC000"/>
                </a:solidFill>
              </a:rPr>
              <a:t>     </a:t>
            </a:r>
            <a:r>
              <a:rPr lang="en-US" sz="2000" dirty="0" err="1">
                <a:solidFill>
                  <a:srgbClr val="FFC000"/>
                </a:solidFill>
              </a:rPr>
              <a:t>eg</a:t>
            </a:r>
            <a:r>
              <a:rPr lang="en-US" sz="2000" dirty="0">
                <a:solidFill>
                  <a:srgbClr val="FFC000"/>
                </a:solidFill>
              </a:rPr>
              <a:t>-: /dev/</a:t>
            </a:r>
            <a:r>
              <a:rPr lang="en-US" sz="2000" dirty="0" err="1">
                <a:solidFill>
                  <a:srgbClr val="FFC000"/>
                </a:solidFill>
              </a:rPr>
              <a:t>subsys_modem</a:t>
            </a:r>
            <a:endParaRPr lang="en-US" sz="2000" dirty="0">
              <a:solidFill>
                <a:srgbClr val="FFC000"/>
              </a:solidFill>
            </a:endParaRPr>
          </a:p>
        </p:txBody>
      </p:sp>
    </p:spTree>
    <p:extLst>
      <p:ext uri="{BB962C8B-B14F-4D97-AF65-F5344CB8AC3E}">
        <p14:creationId xmlns:p14="http://schemas.microsoft.com/office/powerpoint/2010/main" val="224795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References</a:t>
            </a:r>
          </a:p>
        </p:txBody>
      </p:sp>
      <p:graphicFrame>
        <p:nvGraphicFramePr>
          <p:cNvPr id="12" name="Content Placeholder 11"/>
          <p:cNvGraphicFramePr>
            <a:graphicFrameLocks noGrp="1" noChangeAspect="1"/>
          </p:cNvGraphicFramePr>
          <p:nvPr>
            <p:ph idx="1"/>
            <p:extLst>
              <p:ext uri="{D42A27DB-BD31-4B8C-83A1-F6EECF244321}">
                <p14:modId xmlns:p14="http://schemas.microsoft.com/office/powerpoint/2010/main" val="168016280"/>
              </p:ext>
            </p:extLst>
          </p:nvPr>
        </p:nvGraphicFramePr>
        <p:xfrm>
          <a:off x="609600" y="1600200"/>
          <a:ext cx="914400" cy="771525"/>
        </p:xfrm>
        <a:graphic>
          <a:graphicData uri="http://schemas.openxmlformats.org/presentationml/2006/ole">
            <mc:AlternateContent xmlns:mc="http://schemas.openxmlformats.org/markup-compatibility/2006">
              <mc:Choice xmlns:v="urn:schemas-microsoft-com:vml" Requires="v">
                <p:oleObj spid="_x0000_s1035"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609600" y="1600200"/>
                        <a:ext cx="914400" cy="771525"/>
                      </a:xfrm>
                      <a:prstGeom prst="rect">
                        <a:avLst/>
                      </a:prstGeom>
                      <a:solidFill>
                        <a:schemeClr val="tx2">
                          <a:lumMod val="60000"/>
                          <a:lumOff val="40000"/>
                        </a:schemeClr>
                      </a:solidFill>
                    </p:spPr>
                  </p:pic>
                </p:oleObj>
              </mc:Fallback>
            </mc:AlternateContent>
          </a:graphicData>
        </a:graphic>
      </p:graphicFrame>
      <p:sp>
        <p:nvSpPr>
          <p:cNvPr id="13" name="Rectangle 12"/>
          <p:cNvSpPr/>
          <p:nvPr/>
        </p:nvSpPr>
        <p:spPr>
          <a:xfrm>
            <a:off x="457200" y="2560465"/>
            <a:ext cx="2102179" cy="369332"/>
          </a:xfrm>
          <a:prstGeom prst="rect">
            <a:avLst/>
          </a:prstGeom>
        </p:spPr>
        <p:txBody>
          <a:bodyPr wrap="none">
            <a:spAutoFit/>
          </a:bodyPr>
          <a:lstStyle/>
          <a:p>
            <a:r>
              <a:rPr lang="en-US" dirty="0">
                <a:solidFill>
                  <a:srgbClr val="FFC000"/>
                </a:solidFill>
                <a:latin typeface="Calibri" panose="020F0502020204030204" pitchFamily="34" charset="0"/>
              </a:rPr>
              <a:t>go/</a:t>
            </a:r>
            <a:r>
              <a:rPr lang="en-US" dirty="0" err="1">
                <a:solidFill>
                  <a:srgbClr val="FFC000"/>
                </a:solidFill>
                <a:latin typeface="Calibri" panose="020F0502020204030204" pitchFamily="34" charset="0"/>
              </a:rPr>
              <a:t>subsystemrestart</a:t>
            </a:r>
            <a:endParaRPr lang="en-US" dirty="0">
              <a:solidFill>
                <a:srgbClr val="FFC000"/>
              </a:solidFill>
              <a:effectLst/>
              <a:latin typeface="Calibri" panose="020F0502020204030204" pitchFamily="34" charset="0"/>
            </a:endParaRPr>
          </a:p>
        </p:txBody>
      </p:sp>
    </p:spTree>
    <p:extLst>
      <p:ext uri="{BB962C8B-B14F-4D97-AF65-F5344CB8AC3E}">
        <p14:creationId xmlns:p14="http://schemas.microsoft.com/office/powerpoint/2010/main" val="346717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What is SSR?</a:t>
            </a:r>
          </a:p>
        </p:txBody>
      </p:sp>
      <p:sp>
        <p:nvSpPr>
          <p:cNvPr id="3" name="Content Placeholder 2"/>
          <p:cNvSpPr>
            <a:spLocks noGrp="1"/>
          </p:cNvSpPr>
          <p:nvPr>
            <p:ph idx="1"/>
          </p:nvPr>
        </p:nvSpPr>
        <p:spPr>
          <a:xfrm>
            <a:off x="457200" y="1295400"/>
            <a:ext cx="8229600" cy="4830763"/>
          </a:xfrm>
        </p:spPr>
        <p:txBody>
          <a:bodyPr>
            <a:normAutofit/>
          </a:bodyPr>
          <a:lstStyle/>
          <a:p>
            <a:r>
              <a:rPr lang="en-US" dirty="0">
                <a:solidFill>
                  <a:srgbClr val="FFC000"/>
                </a:solidFill>
              </a:rPr>
              <a:t>SSR is a feature to restart one subsystem by another subsystem without resetting the SOC.</a:t>
            </a:r>
          </a:p>
          <a:p>
            <a:r>
              <a:rPr lang="en-US" dirty="0">
                <a:solidFill>
                  <a:srgbClr val="FFC000"/>
                </a:solidFill>
              </a:rPr>
              <a:t>In older implementations, if any of the SS panics or goes unresponsive, the SOC needs to be reset. To avoid this, SSR mechanism is implemented where APSS SS takes care of restarting the crashed SS, hence enhancing the user experience.</a:t>
            </a:r>
          </a:p>
          <a:p>
            <a:pPr marL="457200" lvl="1" indent="0">
              <a:buNone/>
            </a:pPr>
            <a:endParaRPr lang="en-US" dirty="0">
              <a:solidFill>
                <a:srgbClr val="FFC000"/>
              </a:solidFill>
            </a:endParaRPr>
          </a:p>
        </p:txBody>
      </p:sp>
    </p:spTree>
    <p:extLst>
      <p:ext uri="{BB962C8B-B14F-4D97-AF65-F5344CB8AC3E}">
        <p14:creationId xmlns:p14="http://schemas.microsoft.com/office/powerpoint/2010/main" val="187408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What triggers SSR?</a:t>
            </a:r>
          </a:p>
        </p:txBody>
      </p:sp>
      <p:sp>
        <p:nvSpPr>
          <p:cNvPr id="3" name="Content Placeholder 2"/>
          <p:cNvSpPr>
            <a:spLocks noGrp="1"/>
          </p:cNvSpPr>
          <p:nvPr>
            <p:ph idx="1"/>
          </p:nvPr>
        </p:nvSpPr>
        <p:spPr/>
        <p:txBody>
          <a:bodyPr/>
          <a:lstStyle/>
          <a:p>
            <a:pPr lvl="1"/>
            <a:endParaRPr lang="en-US" sz="2000" dirty="0">
              <a:solidFill>
                <a:srgbClr val="FFC000"/>
              </a:solidFill>
            </a:endParaRPr>
          </a:p>
          <a:p>
            <a:r>
              <a:rPr lang="en-US" dirty="0">
                <a:solidFill>
                  <a:srgbClr val="FFC000"/>
                </a:solidFill>
              </a:rPr>
              <a:t>Fatal error on subsystem.</a:t>
            </a:r>
          </a:p>
          <a:p>
            <a:pPr lvl="1"/>
            <a:r>
              <a:rPr lang="en-US" dirty="0">
                <a:solidFill>
                  <a:srgbClr val="FFC000"/>
                </a:solidFill>
              </a:rPr>
              <a:t>Uses SMP2P interrupt</a:t>
            </a:r>
          </a:p>
          <a:p>
            <a:r>
              <a:rPr lang="en-US" dirty="0">
                <a:solidFill>
                  <a:srgbClr val="FFC000"/>
                </a:solidFill>
              </a:rPr>
              <a:t>Watch dog interrupt</a:t>
            </a:r>
          </a:p>
          <a:p>
            <a:pPr lvl="1"/>
            <a:r>
              <a:rPr lang="en-US" dirty="0">
                <a:solidFill>
                  <a:srgbClr val="FFC000"/>
                </a:solidFill>
              </a:rPr>
              <a:t>Each SS has hard interrupt line to APPS for WDOG interrupt.</a:t>
            </a:r>
          </a:p>
        </p:txBody>
      </p:sp>
    </p:spTree>
    <p:extLst>
      <p:ext uri="{BB962C8B-B14F-4D97-AF65-F5344CB8AC3E}">
        <p14:creationId xmlns:p14="http://schemas.microsoft.com/office/powerpoint/2010/main" val="283765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Notifications</a:t>
            </a:r>
          </a:p>
        </p:txBody>
      </p:sp>
      <p:sp>
        <p:nvSpPr>
          <p:cNvPr id="3" name="Content Placeholder 2"/>
          <p:cNvSpPr>
            <a:spLocks noGrp="1"/>
          </p:cNvSpPr>
          <p:nvPr>
            <p:ph idx="1"/>
          </p:nvPr>
        </p:nvSpPr>
        <p:spPr/>
        <p:txBody>
          <a:bodyPr/>
          <a:lstStyle/>
          <a:p>
            <a:r>
              <a:rPr lang="en-US" dirty="0">
                <a:solidFill>
                  <a:srgbClr val="FFC000"/>
                </a:solidFill>
              </a:rPr>
              <a:t>Local kernel notifications.</a:t>
            </a:r>
          </a:p>
          <a:p>
            <a:r>
              <a:rPr lang="en-US" dirty="0">
                <a:solidFill>
                  <a:srgbClr val="FFC000"/>
                </a:solidFill>
              </a:rPr>
              <a:t>Remote notifications.</a:t>
            </a:r>
          </a:p>
        </p:txBody>
      </p:sp>
    </p:spTree>
    <p:extLst>
      <p:ext uri="{BB962C8B-B14F-4D97-AF65-F5344CB8AC3E}">
        <p14:creationId xmlns:p14="http://schemas.microsoft.com/office/powerpoint/2010/main" val="323513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Local Notifications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solidFill>
                  <a:srgbClr val="FFC000"/>
                </a:solidFill>
              </a:rPr>
              <a:t>Notifications send across Linux kernel targeting interested drivers on APPS side.</a:t>
            </a:r>
          </a:p>
          <a:p>
            <a:pPr>
              <a:buFont typeface="Wingdings" panose="05000000000000000000" pitchFamily="2" charset="2"/>
              <a:buChar char="§"/>
            </a:pPr>
            <a:r>
              <a:rPr lang="en-US" dirty="0">
                <a:solidFill>
                  <a:srgbClr val="FFC000"/>
                </a:solidFill>
              </a:rPr>
              <a:t>This allows dependent drivers to cleanup their states.</a:t>
            </a:r>
          </a:p>
        </p:txBody>
      </p:sp>
    </p:spTree>
    <p:extLst>
      <p:ext uri="{BB962C8B-B14F-4D97-AF65-F5344CB8AC3E}">
        <p14:creationId xmlns:p14="http://schemas.microsoft.com/office/powerpoint/2010/main" val="142981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Local Notification Driver</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solidFill>
                  <a:srgbClr val="FFC000"/>
                </a:solidFill>
              </a:rPr>
              <a:t>drivers/</a:t>
            </a:r>
            <a:r>
              <a:rPr lang="en-US" dirty="0" err="1">
                <a:solidFill>
                  <a:srgbClr val="FFC000"/>
                </a:solidFill>
              </a:rPr>
              <a:t>soc</a:t>
            </a:r>
            <a:r>
              <a:rPr lang="en-US" dirty="0">
                <a:solidFill>
                  <a:srgbClr val="FFC000"/>
                </a:solidFill>
              </a:rPr>
              <a:t>/</a:t>
            </a:r>
            <a:r>
              <a:rPr lang="en-US" dirty="0" err="1">
                <a:solidFill>
                  <a:srgbClr val="FFC000"/>
                </a:solidFill>
              </a:rPr>
              <a:t>qcom</a:t>
            </a:r>
            <a:r>
              <a:rPr lang="en-US" dirty="0">
                <a:solidFill>
                  <a:srgbClr val="FFC000"/>
                </a:solidFill>
              </a:rPr>
              <a:t>/</a:t>
            </a:r>
            <a:r>
              <a:rPr lang="en-US" dirty="0" err="1">
                <a:solidFill>
                  <a:srgbClr val="FFC000"/>
                </a:solidFill>
              </a:rPr>
              <a:t>subsystem_notif.c</a:t>
            </a:r>
            <a:endParaRPr lang="en-US" dirty="0">
              <a:solidFill>
                <a:srgbClr val="FFC000"/>
              </a:solidFill>
            </a:endParaRPr>
          </a:p>
          <a:p>
            <a:pPr>
              <a:buFont typeface="Wingdings" panose="05000000000000000000" pitchFamily="2" charset="2"/>
              <a:buChar char="§"/>
            </a:pPr>
            <a:r>
              <a:rPr lang="en-US" dirty="0">
                <a:solidFill>
                  <a:srgbClr val="FFC000"/>
                </a:solidFill>
              </a:rPr>
              <a:t>Simple driver that allows a driver to register for subsystem notifications, provides APIs to the subsystem restart framework to send out those notifications to the drivers.</a:t>
            </a:r>
          </a:p>
          <a:p>
            <a:pPr>
              <a:buFont typeface="Wingdings" panose="05000000000000000000" pitchFamily="2" charset="2"/>
              <a:buChar char="§"/>
            </a:pPr>
            <a:r>
              <a:rPr lang="en-US" dirty="0">
                <a:solidFill>
                  <a:srgbClr val="FFC000"/>
                </a:solidFill>
              </a:rPr>
              <a:t>One can register for notifications before the subsystem driver itself has probed.</a:t>
            </a:r>
          </a:p>
          <a:p>
            <a:pPr>
              <a:buFont typeface="Wingdings" panose="05000000000000000000" pitchFamily="2" charset="2"/>
              <a:buChar char="§"/>
            </a:pPr>
            <a:r>
              <a:rPr lang="en-US" dirty="0">
                <a:solidFill>
                  <a:srgbClr val="FFC000"/>
                </a:solidFill>
              </a:rPr>
              <a:t>Uses SRCU notification, </a:t>
            </a:r>
            <a:r>
              <a:rPr lang="en-US" dirty="0" err="1">
                <a:solidFill>
                  <a:srgbClr val="FFC000"/>
                </a:solidFill>
              </a:rPr>
              <a:t>notifiers</a:t>
            </a:r>
            <a:r>
              <a:rPr lang="en-US" dirty="0">
                <a:solidFill>
                  <a:srgbClr val="FFC000"/>
                </a:solidFill>
              </a:rPr>
              <a:t> run in thread context.</a:t>
            </a:r>
          </a:p>
          <a:p>
            <a:pPr>
              <a:buFont typeface="Wingdings" panose="05000000000000000000" pitchFamily="2" charset="2"/>
              <a:buChar char="§"/>
            </a:pPr>
            <a:r>
              <a:rPr lang="en-US" dirty="0">
                <a:solidFill>
                  <a:srgbClr val="FFC000"/>
                </a:solidFill>
              </a:rPr>
              <a:t>Blocking, no timeout. Shouldn’t delay the subsystem restart process unreasonably.</a:t>
            </a:r>
          </a:p>
        </p:txBody>
      </p:sp>
    </p:spTree>
    <p:extLst>
      <p:ext uri="{BB962C8B-B14F-4D97-AF65-F5344CB8AC3E}">
        <p14:creationId xmlns:p14="http://schemas.microsoft.com/office/powerpoint/2010/main" val="213693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Remote notifications - </a:t>
            </a:r>
            <a:r>
              <a:rPr lang="en-US" dirty="0" err="1">
                <a:solidFill>
                  <a:srgbClr val="FFC000"/>
                </a:solidFill>
              </a:rPr>
              <a:t>Sysmon</a:t>
            </a:r>
            <a:endParaRPr lang="en-US" dirty="0">
              <a:solidFill>
                <a:srgbClr val="FFC000"/>
              </a:solidFill>
            </a:endParaRPr>
          </a:p>
        </p:txBody>
      </p:sp>
      <p:sp>
        <p:nvSpPr>
          <p:cNvPr id="3" name="Content Placeholder 2"/>
          <p:cNvSpPr>
            <a:spLocks noGrp="1"/>
          </p:cNvSpPr>
          <p:nvPr>
            <p:ph idx="1"/>
          </p:nvPr>
        </p:nvSpPr>
        <p:spPr/>
        <p:txBody>
          <a:bodyPr>
            <a:normAutofit fontScale="92500"/>
          </a:bodyPr>
          <a:lstStyle/>
          <a:p>
            <a:r>
              <a:rPr lang="en-US" dirty="0">
                <a:solidFill>
                  <a:srgbClr val="FFC000"/>
                </a:solidFill>
              </a:rPr>
              <a:t>A client-server protocol to allows subsystems to communicate subsystem-state to each other.</a:t>
            </a:r>
          </a:p>
          <a:p>
            <a:r>
              <a:rPr lang="en-US" dirty="0">
                <a:solidFill>
                  <a:srgbClr val="FFC000"/>
                </a:solidFill>
              </a:rPr>
              <a:t>Client runs on the apps processor, servers on all other subsystems.</a:t>
            </a:r>
          </a:p>
          <a:p>
            <a:r>
              <a:rPr lang="en-US" dirty="0">
                <a:solidFill>
                  <a:srgbClr val="FFC000"/>
                </a:solidFill>
              </a:rPr>
              <a:t>Example use case: When the modem crashes, the LPASS/ADSP subsystem driver informs the ADSP that the modem has crashed via the </a:t>
            </a:r>
            <a:r>
              <a:rPr lang="en-US" dirty="0" err="1">
                <a:solidFill>
                  <a:srgbClr val="FFC000"/>
                </a:solidFill>
              </a:rPr>
              <a:t>sysmon</a:t>
            </a:r>
            <a:r>
              <a:rPr lang="en-US" dirty="0">
                <a:solidFill>
                  <a:srgbClr val="FFC000"/>
                </a:solidFill>
              </a:rPr>
              <a:t> API.</a:t>
            </a:r>
          </a:p>
          <a:p>
            <a:r>
              <a:rPr lang="en-US" dirty="0">
                <a:solidFill>
                  <a:srgbClr val="FFC000"/>
                </a:solidFill>
              </a:rPr>
              <a:t>Uses QMI interface as the communication transport protocol.</a:t>
            </a:r>
          </a:p>
        </p:txBody>
      </p:sp>
    </p:spTree>
    <p:extLst>
      <p:ext uri="{BB962C8B-B14F-4D97-AF65-F5344CB8AC3E}">
        <p14:creationId xmlns:p14="http://schemas.microsoft.com/office/powerpoint/2010/main" val="81201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Notifications Types</a:t>
            </a:r>
          </a:p>
        </p:txBody>
      </p:sp>
      <p:sp>
        <p:nvSpPr>
          <p:cNvPr id="5" name="Content Placeholder 4"/>
          <p:cNvSpPr>
            <a:spLocks noGrp="1"/>
          </p:cNvSpPr>
          <p:nvPr>
            <p:ph idx="1"/>
          </p:nvPr>
        </p:nvSpPr>
        <p:spPr/>
        <p:txBody>
          <a:bodyPr>
            <a:normAutofit fontScale="92500" lnSpcReduction="20000"/>
          </a:bodyPr>
          <a:lstStyle/>
          <a:p>
            <a:r>
              <a:rPr lang="en-US" dirty="0">
                <a:solidFill>
                  <a:srgbClr val="FFC000"/>
                </a:solidFill>
              </a:rPr>
              <a:t>SUBSYS_BEFORE_SHUTDOWN</a:t>
            </a:r>
          </a:p>
          <a:p>
            <a:r>
              <a:rPr lang="en-US" dirty="0">
                <a:solidFill>
                  <a:srgbClr val="FFC000"/>
                </a:solidFill>
              </a:rPr>
              <a:t>SUBSYS_AFTER_SHUTDOWN</a:t>
            </a:r>
          </a:p>
          <a:p>
            <a:r>
              <a:rPr lang="en-US" dirty="0">
                <a:solidFill>
                  <a:srgbClr val="FFC000"/>
                </a:solidFill>
              </a:rPr>
              <a:t>SUBSYS_BEFORE_POWERUP</a:t>
            </a:r>
          </a:p>
          <a:p>
            <a:r>
              <a:rPr lang="en-US" dirty="0">
                <a:solidFill>
                  <a:srgbClr val="FFC000"/>
                </a:solidFill>
              </a:rPr>
              <a:t>SUBSYS_AFTER_POWERUP</a:t>
            </a:r>
          </a:p>
          <a:p>
            <a:r>
              <a:rPr lang="en-US" dirty="0">
                <a:solidFill>
                  <a:srgbClr val="FFC000"/>
                </a:solidFill>
              </a:rPr>
              <a:t>SUBSYS_RAMDUMP_NOTIFICATION</a:t>
            </a:r>
          </a:p>
          <a:p>
            <a:r>
              <a:rPr lang="en-US" dirty="0">
                <a:solidFill>
                  <a:srgbClr val="FFC000"/>
                </a:solidFill>
              </a:rPr>
              <a:t>SUBSYS_POWERUP_FAILURE</a:t>
            </a:r>
          </a:p>
          <a:p>
            <a:r>
              <a:rPr lang="en-US" dirty="0">
                <a:solidFill>
                  <a:srgbClr val="FFC000"/>
                </a:solidFill>
              </a:rPr>
              <a:t>SUBSYS_PROXY_VOTE</a:t>
            </a:r>
          </a:p>
          <a:p>
            <a:r>
              <a:rPr lang="en-US" dirty="0">
                <a:solidFill>
                  <a:srgbClr val="FFC000"/>
                </a:solidFill>
              </a:rPr>
              <a:t>SUBSYS_PROXY_UNVOTE</a:t>
            </a:r>
          </a:p>
          <a:p>
            <a:r>
              <a:rPr lang="en-US" dirty="0">
                <a:solidFill>
                  <a:srgbClr val="FFC000"/>
                </a:solidFill>
              </a:rPr>
              <a:t>SUBSYS_SOC_RESET</a:t>
            </a:r>
          </a:p>
          <a:p>
            <a:pPr marL="0" indent="0">
              <a:buNone/>
            </a:pPr>
            <a:endParaRPr lang="en-US" dirty="0">
              <a:solidFill>
                <a:srgbClr val="FFC000"/>
              </a:solidFill>
            </a:endParaRPr>
          </a:p>
        </p:txBody>
      </p:sp>
    </p:spTree>
    <p:extLst>
      <p:ext uri="{BB962C8B-B14F-4D97-AF65-F5344CB8AC3E}">
        <p14:creationId xmlns:p14="http://schemas.microsoft.com/office/powerpoint/2010/main" val="279077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High level Sequence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pt-BR" sz="2400" dirty="0">
                <a:solidFill>
                  <a:srgbClr val="FFC000"/>
                </a:solidFill>
              </a:rPr>
              <a:t>Subsystem indicates a fault via a fault indicator interrupt</a:t>
            </a:r>
          </a:p>
          <a:p>
            <a:pPr>
              <a:buFont typeface="Wingdings" panose="05000000000000000000" pitchFamily="2" charset="2"/>
              <a:buChar char="§"/>
            </a:pPr>
            <a:r>
              <a:rPr lang="en-US" sz="2400" dirty="0">
                <a:solidFill>
                  <a:srgbClr val="FFC000"/>
                </a:solidFill>
              </a:rPr>
              <a:t>Subsystem driver or subsystem framework intercepts the error and invokes </a:t>
            </a:r>
            <a:r>
              <a:rPr lang="en-US" sz="2400" dirty="0" err="1">
                <a:solidFill>
                  <a:srgbClr val="FFC000"/>
                </a:solidFill>
              </a:rPr>
              <a:t>subsystem_restart</a:t>
            </a:r>
            <a:endParaRPr lang="en-US" sz="2400" dirty="0">
              <a:solidFill>
                <a:srgbClr val="FFC000"/>
              </a:solidFill>
            </a:endParaRPr>
          </a:p>
          <a:p>
            <a:pPr>
              <a:buFont typeface="Wingdings" panose="05000000000000000000" pitchFamily="2" charset="2"/>
              <a:buChar char="§"/>
            </a:pPr>
            <a:r>
              <a:rPr lang="en-US" sz="2400" dirty="0">
                <a:solidFill>
                  <a:srgbClr val="FFC000"/>
                </a:solidFill>
              </a:rPr>
              <a:t>Notifications are sent to drivers before shutting down the subsystem</a:t>
            </a:r>
          </a:p>
          <a:p>
            <a:pPr>
              <a:buFont typeface="Wingdings" panose="05000000000000000000" pitchFamily="2" charset="2"/>
              <a:buChar char="§"/>
            </a:pPr>
            <a:r>
              <a:rPr lang="en-US" sz="2400" dirty="0">
                <a:solidFill>
                  <a:srgbClr val="FFC000"/>
                </a:solidFill>
              </a:rPr>
              <a:t>Subsystem is shutdown.</a:t>
            </a:r>
          </a:p>
          <a:p>
            <a:pPr>
              <a:buFont typeface="Wingdings" panose="05000000000000000000" pitchFamily="2" charset="2"/>
              <a:buChar char="§"/>
            </a:pPr>
            <a:r>
              <a:rPr lang="en-US" sz="2400" dirty="0">
                <a:solidFill>
                  <a:srgbClr val="FFC000"/>
                </a:solidFill>
              </a:rPr>
              <a:t>Memory dump of the subsystem is taken if necessary.</a:t>
            </a:r>
          </a:p>
          <a:p>
            <a:pPr>
              <a:buFont typeface="Wingdings" panose="05000000000000000000" pitchFamily="2" charset="2"/>
              <a:buChar char="§"/>
            </a:pPr>
            <a:r>
              <a:rPr lang="en-US" sz="2400" dirty="0">
                <a:solidFill>
                  <a:srgbClr val="FFC000"/>
                </a:solidFill>
              </a:rPr>
              <a:t>Notifications are sent to drivers after shutting down and before powering up the subsystem</a:t>
            </a:r>
          </a:p>
          <a:p>
            <a:pPr>
              <a:buFont typeface="Wingdings" panose="05000000000000000000" pitchFamily="2" charset="2"/>
              <a:buChar char="§"/>
            </a:pPr>
            <a:r>
              <a:rPr lang="en-US" sz="2400" dirty="0">
                <a:solidFill>
                  <a:srgbClr val="FFC000"/>
                </a:solidFill>
              </a:rPr>
              <a:t>Subsystem is powered up.</a:t>
            </a:r>
          </a:p>
        </p:txBody>
      </p:sp>
    </p:spTree>
    <p:extLst>
      <p:ext uri="{BB962C8B-B14F-4D97-AF65-F5344CB8AC3E}">
        <p14:creationId xmlns:p14="http://schemas.microsoft.com/office/powerpoint/2010/main" val="16363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KW6YFZEPM4SM-597527684-55</_dlc_DocId>
    <_dlc_DocIdUrl xmlns="ae06dcfa-e548-4483-9593-111a6d076980">
      <Url>https://projects.qualcomm.com/sites/Linux_Kernel/_layouts/15/DocIdRedir.aspx?ID=KW6YFZEPM4SM-597527684-55</Url>
      <Description>KW6YFZEPM4SM-597527684-55</Description>
    </_dlc_DocIdUrl>
  </documentManagement>
</p:properties>
</file>

<file path=customXml/itemProps1.xml><?xml version="1.0" encoding="utf-8"?>
<ds:datastoreItem xmlns:ds="http://schemas.openxmlformats.org/officeDocument/2006/customXml" ds:itemID="{F2BA4053-D1A7-490A-BA64-4F2C6574665B}"/>
</file>

<file path=customXml/itemProps2.xml><?xml version="1.0" encoding="utf-8"?>
<ds:datastoreItem xmlns:ds="http://schemas.openxmlformats.org/officeDocument/2006/customXml" ds:itemID="{8D440A85-D11F-43A1-A6E9-9D4A45CE179E}"/>
</file>

<file path=customXml/itemProps3.xml><?xml version="1.0" encoding="utf-8"?>
<ds:datastoreItem xmlns:ds="http://schemas.openxmlformats.org/officeDocument/2006/customXml" ds:itemID="{EA52BE24-8068-4979-83A0-952599FA71C2}"/>
</file>

<file path=customXml/itemProps4.xml><?xml version="1.0" encoding="utf-8"?>
<ds:datastoreItem xmlns:ds="http://schemas.openxmlformats.org/officeDocument/2006/customXml" ds:itemID="{332B2686-C27C-4D1F-A1C0-A106AA789BCF}"/>
</file>

<file path=docProps/app.xml><?xml version="1.0" encoding="utf-8"?>
<Properties xmlns="http://schemas.openxmlformats.org/officeDocument/2006/extended-properties" xmlns:vt="http://schemas.openxmlformats.org/officeDocument/2006/docPropsVTypes">
  <Template>Slice</Template>
  <TotalTime>9140</TotalTime>
  <Words>937</Words>
  <Application>Microsoft Office PowerPoint</Application>
  <PresentationFormat>On-screen Show (4:3)</PresentationFormat>
  <Paragraphs>108</Paragraphs>
  <Slides>16</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Wingdings</vt:lpstr>
      <vt:lpstr>Office Theme</vt:lpstr>
      <vt:lpstr>Acrobat Document</vt:lpstr>
      <vt:lpstr>Agenda</vt:lpstr>
      <vt:lpstr>What is SSR?</vt:lpstr>
      <vt:lpstr>What triggers SSR?</vt:lpstr>
      <vt:lpstr>Notifications</vt:lpstr>
      <vt:lpstr>Local Notifications</vt:lpstr>
      <vt:lpstr>Local Notification Driver</vt:lpstr>
      <vt:lpstr>Remote notifications - Sysmon</vt:lpstr>
      <vt:lpstr>Notifications Types</vt:lpstr>
      <vt:lpstr>High level Sequence</vt:lpstr>
      <vt:lpstr>When APSS crashes!!!</vt:lpstr>
      <vt:lpstr>Force Stop/Stop ACK</vt:lpstr>
      <vt:lpstr>Components</vt:lpstr>
      <vt:lpstr>SFR and Ramdumps</vt:lpstr>
      <vt:lpstr>Userspace Interfaces</vt:lpstr>
      <vt:lpstr>Interfaces to load/unload a Subsystem</vt:lpstr>
      <vt:lpstr>References</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dc:title>
  <dc:creator>Qualcomm User</dc:creator>
  <cp:lastModifiedBy>Gaurav Kohli</cp:lastModifiedBy>
  <cp:revision>64</cp:revision>
  <dcterms:created xsi:type="dcterms:W3CDTF">2015-07-21T13:43:52Z</dcterms:created>
  <dcterms:modified xsi:type="dcterms:W3CDTF">2017-09-01T12:15:23Z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y fmtid="{D5CDD505-2E9C-101B-9397-08002B2CF9AE}" pid="4" name="ContentTypeId">
    <vt:lpwstr>0x0101008C06A3B03EA22F4A866EE04210E1312C</vt:lpwstr>
  </property>
  <property fmtid="{D5CDD505-2E9C-101B-9397-08002B2CF9AE}" pid="5" name="_dlc_DocIdItemGuid">
    <vt:lpwstr>d750b766-8c5d-43a3-b9e3-ce7c4c7e987a</vt:lpwstr>
  </property>
</Properties>
</file>