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4"/>
  </p:notesMasterIdLst>
  <p:handoutMasterIdLst>
    <p:handoutMasterId r:id="rId25"/>
  </p:handoutMasterIdLst>
  <p:sldIdLst>
    <p:sldId id="366" r:id="rId2"/>
    <p:sldId id="416" r:id="rId3"/>
    <p:sldId id="422" r:id="rId4"/>
    <p:sldId id="418" r:id="rId5"/>
    <p:sldId id="375" r:id="rId6"/>
    <p:sldId id="415" r:id="rId7"/>
    <p:sldId id="424" r:id="rId8"/>
    <p:sldId id="425" r:id="rId9"/>
    <p:sldId id="430" r:id="rId10"/>
    <p:sldId id="428" r:id="rId11"/>
    <p:sldId id="419" r:id="rId12"/>
    <p:sldId id="423" r:id="rId13"/>
    <p:sldId id="421" r:id="rId14"/>
    <p:sldId id="414" r:id="rId15"/>
    <p:sldId id="407" r:id="rId16"/>
    <p:sldId id="429" r:id="rId17"/>
    <p:sldId id="409" r:id="rId18"/>
    <p:sldId id="408" r:id="rId19"/>
    <p:sldId id="410" r:id="rId20"/>
    <p:sldId id="411" r:id="rId21"/>
    <p:sldId id="426" r:id="rId22"/>
    <p:sldId id="398" r:id="rId23"/>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1" autoAdjust="0"/>
    <p:restoredTop sz="96403" autoAdjust="0"/>
  </p:normalViewPr>
  <p:slideViewPr>
    <p:cSldViewPr snapToGrid="0" snapToObjects="1">
      <p:cViewPr varScale="1">
        <p:scale>
          <a:sx n="88" d="100"/>
          <a:sy n="88" d="100"/>
        </p:scale>
        <p:origin x="1686" y="66"/>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9/18/2014</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8A2613-ABFE-468A-A021-82F251360FB0}" type="slidenum">
              <a:rPr lang="en-US" smtClean="0"/>
              <a:t>22</a:t>
            </a:fld>
            <a:endParaRPr lang="en-US" dirty="0"/>
          </a:p>
        </p:txBody>
      </p:sp>
    </p:spTree>
    <p:extLst>
      <p:ext uri="{BB962C8B-B14F-4D97-AF65-F5344CB8AC3E}">
        <p14:creationId xmlns:p14="http://schemas.microsoft.com/office/powerpoint/2010/main" val="111389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9/18/2014</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9/18/2014</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98934" y="2057851"/>
            <a:ext cx="5954528" cy="710194"/>
          </a:xfrm>
        </p:spPr>
        <p:txBody>
          <a:bodyPr/>
          <a:lstStyle/>
          <a:p>
            <a:r>
              <a:rPr lang="en-US" dirty="0" smtClean="0"/>
              <a:t>ARMv8 Memory </a:t>
            </a:r>
            <a:r>
              <a:rPr lang="en-US" dirty="0"/>
              <a:t>M</a:t>
            </a:r>
            <a:r>
              <a:rPr lang="en-US" dirty="0" smtClean="0"/>
              <a:t>odel</a:t>
            </a:r>
            <a:endParaRPr lang="en-US" dirty="0">
              <a:latin typeface="+mj-lt"/>
            </a:endParaRPr>
          </a:p>
        </p:txBody>
      </p:sp>
      <p:sp>
        <p:nvSpPr>
          <p:cNvPr id="3" name="Subtitle 7"/>
          <p:cNvSpPr>
            <a:spLocks noGrp="1"/>
          </p:cNvSpPr>
          <p:nvPr>
            <p:ph type="subTitle" idx="1"/>
          </p:nvPr>
        </p:nvSpPr>
        <p:spPr>
          <a:xfrm>
            <a:off x="198934" y="484241"/>
            <a:ext cx="5954528" cy="429348"/>
          </a:xfrm>
        </p:spPr>
        <p:txBody>
          <a:bodyPr/>
          <a:lstStyle/>
          <a:p>
            <a:r>
              <a:rPr lang="en-US" dirty="0" smtClean="0"/>
              <a:t>Shiraz Hashim</a:t>
            </a:r>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4821320"/>
          </a:xfrm>
        </p:spPr>
        <p:txBody>
          <a:bodyPr/>
          <a:lstStyle/>
          <a:p>
            <a:pPr marL="0" indent="0">
              <a:buNone/>
            </a:pPr>
            <a:r>
              <a:rPr lang="en-US" sz="2000" b="1" dirty="0" smtClean="0">
                <a:latin typeface="Courier New" panose="02070309020205020404" pitchFamily="49" charset="0"/>
                <a:cs typeface="Courier New" panose="02070309020205020404" pitchFamily="49" charset="0"/>
              </a:rPr>
              <a:t>arch/arm64/include/</a:t>
            </a:r>
            <a:r>
              <a:rPr lang="en-US" sz="2000" b="1" dirty="0" err="1" smtClean="0">
                <a:latin typeface="Courier New" panose="02070309020205020404" pitchFamily="49" charset="0"/>
                <a:cs typeface="Courier New" panose="02070309020205020404" pitchFamily="49" charset="0"/>
              </a:rPr>
              <a:t>memory.h</a:t>
            </a:r>
            <a:endParaRPr lang="en-US" sz="2000" b="1" dirty="0" smtClean="0">
              <a:latin typeface="Courier New" panose="02070309020205020404" pitchFamily="49" charset="0"/>
              <a:cs typeface="Courier New" panose="02070309020205020404" pitchFamily="49" charset="0"/>
            </a:endParaRPr>
          </a:p>
          <a:p>
            <a:pPr marL="0" indent="0">
              <a:buNone/>
            </a:pPr>
            <a:r>
              <a:rPr lang="en-US" sz="1400" b="1" dirty="0" smtClean="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ifdef</a:t>
            </a:r>
            <a:r>
              <a:rPr lang="en-US" sz="1400" b="1" dirty="0">
                <a:latin typeface="Courier New" panose="02070309020205020404" pitchFamily="49" charset="0"/>
                <a:cs typeface="Courier New" panose="02070309020205020404" pitchFamily="49" charset="0"/>
              </a:rPr>
              <a:t> CONFIG_ARM64_64K_PAGES</a:t>
            </a:r>
          </a:p>
          <a:p>
            <a:pPr marL="0" indent="0">
              <a:buNone/>
            </a:pPr>
            <a:r>
              <a:rPr lang="en-US" sz="1400" b="1" dirty="0">
                <a:latin typeface="Courier New" panose="02070309020205020404" pitchFamily="49" charset="0"/>
                <a:cs typeface="Courier New" panose="02070309020205020404" pitchFamily="49" charset="0"/>
              </a:rPr>
              <a:t>#define VA_BITS                 (42)</a:t>
            </a:r>
          </a:p>
          <a:p>
            <a:pPr marL="0" indent="0">
              <a:buNone/>
            </a:pPr>
            <a:r>
              <a:rPr lang="en-US" sz="1400" b="1" dirty="0">
                <a:latin typeface="Courier New" panose="02070309020205020404" pitchFamily="49" charset="0"/>
                <a:cs typeface="Courier New" panose="02070309020205020404" pitchFamily="49" charset="0"/>
              </a:rPr>
              <a:t>#else</a:t>
            </a:r>
          </a:p>
          <a:p>
            <a:pPr marL="0" indent="0">
              <a:buNone/>
            </a:pPr>
            <a:r>
              <a:rPr lang="en-US" sz="1400" b="1" dirty="0">
                <a:latin typeface="Courier New" panose="02070309020205020404" pitchFamily="49" charset="0"/>
                <a:cs typeface="Courier New" panose="02070309020205020404" pitchFamily="49" charset="0"/>
              </a:rPr>
              <a:t>#define VA_BITS                 (39)</a:t>
            </a:r>
          </a:p>
          <a:p>
            <a:pPr marL="0" indent="0">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endif</a:t>
            </a: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#define PAGE_OFFSET             (UL(0xffffffffffffffff) &lt;&lt; (VA_BITS - 1))</a:t>
            </a:r>
          </a:p>
          <a:p>
            <a:pPr marL="0" indent="0">
              <a:buNone/>
            </a:pPr>
            <a:r>
              <a:rPr lang="en-US" sz="1400" b="1" dirty="0">
                <a:latin typeface="Courier New" panose="02070309020205020404" pitchFamily="49" charset="0"/>
                <a:cs typeface="Courier New" panose="02070309020205020404" pitchFamily="49" charset="0"/>
              </a:rPr>
              <a:t>#define MODULES_END             (PAGE_OFFSET)</a:t>
            </a:r>
          </a:p>
          <a:p>
            <a:pPr marL="0" indent="0">
              <a:buNone/>
            </a:pPr>
            <a:r>
              <a:rPr lang="en-US" sz="1400" b="1" dirty="0">
                <a:latin typeface="Courier New" panose="02070309020205020404" pitchFamily="49" charset="0"/>
                <a:cs typeface="Courier New" panose="02070309020205020404" pitchFamily="49" charset="0"/>
              </a:rPr>
              <a:t>#define MODULES_VADDR           (MODULES_END - SZ_64M)</a:t>
            </a:r>
          </a:p>
          <a:p>
            <a:pPr marL="0" indent="0">
              <a:buNone/>
            </a:pPr>
            <a:r>
              <a:rPr lang="en-US" sz="1400" b="1" dirty="0">
                <a:latin typeface="Courier New" panose="02070309020205020404" pitchFamily="49" charset="0"/>
                <a:cs typeface="Courier New" panose="02070309020205020404" pitchFamily="49" charset="0"/>
              </a:rPr>
              <a:t>#define FIXADDR_TOP             (MODULES_VADDR - SZ_2M - PAGE_SIZE)</a:t>
            </a:r>
          </a:p>
          <a:p>
            <a:pPr marL="0" indent="0">
              <a:buNone/>
            </a:pPr>
            <a:r>
              <a:rPr lang="en-US" sz="1400" b="1" dirty="0">
                <a:latin typeface="Courier New" panose="02070309020205020404" pitchFamily="49" charset="0"/>
                <a:cs typeface="Courier New" panose="02070309020205020404" pitchFamily="49" charset="0"/>
              </a:rPr>
              <a:t>#define TASK_SIZE_64            (UL(1) &lt;&lt; VA_BITS)</a:t>
            </a:r>
          </a:p>
          <a:p>
            <a:pPr marL="0" indent="0">
              <a:buNone/>
            </a:pPr>
            <a:endParaRPr lang="en-US" sz="1400" b="1" dirty="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ifdef</a:t>
            </a:r>
            <a:r>
              <a:rPr lang="en-US" sz="1400" b="1" dirty="0">
                <a:latin typeface="Courier New" panose="02070309020205020404" pitchFamily="49" charset="0"/>
                <a:cs typeface="Courier New" panose="02070309020205020404" pitchFamily="49" charset="0"/>
              </a:rPr>
              <a:t> CONFIG_COMPAT</a:t>
            </a:r>
          </a:p>
          <a:p>
            <a:pPr marL="0" indent="0">
              <a:buNone/>
            </a:pPr>
            <a:r>
              <a:rPr lang="en-US" sz="1400" b="1" dirty="0">
                <a:latin typeface="Courier New" panose="02070309020205020404" pitchFamily="49" charset="0"/>
                <a:cs typeface="Courier New" panose="02070309020205020404" pitchFamily="49" charset="0"/>
              </a:rPr>
              <a:t>#define TASK_SIZE_32            UL(0x100000000)</a:t>
            </a:r>
          </a:p>
          <a:p>
            <a:pPr marL="0" indent="0">
              <a:buNone/>
            </a:pPr>
            <a:r>
              <a:rPr lang="en-US" sz="1400" b="1" dirty="0">
                <a:latin typeface="Courier New" panose="02070309020205020404" pitchFamily="49" charset="0"/>
                <a:cs typeface="Courier New" panose="02070309020205020404" pitchFamily="49" charset="0"/>
              </a:rPr>
              <a:t>#define TASK_SIZE               (</a:t>
            </a:r>
            <a:r>
              <a:rPr lang="en-US" sz="1400" b="1" dirty="0" err="1">
                <a:latin typeface="Courier New" panose="02070309020205020404" pitchFamily="49" charset="0"/>
                <a:cs typeface="Courier New" panose="02070309020205020404" pitchFamily="49" charset="0"/>
              </a:rPr>
              <a:t>test_thread_flag</a:t>
            </a:r>
            <a:r>
              <a:rPr lang="en-US" sz="1400" b="1" dirty="0">
                <a:latin typeface="Courier New" panose="02070309020205020404" pitchFamily="49" charset="0"/>
                <a:cs typeface="Courier New" panose="02070309020205020404" pitchFamily="49" charset="0"/>
              </a:rPr>
              <a:t>(TIF_32BIT) ? \</a:t>
            </a:r>
          </a:p>
          <a:p>
            <a:pPr marL="0" indent="0">
              <a:buNone/>
            </a:pPr>
            <a:r>
              <a:rPr lang="en-US" sz="1400" b="1" dirty="0">
                <a:latin typeface="Courier New" panose="02070309020205020404" pitchFamily="49" charset="0"/>
                <a:cs typeface="Courier New" panose="02070309020205020404" pitchFamily="49" charset="0"/>
              </a:rPr>
              <a:t>                                TASK_SIZE_32 : TASK_SIZE_64)</a:t>
            </a:r>
          </a:p>
          <a:p>
            <a:pPr marL="0" indent="0">
              <a:buNone/>
            </a:pPr>
            <a:r>
              <a:rPr lang="en-US" sz="1400" b="1" dirty="0">
                <a:latin typeface="Courier New" panose="02070309020205020404" pitchFamily="49" charset="0"/>
                <a:cs typeface="Courier New" panose="02070309020205020404" pitchFamily="49" charset="0"/>
              </a:rPr>
              <a:t>#else</a:t>
            </a:r>
          </a:p>
          <a:p>
            <a:pPr marL="0" indent="0">
              <a:buNone/>
            </a:pPr>
            <a:r>
              <a:rPr lang="en-US" sz="1400" b="1" dirty="0">
                <a:latin typeface="Courier New" panose="02070309020205020404" pitchFamily="49" charset="0"/>
                <a:cs typeface="Courier New" panose="02070309020205020404" pitchFamily="49" charset="0"/>
              </a:rPr>
              <a:t>#define TASK_SIZE               TASK_SIZE_64</a:t>
            </a:r>
          </a:p>
          <a:p>
            <a:pPr marL="0" indent="0">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endif</a:t>
            </a:r>
            <a:r>
              <a:rPr lang="en-US" sz="1400" b="1" dirty="0">
                <a:latin typeface="Courier New" panose="02070309020205020404" pitchFamily="49" charset="0"/>
                <a:cs typeface="Courier New" panose="02070309020205020404" pitchFamily="49" charset="0"/>
              </a:rPr>
              <a:t> /* CONFIG_COMPAT */</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Linux Address Space</a:t>
            </a:r>
            <a:endParaRPr lang="en-US" dirty="0"/>
          </a:p>
        </p:txBody>
      </p:sp>
    </p:spTree>
    <p:extLst>
      <p:ext uri="{BB962C8B-B14F-4D97-AF65-F5344CB8AC3E}">
        <p14:creationId xmlns:p14="http://schemas.microsoft.com/office/powerpoint/2010/main" val="4248147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3747180"/>
          </a:xfrm>
        </p:spPr>
        <p:txBody>
          <a:bodyPr/>
          <a:lstStyle/>
          <a:p>
            <a:r>
              <a:rPr lang="en-US" dirty="0"/>
              <a:t>Two different translation granules: 4KB and 64KB</a:t>
            </a:r>
          </a:p>
          <a:p>
            <a:r>
              <a:rPr lang="en-US" dirty="0" smtClean="0"/>
              <a:t>Number </a:t>
            </a:r>
            <a:r>
              <a:rPr lang="en-US" dirty="0"/>
              <a:t>of translation tables and maximum VA range:</a:t>
            </a:r>
          </a:p>
          <a:p>
            <a:pPr lvl="1"/>
            <a:r>
              <a:rPr lang="en-US" dirty="0" smtClean="0"/>
              <a:t>4KB </a:t>
            </a:r>
            <a:r>
              <a:rPr lang="en-US" dirty="0"/>
              <a:t>and 4 levels =&gt; 48-bit VA</a:t>
            </a:r>
          </a:p>
          <a:p>
            <a:pPr lvl="1"/>
            <a:r>
              <a:rPr lang="en-US" dirty="0" smtClean="0"/>
              <a:t>64KB </a:t>
            </a:r>
            <a:r>
              <a:rPr lang="en-US" dirty="0"/>
              <a:t>and 3 levels =&gt; 48-bit VA (top table partially populated)</a:t>
            </a:r>
          </a:p>
          <a:p>
            <a:pPr lvl="1"/>
            <a:r>
              <a:rPr lang="en-US" dirty="0" smtClean="0"/>
              <a:t>4KB </a:t>
            </a:r>
            <a:r>
              <a:rPr lang="en-US" dirty="0"/>
              <a:t>and 3 levels =&gt; 39-bit VA (currently used by AArch64 Linux)</a:t>
            </a:r>
          </a:p>
          <a:p>
            <a:pPr lvl="1"/>
            <a:r>
              <a:rPr lang="en-US" dirty="0" smtClean="0"/>
              <a:t>64KB </a:t>
            </a:r>
            <a:r>
              <a:rPr lang="en-US" dirty="0"/>
              <a:t>and 2 levels =&gt; 42-bit </a:t>
            </a:r>
            <a:r>
              <a:rPr lang="en-US" dirty="0" smtClean="0"/>
              <a:t>VA</a:t>
            </a:r>
          </a:p>
          <a:p>
            <a:pPr lvl="1"/>
            <a:endParaRPr lang="en-US" dirty="0"/>
          </a:p>
          <a:p>
            <a:r>
              <a:rPr lang="en-US" dirty="0" smtClean="0"/>
              <a:t>Large </a:t>
            </a:r>
            <a:r>
              <a:rPr lang="en-US" dirty="0"/>
              <a:t>page (block) mapping supported</a:t>
            </a:r>
          </a:p>
          <a:p>
            <a:pPr lvl="1"/>
            <a:r>
              <a:rPr lang="en-US" dirty="0" smtClean="0"/>
              <a:t>2MB </a:t>
            </a:r>
            <a:r>
              <a:rPr lang="en-US" dirty="0"/>
              <a:t>and 1GB with 4KB page configuration</a:t>
            </a:r>
          </a:p>
          <a:p>
            <a:pPr lvl="1"/>
            <a:r>
              <a:rPr lang="en-US" dirty="0" smtClean="0"/>
              <a:t>512MB </a:t>
            </a:r>
            <a:r>
              <a:rPr lang="en-US" dirty="0"/>
              <a:t>with 64KB page configuration</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MMU Support</a:t>
            </a:r>
            <a:endParaRPr lang="en-US" dirty="0"/>
          </a:p>
        </p:txBody>
      </p:sp>
    </p:spTree>
    <p:extLst>
      <p:ext uri="{BB962C8B-B14F-4D97-AF65-F5344CB8AC3E}">
        <p14:creationId xmlns:p14="http://schemas.microsoft.com/office/powerpoint/2010/main" val="3399721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1623521"/>
          </a:xfrm>
        </p:spPr>
        <p:txBody>
          <a:bodyPr/>
          <a:lstStyle/>
          <a:p>
            <a:r>
              <a:rPr lang="en-US" dirty="0" smtClean="0"/>
              <a:t>4-level </a:t>
            </a:r>
            <a:r>
              <a:rPr lang="en-US" dirty="0"/>
              <a:t>lookup, 4KB translation granule, 48-bit </a:t>
            </a:r>
            <a:r>
              <a:rPr lang="en-US" dirty="0" smtClean="0"/>
              <a:t>address</a:t>
            </a:r>
          </a:p>
          <a:p>
            <a:pPr lvl="1"/>
            <a:r>
              <a:rPr lang="en-US" dirty="0" smtClean="0"/>
              <a:t>9 </a:t>
            </a:r>
            <a:r>
              <a:rPr lang="en-US" dirty="0"/>
              <a:t>address bits per level</a:t>
            </a:r>
          </a:p>
          <a:p>
            <a:endParaRPr lang="en-US" dirty="0"/>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MMU Support</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2540963"/>
            <a:ext cx="87249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00" y="4489825"/>
            <a:ext cx="87820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3" y="5950200"/>
            <a:ext cx="89058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3"/>
          <p:cNvSpPr txBox="1">
            <a:spLocks/>
          </p:cNvSpPr>
          <p:nvPr/>
        </p:nvSpPr>
        <p:spPr>
          <a:xfrm>
            <a:off x="202945" y="3370592"/>
            <a:ext cx="8572500" cy="1552733"/>
          </a:xfrm>
          <a:prstGeom prst="rect">
            <a:avLst/>
          </a:prstGeom>
        </p:spPr>
        <p:txBody>
          <a:bodyPr vert="horz" wrap="square" lIns="68580" tIns="34290" rIns="68580" bIns="34290" rtlCol="0">
            <a:spAutoFit/>
          </a:bodyPr>
          <a:lstStyle>
            <a:lvl1pPr marL="257175" indent="-257175" algn="l" defTabSz="685800" rtl="0" eaLnBrk="1" latinLnBrk="0" hangingPunct="1">
              <a:lnSpc>
                <a:spcPct val="95000"/>
              </a:lnSpc>
              <a:spcBef>
                <a:spcPct val="20000"/>
              </a:spcBef>
              <a:buFontTx/>
              <a:buBlip>
                <a:blip r:embed="rId5"/>
              </a:buBlip>
              <a:defRPr lang="en-US" sz="2400" kern="120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lgn="l" defTabSz="685800" rtl="0" eaLnBrk="1" latinLnBrk="0" hangingPunct="1">
              <a:lnSpc>
                <a:spcPct val="95000"/>
              </a:lnSpc>
              <a:spcBef>
                <a:spcPct val="20000"/>
              </a:spcBef>
              <a:buClr>
                <a:schemeClr val="accent5"/>
              </a:buClr>
              <a:buFont typeface="Qualcomm Regular" pitchFamily="34" charset="0"/>
              <a:buChar char="−"/>
              <a:defRPr lang="en-US" sz="1100" kern="1200" baseline="0">
                <a:solidFill>
                  <a:prstClr val="black">
                    <a:lumMod val="75000"/>
                    <a:lumOff val="25000"/>
                  </a:prstClr>
                </a:solidFill>
                <a:latin typeface="Qualcomm Regular" pitchFamily="34" charset="0"/>
                <a:ea typeface="+mn-ea"/>
                <a:cs typeface="Arial" pitchFamily="34" charset="0"/>
              </a:defRPr>
            </a:lvl5pPr>
            <a:lvl6pPr marL="1628775" indent="0" algn="l" defTabSz="685800" rtl="0" eaLnBrk="1" latinLnBrk="0" hangingPunct="1">
              <a:spcBef>
                <a:spcPct val="20000"/>
              </a:spcBef>
              <a:buFont typeface="Arial" pitchFamily="34" charset="0"/>
              <a:buNone/>
              <a:defRPr sz="12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2-level </a:t>
            </a:r>
            <a:r>
              <a:rPr lang="en-US" dirty="0"/>
              <a:t>lookup, 64KB page/page table size, 42-bit </a:t>
            </a:r>
            <a:r>
              <a:rPr lang="en-US" dirty="0" smtClean="0"/>
              <a:t>address</a:t>
            </a:r>
          </a:p>
          <a:p>
            <a:pPr lvl="1"/>
            <a:r>
              <a:rPr lang="en-US" dirty="0" smtClean="0"/>
              <a:t>13 address </a:t>
            </a:r>
            <a:r>
              <a:rPr lang="en-US" dirty="0"/>
              <a:t>bits per </a:t>
            </a:r>
            <a:r>
              <a:rPr lang="en-US" dirty="0" smtClean="0"/>
              <a:t>level</a:t>
            </a:r>
          </a:p>
          <a:p>
            <a:pPr lvl="1"/>
            <a:r>
              <a:rPr lang="en-US" dirty="0" smtClean="0"/>
              <a:t>3 </a:t>
            </a:r>
            <a:r>
              <a:rPr lang="en-US" dirty="0"/>
              <a:t>levels for 48 bits of VA –top level table is a partial table</a:t>
            </a:r>
          </a:p>
          <a:p>
            <a:endParaRPr lang="en-US" dirty="0"/>
          </a:p>
        </p:txBody>
      </p:sp>
      <p:sp>
        <p:nvSpPr>
          <p:cNvPr id="10" name="Content Placeholder 3"/>
          <p:cNvSpPr txBox="1">
            <a:spLocks/>
          </p:cNvSpPr>
          <p:nvPr/>
        </p:nvSpPr>
        <p:spPr>
          <a:xfrm>
            <a:off x="200970" y="5422992"/>
            <a:ext cx="8572500" cy="420115"/>
          </a:xfrm>
          <a:prstGeom prst="rect">
            <a:avLst/>
          </a:prstGeom>
        </p:spPr>
        <p:txBody>
          <a:bodyPr vert="horz" wrap="square" lIns="68580" tIns="34290" rIns="68580" bIns="34290" rtlCol="0">
            <a:spAutoFit/>
          </a:bodyPr>
          <a:lstStyle>
            <a:lvl1pPr marL="257175" indent="-257175" algn="l" defTabSz="685800" rtl="0" eaLnBrk="1" latinLnBrk="0" hangingPunct="1">
              <a:lnSpc>
                <a:spcPct val="95000"/>
              </a:lnSpc>
              <a:spcBef>
                <a:spcPct val="20000"/>
              </a:spcBef>
              <a:buFontTx/>
              <a:buBlip>
                <a:blip r:embed="rId5"/>
              </a:buBlip>
              <a:defRPr lang="en-US" sz="2400" kern="120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lgn="l" defTabSz="685800" rtl="0" eaLnBrk="1" latinLnBrk="0" hangingPunct="1">
              <a:lnSpc>
                <a:spcPct val="95000"/>
              </a:lnSpc>
              <a:spcBef>
                <a:spcPct val="20000"/>
              </a:spcBef>
              <a:buClr>
                <a:schemeClr val="accent5"/>
              </a:buClr>
              <a:buFont typeface="Qualcomm Regular" pitchFamily="34" charset="0"/>
              <a:buChar char="−"/>
              <a:defRPr lang="en-US" sz="1100" kern="1200" baseline="0">
                <a:solidFill>
                  <a:prstClr val="black">
                    <a:lumMod val="75000"/>
                    <a:lumOff val="25000"/>
                  </a:prstClr>
                </a:solidFill>
                <a:latin typeface="Qualcomm Regular" pitchFamily="34" charset="0"/>
                <a:ea typeface="+mn-ea"/>
                <a:cs typeface="Arial" pitchFamily="34" charset="0"/>
              </a:defRPr>
            </a:lvl5pPr>
            <a:lvl6pPr marL="1628775" indent="0" algn="l" defTabSz="685800" rtl="0" eaLnBrk="1" latinLnBrk="0" hangingPunct="1">
              <a:spcBef>
                <a:spcPct val="20000"/>
              </a:spcBef>
              <a:buFont typeface="Arial" pitchFamily="34" charset="0"/>
              <a:buNone/>
              <a:defRPr sz="12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64-bit </a:t>
            </a:r>
            <a:r>
              <a:rPr lang="en-US" dirty="0"/>
              <a:t>Translation table entry format</a:t>
            </a:r>
          </a:p>
        </p:txBody>
      </p:sp>
    </p:spTree>
    <p:extLst>
      <p:ext uri="{BB962C8B-B14F-4D97-AF65-F5344CB8AC3E}">
        <p14:creationId xmlns:p14="http://schemas.microsoft.com/office/powerpoint/2010/main" val="624590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4393510"/>
          </a:xfrm>
        </p:spPr>
        <p:txBody>
          <a:bodyPr/>
          <a:lstStyle/>
          <a:p>
            <a:r>
              <a:rPr lang="en-US" dirty="0"/>
              <a:t>4KB page configuration</a:t>
            </a:r>
          </a:p>
          <a:p>
            <a:pPr lvl="1"/>
            <a:r>
              <a:rPr lang="en-US" dirty="0" smtClean="0"/>
              <a:t>3 </a:t>
            </a:r>
            <a:r>
              <a:rPr lang="en-US" dirty="0"/>
              <a:t>levels of page </a:t>
            </a:r>
            <a:r>
              <a:rPr lang="en-US" dirty="0" smtClean="0"/>
              <a:t>tables</a:t>
            </a:r>
            <a:endParaRPr lang="en-US" dirty="0"/>
          </a:p>
          <a:p>
            <a:pPr lvl="1"/>
            <a:r>
              <a:rPr lang="en-US" dirty="0" smtClean="0"/>
              <a:t>Linear </a:t>
            </a:r>
            <a:r>
              <a:rPr lang="en-US" dirty="0"/>
              <a:t>mapping using 4KB, 2MB or 1GB </a:t>
            </a:r>
            <a:r>
              <a:rPr lang="en-US" dirty="0" smtClean="0"/>
              <a:t>blocks</a:t>
            </a:r>
          </a:p>
          <a:p>
            <a:pPr lvl="1"/>
            <a:endParaRPr lang="en-US" dirty="0"/>
          </a:p>
          <a:p>
            <a:r>
              <a:rPr lang="en-US" dirty="0"/>
              <a:t>64KB page configuration</a:t>
            </a:r>
          </a:p>
          <a:p>
            <a:pPr lvl="1"/>
            <a:r>
              <a:rPr lang="en-US" dirty="0" smtClean="0"/>
              <a:t>2 </a:t>
            </a:r>
            <a:r>
              <a:rPr lang="en-US" dirty="0"/>
              <a:t>levels of page </a:t>
            </a:r>
            <a:r>
              <a:rPr lang="en-US" dirty="0" smtClean="0"/>
              <a:t>tables</a:t>
            </a:r>
            <a:endParaRPr lang="en-US" dirty="0"/>
          </a:p>
          <a:p>
            <a:pPr lvl="1"/>
            <a:r>
              <a:rPr lang="en-US" dirty="0" smtClean="0"/>
              <a:t>Linear </a:t>
            </a:r>
            <a:r>
              <a:rPr lang="en-US" dirty="0"/>
              <a:t>mapping using 64KB or 512MB blocks</a:t>
            </a:r>
          </a:p>
          <a:p>
            <a:pPr lvl="1"/>
            <a:r>
              <a:rPr lang="en-US" dirty="0" smtClean="0"/>
              <a:t>AArch32 </a:t>
            </a:r>
            <a:r>
              <a:rPr lang="en-US" dirty="0"/>
              <a:t>(</a:t>
            </a:r>
            <a:r>
              <a:rPr lang="en-US" dirty="0" err="1"/>
              <a:t>compat</a:t>
            </a:r>
            <a:r>
              <a:rPr lang="en-US" dirty="0"/>
              <a:t>) not supported because the 32-bit ABI </a:t>
            </a:r>
            <a:r>
              <a:rPr lang="en-US" dirty="0" smtClean="0"/>
              <a:t>assumes 4KB pages</a:t>
            </a:r>
          </a:p>
          <a:p>
            <a:pPr lvl="1"/>
            <a:endParaRPr lang="en-US" dirty="0"/>
          </a:p>
          <a:p>
            <a:r>
              <a:rPr lang="en-US" dirty="0"/>
              <a:t>SPARSEMEM support</a:t>
            </a:r>
          </a:p>
          <a:p>
            <a:pPr lvl="1"/>
            <a:r>
              <a:rPr lang="en-US" dirty="0" smtClean="0"/>
              <a:t>SPARSEMEM_VMEMMAP optimization </a:t>
            </a:r>
            <a:r>
              <a:rPr lang="en-US" dirty="0"/>
              <a:t>for virtual mapping of </a:t>
            </a:r>
            <a:r>
              <a:rPr lang="en-US" dirty="0" smtClean="0"/>
              <a:t>the </a:t>
            </a:r>
            <a:r>
              <a:rPr lang="en-US" dirty="0" err="1" smtClean="0"/>
              <a:t>struct</a:t>
            </a:r>
            <a:r>
              <a:rPr lang="en-US" dirty="0" smtClean="0"/>
              <a:t> </a:t>
            </a:r>
            <a:r>
              <a:rPr lang="en-US" dirty="0"/>
              <a:t>page array (</a:t>
            </a:r>
            <a:r>
              <a:rPr lang="en-US" dirty="0" err="1"/>
              <a:t>mem_map</a:t>
            </a:r>
            <a:r>
              <a:rPr lang="en-US" dirty="0"/>
              <a:t>)</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Linux MMU Support</a:t>
            </a:r>
            <a:endParaRPr lang="en-US" dirty="0"/>
          </a:p>
        </p:txBody>
      </p:sp>
    </p:spTree>
    <p:extLst>
      <p:ext uri="{BB962C8B-B14F-4D97-AF65-F5344CB8AC3E}">
        <p14:creationId xmlns:p14="http://schemas.microsoft.com/office/powerpoint/2010/main" val="3522750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4065728"/>
          </a:xfrm>
        </p:spPr>
        <p:txBody>
          <a:bodyPr/>
          <a:lstStyle/>
          <a:p>
            <a:pPr>
              <a:defRPr/>
            </a:pPr>
            <a:r>
              <a:rPr lang="en-US" dirty="0" smtClean="0"/>
              <a:t>Normal</a:t>
            </a:r>
            <a:endParaRPr lang="en-US" dirty="0"/>
          </a:p>
          <a:p>
            <a:pPr lvl="1">
              <a:defRPr/>
            </a:pPr>
            <a:r>
              <a:rPr lang="en-US" dirty="0"/>
              <a:t>Bulk memory operations, R/W, </a:t>
            </a:r>
            <a:r>
              <a:rPr lang="en-US" dirty="0" smtClean="0"/>
              <a:t>R/O</a:t>
            </a:r>
          </a:p>
          <a:p>
            <a:pPr lvl="1">
              <a:defRPr/>
            </a:pPr>
            <a:endParaRPr lang="en-US" dirty="0"/>
          </a:p>
          <a:p>
            <a:pPr>
              <a:defRPr/>
            </a:pPr>
            <a:r>
              <a:rPr lang="en-US" dirty="0"/>
              <a:t>Device</a:t>
            </a:r>
          </a:p>
          <a:p>
            <a:pPr lvl="1">
              <a:defRPr/>
            </a:pPr>
            <a:r>
              <a:rPr lang="en-US" dirty="0"/>
              <a:t>Speculative reads forbidden</a:t>
            </a:r>
          </a:p>
          <a:p>
            <a:pPr lvl="1">
              <a:defRPr/>
            </a:pPr>
            <a:r>
              <a:rPr lang="en-US" dirty="0"/>
              <a:t>Additional attributes</a:t>
            </a:r>
          </a:p>
          <a:p>
            <a:pPr lvl="2">
              <a:defRPr/>
            </a:pPr>
            <a:r>
              <a:rPr lang="en-US" dirty="0" smtClean="0"/>
              <a:t>Non-Gathering (</a:t>
            </a:r>
            <a:r>
              <a:rPr lang="en-US" dirty="0" err="1" smtClean="0"/>
              <a:t>nG</a:t>
            </a:r>
            <a:r>
              <a:rPr lang="en-US" dirty="0" smtClean="0"/>
              <a:t>)</a:t>
            </a:r>
            <a:endParaRPr lang="en-US" dirty="0"/>
          </a:p>
          <a:p>
            <a:pPr lvl="3">
              <a:defRPr/>
            </a:pPr>
            <a:r>
              <a:rPr lang="en-US" dirty="0"/>
              <a:t>Prevents aggregation of R/W</a:t>
            </a:r>
          </a:p>
          <a:p>
            <a:pPr lvl="2">
              <a:defRPr/>
            </a:pPr>
            <a:r>
              <a:rPr lang="en-US" dirty="0" smtClean="0"/>
              <a:t>Non-Reordering (</a:t>
            </a:r>
            <a:r>
              <a:rPr lang="en-US" dirty="0" err="1" smtClean="0"/>
              <a:t>nR</a:t>
            </a:r>
            <a:r>
              <a:rPr lang="en-US" dirty="0" smtClean="0"/>
              <a:t>)</a:t>
            </a:r>
            <a:endParaRPr lang="en-US" dirty="0"/>
          </a:p>
          <a:p>
            <a:pPr lvl="3">
              <a:defRPr/>
            </a:pPr>
            <a:r>
              <a:rPr lang="en-US" dirty="0"/>
              <a:t>Preserves access order and synchronization requirements</a:t>
            </a:r>
          </a:p>
          <a:p>
            <a:pPr lvl="2">
              <a:defRPr/>
            </a:pPr>
            <a:r>
              <a:rPr lang="en-US" dirty="0" smtClean="0"/>
              <a:t>Non-Early </a:t>
            </a:r>
            <a:r>
              <a:rPr lang="en-US" dirty="0"/>
              <a:t>write </a:t>
            </a:r>
            <a:r>
              <a:rPr lang="en-US" dirty="0" smtClean="0"/>
              <a:t>acknowledgement (</a:t>
            </a:r>
            <a:r>
              <a:rPr lang="en-US" dirty="0" err="1" smtClean="0"/>
              <a:t>nE</a:t>
            </a:r>
            <a:r>
              <a:rPr lang="en-US" dirty="0"/>
              <a:t>)</a:t>
            </a:r>
          </a:p>
          <a:p>
            <a:pPr lvl="3">
              <a:defRPr/>
            </a:pPr>
            <a:r>
              <a:rPr lang="en-US" dirty="0"/>
              <a:t>Write can be acknowledged </a:t>
            </a:r>
            <a:r>
              <a:rPr lang="en-US" dirty="0" smtClean="0"/>
              <a:t>at the </a:t>
            </a:r>
            <a:r>
              <a:rPr lang="en-US" dirty="0"/>
              <a:t>end </a:t>
            </a:r>
            <a:r>
              <a:rPr lang="en-US" dirty="0" smtClean="0"/>
              <a:t>point</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Memory Types</a:t>
            </a:r>
            <a:endParaRPr lang="en-US" dirty="0"/>
          </a:p>
        </p:txBody>
      </p:sp>
    </p:spTree>
    <p:extLst>
      <p:ext uri="{BB962C8B-B14F-4D97-AF65-F5344CB8AC3E}">
        <p14:creationId xmlns:p14="http://schemas.microsoft.com/office/powerpoint/2010/main" val="1340125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1906676"/>
          </a:xfrm>
        </p:spPr>
        <p:txBody>
          <a:bodyPr/>
          <a:lstStyle/>
          <a:p>
            <a:pPr>
              <a:defRPr/>
            </a:pPr>
            <a:r>
              <a:rPr lang="en-US" dirty="0" err="1"/>
              <a:t>Shareability</a:t>
            </a:r>
            <a:endParaRPr lang="en-US" dirty="0"/>
          </a:p>
          <a:p>
            <a:pPr lvl="1">
              <a:defRPr/>
            </a:pPr>
            <a:r>
              <a:rPr lang="en-US" dirty="0"/>
              <a:t>Non-shareable, inner shareable, outer </a:t>
            </a:r>
            <a:r>
              <a:rPr lang="en-US" dirty="0" smtClean="0"/>
              <a:t>shareable</a:t>
            </a:r>
          </a:p>
          <a:p>
            <a:pPr lvl="1">
              <a:defRPr/>
            </a:pPr>
            <a:endParaRPr lang="en-US" dirty="0"/>
          </a:p>
          <a:p>
            <a:pPr>
              <a:defRPr/>
            </a:pPr>
            <a:r>
              <a:rPr lang="en-US" dirty="0" err="1"/>
              <a:t>Cacheability</a:t>
            </a:r>
            <a:endParaRPr lang="en-US" dirty="0"/>
          </a:p>
          <a:p>
            <a:pPr lvl="1">
              <a:defRPr/>
            </a:pPr>
            <a:r>
              <a:rPr lang="en-US" dirty="0"/>
              <a:t>Non-cacheable, write-through cacheable, write-back cacheable</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Memory Types</a:t>
            </a:r>
            <a:endParaRPr lang="en-US" dirty="0"/>
          </a:p>
        </p:txBody>
      </p:sp>
    </p:spTree>
    <p:extLst>
      <p:ext uri="{BB962C8B-B14F-4D97-AF65-F5344CB8AC3E}">
        <p14:creationId xmlns:p14="http://schemas.microsoft.com/office/powerpoint/2010/main" val="1850130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3547125"/>
          </a:xfrm>
        </p:spPr>
        <p:txBody>
          <a:bodyPr/>
          <a:lstStyle/>
          <a:p>
            <a:pPr marL="0" indent="0">
              <a:buNone/>
            </a:pPr>
            <a:r>
              <a:rPr lang="en-US" sz="2000" b="1" dirty="0" smtClean="0">
                <a:latin typeface="Courier New" panose="02070309020205020404" pitchFamily="49" charset="0"/>
                <a:cs typeface="Courier New" panose="02070309020205020404" pitchFamily="49" charset="0"/>
              </a:rPr>
              <a:t>arch/arm64/include/</a:t>
            </a:r>
            <a:r>
              <a:rPr lang="en-US" sz="2000" b="1" dirty="0" err="1" smtClean="0">
                <a:latin typeface="Courier New" panose="02070309020205020404" pitchFamily="49" charset="0"/>
                <a:cs typeface="Courier New" panose="02070309020205020404" pitchFamily="49" charset="0"/>
              </a:rPr>
              <a:t>memory.h</a:t>
            </a:r>
            <a:endParaRPr lang="en-US" sz="2000" b="1" dirty="0" smtClean="0">
              <a:latin typeface="Courier New" panose="02070309020205020404" pitchFamily="49" charset="0"/>
              <a:cs typeface="Courier New" panose="02070309020205020404" pitchFamily="49" charset="0"/>
            </a:endParaRPr>
          </a:p>
          <a:p>
            <a:pPr marL="0" indent="0">
              <a:buNone/>
            </a:pPr>
            <a:endParaRPr lang="en-US" sz="2000" b="1" dirty="0" smtClean="0">
              <a:latin typeface="Courier New" panose="02070309020205020404" pitchFamily="49" charset="0"/>
              <a:cs typeface="Courier New" panose="02070309020205020404" pitchFamily="49" charset="0"/>
            </a:endParaRPr>
          </a:p>
          <a:p>
            <a:pPr marL="0" indent="0">
              <a:buNone/>
            </a:pP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 * Memory types available.</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#define </a:t>
            </a:r>
            <a:r>
              <a:rPr lang="en-US" sz="2000" b="1" dirty="0" err="1">
                <a:latin typeface="Courier New" panose="02070309020205020404" pitchFamily="49" charset="0"/>
                <a:cs typeface="Courier New" panose="02070309020205020404" pitchFamily="49" charset="0"/>
              </a:rPr>
              <a:t>MT_DEVICE_nGnRnE</a:t>
            </a:r>
            <a:r>
              <a:rPr lang="en-US" sz="2000" b="1" dirty="0">
                <a:latin typeface="Courier New" panose="02070309020205020404" pitchFamily="49" charset="0"/>
                <a:cs typeface="Courier New" panose="02070309020205020404" pitchFamily="49" charset="0"/>
              </a:rPr>
              <a:t>        0</a:t>
            </a:r>
          </a:p>
          <a:p>
            <a:pPr marL="0" indent="0">
              <a:buNone/>
            </a:pPr>
            <a:r>
              <a:rPr lang="en-US" sz="2000" b="1" dirty="0">
                <a:latin typeface="Courier New" panose="02070309020205020404" pitchFamily="49" charset="0"/>
                <a:cs typeface="Courier New" panose="02070309020205020404" pitchFamily="49" charset="0"/>
              </a:rPr>
              <a:t>#define </a:t>
            </a:r>
            <a:r>
              <a:rPr lang="en-US" sz="2000" b="1" dirty="0" err="1">
                <a:latin typeface="Courier New" panose="02070309020205020404" pitchFamily="49" charset="0"/>
                <a:cs typeface="Courier New" panose="02070309020205020404" pitchFamily="49" charset="0"/>
              </a:rPr>
              <a:t>MT_DEVICE_nGnRE</a:t>
            </a:r>
            <a:r>
              <a:rPr lang="en-US" sz="2000" b="1" dirty="0">
                <a:latin typeface="Courier New" panose="02070309020205020404" pitchFamily="49" charset="0"/>
                <a:cs typeface="Courier New" panose="02070309020205020404" pitchFamily="49" charset="0"/>
              </a:rPr>
              <a:t>         1</a:t>
            </a:r>
          </a:p>
          <a:p>
            <a:pPr marL="0" indent="0">
              <a:buNone/>
            </a:pPr>
            <a:r>
              <a:rPr lang="en-US" sz="2000" b="1" dirty="0">
                <a:latin typeface="Courier New" panose="02070309020205020404" pitchFamily="49" charset="0"/>
                <a:cs typeface="Courier New" panose="02070309020205020404" pitchFamily="49" charset="0"/>
              </a:rPr>
              <a:t>#define MT_DEVICE_GRE           2</a:t>
            </a:r>
          </a:p>
          <a:p>
            <a:pPr marL="0" indent="0">
              <a:buNone/>
            </a:pPr>
            <a:r>
              <a:rPr lang="en-US" sz="2000" b="1" dirty="0">
                <a:latin typeface="Courier New" panose="02070309020205020404" pitchFamily="49" charset="0"/>
                <a:cs typeface="Courier New" panose="02070309020205020404" pitchFamily="49" charset="0"/>
              </a:rPr>
              <a:t>#define MT_NORMAL_NC            3</a:t>
            </a:r>
          </a:p>
          <a:p>
            <a:pPr marL="0" indent="0">
              <a:buNone/>
            </a:pPr>
            <a:r>
              <a:rPr lang="en-US" sz="2000" b="1" dirty="0">
                <a:latin typeface="Courier New" panose="02070309020205020404" pitchFamily="49" charset="0"/>
                <a:cs typeface="Courier New" panose="02070309020205020404" pitchFamily="49" charset="0"/>
              </a:rPr>
              <a:t>#define MT_NORMAL               4</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Memory Types</a:t>
            </a:r>
            <a:endParaRPr lang="en-US" dirty="0"/>
          </a:p>
        </p:txBody>
      </p:sp>
    </p:spTree>
    <p:extLst>
      <p:ext uri="{BB962C8B-B14F-4D97-AF65-F5344CB8AC3E}">
        <p14:creationId xmlns:p14="http://schemas.microsoft.com/office/powerpoint/2010/main" val="1405338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4584332"/>
          </a:xfrm>
        </p:spPr>
        <p:txBody>
          <a:bodyPr/>
          <a:lstStyle/>
          <a:p>
            <a:r>
              <a:rPr lang="en-US" dirty="0"/>
              <a:t>Physical memory locations are accessed with </a:t>
            </a:r>
            <a:r>
              <a:rPr lang="en-US" i="1" dirty="0"/>
              <a:t>mismatched attributes </a:t>
            </a:r>
            <a:r>
              <a:rPr lang="en-US" dirty="0"/>
              <a:t>if all accesses to the location do not use </a:t>
            </a:r>
            <a:r>
              <a:rPr lang="en-US" dirty="0" smtClean="0"/>
              <a:t>a common </a:t>
            </a:r>
            <a:r>
              <a:rPr lang="en-US" dirty="0"/>
              <a:t>definition of all of the following attributes of that location:</a:t>
            </a:r>
          </a:p>
          <a:p>
            <a:pPr lvl="1"/>
            <a:r>
              <a:rPr lang="en-US" dirty="0" smtClean="0"/>
              <a:t>Memory </a:t>
            </a:r>
            <a:r>
              <a:rPr lang="en-US" dirty="0"/>
              <a:t>type, Device or Normal.</a:t>
            </a:r>
          </a:p>
          <a:p>
            <a:pPr lvl="1"/>
            <a:r>
              <a:rPr lang="en-US" dirty="0" err="1" smtClean="0"/>
              <a:t>Shareability</a:t>
            </a:r>
            <a:r>
              <a:rPr lang="en-US" dirty="0"/>
              <a:t>.</a:t>
            </a:r>
          </a:p>
          <a:p>
            <a:pPr lvl="1"/>
            <a:r>
              <a:rPr lang="en-US" dirty="0" err="1" smtClean="0"/>
              <a:t>Cacheability</a:t>
            </a:r>
            <a:r>
              <a:rPr lang="en-US" dirty="0"/>
              <a:t>, for the same level of the inner or outer </a:t>
            </a:r>
            <a:r>
              <a:rPr lang="en-US" dirty="0" smtClean="0"/>
              <a:t>cache</a:t>
            </a:r>
          </a:p>
          <a:p>
            <a:endParaRPr lang="en-US" dirty="0" smtClean="0"/>
          </a:p>
          <a:p>
            <a:r>
              <a:rPr lang="en-US" dirty="0" smtClean="0"/>
              <a:t>Collectively </a:t>
            </a:r>
            <a:r>
              <a:rPr lang="en-US" dirty="0"/>
              <a:t>these are referred to as memory attributes</a:t>
            </a:r>
            <a:r>
              <a:rPr lang="en-US" dirty="0" smtClean="0"/>
              <a:t>.</a:t>
            </a:r>
          </a:p>
          <a:p>
            <a:endParaRPr lang="en-US" dirty="0" smtClean="0"/>
          </a:p>
          <a:p>
            <a:r>
              <a:rPr lang="en-US" dirty="0" smtClean="0"/>
              <a:t>ARM </a:t>
            </a:r>
            <a:r>
              <a:rPr lang="en-US" dirty="0"/>
              <a:t>strongly recommends </a:t>
            </a:r>
            <a:r>
              <a:rPr lang="en-US" dirty="0" smtClean="0"/>
              <a:t>not to use </a:t>
            </a:r>
            <a:r>
              <a:rPr lang="en-US" dirty="0"/>
              <a:t>mismatched attributes for aliases of the same location. </a:t>
            </a:r>
            <a:r>
              <a:rPr lang="en-US" dirty="0" smtClean="0"/>
              <a:t>An implementation </a:t>
            </a:r>
            <a:r>
              <a:rPr lang="en-US" dirty="0"/>
              <a:t>might not optimize the performance of a system that uses mismatched aliases.</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Mismatched Attributes</a:t>
            </a:r>
            <a:endParaRPr lang="en-US" dirty="0"/>
          </a:p>
        </p:txBody>
      </p:sp>
    </p:spTree>
    <p:extLst>
      <p:ext uri="{BB962C8B-B14F-4D97-AF65-F5344CB8AC3E}">
        <p14:creationId xmlns:p14="http://schemas.microsoft.com/office/powerpoint/2010/main" val="1920211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1835887"/>
          </a:xfrm>
        </p:spPr>
        <p:txBody>
          <a:bodyPr/>
          <a:lstStyle/>
          <a:p>
            <a:r>
              <a:rPr lang="en-US" dirty="0" smtClean="0"/>
              <a:t>Higher Exception </a:t>
            </a:r>
            <a:r>
              <a:rPr lang="en-US" dirty="0"/>
              <a:t>level can enable EL0 access to the following:</a:t>
            </a:r>
          </a:p>
          <a:p>
            <a:pPr lvl="1"/>
            <a:r>
              <a:rPr lang="en-US" dirty="0" smtClean="0"/>
              <a:t>data </a:t>
            </a:r>
            <a:r>
              <a:rPr lang="en-US" dirty="0"/>
              <a:t>cache maintenance </a:t>
            </a:r>
            <a:r>
              <a:rPr lang="en-US" dirty="0" smtClean="0"/>
              <a:t>instructions</a:t>
            </a:r>
            <a:r>
              <a:rPr lang="en-US" dirty="0"/>
              <a:t> </a:t>
            </a:r>
            <a:r>
              <a:rPr lang="en-US" dirty="0" smtClean="0"/>
              <a:t>(DC </a:t>
            </a:r>
            <a:r>
              <a:rPr lang="en-US" dirty="0"/>
              <a:t>CVAU, DC CVAC, and DC </a:t>
            </a:r>
            <a:r>
              <a:rPr lang="en-US" dirty="0" smtClean="0"/>
              <a:t>CIVAC)</a:t>
            </a:r>
          </a:p>
          <a:p>
            <a:pPr lvl="1"/>
            <a:r>
              <a:rPr lang="en-US" dirty="0" smtClean="0"/>
              <a:t>instruction </a:t>
            </a:r>
            <a:r>
              <a:rPr lang="en-US" dirty="0"/>
              <a:t>cache maintenance instruction, </a:t>
            </a:r>
            <a:r>
              <a:rPr lang="en-US" dirty="0" smtClean="0"/>
              <a:t>(IC IVAU)</a:t>
            </a:r>
            <a:endParaRPr lang="en-US" dirty="0"/>
          </a:p>
          <a:p>
            <a:pPr lvl="1"/>
            <a:r>
              <a:rPr lang="en-US" dirty="0" smtClean="0"/>
              <a:t>cache </a:t>
            </a:r>
            <a:r>
              <a:rPr lang="en-US" dirty="0"/>
              <a:t>type </a:t>
            </a:r>
            <a:r>
              <a:rPr lang="en-US" dirty="0" smtClean="0"/>
              <a:t>register (CTR_EL0)</a:t>
            </a:r>
          </a:p>
          <a:p>
            <a:pPr lvl="1"/>
            <a:r>
              <a:rPr lang="en-US" dirty="0" smtClean="0"/>
              <a:t>data </a:t>
            </a:r>
            <a:r>
              <a:rPr lang="en-US" dirty="0"/>
              <a:t>cache zero instruction, </a:t>
            </a:r>
            <a:r>
              <a:rPr lang="en-US" dirty="0" smtClean="0"/>
              <a:t>(DC ZVA)</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Cache Maintenance </a:t>
            </a:r>
            <a:endParaRPr lang="en-US" dirty="0"/>
          </a:p>
        </p:txBody>
      </p:sp>
    </p:spTree>
    <p:extLst>
      <p:ext uri="{BB962C8B-B14F-4D97-AF65-F5344CB8AC3E}">
        <p14:creationId xmlns:p14="http://schemas.microsoft.com/office/powerpoint/2010/main" val="3716633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3039294"/>
          </a:xfrm>
        </p:spPr>
        <p:txBody>
          <a:bodyPr/>
          <a:lstStyle/>
          <a:p>
            <a:r>
              <a:rPr lang="en-US" dirty="0" smtClean="0"/>
              <a:t>ISB</a:t>
            </a:r>
          </a:p>
          <a:p>
            <a:pPr lvl="1"/>
            <a:r>
              <a:rPr lang="en-US" dirty="0"/>
              <a:t>flushes the pipeline in the PE</a:t>
            </a:r>
            <a:endParaRPr lang="en-US" dirty="0" smtClean="0"/>
          </a:p>
          <a:p>
            <a:r>
              <a:rPr lang="en-US" dirty="0" smtClean="0"/>
              <a:t>DMB</a:t>
            </a:r>
          </a:p>
          <a:p>
            <a:pPr lvl="1"/>
            <a:r>
              <a:rPr lang="en-US" dirty="0"/>
              <a:t>data memory </a:t>
            </a:r>
            <a:r>
              <a:rPr lang="en-US" dirty="0" smtClean="0"/>
              <a:t>barrier</a:t>
            </a:r>
          </a:p>
          <a:p>
            <a:pPr lvl="1"/>
            <a:r>
              <a:rPr lang="en-US" dirty="0"/>
              <a:t>Takes required </a:t>
            </a:r>
            <a:r>
              <a:rPr lang="en-US" dirty="0" err="1"/>
              <a:t>shareability</a:t>
            </a:r>
            <a:r>
              <a:rPr lang="en-US" dirty="0"/>
              <a:t> domain and required access types as arguments</a:t>
            </a:r>
          </a:p>
          <a:p>
            <a:r>
              <a:rPr lang="en-US" dirty="0" smtClean="0"/>
              <a:t>DSB</a:t>
            </a:r>
          </a:p>
          <a:p>
            <a:pPr lvl="1"/>
            <a:r>
              <a:rPr lang="en-US" dirty="0"/>
              <a:t>synchronizes the execution stream with memory accesses</a:t>
            </a:r>
            <a:endParaRPr lang="en-US" dirty="0" smtClean="0"/>
          </a:p>
          <a:p>
            <a:pPr lvl="1"/>
            <a:r>
              <a:rPr lang="en-US" dirty="0" smtClean="0"/>
              <a:t>Takes </a:t>
            </a:r>
            <a:r>
              <a:rPr lang="en-US" dirty="0"/>
              <a:t>required </a:t>
            </a:r>
            <a:r>
              <a:rPr lang="en-US" dirty="0" err="1"/>
              <a:t>shareability</a:t>
            </a:r>
            <a:r>
              <a:rPr lang="en-US" dirty="0"/>
              <a:t> domain and required access types as </a:t>
            </a:r>
            <a:r>
              <a:rPr lang="en-US" dirty="0" smtClean="0"/>
              <a:t>arguments</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Memory Ordering </a:t>
            </a:r>
            <a:endParaRPr lang="en-US" dirty="0"/>
          </a:p>
        </p:txBody>
      </p:sp>
    </p:spTree>
    <p:extLst>
      <p:ext uri="{BB962C8B-B14F-4D97-AF65-F5344CB8AC3E}">
        <p14:creationId xmlns:p14="http://schemas.microsoft.com/office/powerpoint/2010/main" val="4250145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6" y="1662567"/>
            <a:ext cx="4058322" cy="4999830"/>
          </a:xfrm>
        </p:spPr>
        <p:txBody>
          <a:bodyPr/>
          <a:lstStyle/>
          <a:p>
            <a:r>
              <a:rPr lang="en-US" dirty="0" smtClean="0"/>
              <a:t>Separate </a:t>
            </a:r>
            <a:r>
              <a:rPr lang="en-US" dirty="0"/>
              <a:t>TTBR register </a:t>
            </a:r>
            <a:r>
              <a:rPr lang="en-US" dirty="0" smtClean="0"/>
              <a:t>for </a:t>
            </a:r>
            <a:r>
              <a:rPr lang="en-US" dirty="0"/>
              <a:t>user and kernel </a:t>
            </a:r>
          </a:p>
          <a:p>
            <a:r>
              <a:rPr lang="en-US" dirty="0" smtClean="0"/>
              <a:t>Selection </a:t>
            </a:r>
            <a:r>
              <a:rPr lang="en-US" dirty="0"/>
              <a:t>based on higher </a:t>
            </a:r>
            <a:r>
              <a:rPr lang="en-US" dirty="0" smtClean="0"/>
              <a:t>bits </a:t>
            </a:r>
            <a:r>
              <a:rPr lang="en-US" dirty="0"/>
              <a:t>of the virtual address </a:t>
            </a:r>
          </a:p>
          <a:p>
            <a:r>
              <a:rPr lang="en-US" dirty="0" smtClean="0"/>
              <a:t>Maximum </a:t>
            </a:r>
            <a:r>
              <a:rPr lang="en-US" dirty="0"/>
              <a:t>48-bit virtual </a:t>
            </a:r>
            <a:r>
              <a:rPr lang="en-US" dirty="0" smtClean="0"/>
              <a:t>address </a:t>
            </a:r>
            <a:r>
              <a:rPr lang="en-US" dirty="0"/>
              <a:t>for each TTBR </a:t>
            </a:r>
            <a:endParaRPr lang="en-US" dirty="0" smtClean="0"/>
          </a:p>
          <a:p>
            <a:r>
              <a:rPr lang="en-US" dirty="0" smtClean="0"/>
              <a:t>IPA supports 48 bits on same basis</a:t>
            </a:r>
            <a:endParaRPr lang="en-US" dirty="0"/>
          </a:p>
          <a:p>
            <a:r>
              <a:rPr lang="en-US" dirty="0" smtClean="0"/>
              <a:t>Maximum </a:t>
            </a:r>
            <a:r>
              <a:rPr lang="en-US" dirty="0"/>
              <a:t>48-bit physical </a:t>
            </a:r>
            <a:r>
              <a:rPr lang="en-US" dirty="0" smtClean="0"/>
              <a:t>address </a:t>
            </a:r>
          </a:p>
          <a:p>
            <a:r>
              <a:rPr lang="en-US" dirty="0"/>
              <a:t>Upper 8 bits of the address can be configured for Tagged Pointers </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Address Space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475" y="1876313"/>
            <a:ext cx="496252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637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3676391"/>
          </a:xfrm>
        </p:spPr>
        <p:txBody>
          <a:bodyPr/>
          <a:lstStyle/>
          <a:p>
            <a:r>
              <a:rPr lang="en-US" dirty="0" err="1" smtClean="0"/>
              <a:t>Shareability</a:t>
            </a:r>
            <a:r>
              <a:rPr lang="en-US" dirty="0" smtClean="0"/>
              <a:t> Domain Argument</a:t>
            </a:r>
          </a:p>
          <a:p>
            <a:pPr lvl="1"/>
            <a:r>
              <a:rPr lang="en-US" dirty="0"/>
              <a:t>Full </a:t>
            </a:r>
            <a:r>
              <a:rPr lang="en-US" dirty="0" smtClean="0"/>
              <a:t>system</a:t>
            </a:r>
            <a:endParaRPr lang="en-US" dirty="0"/>
          </a:p>
          <a:p>
            <a:pPr lvl="1"/>
            <a:r>
              <a:rPr lang="en-US" dirty="0" smtClean="0"/>
              <a:t>Outer Shareable</a:t>
            </a:r>
            <a:endParaRPr lang="en-US" dirty="0"/>
          </a:p>
          <a:p>
            <a:pPr lvl="1"/>
            <a:r>
              <a:rPr lang="en-US" dirty="0" smtClean="0"/>
              <a:t>Inner Shareable</a:t>
            </a:r>
            <a:endParaRPr lang="en-US" dirty="0"/>
          </a:p>
          <a:p>
            <a:pPr lvl="1"/>
            <a:r>
              <a:rPr lang="en-US" dirty="0" smtClean="0"/>
              <a:t>Non-shareable</a:t>
            </a:r>
          </a:p>
          <a:p>
            <a:pPr lvl="1"/>
            <a:endParaRPr lang="en-US" dirty="0"/>
          </a:p>
          <a:p>
            <a:r>
              <a:rPr lang="en-US" dirty="0" smtClean="0"/>
              <a:t>Access Type Argument</a:t>
            </a:r>
          </a:p>
          <a:p>
            <a:pPr lvl="1"/>
            <a:r>
              <a:rPr lang="en-US" dirty="0" smtClean="0"/>
              <a:t>Read </a:t>
            </a:r>
            <a:r>
              <a:rPr lang="en-US" dirty="0"/>
              <a:t>and write accesses in Group A and Group B.</a:t>
            </a:r>
          </a:p>
          <a:p>
            <a:pPr lvl="1"/>
            <a:r>
              <a:rPr lang="en-US" dirty="0" smtClean="0"/>
              <a:t>Write </a:t>
            </a:r>
            <a:r>
              <a:rPr lang="en-US" dirty="0"/>
              <a:t>accesses only in Group A and Group B.</a:t>
            </a:r>
          </a:p>
          <a:p>
            <a:pPr lvl="1"/>
            <a:r>
              <a:rPr lang="en-US" dirty="0" smtClean="0"/>
              <a:t>Read </a:t>
            </a:r>
            <a:r>
              <a:rPr lang="en-US" dirty="0"/>
              <a:t>access only in Group A</a:t>
            </a:r>
            <a:r>
              <a:rPr lang="en-US" dirty="0" smtClean="0"/>
              <a:t>.</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Memory Ordering (DSB/DMB) </a:t>
            </a:r>
            <a:endParaRPr lang="en-US" dirty="0"/>
          </a:p>
        </p:txBody>
      </p:sp>
    </p:spTree>
    <p:extLst>
      <p:ext uri="{BB962C8B-B14F-4D97-AF65-F5344CB8AC3E}">
        <p14:creationId xmlns:p14="http://schemas.microsoft.com/office/powerpoint/2010/main" val="4091497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745692"/>
            <a:ext cx="8572500" cy="2256002"/>
          </a:xfrm>
        </p:spPr>
        <p:txBody>
          <a:bodyPr/>
          <a:lstStyle/>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arch/arm64/include/</a:t>
            </a:r>
            <a:r>
              <a:rPr lang="en-US" sz="1400" b="1" dirty="0" err="1" smtClean="0">
                <a:latin typeface="Courier New" panose="02070309020205020404" pitchFamily="49" charset="0"/>
                <a:cs typeface="Courier New" panose="02070309020205020404" pitchFamily="49" charset="0"/>
              </a:rPr>
              <a:t>asm</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barrier.h</a:t>
            </a:r>
            <a:endParaRPr lang="en-US" sz="1400" b="1" dirty="0" smtClean="0">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define </a:t>
            </a:r>
            <a:r>
              <a:rPr lang="en-US" sz="1400" b="1" dirty="0" err="1">
                <a:latin typeface="Courier New" panose="02070309020205020404" pitchFamily="49" charset="0"/>
                <a:cs typeface="Courier New" panose="02070309020205020404" pitchFamily="49" charset="0"/>
              </a:rPr>
              <a:t>isb</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asm</a:t>
            </a:r>
            <a:r>
              <a:rPr lang="en-US" sz="1400" b="1" dirty="0">
                <a:latin typeface="Courier New" panose="02070309020205020404" pitchFamily="49" charset="0"/>
                <a:cs typeface="Courier New" panose="02070309020205020404" pitchFamily="49" charset="0"/>
              </a:rPr>
              <a:t> volatile("</a:t>
            </a:r>
            <a:r>
              <a:rPr lang="en-US" sz="1400" b="1" dirty="0" err="1">
                <a:latin typeface="Courier New" panose="02070309020205020404" pitchFamily="49" charset="0"/>
                <a:cs typeface="Courier New" panose="02070309020205020404" pitchFamily="49" charset="0"/>
              </a:rPr>
              <a:t>isb</a:t>
            </a:r>
            <a:r>
              <a:rPr lang="en-US" sz="1400" b="1" dirty="0">
                <a:latin typeface="Courier New" panose="02070309020205020404" pitchFamily="49" charset="0"/>
                <a:cs typeface="Courier New" panose="02070309020205020404" pitchFamily="49" charset="0"/>
              </a:rPr>
              <a:t>" : : : "memory")</a:t>
            </a: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#define </a:t>
            </a:r>
            <a:r>
              <a:rPr lang="en-US" sz="1400" b="1" dirty="0" err="1">
                <a:latin typeface="Courier New" panose="02070309020205020404" pitchFamily="49" charset="0"/>
                <a:cs typeface="Courier New" panose="02070309020205020404" pitchFamily="49" charset="0"/>
              </a:rPr>
              <a:t>dmb</a:t>
            </a:r>
            <a:r>
              <a:rPr lang="en-US" sz="1400" b="1" dirty="0">
                <a:latin typeface="Courier New" panose="02070309020205020404" pitchFamily="49" charset="0"/>
                <a:cs typeface="Courier New" panose="02070309020205020404" pitchFamily="49" charset="0"/>
              </a:rPr>
              <a:t>(opt)        </a:t>
            </a:r>
            <a:r>
              <a:rPr lang="en-US" sz="1400" b="1" dirty="0" err="1">
                <a:latin typeface="Courier New" panose="02070309020205020404" pitchFamily="49" charset="0"/>
                <a:cs typeface="Courier New" panose="02070309020205020404" pitchFamily="49" charset="0"/>
              </a:rPr>
              <a:t>asm</a:t>
            </a:r>
            <a:r>
              <a:rPr lang="en-US" sz="1400" b="1" dirty="0">
                <a:latin typeface="Courier New" panose="02070309020205020404" pitchFamily="49" charset="0"/>
                <a:cs typeface="Courier New" panose="02070309020205020404" pitchFamily="49" charset="0"/>
              </a:rPr>
              <a:t> volatile("</a:t>
            </a:r>
            <a:r>
              <a:rPr lang="en-US" sz="1400" b="1" dirty="0" err="1">
                <a:latin typeface="Courier New" panose="02070309020205020404" pitchFamily="49" charset="0"/>
                <a:cs typeface="Courier New" panose="02070309020205020404" pitchFamily="49" charset="0"/>
              </a:rPr>
              <a:t>dmb</a:t>
            </a:r>
            <a:r>
              <a:rPr lang="en-US" sz="1400" b="1" dirty="0">
                <a:latin typeface="Courier New" panose="02070309020205020404" pitchFamily="49" charset="0"/>
                <a:cs typeface="Courier New" panose="02070309020205020404" pitchFamily="49" charset="0"/>
              </a:rPr>
              <a:t> " #opt : : : "memory")</a:t>
            </a: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#define </a:t>
            </a:r>
            <a:r>
              <a:rPr lang="en-US" sz="1400" b="1" dirty="0" err="1">
                <a:latin typeface="Courier New" panose="02070309020205020404" pitchFamily="49" charset="0"/>
                <a:cs typeface="Courier New" panose="02070309020205020404" pitchFamily="49" charset="0"/>
              </a:rPr>
              <a:t>dsb</a:t>
            </a:r>
            <a:r>
              <a:rPr lang="en-US" sz="1400" b="1" dirty="0">
                <a:latin typeface="Courier New" panose="02070309020205020404" pitchFamily="49" charset="0"/>
                <a:cs typeface="Courier New" panose="02070309020205020404" pitchFamily="49" charset="0"/>
              </a:rPr>
              <a:t>(opt)        </a:t>
            </a:r>
            <a:r>
              <a:rPr lang="en-US" sz="1400" b="1" dirty="0" err="1">
                <a:latin typeface="Courier New" panose="02070309020205020404" pitchFamily="49" charset="0"/>
                <a:cs typeface="Courier New" panose="02070309020205020404" pitchFamily="49" charset="0"/>
              </a:rPr>
              <a:t>asm</a:t>
            </a:r>
            <a:r>
              <a:rPr lang="en-US" sz="1400" b="1" dirty="0">
                <a:latin typeface="Courier New" panose="02070309020205020404" pitchFamily="49" charset="0"/>
                <a:cs typeface="Courier New" panose="02070309020205020404" pitchFamily="49" charset="0"/>
              </a:rPr>
              <a:t> volatile("</a:t>
            </a:r>
            <a:r>
              <a:rPr lang="en-US" sz="1400" b="1" dirty="0" err="1">
                <a:latin typeface="Courier New" panose="02070309020205020404" pitchFamily="49" charset="0"/>
                <a:cs typeface="Courier New" panose="02070309020205020404" pitchFamily="49" charset="0"/>
              </a:rPr>
              <a:t>dsb</a:t>
            </a:r>
            <a:r>
              <a:rPr lang="en-US" sz="1400" b="1" dirty="0">
                <a:latin typeface="Courier New" panose="02070309020205020404" pitchFamily="49" charset="0"/>
                <a:cs typeface="Courier New" panose="02070309020205020404" pitchFamily="49" charset="0"/>
              </a:rPr>
              <a:t> " #opt : : : "memory")</a:t>
            </a:r>
          </a:p>
          <a:p>
            <a:pPr marL="0" indent="0">
              <a:buNone/>
            </a:pP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#define </a:t>
            </a:r>
            <a:r>
              <a:rPr lang="en-US" sz="1400" b="1" dirty="0" err="1">
                <a:latin typeface="Courier New" panose="02070309020205020404" pitchFamily="49" charset="0"/>
                <a:cs typeface="Courier New" panose="02070309020205020404" pitchFamily="49" charset="0"/>
              </a:rPr>
              <a:t>mb</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dsb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sy</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#define </a:t>
            </a:r>
            <a:r>
              <a:rPr lang="en-US" sz="1400" b="1" dirty="0" err="1">
                <a:latin typeface="Courier New" panose="02070309020205020404" pitchFamily="49" charset="0"/>
                <a:cs typeface="Courier New" panose="02070309020205020404" pitchFamily="49" charset="0"/>
              </a:rPr>
              <a:t>rmb</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dsb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ld</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#define </a:t>
            </a:r>
            <a:r>
              <a:rPr lang="en-US" sz="1400" b="1" dirty="0" err="1">
                <a:latin typeface="Courier New" panose="02070309020205020404" pitchFamily="49" charset="0"/>
                <a:cs typeface="Courier New" panose="02070309020205020404" pitchFamily="49" charset="0"/>
              </a:rPr>
              <a:t>wmb</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dsb</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st</a:t>
            </a:r>
            <a:r>
              <a:rPr lang="en-US" sz="1400" b="1" dirty="0">
                <a:latin typeface="Courier New" panose="02070309020205020404" pitchFamily="49" charset="0"/>
                <a:cs typeface="Courier New" panose="02070309020205020404" pitchFamily="49" charset="0"/>
              </a:rPr>
              <a:t>)</a:t>
            </a:r>
            <a:endParaRPr lang="en-US" sz="1400" b="1"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Memory Ordering (DSB/DMB) </a:t>
            </a:r>
            <a:endParaRPr lang="en-US" dirty="0"/>
          </a:p>
        </p:txBody>
      </p:sp>
    </p:spTree>
    <p:extLst>
      <p:ext uri="{BB962C8B-B14F-4D97-AF65-F5344CB8AC3E}">
        <p14:creationId xmlns:p14="http://schemas.microsoft.com/office/powerpoint/2010/main" val="4237783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6" y="1662567"/>
            <a:ext cx="8570592" cy="2820772"/>
          </a:xfrm>
        </p:spPr>
        <p:txBody>
          <a:bodyPr/>
          <a:lstStyle/>
          <a:p>
            <a:r>
              <a:rPr lang="en-US" dirty="0" smtClean="0"/>
              <a:t>Exception </a:t>
            </a:r>
            <a:r>
              <a:rPr lang="en-US" dirty="0"/>
              <a:t>levels above EL0 manage their own translation </a:t>
            </a:r>
            <a:r>
              <a:rPr lang="en-US" dirty="0" smtClean="0"/>
              <a:t>context, Translation </a:t>
            </a:r>
            <a:r>
              <a:rPr lang="en-US" dirty="0"/>
              <a:t>base address, control registers, exception syndrome </a:t>
            </a:r>
            <a:r>
              <a:rPr lang="en-US" dirty="0" err="1"/>
              <a:t>etc</a:t>
            </a:r>
            <a:endParaRPr lang="en-US" dirty="0"/>
          </a:p>
          <a:p>
            <a:r>
              <a:rPr lang="en-US" dirty="0"/>
              <a:t>EL0 translation managed by EL1 </a:t>
            </a:r>
          </a:p>
          <a:p>
            <a:r>
              <a:rPr lang="en-US" dirty="0"/>
              <a:t>EL2 manages an additional stage2 of translation for </a:t>
            </a:r>
            <a:r>
              <a:rPr lang="en-US" dirty="0" smtClean="0"/>
              <a:t>EL1/EL0 </a:t>
            </a:r>
            <a:r>
              <a:rPr lang="en-US" dirty="0"/>
              <a:t>in the Non-secure state only</a:t>
            </a:r>
          </a:p>
          <a:p>
            <a:endParaRPr lang="en-US" dirty="0"/>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Address Space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38" y="3608119"/>
            <a:ext cx="75342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628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Address Space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3116"/>
            <a:ext cx="9144000" cy="4668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123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3473259"/>
          </a:xfrm>
        </p:spPr>
        <p:txBody>
          <a:bodyPr/>
          <a:lstStyle/>
          <a:p>
            <a:r>
              <a:rPr lang="en-US" dirty="0"/>
              <a:t>Input address size</a:t>
            </a:r>
          </a:p>
          <a:p>
            <a:pPr lvl="1"/>
            <a:r>
              <a:rPr lang="en-US" dirty="0" err="1"/>
              <a:t>TCR.T</a:t>
            </a:r>
            <a:r>
              <a:rPr lang="en-US" i="1" dirty="0" err="1"/>
              <a:t>x</a:t>
            </a:r>
            <a:r>
              <a:rPr lang="en-US" dirty="0" err="1"/>
              <a:t>SZ</a:t>
            </a:r>
            <a:r>
              <a:rPr lang="en-US" dirty="0"/>
              <a:t> fields specify the input address size</a:t>
            </a:r>
          </a:p>
          <a:p>
            <a:endParaRPr lang="en-US" dirty="0" smtClean="0"/>
          </a:p>
          <a:p>
            <a:r>
              <a:rPr lang="en-US" dirty="0" smtClean="0"/>
              <a:t>IPA address size</a:t>
            </a:r>
          </a:p>
          <a:p>
            <a:pPr marL="471487" lvl="2">
              <a:buClrTx/>
              <a:buBlip>
                <a:blip r:embed="rId2"/>
              </a:buBlip>
            </a:pPr>
            <a:r>
              <a:rPr lang="en-US" sz="2000" dirty="0"/>
              <a:t>TCR.IPS fields specify the Intermediate Physical Address Size</a:t>
            </a:r>
          </a:p>
          <a:p>
            <a:endParaRPr lang="en-US" dirty="0" smtClean="0"/>
          </a:p>
          <a:p>
            <a:r>
              <a:rPr lang="en-US" dirty="0" smtClean="0"/>
              <a:t>Physical </a:t>
            </a:r>
            <a:r>
              <a:rPr lang="en-US" dirty="0"/>
              <a:t>address size</a:t>
            </a:r>
          </a:p>
          <a:p>
            <a:pPr lvl="1"/>
            <a:r>
              <a:rPr lang="en-US" dirty="0"/>
              <a:t>The ID_AA64MMFR0_EL1.PARange field indicates the implemented physical address </a:t>
            </a:r>
            <a:r>
              <a:rPr lang="en-US" dirty="0" smtClean="0"/>
              <a:t>size</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Address Space</a:t>
            </a:r>
            <a:endParaRPr lang="en-US" dirty="0"/>
          </a:p>
        </p:txBody>
      </p:sp>
    </p:spTree>
    <p:extLst>
      <p:ext uri="{BB962C8B-B14F-4D97-AF65-F5344CB8AC3E}">
        <p14:creationId xmlns:p14="http://schemas.microsoft.com/office/powerpoint/2010/main" val="2414700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2328330"/>
          </a:xfrm>
        </p:spPr>
        <p:txBody>
          <a:bodyPr/>
          <a:lstStyle/>
          <a:p>
            <a:pPr>
              <a:defRPr/>
            </a:pPr>
            <a:r>
              <a:rPr lang="en-US" dirty="0"/>
              <a:t>Address calculations are done using 64bit registers</a:t>
            </a:r>
          </a:p>
          <a:p>
            <a:r>
              <a:rPr lang="en-US" dirty="0"/>
              <a:t>supervisory software can configure the top eight address bits for use as a tag</a:t>
            </a:r>
          </a:p>
          <a:p>
            <a:r>
              <a:rPr lang="en-US" dirty="0"/>
              <a:t>If this is done, address bits[63:56</a:t>
            </a:r>
            <a:r>
              <a:rPr lang="en-US" dirty="0" smtClean="0"/>
              <a:t>]</a:t>
            </a:r>
            <a:endParaRPr lang="en-US" dirty="0"/>
          </a:p>
          <a:p>
            <a:pPr lvl="1"/>
            <a:r>
              <a:rPr lang="en-US" dirty="0"/>
              <a:t>Are not considered when determining whether the address is valid</a:t>
            </a:r>
          </a:p>
          <a:p>
            <a:pPr lvl="1"/>
            <a:r>
              <a:rPr lang="en-US" dirty="0"/>
              <a:t>Are never propagated to the program counter</a:t>
            </a: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Address Space</a:t>
            </a:r>
            <a:endParaRPr lang="en-US" dirty="0"/>
          </a:p>
        </p:txBody>
      </p:sp>
    </p:spTree>
    <p:extLst>
      <p:ext uri="{BB962C8B-B14F-4D97-AF65-F5344CB8AC3E}">
        <p14:creationId xmlns:p14="http://schemas.microsoft.com/office/powerpoint/2010/main" val="3373964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Linux Address Space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3796"/>
            <a:ext cx="9144000" cy="5124204"/>
          </a:xfrm>
          <a:prstGeom prst="rect">
            <a:avLst/>
          </a:prstGeom>
        </p:spPr>
      </p:pic>
      <p:sp>
        <p:nvSpPr>
          <p:cNvPr id="7" name="TextBox 6"/>
          <p:cNvSpPr txBox="1"/>
          <p:nvPr/>
        </p:nvSpPr>
        <p:spPr>
          <a:xfrm>
            <a:off x="2660073" y="1745671"/>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0x0000007FFFFFFFFF</a:t>
            </a:r>
          </a:p>
        </p:txBody>
      </p:sp>
      <p:sp>
        <p:nvSpPr>
          <p:cNvPr id="8" name="TextBox 7"/>
          <p:cNvSpPr txBox="1"/>
          <p:nvPr/>
        </p:nvSpPr>
        <p:spPr>
          <a:xfrm>
            <a:off x="6614556" y="2031903"/>
            <a:ext cx="2529444"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0xFFFFFFFFFFFFFFFF</a:t>
            </a:r>
          </a:p>
        </p:txBody>
      </p:sp>
      <p:sp>
        <p:nvSpPr>
          <p:cNvPr id="9" name="TextBox 8"/>
          <p:cNvSpPr txBox="1"/>
          <p:nvPr/>
        </p:nvSpPr>
        <p:spPr>
          <a:xfrm>
            <a:off x="6614556" y="5068782"/>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0x0000007FFFFFFFFF</a:t>
            </a:r>
          </a:p>
        </p:txBody>
      </p:sp>
      <p:sp>
        <p:nvSpPr>
          <p:cNvPr id="10" name="TextBox 9"/>
          <p:cNvSpPr txBox="1"/>
          <p:nvPr/>
        </p:nvSpPr>
        <p:spPr>
          <a:xfrm>
            <a:off x="2660073" y="5852554"/>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0x0000000000000000</a:t>
            </a:r>
          </a:p>
        </p:txBody>
      </p:sp>
      <p:sp>
        <p:nvSpPr>
          <p:cNvPr id="11" name="TextBox 10"/>
          <p:cNvSpPr txBox="1"/>
          <p:nvPr/>
        </p:nvSpPr>
        <p:spPr>
          <a:xfrm>
            <a:off x="6614556" y="3216231"/>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0xFFFFFF8000000000</a:t>
            </a:r>
          </a:p>
        </p:txBody>
      </p:sp>
      <p:sp>
        <p:nvSpPr>
          <p:cNvPr id="12" name="TextBox 11"/>
          <p:cNvSpPr txBox="1"/>
          <p:nvPr/>
        </p:nvSpPr>
        <p:spPr>
          <a:xfrm>
            <a:off x="6614556" y="5995670"/>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0x0000000000000000</a:t>
            </a:r>
          </a:p>
        </p:txBody>
      </p:sp>
    </p:spTree>
    <p:extLst>
      <p:ext uri="{BB962C8B-B14F-4D97-AF65-F5344CB8AC3E}">
        <p14:creationId xmlns:p14="http://schemas.microsoft.com/office/powerpoint/2010/main" val="19962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Linux Address Space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3981"/>
            <a:ext cx="9048997" cy="4781254"/>
          </a:xfrm>
          <a:prstGeom prst="rect">
            <a:avLst/>
          </a:prstGeom>
        </p:spPr>
      </p:pic>
      <p:sp>
        <p:nvSpPr>
          <p:cNvPr id="13" name="TextBox 12"/>
          <p:cNvSpPr txBox="1"/>
          <p:nvPr/>
        </p:nvSpPr>
        <p:spPr>
          <a:xfrm>
            <a:off x="2660073" y="3657598"/>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0x00000000FFFFFFFF</a:t>
            </a:r>
          </a:p>
        </p:txBody>
      </p:sp>
      <p:sp>
        <p:nvSpPr>
          <p:cNvPr id="15" name="TextBox 14"/>
          <p:cNvSpPr txBox="1"/>
          <p:nvPr/>
        </p:nvSpPr>
        <p:spPr>
          <a:xfrm>
            <a:off x="6662057" y="1745671"/>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0x0000007FFFFFFFFF</a:t>
            </a:r>
          </a:p>
        </p:txBody>
      </p:sp>
      <p:sp>
        <p:nvSpPr>
          <p:cNvPr id="16" name="TextBox 15"/>
          <p:cNvSpPr txBox="1"/>
          <p:nvPr/>
        </p:nvSpPr>
        <p:spPr>
          <a:xfrm>
            <a:off x="6543304" y="4678877"/>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0x0000007FFFFFFFFF</a:t>
            </a:r>
          </a:p>
        </p:txBody>
      </p:sp>
      <p:sp>
        <p:nvSpPr>
          <p:cNvPr id="17" name="TextBox 16"/>
          <p:cNvSpPr txBox="1"/>
          <p:nvPr/>
        </p:nvSpPr>
        <p:spPr>
          <a:xfrm>
            <a:off x="6638307" y="2880516"/>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0xFFFFFF8000000000</a:t>
            </a:r>
          </a:p>
        </p:txBody>
      </p:sp>
      <p:sp>
        <p:nvSpPr>
          <p:cNvPr id="18" name="TextBox 17"/>
          <p:cNvSpPr txBox="1"/>
          <p:nvPr/>
        </p:nvSpPr>
        <p:spPr>
          <a:xfrm>
            <a:off x="6578931" y="5606376"/>
            <a:ext cx="2386940"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0x0000000000000000</a:t>
            </a:r>
          </a:p>
        </p:txBody>
      </p:sp>
      <p:sp>
        <p:nvSpPr>
          <p:cNvPr id="19" name="TextBox 18"/>
          <p:cNvSpPr txBox="1"/>
          <p:nvPr/>
        </p:nvSpPr>
        <p:spPr>
          <a:xfrm>
            <a:off x="2683823" y="5436302"/>
            <a:ext cx="2161309" cy="286232"/>
          </a:xfrm>
          <a:prstGeom prst="rect">
            <a:avLst/>
          </a:prstGeom>
          <a:solidFill>
            <a:schemeClr val="bg1"/>
          </a:solidFill>
        </p:spPr>
        <p:txBody>
          <a:bodyPr wrap="square" rtlCol="0">
            <a:spAutoFit/>
          </a:bodyPr>
          <a:lstStyle/>
          <a:p>
            <a:pPr>
              <a:lnSpc>
                <a:spcPct val="90000"/>
              </a:lnSpc>
              <a:spcAft>
                <a:spcPts val="300"/>
              </a:spcAft>
            </a:pPr>
            <a:r>
              <a:rPr lang="en-US" b="1" dirty="0" smtClean="0">
                <a:solidFill>
                  <a:schemeClr val="tx1">
                    <a:lumMod val="75000"/>
                    <a:lumOff val="25000"/>
                  </a:schemeClr>
                </a:solidFill>
                <a:latin typeface="Calibre Semibold" pitchFamily="34" charset="0"/>
              </a:rPr>
              <a:t>0x0000000000000000</a:t>
            </a:r>
          </a:p>
        </p:txBody>
      </p:sp>
    </p:spTree>
    <p:extLst>
      <p:ext uri="{BB962C8B-B14F-4D97-AF65-F5344CB8AC3E}">
        <p14:creationId xmlns:p14="http://schemas.microsoft.com/office/powerpoint/2010/main" val="4254613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662567"/>
            <a:ext cx="8572500" cy="3968779"/>
          </a:xfrm>
        </p:spPr>
        <p:txBody>
          <a:bodyPr/>
          <a:lstStyle/>
          <a:p>
            <a:r>
              <a:rPr lang="en-US" dirty="0"/>
              <a:t>39-bit virtual address for both user and </a:t>
            </a:r>
            <a:r>
              <a:rPr lang="en-US" dirty="0" smtClean="0"/>
              <a:t>kernel</a:t>
            </a:r>
          </a:p>
          <a:p>
            <a:endParaRPr lang="en-US" dirty="0"/>
          </a:p>
          <a:p>
            <a:pPr marL="300038" lvl="1" indent="0">
              <a:buNone/>
            </a:pPr>
            <a:r>
              <a:rPr lang="en-US" dirty="0" smtClean="0">
                <a:latin typeface="Courier New" panose="02070309020205020404" pitchFamily="49" charset="0"/>
                <a:cs typeface="Courier New" panose="02070309020205020404" pitchFamily="49" charset="0"/>
              </a:rPr>
              <a:t>0000000000000000-0000007fffffffff </a:t>
            </a:r>
            <a:r>
              <a:rPr lang="en-US" dirty="0">
                <a:latin typeface="Courier New" panose="02070309020205020404" pitchFamily="49" charset="0"/>
                <a:cs typeface="Courier New" panose="02070309020205020404" pitchFamily="49" charset="0"/>
              </a:rPr>
              <a:t>(512GB</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user</a:t>
            </a:r>
          </a:p>
          <a:p>
            <a:pPr marL="300038" lvl="1"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architectural gap]</a:t>
            </a:r>
          </a:p>
          <a:p>
            <a:pPr marL="300038" lvl="1" indent="0">
              <a:buNone/>
            </a:pPr>
            <a:r>
              <a:rPr lang="en-US" dirty="0" smtClean="0">
                <a:latin typeface="Courier New" panose="02070309020205020404" pitchFamily="49" charset="0"/>
                <a:cs typeface="Courier New" panose="02070309020205020404" pitchFamily="49" charset="0"/>
              </a:rPr>
              <a:t>ffffff8000000000-ffffffbbfffeffff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240GB)	: </a:t>
            </a:r>
            <a:r>
              <a:rPr lang="en-US" dirty="0" err="1">
                <a:latin typeface="Courier New" panose="02070309020205020404" pitchFamily="49" charset="0"/>
                <a:cs typeface="Courier New" panose="02070309020205020404" pitchFamily="49" charset="0"/>
              </a:rPr>
              <a:t>vmalloc</a:t>
            </a:r>
            <a:endParaRPr lang="en-US" dirty="0">
              <a:latin typeface="Courier New" panose="02070309020205020404" pitchFamily="49" charset="0"/>
              <a:cs typeface="Courier New" panose="02070309020205020404" pitchFamily="49" charset="0"/>
            </a:endParaRPr>
          </a:p>
          <a:p>
            <a:pPr marL="300038" lvl="1" indent="0">
              <a:buNone/>
            </a:pPr>
            <a:r>
              <a:rPr lang="en-US" dirty="0" smtClean="0">
                <a:latin typeface="Courier New" panose="02070309020205020404" pitchFamily="49" charset="0"/>
                <a:cs typeface="Courier New" panose="02070309020205020404" pitchFamily="49" charset="0"/>
              </a:rPr>
              <a:t>ffffffbbffff0000-ffffffbcffffffff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64KB)	: [guard</a:t>
            </a:r>
            <a:r>
              <a:rPr lang="en-US" dirty="0">
                <a:latin typeface="Courier New" panose="02070309020205020404" pitchFamily="49" charset="0"/>
                <a:cs typeface="Courier New" panose="02070309020205020404" pitchFamily="49" charset="0"/>
              </a:rPr>
              <a:t>]</a:t>
            </a:r>
          </a:p>
          <a:p>
            <a:pPr marL="300038" lvl="1" indent="0">
              <a:buNone/>
            </a:pPr>
            <a:r>
              <a:rPr lang="en-US" dirty="0" smtClean="0">
                <a:latin typeface="Courier New" panose="02070309020205020404" pitchFamily="49" charset="0"/>
                <a:cs typeface="Courier New" panose="02070309020205020404" pitchFamily="49" charset="0"/>
              </a:rPr>
              <a:t>ffffffbc00000000-ffffffbdffffffff </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8GB)	: </a:t>
            </a:r>
            <a:r>
              <a:rPr lang="en-US" dirty="0" err="1" smtClean="0">
                <a:latin typeface="Courier New" panose="02070309020205020404" pitchFamily="49" charset="0"/>
                <a:cs typeface="Courier New" panose="02070309020205020404" pitchFamily="49" charset="0"/>
              </a:rPr>
              <a:t>vmemmap</a:t>
            </a:r>
            <a:endParaRPr lang="en-US" dirty="0">
              <a:latin typeface="Courier New" panose="02070309020205020404" pitchFamily="49" charset="0"/>
              <a:cs typeface="Courier New" panose="02070309020205020404" pitchFamily="49" charset="0"/>
            </a:endParaRPr>
          </a:p>
          <a:p>
            <a:pPr marL="300038" lvl="1" indent="0">
              <a:buNone/>
            </a:pPr>
            <a:r>
              <a:rPr lang="en-US" dirty="0" smtClean="0">
                <a:latin typeface="Courier New" panose="02070309020205020404" pitchFamily="49" charset="0"/>
                <a:cs typeface="Courier New" panose="02070309020205020404" pitchFamily="49" charset="0"/>
              </a:rPr>
              <a:t>ffffffbe00000000-ffffffbffbffffff </a:t>
            </a:r>
            <a:r>
              <a:rPr lang="en-US" dirty="0">
                <a:latin typeface="Courier New" panose="02070309020205020404" pitchFamily="49" charset="0"/>
                <a:cs typeface="Courier New" panose="02070309020205020404" pitchFamily="49" charset="0"/>
              </a:rPr>
              <a:t>(~8GB</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[guard]</a:t>
            </a:r>
          </a:p>
          <a:p>
            <a:pPr marL="300038" lvl="1" indent="0">
              <a:buNone/>
            </a:pPr>
            <a:r>
              <a:rPr lang="en-US" dirty="0" smtClean="0">
                <a:latin typeface="Courier New" panose="02070309020205020404" pitchFamily="49" charset="0"/>
                <a:cs typeface="Courier New" panose="02070309020205020404" pitchFamily="49" charset="0"/>
              </a:rPr>
              <a:t>ffffffbffc000000-ffffffbfffffffff </a:t>
            </a:r>
            <a:r>
              <a:rPr lang="en-US" dirty="0">
                <a:latin typeface="Courier New" panose="02070309020205020404" pitchFamily="49" charset="0"/>
                <a:cs typeface="Courier New" panose="02070309020205020404" pitchFamily="49" charset="0"/>
              </a:rPr>
              <a:t>(64MB</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modules</a:t>
            </a:r>
          </a:p>
          <a:p>
            <a:pPr marL="300038" lvl="1" indent="0">
              <a:buNone/>
            </a:pPr>
            <a:r>
              <a:rPr lang="en-US" dirty="0" smtClean="0">
                <a:latin typeface="Courier New" panose="02070309020205020404" pitchFamily="49" charset="0"/>
                <a:cs typeface="Courier New" panose="02070309020205020404" pitchFamily="49" charset="0"/>
              </a:rPr>
              <a:t>ffffffc000000000-ffffffffffffffff </a:t>
            </a:r>
            <a:r>
              <a:rPr lang="en-US" dirty="0">
                <a:latin typeface="Courier New" panose="02070309020205020404" pitchFamily="49" charset="0"/>
                <a:cs typeface="Courier New" panose="02070309020205020404" pitchFamily="49" charset="0"/>
              </a:rPr>
              <a:t>(256GB</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mapped </a:t>
            </a:r>
            <a:r>
              <a:rPr lang="en-US" dirty="0" smtClean="0">
                <a:latin typeface="Courier New" panose="02070309020205020404" pitchFamily="49" charset="0"/>
                <a:cs typeface="Courier New" panose="02070309020205020404" pitchFamily="49" charset="0"/>
              </a:rPr>
              <a:t>										  RAM</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212655" y="740540"/>
            <a:ext cx="8574733" cy="484748"/>
          </a:xfrm>
        </p:spPr>
        <p:txBody>
          <a:bodyPr/>
          <a:lstStyle/>
          <a:p>
            <a:r>
              <a:rPr lang="en-US" dirty="0" smtClean="0"/>
              <a:t>ARMv8 Memory Model</a:t>
            </a:r>
            <a:endParaRPr lang="en-US" dirty="0"/>
          </a:p>
        </p:txBody>
      </p:sp>
      <p:sp>
        <p:nvSpPr>
          <p:cNvPr id="6" name="Text Placeholder 4"/>
          <p:cNvSpPr>
            <a:spLocks noGrp="1"/>
          </p:cNvSpPr>
          <p:nvPr>
            <p:ph type="body" idx="13"/>
          </p:nvPr>
        </p:nvSpPr>
        <p:spPr>
          <a:xfrm>
            <a:off x="212655" y="1293116"/>
            <a:ext cx="8574733" cy="350865"/>
          </a:xfrm>
        </p:spPr>
        <p:txBody>
          <a:bodyPr/>
          <a:lstStyle/>
          <a:p>
            <a:r>
              <a:rPr lang="en-US" dirty="0" smtClean="0"/>
              <a:t>Linux </a:t>
            </a:r>
            <a:r>
              <a:rPr lang="en-US" dirty="0" smtClean="0"/>
              <a:t>Address Space</a:t>
            </a:r>
            <a:endParaRPr lang="en-US" dirty="0"/>
          </a:p>
        </p:txBody>
      </p:sp>
    </p:spTree>
    <p:extLst>
      <p:ext uri="{BB962C8B-B14F-4D97-AF65-F5344CB8AC3E}">
        <p14:creationId xmlns:p14="http://schemas.microsoft.com/office/powerpoint/2010/main" val="188223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KW6YFZEPM4SM-597527684-6</_dlc_DocId>
    <_dlc_DocIdUrl xmlns="ae06dcfa-e548-4483-9593-111a6d076980">
      <Url>https://projects.qualcomm.com/sites/Linux_Kernel/_layouts/15/DocIdRedir.aspx?ID=KW6YFZEPM4SM-597527684-6</Url>
      <Description>KW6YFZEPM4SM-597527684-6</Description>
    </_dlc_DocIdUrl>
  </documentManagement>
</p:properties>
</file>

<file path=customXml/itemProps1.xml><?xml version="1.0" encoding="utf-8"?>
<ds:datastoreItem xmlns:ds="http://schemas.openxmlformats.org/officeDocument/2006/customXml" ds:itemID="{59F1D613-935D-4655-9599-5B1FC415C7DA}"/>
</file>

<file path=customXml/itemProps2.xml><?xml version="1.0" encoding="utf-8"?>
<ds:datastoreItem xmlns:ds="http://schemas.openxmlformats.org/officeDocument/2006/customXml" ds:itemID="{87C544AF-0ABC-4B02-8BA8-80A39E64441E}"/>
</file>

<file path=customXml/itemProps3.xml><?xml version="1.0" encoding="utf-8"?>
<ds:datastoreItem xmlns:ds="http://schemas.openxmlformats.org/officeDocument/2006/customXml" ds:itemID="{B10168E8-C198-44EE-83B7-BCD87A2A32F3}"/>
</file>

<file path=customXml/itemProps4.xml><?xml version="1.0" encoding="utf-8"?>
<ds:datastoreItem xmlns:ds="http://schemas.openxmlformats.org/officeDocument/2006/customXml" ds:itemID="{EE6A1543-9EA9-40D4-BEA7-FE15D3236DCB}"/>
</file>

<file path=docProps/app.xml><?xml version="1.0" encoding="utf-8"?>
<Properties xmlns="http://schemas.openxmlformats.org/officeDocument/2006/extended-properties" xmlns:vt="http://schemas.openxmlformats.org/officeDocument/2006/docPropsVTypes">
  <Template>blank</Template>
  <TotalTime>1896</TotalTime>
  <Words>977</Words>
  <Application>Microsoft Office PowerPoint</Application>
  <PresentationFormat>On-screen Show (4:3)</PresentationFormat>
  <Paragraphs>200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Calibre Regular</vt:lpstr>
      <vt:lpstr>Calibre Semibold</vt:lpstr>
      <vt:lpstr>Courier New</vt:lpstr>
      <vt:lpstr>Qualcomm Office Bold</vt:lpstr>
      <vt:lpstr>Qualcomm Office Regular</vt:lpstr>
      <vt:lpstr>Qualcomm Regular</vt:lpstr>
      <vt:lpstr>Blank</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ARMv8 Memory Model</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usage information</dc:title>
  <dc:creator>Qualcomm User</dc:creator>
  <cp:lastModifiedBy>Hashim, Shiraz</cp:lastModifiedBy>
  <cp:revision>63</cp:revision>
  <dcterms:created xsi:type="dcterms:W3CDTF">2014-09-08T00:28:27Z</dcterms:created>
  <dcterms:modified xsi:type="dcterms:W3CDTF">2014-09-18T04:13:28Z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f643c99a-9178-4099-abc8-83260f126016</vt:lpwstr>
  </property>
</Properties>
</file>