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365" r:id="rId2"/>
    <p:sldId id="257" r:id="rId3"/>
    <p:sldId id="358" r:id="rId4"/>
    <p:sldId id="259" r:id="rId5"/>
    <p:sldId id="361" r:id="rId6"/>
    <p:sldId id="262" r:id="rId7"/>
    <p:sldId id="359" r:id="rId8"/>
    <p:sldId id="263" r:id="rId9"/>
    <p:sldId id="360" r:id="rId10"/>
    <p:sldId id="362" r:id="rId11"/>
    <p:sldId id="363" r:id="rId12"/>
    <p:sldId id="364" r:id="rId13"/>
    <p:sldId id="366" r:id="rId14"/>
  </p:sldIdLst>
  <p:sldSz cx="13681075" cy="7937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0135" y="1299031"/>
            <a:ext cx="10260806" cy="2763426"/>
          </a:xfrm>
        </p:spPr>
        <p:txBody>
          <a:bodyPr anchor="b"/>
          <a:lstStyle>
            <a:lvl1pPr algn="ctr">
              <a:defRPr sz="6733"/>
            </a:lvl1pPr>
          </a:lstStyle>
          <a:p>
            <a:r>
              <a:rPr lang="en-US"/>
              <a:t>Click to edit Master title style</a:t>
            </a:r>
            <a:endParaRPr lang="en-US" dirty="0"/>
          </a:p>
        </p:txBody>
      </p:sp>
      <p:sp>
        <p:nvSpPr>
          <p:cNvPr id="3" name="Subtitle 2"/>
          <p:cNvSpPr>
            <a:spLocks noGrp="1"/>
          </p:cNvSpPr>
          <p:nvPr>
            <p:ph type="subTitle" idx="1"/>
          </p:nvPr>
        </p:nvSpPr>
        <p:spPr>
          <a:xfrm>
            <a:off x="1710135" y="4169026"/>
            <a:ext cx="10260806" cy="1916391"/>
          </a:xfrm>
        </p:spPr>
        <p:txBody>
          <a:bodyPr/>
          <a:lstStyle>
            <a:lvl1pPr marL="0" indent="0" algn="ctr">
              <a:buNone/>
              <a:defRPr sz="2693"/>
            </a:lvl1pPr>
            <a:lvl2pPr marL="513024" indent="0" algn="ctr">
              <a:buNone/>
              <a:defRPr sz="2244"/>
            </a:lvl2pPr>
            <a:lvl3pPr marL="1026048" indent="0" algn="ctr">
              <a:buNone/>
              <a:defRPr sz="2020"/>
            </a:lvl3pPr>
            <a:lvl4pPr marL="1539072" indent="0" algn="ctr">
              <a:buNone/>
              <a:defRPr sz="1795"/>
            </a:lvl4pPr>
            <a:lvl5pPr marL="2052096" indent="0" algn="ctr">
              <a:buNone/>
              <a:defRPr sz="1795"/>
            </a:lvl5pPr>
            <a:lvl6pPr marL="2565121" indent="0" algn="ctr">
              <a:buNone/>
              <a:defRPr sz="1795"/>
            </a:lvl6pPr>
            <a:lvl7pPr marL="3078145" indent="0" algn="ctr">
              <a:buNone/>
              <a:defRPr sz="1795"/>
            </a:lvl7pPr>
            <a:lvl8pPr marL="3591169" indent="0" algn="ctr">
              <a:buNone/>
              <a:defRPr sz="1795"/>
            </a:lvl8pPr>
            <a:lvl9pPr marL="4104193" indent="0" algn="ctr">
              <a:buNone/>
              <a:defRPr sz="17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34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46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90519" y="422599"/>
            <a:ext cx="2949982" cy="67266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0574" y="422599"/>
            <a:ext cx="8678932" cy="67266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330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54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3448" y="1978864"/>
            <a:ext cx="11799927" cy="3301779"/>
          </a:xfrm>
        </p:spPr>
        <p:txBody>
          <a:bodyPr anchor="b"/>
          <a:lstStyle>
            <a:lvl1pPr>
              <a:defRPr sz="6733"/>
            </a:lvl1pPr>
          </a:lstStyle>
          <a:p>
            <a:r>
              <a:rPr lang="en-US"/>
              <a:t>Click to edit Master title style</a:t>
            </a:r>
            <a:endParaRPr lang="en-US" dirty="0"/>
          </a:p>
        </p:txBody>
      </p:sp>
      <p:sp>
        <p:nvSpPr>
          <p:cNvPr id="3" name="Text Placeholder 2"/>
          <p:cNvSpPr>
            <a:spLocks noGrp="1"/>
          </p:cNvSpPr>
          <p:nvPr>
            <p:ph type="body" idx="1"/>
          </p:nvPr>
        </p:nvSpPr>
        <p:spPr>
          <a:xfrm>
            <a:off x="933448" y="5311879"/>
            <a:ext cx="11799927" cy="1736328"/>
          </a:xfrm>
        </p:spPr>
        <p:txBody>
          <a:bodyPr/>
          <a:lstStyle>
            <a:lvl1pPr marL="0" indent="0">
              <a:buNone/>
              <a:defRPr sz="2693">
                <a:solidFill>
                  <a:schemeClr val="tx1">
                    <a:tint val="75000"/>
                  </a:schemeClr>
                </a:solidFill>
              </a:defRPr>
            </a:lvl1pPr>
            <a:lvl2pPr marL="513024" indent="0">
              <a:buNone/>
              <a:defRPr sz="2244">
                <a:solidFill>
                  <a:schemeClr val="tx1">
                    <a:tint val="75000"/>
                  </a:schemeClr>
                </a:solidFill>
              </a:defRPr>
            </a:lvl2pPr>
            <a:lvl3pPr marL="1026048" indent="0">
              <a:buNone/>
              <a:defRPr sz="2020">
                <a:solidFill>
                  <a:schemeClr val="tx1">
                    <a:tint val="75000"/>
                  </a:schemeClr>
                </a:solidFill>
              </a:defRPr>
            </a:lvl3pPr>
            <a:lvl4pPr marL="1539072" indent="0">
              <a:buNone/>
              <a:defRPr sz="1795">
                <a:solidFill>
                  <a:schemeClr val="tx1">
                    <a:tint val="75000"/>
                  </a:schemeClr>
                </a:solidFill>
              </a:defRPr>
            </a:lvl4pPr>
            <a:lvl5pPr marL="2052096" indent="0">
              <a:buNone/>
              <a:defRPr sz="1795">
                <a:solidFill>
                  <a:schemeClr val="tx1">
                    <a:tint val="75000"/>
                  </a:schemeClr>
                </a:solidFill>
              </a:defRPr>
            </a:lvl5pPr>
            <a:lvl6pPr marL="2565121" indent="0">
              <a:buNone/>
              <a:defRPr sz="1795">
                <a:solidFill>
                  <a:schemeClr val="tx1">
                    <a:tint val="75000"/>
                  </a:schemeClr>
                </a:solidFill>
              </a:defRPr>
            </a:lvl6pPr>
            <a:lvl7pPr marL="3078145" indent="0">
              <a:buNone/>
              <a:defRPr sz="1795">
                <a:solidFill>
                  <a:schemeClr val="tx1">
                    <a:tint val="75000"/>
                  </a:schemeClr>
                </a:solidFill>
              </a:defRPr>
            </a:lvl7pPr>
            <a:lvl8pPr marL="3591169" indent="0">
              <a:buNone/>
              <a:defRPr sz="1795">
                <a:solidFill>
                  <a:schemeClr val="tx1">
                    <a:tint val="75000"/>
                  </a:schemeClr>
                </a:solidFill>
              </a:defRPr>
            </a:lvl8pPr>
            <a:lvl9pPr marL="4104193" indent="0">
              <a:buNone/>
              <a:defRPr sz="17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00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0574" y="2112992"/>
            <a:ext cx="5814457" cy="5036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26044" y="2112992"/>
            <a:ext cx="5814457" cy="5036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7/12/2025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30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356" y="422599"/>
            <a:ext cx="11799927" cy="15342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2357" y="1945790"/>
            <a:ext cx="5787735" cy="953602"/>
          </a:xfrm>
        </p:spPr>
        <p:txBody>
          <a:bodyPr anchor="b"/>
          <a:lstStyle>
            <a:lvl1pPr marL="0" indent="0">
              <a:buNone/>
              <a:defRPr sz="2693" b="1"/>
            </a:lvl1pPr>
            <a:lvl2pPr marL="513024" indent="0">
              <a:buNone/>
              <a:defRPr sz="2244" b="1"/>
            </a:lvl2pPr>
            <a:lvl3pPr marL="1026048" indent="0">
              <a:buNone/>
              <a:defRPr sz="2020" b="1"/>
            </a:lvl3pPr>
            <a:lvl4pPr marL="1539072" indent="0">
              <a:buNone/>
              <a:defRPr sz="1795" b="1"/>
            </a:lvl4pPr>
            <a:lvl5pPr marL="2052096" indent="0">
              <a:buNone/>
              <a:defRPr sz="1795" b="1"/>
            </a:lvl5pPr>
            <a:lvl6pPr marL="2565121" indent="0">
              <a:buNone/>
              <a:defRPr sz="1795" b="1"/>
            </a:lvl6pPr>
            <a:lvl7pPr marL="3078145" indent="0">
              <a:buNone/>
              <a:defRPr sz="1795" b="1"/>
            </a:lvl7pPr>
            <a:lvl8pPr marL="3591169" indent="0">
              <a:buNone/>
              <a:defRPr sz="1795" b="1"/>
            </a:lvl8pPr>
            <a:lvl9pPr marL="4104193" indent="0">
              <a:buNone/>
              <a:defRPr sz="1795" b="1"/>
            </a:lvl9pPr>
          </a:lstStyle>
          <a:p>
            <a:pPr lvl="0"/>
            <a:r>
              <a:rPr lang="en-US"/>
              <a:t>Click to edit Master text styles</a:t>
            </a:r>
          </a:p>
        </p:txBody>
      </p:sp>
      <p:sp>
        <p:nvSpPr>
          <p:cNvPr id="4" name="Content Placeholder 3"/>
          <p:cNvSpPr>
            <a:spLocks noGrp="1"/>
          </p:cNvSpPr>
          <p:nvPr>
            <p:ph sz="half" idx="2"/>
          </p:nvPr>
        </p:nvSpPr>
        <p:spPr>
          <a:xfrm>
            <a:off x="942357" y="2899393"/>
            <a:ext cx="5787735" cy="4264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26044" y="1945790"/>
            <a:ext cx="5816239" cy="953602"/>
          </a:xfrm>
        </p:spPr>
        <p:txBody>
          <a:bodyPr anchor="b"/>
          <a:lstStyle>
            <a:lvl1pPr marL="0" indent="0">
              <a:buNone/>
              <a:defRPr sz="2693" b="1"/>
            </a:lvl1pPr>
            <a:lvl2pPr marL="513024" indent="0">
              <a:buNone/>
              <a:defRPr sz="2244" b="1"/>
            </a:lvl2pPr>
            <a:lvl3pPr marL="1026048" indent="0">
              <a:buNone/>
              <a:defRPr sz="2020" b="1"/>
            </a:lvl3pPr>
            <a:lvl4pPr marL="1539072" indent="0">
              <a:buNone/>
              <a:defRPr sz="1795" b="1"/>
            </a:lvl4pPr>
            <a:lvl5pPr marL="2052096" indent="0">
              <a:buNone/>
              <a:defRPr sz="1795" b="1"/>
            </a:lvl5pPr>
            <a:lvl6pPr marL="2565121" indent="0">
              <a:buNone/>
              <a:defRPr sz="1795" b="1"/>
            </a:lvl6pPr>
            <a:lvl7pPr marL="3078145" indent="0">
              <a:buNone/>
              <a:defRPr sz="1795" b="1"/>
            </a:lvl7pPr>
            <a:lvl8pPr marL="3591169" indent="0">
              <a:buNone/>
              <a:defRPr sz="1795" b="1"/>
            </a:lvl8pPr>
            <a:lvl9pPr marL="4104193" indent="0">
              <a:buNone/>
              <a:defRPr sz="1795" b="1"/>
            </a:lvl9pPr>
          </a:lstStyle>
          <a:p>
            <a:pPr lvl="0"/>
            <a:r>
              <a:rPr lang="en-US"/>
              <a:t>Click to edit Master text styles</a:t>
            </a:r>
          </a:p>
        </p:txBody>
      </p:sp>
      <p:sp>
        <p:nvSpPr>
          <p:cNvPr id="6" name="Content Placeholder 5"/>
          <p:cNvSpPr>
            <a:spLocks noGrp="1"/>
          </p:cNvSpPr>
          <p:nvPr>
            <p:ph sz="quarter" idx="4"/>
          </p:nvPr>
        </p:nvSpPr>
        <p:spPr>
          <a:xfrm>
            <a:off x="6926044" y="2899393"/>
            <a:ext cx="5816239" cy="4264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7/12/2025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56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7/12/2025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11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7/12/2025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537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2357" y="529167"/>
            <a:ext cx="4412502" cy="1852083"/>
          </a:xfrm>
        </p:spPr>
        <p:txBody>
          <a:bodyPr anchor="b"/>
          <a:lstStyle>
            <a:lvl1pPr>
              <a:defRPr sz="3591"/>
            </a:lvl1pPr>
          </a:lstStyle>
          <a:p>
            <a:r>
              <a:rPr lang="en-US"/>
              <a:t>Click to edit Master title style</a:t>
            </a:r>
            <a:endParaRPr lang="en-US" dirty="0"/>
          </a:p>
        </p:txBody>
      </p:sp>
      <p:sp>
        <p:nvSpPr>
          <p:cNvPr id="3" name="Content Placeholder 2"/>
          <p:cNvSpPr>
            <a:spLocks noGrp="1"/>
          </p:cNvSpPr>
          <p:nvPr>
            <p:ph idx="1"/>
          </p:nvPr>
        </p:nvSpPr>
        <p:spPr>
          <a:xfrm>
            <a:off x="5816239" y="1142853"/>
            <a:ext cx="6926044" cy="5640770"/>
          </a:xfrm>
        </p:spPr>
        <p:txBody>
          <a:bodyPr/>
          <a:lstStyle>
            <a:lvl1pPr>
              <a:defRPr sz="3591"/>
            </a:lvl1pPr>
            <a:lvl2pPr>
              <a:defRPr sz="3142"/>
            </a:lvl2pPr>
            <a:lvl3pPr>
              <a:defRPr sz="2693"/>
            </a:lvl3pPr>
            <a:lvl4pPr>
              <a:defRPr sz="2244"/>
            </a:lvl4pPr>
            <a:lvl5pPr>
              <a:defRPr sz="2244"/>
            </a:lvl5pPr>
            <a:lvl6pPr>
              <a:defRPr sz="2244"/>
            </a:lvl6pPr>
            <a:lvl7pPr>
              <a:defRPr sz="2244"/>
            </a:lvl7pPr>
            <a:lvl8pPr>
              <a:defRPr sz="2244"/>
            </a:lvl8pPr>
            <a:lvl9pPr>
              <a:defRPr sz="22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2357" y="2381250"/>
            <a:ext cx="4412502" cy="4411560"/>
          </a:xfrm>
        </p:spPr>
        <p:txBody>
          <a:bodyPr/>
          <a:lstStyle>
            <a:lvl1pPr marL="0" indent="0">
              <a:buNone/>
              <a:defRPr sz="1795"/>
            </a:lvl1pPr>
            <a:lvl2pPr marL="513024" indent="0">
              <a:buNone/>
              <a:defRPr sz="1571"/>
            </a:lvl2pPr>
            <a:lvl3pPr marL="1026048" indent="0">
              <a:buNone/>
              <a:defRPr sz="1347"/>
            </a:lvl3pPr>
            <a:lvl4pPr marL="1539072" indent="0">
              <a:buNone/>
              <a:defRPr sz="1122"/>
            </a:lvl4pPr>
            <a:lvl5pPr marL="2052096" indent="0">
              <a:buNone/>
              <a:defRPr sz="1122"/>
            </a:lvl5pPr>
            <a:lvl6pPr marL="2565121" indent="0">
              <a:buNone/>
              <a:defRPr sz="1122"/>
            </a:lvl6pPr>
            <a:lvl7pPr marL="3078145" indent="0">
              <a:buNone/>
              <a:defRPr sz="1122"/>
            </a:lvl7pPr>
            <a:lvl8pPr marL="3591169" indent="0">
              <a:buNone/>
              <a:defRPr sz="1122"/>
            </a:lvl8pPr>
            <a:lvl9pPr marL="4104193" indent="0">
              <a:buNone/>
              <a:defRPr sz="1122"/>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7/12/2025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904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2357" y="529167"/>
            <a:ext cx="4412502" cy="1852083"/>
          </a:xfrm>
        </p:spPr>
        <p:txBody>
          <a:bodyPr anchor="b"/>
          <a:lstStyle>
            <a:lvl1pPr>
              <a:defRPr sz="3591"/>
            </a:lvl1pPr>
          </a:lstStyle>
          <a:p>
            <a:r>
              <a:rPr lang="en-US"/>
              <a:t>Click to edit Master title style</a:t>
            </a:r>
            <a:endParaRPr lang="en-US" dirty="0"/>
          </a:p>
        </p:txBody>
      </p:sp>
      <p:sp>
        <p:nvSpPr>
          <p:cNvPr id="3" name="Picture Placeholder 2"/>
          <p:cNvSpPr>
            <a:spLocks noGrp="1" noChangeAspect="1"/>
          </p:cNvSpPr>
          <p:nvPr>
            <p:ph type="pic" idx="1"/>
          </p:nvPr>
        </p:nvSpPr>
        <p:spPr>
          <a:xfrm>
            <a:off x="5816239" y="1142853"/>
            <a:ext cx="6926044" cy="5640770"/>
          </a:xfrm>
        </p:spPr>
        <p:txBody>
          <a:bodyPr anchor="t"/>
          <a:lstStyle>
            <a:lvl1pPr marL="0" indent="0">
              <a:buNone/>
              <a:defRPr sz="3591"/>
            </a:lvl1pPr>
            <a:lvl2pPr marL="513024" indent="0">
              <a:buNone/>
              <a:defRPr sz="3142"/>
            </a:lvl2pPr>
            <a:lvl3pPr marL="1026048" indent="0">
              <a:buNone/>
              <a:defRPr sz="2693"/>
            </a:lvl3pPr>
            <a:lvl4pPr marL="1539072" indent="0">
              <a:buNone/>
              <a:defRPr sz="2244"/>
            </a:lvl4pPr>
            <a:lvl5pPr marL="2052096" indent="0">
              <a:buNone/>
              <a:defRPr sz="2244"/>
            </a:lvl5pPr>
            <a:lvl6pPr marL="2565121" indent="0">
              <a:buNone/>
              <a:defRPr sz="2244"/>
            </a:lvl6pPr>
            <a:lvl7pPr marL="3078145" indent="0">
              <a:buNone/>
              <a:defRPr sz="2244"/>
            </a:lvl7pPr>
            <a:lvl8pPr marL="3591169" indent="0">
              <a:buNone/>
              <a:defRPr sz="2244"/>
            </a:lvl8pPr>
            <a:lvl9pPr marL="4104193" indent="0">
              <a:buNone/>
              <a:defRPr sz="2244"/>
            </a:lvl9pPr>
          </a:lstStyle>
          <a:p>
            <a:r>
              <a:rPr lang="en-US"/>
              <a:t>Click icon to add picture</a:t>
            </a:r>
            <a:endParaRPr lang="en-US" dirty="0"/>
          </a:p>
        </p:txBody>
      </p:sp>
      <p:sp>
        <p:nvSpPr>
          <p:cNvPr id="4" name="Text Placeholder 3"/>
          <p:cNvSpPr>
            <a:spLocks noGrp="1"/>
          </p:cNvSpPr>
          <p:nvPr>
            <p:ph type="body" sz="half" idx="2"/>
          </p:nvPr>
        </p:nvSpPr>
        <p:spPr>
          <a:xfrm>
            <a:off x="942357" y="2381250"/>
            <a:ext cx="4412502" cy="4411560"/>
          </a:xfrm>
        </p:spPr>
        <p:txBody>
          <a:bodyPr/>
          <a:lstStyle>
            <a:lvl1pPr marL="0" indent="0">
              <a:buNone/>
              <a:defRPr sz="1795"/>
            </a:lvl1pPr>
            <a:lvl2pPr marL="513024" indent="0">
              <a:buNone/>
              <a:defRPr sz="1571"/>
            </a:lvl2pPr>
            <a:lvl3pPr marL="1026048" indent="0">
              <a:buNone/>
              <a:defRPr sz="1347"/>
            </a:lvl3pPr>
            <a:lvl4pPr marL="1539072" indent="0">
              <a:buNone/>
              <a:defRPr sz="1122"/>
            </a:lvl4pPr>
            <a:lvl5pPr marL="2052096" indent="0">
              <a:buNone/>
              <a:defRPr sz="1122"/>
            </a:lvl5pPr>
            <a:lvl6pPr marL="2565121" indent="0">
              <a:buNone/>
              <a:defRPr sz="1122"/>
            </a:lvl6pPr>
            <a:lvl7pPr marL="3078145" indent="0">
              <a:buNone/>
              <a:defRPr sz="1122"/>
            </a:lvl7pPr>
            <a:lvl8pPr marL="3591169" indent="0">
              <a:buNone/>
              <a:defRPr sz="1122"/>
            </a:lvl8pPr>
            <a:lvl9pPr marL="4104193" indent="0">
              <a:buNone/>
              <a:defRPr sz="1122"/>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7/12/2025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42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0574" y="422599"/>
            <a:ext cx="11799927" cy="15342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0574" y="2112992"/>
            <a:ext cx="11799927" cy="50362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0574" y="7356887"/>
            <a:ext cx="3078242" cy="422598"/>
          </a:xfrm>
          <a:prstGeom prst="rect">
            <a:avLst/>
          </a:prstGeom>
        </p:spPr>
        <p:txBody>
          <a:bodyPr vert="horz" lIns="91440" tIns="45720" rIns="91440" bIns="45720" rtlCol="0" anchor="ctr"/>
          <a:lstStyle>
            <a:lvl1pPr algn="l">
              <a:defRPr sz="1347">
                <a:solidFill>
                  <a:schemeClr val="tx1">
                    <a:tint val="75000"/>
                  </a:schemeClr>
                </a:solidFill>
              </a:defRPr>
            </a:lvl1pPr>
          </a:lstStyle>
          <a:p>
            <a:fld id="{7E0D914D-B099-4142-A885-11F276715148}" type="datetimeFigureOut">
              <a:rPr lang="en-US" smtClean="0"/>
              <a:t>7/12/2025</a:t>
            </a:fld>
            <a:endParaRPr lang="en-US" dirty="0"/>
          </a:p>
        </p:txBody>
      </p:sp>
      <p:sp>
        <p:nvSpPr>
          <p:cNvPr id="5" name="Footer Placeholder 4"/>
          <p:cNvSpPr>
            <a:spLocks noGrp="1"/>
          </p:cNvSpPr>
          <p:nvPr>
            <p:ph type="ftr" sz="quarter" idx="3"/>
          </p:nvPr>
        </p:nvSpPr>
        <p:spPr>
          <a:xfrm>
            <a:off x="4531856" y="7356887"/>
            <a:ext cx="4617363" cy="422598"/>
          </a:xfrm>
          <a:prstGeom prst="rect">
            <a:avLst/>
          </a:prstGeom>
        </p:spPr>
        <p:txBody>
          <a:bodyPr vert="horz" lIns="91440" tIns="45720" rIns="91440" bIns="45720" rtlCol="0" anchor="ctr"/>
          <a:lstStyle>
            <a:lvl1pPr algn="ctr">
              <a:defRPr sz="134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662259" y="7356887"/>
            <a:ext cx="3078242" cy="422598"/>
          </a:xfrm>
          <a:prstGeom prst="rect">
            <a:avLst/>
          </a:prstGeom>
        </p:spPr>
        <p:txBody>
          <a:bodyPr vert="horz" lIns="91440" tIns="45720" rIns="91440" bIns="45720" rtlCol="0" anchor="ctr"/>
          <a:lstStyle>
            <a:lvl1pPr algn="r">
              <a:defRPr sz="1347">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722688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1026048" rtl="0" eaLnBrk="1" latinLnBrk="0" hangingPunct="1">
        <a:lnSpc>
          <a:spcPct val="90000"/>
        </a:lnSpc>
        <a:spcBef>
          <a:spcPct val="0"/>
        </a:spcBef>
        <a:buNone/>
        <a:defRPr sz="4937" kern="1200">
          <a:solidFill>
            <a:schemeClr val="tx1"/>
          </a:solidFill>
          <a:latin typeface="+mj-lt"/>
          <a:ea typeface="+mj-ea"/>
          <a:cs typeface="+mj-cs"/>
        </a:defRPr>
      </a:lvl1pPr>
    </p:titleStyle>
    <p:bodyStyle>
      <a:lvl1pPr marL="256512" indent="-256512" algn="l" defTabSz="1026048" rtl="0" eaLnBrk="1" latinLnBrk="0" hangingPunct="1">
        <a:lnSpc>
          <a:spcPct val="90000"/>
        </a:lnSpc>
        <a:spcBef>
          <a:spcPts val="1122"/>
        </a:spcBef>
        <a:buFont typeface="Arial" panose="020B0604020202020204" pitchFamily="34" charset="0"/>
        <a:buChar char="•"/>
        <a:defRPr sz="3142" kern="1200">
          <a:solidFill>
            <a:schemeClr val="tx1"/>
          </a:solidFill>
          <a:latin typeface="+mn-lt"/>
          <a:ea typeface="+mn-ea"/>
          <a:cs typeface="+mn-cs"/>
        </a:defRPr>
      </a:lvl1pPr>
      <a:lvl2pPr marL="769536" indent="-256512" algn="l" defTabSz="1026048" rtl="0" eaLnBrk="1" latinLnBrk="0" hangingPunct="1">
        <a:lnSpc>
          <a:spcPct val="90000"/>
        </a:lnSpc>
        <a:spcBef>
          <a:spcPts val="561"/>
        </a:spcBef>
        <a:buFont typeface="Arial" panose="020B0604020202020204" pitchFamily="34" charset="0"/>
        <a:buChar char="•"/>
        <a:defRPr sz="2693" kern="1200">
          <a:solidFill>
            <a:schemeClr val="tx1"/>
          </a:solidFill>
          <a:latin typeface="+mn-lt"/>
          <a:ea typeface="+mn-ea"/>
          <a:cs typeface="+mn-cs"/>
        </a:defRPr>
      </a:lvl2pPr>
      <a:lvl3pPr marL="1282560" indent="-256512" algn="l" defTabSz="1026048" rtl="0" eaLnBrk="1" latinLnBrk="0" hangingPunct="1">
        <a:lnSpc>
          <a:spcPct val="90000"/>
        </a:lnSpc>
        <a:spcBef>
          <a:spcPts val="561"/>
        </a:spcBef>
        <a:buFont typeface="Arial" panose="020B0604020202020204" pitchFamily="34" charset="0"/>
        <a:buChar char="•"/>
        <a:defRPr sz="2244" kern="1200">
          <a:solidFill>
            <a:schemeClr val="tx1"/>
          </a:solidFill>
          <a:latin typeface="+mn-lt"/>
          <a:ea typeface="+mn-ea"/>
          <a:cs typeface="+mn-cs"/>
        </a:defRPr>
      </a:lvl3pPr>
      <a:lvl4pPr marL="1795584" indent="-256512" algn="l" defTabSz="1026048" rtl="0" eaLnBrk="1" latinLnBrk="0" hangingPunct="1">
        <a:lnSpc>
          <a:spcPct val="90000"/>
        </a:lnSpc>
        <a:spcBef>
          <a:spcPts val="561"/>
        </a:spcBef>
        <a:buFont typeface="Arial" panose="020B0604020202020204" pitchFamily="34" charset="0"/>
        <a:buChar char="•"/>
        <a:defRPr sz="2020" kern="1200">
          <a:solidFill>
            <a:schemeClr val="tx1"/>
          </a:solidFill>
          <a:latin typeface="+mn-lt"/>
          <a:ea typeface="+mn-ea"/>
          <a:cs typeface="+mn-cs"/>
        </a:defRPr>
      </a:lvl4pPr>
      <a:lvl5pPr marL="2308609" indent="-256512" algn="l" defTabSz="1026048" rtl="0" eaLnBrk="1" latinLnBrk="0" hangingPunct="1">
        <a:lnSpc>
          <a:spcPct val="90000"/>
        </a:lnSpc>
        <a:spcBef>
          <a:spcPts val="561"/>
        </a:spcBef>
        <a:buFont typeface="Arial" panose="020B0604020202020204" pitchFamily="34" charset="0"/>
        <a:buChar char="•"/>
        <a:defRPr sz="2020" kern="1200">
          <a:solidFill>
            <a:schemeClr val="tx1"/>
          </a:solidFill>
          <a:latin typeface="+mn-lt"/>
          <a:ea typeface="+mn-ea"/>
          <a:cs typeface="+mn-cs"/>
        </a:defRPr>
      </a:lvl5pPr>
      <a:lvl6pPr marL="2821633" indent="-256512" algn="l" defTabSz="1026048" rtl="0" eaLnBrk="1" latinLnBrk="0" hangingPunct="1">
        <a:lnSpc>
          <a:spcPct val="90000"/>
        </a:lnSpc>
        <a:spcBef>
          <a:spcPts val="561"/>
        </a:spcBef>
        <a:buFont typeface="Arial" panose="020B0604020202020204" pitchFamily="34" charset="0"/>
        <a:buChar char="•"/>
        <a:defRPr sz="2020" kern="1200">
          <a:solidFill>
            <a:schemeClr val="tx1"/>
          </a:solidFill>
          <a:latin typeface="+mn-lt"/>
          <a:ea typeface="+mn-ea"/>
          <a:cs typeface="+mn-cs"/>
        </a:defRPr>
      </a:lvl6pPr>
      <a:lvl7pPr marL="3334657" indent="-256512" algn="l" defTabSz="1026048" rtl="0" eaLnBrk="1" latinLnBrk="0" hangingPunct="1">
        <a:lnSpc>
          <a:spcPct val="90000"/>
        </a:lnSpc>
        <a:spcBef>
          <a:spcPts val="561"/>
        </a:spcBef>
        <a:buFont typeface="Arial" panose="020B0604020202020204" pitchFamily="34" charset="0"/>
        <a:buChar char="•"/>
        <a:defRPr sz="2020" kern="1200">
          <a:solidFill>
            <a:schemeClr val="tx1"/>
          </a:solidFill>
          <a:latin typeface="+mn-lt"/>
          <a:ea typeface="+mn-ea"/>
          <a:cs typeface="+mn-cs"/>
        </a:defRPr>
      </a:lvl7pPr>
      <a:lvl8pPr marL="3847681" indent="-256512" algn="l" defTabSz="1026048" rtl="0" eaLnBrk="1" latinLnBrk="0" hangingPunct="1">
        <a:lnSpc>
          <a:spcPct val="90000"/>
        </a:lnSpc>
        <a:spcBef>
          <a:spcPts val="561"/>
        </a:spcBef>
        <a:buFont typeface="Arial" panose="020B0604020202020204" pitchFamily="34" charset="0"/>
        <a:buChar char="•"/>
        <a:defRPr sz="2020" kern="1200">
          <a:solidFill>
            <a:schemeClr val="tx1"/>
          </a:solidFill>
          <a:latin typeface="+mn-lt"/>
          <a:ea typeface="+mn-ea"/>
          <a:cs typeface="+mn-cs"/>
        </a:defRPr>
      </a:lvl8pPr>
      <a:lvl9pPr marL="4360705" indent="-256512" algn="l" defTabSz="1026048" rtl="0" eaLnBrk="1" latinLnBrk="0" hangingPunct="1">
        <a:lnSpc>
          <a:spcPct val="90000"/>
        </a:lnSpc>
        <a:spcBef>
          <a:spcPts val="561"/>
        </a:spcBef>
        <a:buFont typeface="Arial" panose="020B0604020202020204" pitchFamily="34" charset="0"/>
        <a:buChar char="•"/>
        <a:defRPr sz="2020" kern="1200">
          <a:solidFill>
            <a:schemeClr val="tx1"/>
          </a:solidFill>
          <a:latin typeface="+mn-lt"/>
          <a:ea typeface="+mn-ea"/>
          <a:cs typeface="+mn-cs"/>
        </a:defRPr>
      </a:lvl9pPr>
    </p:bodyStyle>
    <p:otherStyle>
      <a:defPPr>
        <a:defRPr lang="en-US"/>
      </a:defPPr>
      <a:lvl1pPr marL="0" algn="l" defTabSz="1026048" rtl="0" eaLnBrk="1" latinLnBrk="0" hangingPunct="1">
        <a:defRPr sz="2020" kern="1200">
          <a:solidFill>
            <a:schemeClr val="tx1"/>
          </a:solidFill>
          <a:latin typeface="+mn-lt"/>
          <a:ea typeface="+mn-ea"/>
          <a:cs typeface="+mn-cs"/>
        </a:defRPr>
      </a:lvl1pPr>
      <a:lvl2pPr marL="513024" algn="l" defTabSz="1026048" rtl="0" eaLnBrk="1" latinLnBrk="0" hangingPunct="1">
        <a:defRPr sz="2020" kern="1200">
          <a:solidFill>
            <a:schemeClr val="tx1"/>
          </a:solidFill>
          <a:latin typeface="+mn-lt"/>
          <a:ea typeface="+mn-ea"/>
          <a:cs typeface="+mn-cs"/>
        </a:defRPr>
      </a:lvl2pPr>
      <a:lvl3pPr marL="1026048" algn="l" defTabSz="1026048" rtl="0" eaLnBrk="1" latinLnBrk="0" hangingPunct="1">
        <a:defRPr sz="2020" kern="1200">
          <a:solidFill>
            <a:schemeClr val="tx1"/>
          </a:solidFill>
          <a:latin typeface="+mn-lt"/>
          <a:ea typeface="+mn-ea"/>
          <a:cs typeface="+mn-cs"/>
        </a:defRPr>
      </a:lvl3pPr>
      <a:lvl4pPr marL="1539072" algn="l" defTabSz="1026048" rtl="0" eaLnBrk="1" latinLnBrk="0" hangingPunct="1">
        <a:defRPr sz="2020" kern="1200">
          <a:solidFill>
            <a:schemeClr val="tx1"/>
          </a:solidFill>
          <a:latin typeface="+mn-lt"/>
          <a:ea typeface="+mn-ea"/>
          <a:cs typeface="+mn-cs"/>
        </a:defRPr>
      </a:lvl4pPr>
      <a:lvl5pPr marL="2052096" algn="l" defTabSz="1026048" rtl="0" eaLnBrk="1" latinLnBrk="0" hangingPunct="1">
        <a:defRPr sz="2020" kern="1200">
          <a:solidFill>
            <a:schemeClr val="tx1"/>
          </a:solidFill>
          <a:latin typeface="+mn-lt"/>
          <a:ea typeface="+mn-ea"/>
          <a:cs typeface="+mn-cs"/>
        </a:defRPr>
      </a:lvl5pPr>
      <a:lvl6pPr marL="2565121" algn="l" defTabSz="1026048" rtl="0" eaLnBrk="1" latinLnBrk="0" hangingPunct="1">
        <a:defRPr sz="2020" kern="1200">
          <a:solidFill>
            <a:schemeClr val="tx1"/>
          </a:solidFill>
          <a:latin typeface="+mn-lt"/>
          <a:ea typeface="+mn-ea"/>
          <a:cs typeface="+mn-cs"/>
        </a:defRPr>
      </a:lvl6pPr>
      <a:lvl7pPr marL="3078145" algn="l" defTabSz="1026048" rtl="0" eaLnBrk="1" latinLnBrk="0" hangingPunct="1">
        <a:defRPr sz="2020" kern="1200">
          <a:solidFill>
            <a:schemeClr val="tx1"/>
          </a:solidFill>
          <a:latin typeface="+mn-lt"/>
          <a:ea typeface="+mn-ea"/>
          <a:cs typeface="+mn-cs"/>
        </a:defRPr>
      </a:lvl7pPr>
      <a:lvl8pPr marL="3591169" algn="l" defTabSz="1026048" rtl="0" eaLnBrk="1" latinLnBrk="0" hangingPunct="1">
        <a:defRPr sz="2020" kern="1200">
          <a:solidFill>
            <a:schemeClr val="tx1"/>
          </a:solidFill>
          <a:latin typeface="+mn-lt"/>
          <a:ea typeface="+mn-ea"/>
          <a:cs typeface="+mn-cs"/>
        </a:defRPr>
      </a:lvl8pPr>
      <a:lvl9pPr marL="4104193" algn="l" defTabSz="1026048" rtl="0" eaLnBrk="1" latinLnBrk="0" hangingPunct="1">
        <a:defRPr sz="20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267FCE-7AA6-ABC3-0297-F416EEFEFA30}"/>
              </a:ext>
            </a:extLst>
          </p:cNvPr>
          <p:cNvSpPr txBox="1"/>
          <p:nvPr/>
        </p:nvSpPr>
        <p:spPr>
          <a:xfrm>
            <a:off x="1077559" y="900362"/>
            <a:ext cx="11525956" cy="923330"/>
          </a:xfrm>
          <a:prstGeom prst="rect">
            <a:avLst/>
          </a:prstGeom>
          <a:noFill/>
        </p:spPr>
        <p:txBody>
          <a:bodyPr wrap="square">
            <a:spAutoFit/>
          </a:bodyPr>
          <a:lstStyle/>
          <a:p>
            <a:r>
              <a:rPr lang="en-IN" sz="5400" b="1" dirty="0">
                <a:solidFill>
                  <a:srgbClr val="7068F4"/>
                </a:solidFill>
                <a:latin typeface="Times New Roman" panose="02020603050405020304" pitchFamily="18" charset="0"/>
                <a:cs typeface="Times New Roman" panose="02020603050405020304" pitchFamily="18" charset="0"/>
              </a:rPr>
              <a:t>Power consumption prediction project</a:t>
            </a:r>
          </a:p>
        </p:txBody>
      </p:sp>
      <p:sp>
        <p:nvSpPr>
          <p:cNvPr id="9" name="Title 1">
            <a:extLst>
              <a:ext uri="{FF2B5EF4-FFF2-40B4-BE49-F238E27FC236}">
                <a16:creationId xmlns:a16="http://schemas.microsoft.com/office/drawing/2014/main" id="{66A69D3A-8EB3-3B2D-A6F0-27E7CF6C777F}"/>
              </a:ext>
            </a:extLst>
          </p:cNvPr>
          <p:cNvSpPr txBox="1">
            <a:spLocks/>
          </p:cNvSpPr>
          <p:nvPr/>
        </p:nvSpPr>
        <p:spPr>
          <a:xfrm>
            <a:off x="5028670" y="6575473"/>
            <a:ext cx="3623733" cy="923330"/>
          </a:xfrm>
          <a:prstGeom prst="rect">
            <a:avLst/>
          </a:prstGeom>
        </p:spPr>
        <p:txBody>
          <a:bodyPr vert="horz" lIns="91440" tIns="45720" rIns="91440" bIns="45720" rtlCol="0" anchor="b">
            <a:normAutofit/>
          </a:bodyPr>
          <a:lstStyle>
            <a:lvl1pPr algn="ctr" defTabSz="1026048" rtl="0" eaLnBrk="1" latinLnBrk="0" hangingPunct="1">
              <a:lnSpc>
                <a:spcPct val="90000"/>
              </a:lnSpc>
              <a:spcBef>
                <a:spcPct val="0"/>
              </a:spcBef>
              <a:buNone/>
              <a:defRPr sz="6733" kern="1200">
                <a:solidFill>
                  <a:schemeClr val="tx1"/>
                </a:solidFill>
                <a:latin typeface="+mj-lt"/>
                <a:ea typeface="+mj-ea"/>
                <a:cs typeface="+mj-cs"/>
              </a:defRPr>
            </a:lvl1pPr>
          </a:lstStyle>
          <a:p>
            <a:r>
              <a:rPr lang="en-IN" sz="2400" b="1" dirty="0">
                <a:solidFill>
                  <a:srgbClr val="7068F4"/>
                </a:solidFill>
                <a:latin typeface="Times New Roman" panose="02020603050405020304" pitchFamily="18" charset="0"/>
                <a:ea typeface="+mn-ea"/>
                <a:cs typeface="Times New Roman" panose="02020603050405020304" pitchFamily="18" charset="0"/>
              </a:rPr>
              <a:t>By</a:t>
            </a:r>
          </a:p>
          <a:p>
            <a:r>
              <a:rPr lang="en-IN" sz="2400" b="1" dirty="0">
                <a:solidFill>
                  <a:srgbClr val="7068F4"/>
                </a:solidFill>
                <a:latin typeface="Times New Roman" panose="02020603050405020304" pitchFamily="18" charset="0"/>
                <a:ea typeface="+mn-ea"/>
                <a:cs typeface="Times New Roman" panose="02020603050405020304" pitchFamily="18" charset="0"/>
              </a:rPr>
              <a:t>Naresh B Ghorpade</a:t>
            </a:r>
          </a:p>
        </p:txBody>
      </p:sp>
      <p:pic>
        <p:nvPicPr>
          <p:cNvPr id="12" name="Picture 11">
            <a:extLst>
              <a:ext uri="{FF2B5EF4-FFF2-40B4-BE49-F238E27FC236}">
                <a16:creationId xmlns:a16="http://schemas.microsoft.com/office/drawing/2014/main" id="{74C2BFDC-8D94-A475-3779-366521CA75F8}"/>
              </a:ext>
            </a:extLst>
          </p:cNvPr>
          <p:cNvPicPr>
            <a:picLocks noChangeAspect="1"/>
          </p:cNvPicPr>
          <p:nvPr/>
        </p:nvPicPr>
        <p:blipFill>
          <a:blip r:embed="rId2">
            <a:alphaModFix amt="44000"/>
          </a:blip>
          <a:stretch>
            <a:fillRect/>
          </a:stretch>
        </p:blipFill>
        <p:spPr>
          <a:xfrm>
            <a:off x="3679120" y="2431113"/>
            <a:ext cx="6378222" cy="4025710"/>
          </a:xfrm>
          <a:prstGeom prst="rect">
            <a:avLst/>
          </a:prstGeom>
        </p:spPr>
      </p:pic>
    </p:spTree>
    <p:extLst>
      <p:ext uri="{BB962C8B-B14F-4D97-AF65-F5344CB8AC3E}">
        <p14:creationId xmlns:p14="http://schemas.microsoft.com/office/powerpoint/2010/main" val="314186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0">
            <a:extLst>
              <a:ext uri="{FF2B5EF4-FFF2-40B4-BE49-F238E27FC236}">
                <a16:creationId xmlns:a16="http://schemas.microsoft.com/office/drawing/2014/main" id="{8E416EF6-D5C3-9DC9-4205-4BF537CA422A}"/>
              </a:ext>
            </a:extLst>
          </p:cNvPr>
          <p:cNvSpPr/>
          <p:nvPr/>
        </p:nvSpPr>
        <p:spPr>
          <a:xfrm>
            <a:off x="2830389" y="431045"/>
            <a:ext cx="8020293" cy="54768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4300"/>
              </a:lnSpc>
              <a:buNone/>
            </a:pPr>
            <a:r>
              <a:rPr lang="en-US" sz="2660" b="1" dirty="0">
                <a:solidFill>
                  <a:srgbClr val="7068F4"/>
                </a:solidFill>
                <a:latin typeface="Times New Roman" panose="02020603050405020304" pitchFamily="18" charset="0"/>
                <a:cs typeface="Times New Roman" panose="02020603050405020304" pitchFamily="18" charset="0"/>
              </a:rPr>
              <a:t>Exploratory Data Analysis (EDA): Overview</a:t>
            </a:r>
          </a:p>
        </p:txBody>
      </p:sp>
      <p:sp>
        <p:nvSpPr>
          <p:cNvPr id="21" name="Text 1">
            <a:extLst>
              <a:ext uri="{FF2B5EF4-FFF2-40B4-BE49-F238E27FC236}">
                <a16:creationId xmlns:a16="http://schemas.microsoft.com/office/drawing/2014/main" id="{3E1A1110-E150-2478-4683-5DB793DE85DE}"/>
              </a:ext>
            </a:extLst>
          </p:cNvPr>
          <p:cNvSpPr/>
          <p:nvPr/>
        </p:nvSpPr>
        <p:spPr>
          <a:xfrm>
            <a:off x="1427186" y="1211917"/>
            <a:ext cx="10826701" cy="53244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50"/>
              </a:lnSpc>
              <a:buNone/>
            </a:pPr>
            <a:r>
              <a:rPr lang="en-US" sz="1300" dirty="0">
                <a:solidFill>
                  <a:srgbClr val="272525"/>
                </a:solidFill>
                <a:latin typeface="Times New Roman" panose="02020603050405020304" pitchFamily="18" charset="0"/>
                <a:ea typeface="Montserrat" pitchFamily="34" charset="-122"/>
                <a:cs typeface="Times New Roman" panose="02020603050405020304" pitchFamily="18" charset="0"/>
              </a:rPr>
              <a:t>Exploratory Data Analysis shows critical patterns and characteristics within the dataset, forming the backbone for feature engineering and model selection. These insights highlight the unique behaviors of environmental drivers impacting power consumption.</a:t>
            </a:r>
            <a:endParaRPr lang="en-US" sz="1300" dirty="0">
              <a:latin typeface="Times New Roman" panose="02020603050405020304" pitchFamily="18" charset="0"/>
              <a:cs typeface="Times New Roman" panose="02020603050405020304" pitchFamily="18" charset="0"/>
            </a:endParaRPr>
          </a:p>
        </p:txBody>
      </p:sp>
      <p:pic>
        <p:nvPicPr>
          <p:cNvPr id="22" name="Image 0">
            <a:extLst>
              <a:ext uri="{FF2B5EF4-FFF2-40B4-BE49-F238E27FC236}">
                <a16:creationId xmlns:a16="http://schemas.microsoft.com/office/drawing/2014/main" id="{C706E682-74ED-45C9-7904-4687792562F1}"/>
              </a:ext>
            </a:extLst>
          </p:cNvPr>
          <p:cNvPicPr>
            <a:picLocks noChangeAspect="1"/>
          </p:cNvPicPr>
          <p:nvPr/>
        </p:nvPicPr>
        <p:blipFill>
          <a:blip r:embed="rId2"/>
          <a:stretch>
            <a:fillRect/>
          </a:stretch>
        </p:blipFill>
        <p:spPr>
          <a:xfrm>
            <a:off x="1553541" y="2065117"/>
            <a:ext cx="610257" cy="908358"/>
          </a:xfrm>
          <a:prstGeom prst="rect">
            <a:avLst/>
          </a:prstGeom>
        </p:spPr>
      </p:pic>
      <p:sp>
        <p:nvSpPr>
          <p:cNvPr id="23" name="Text 2">
            <a:extLst>
              <a:ext uri="{FF2B5EF4-FFF2-40B4-BE49-F238E27FC236}">
                <a16:creationId xmlns:a16="http://schemas.microsoft.com/office/drawing/2014/main" id="{325171E8-C40A-65C0-C34A-A02343292546}"/>
              </a:ext>
            </a:extLst>
          </p:cNvPr>
          <p:cNvSpPr/>
          <p:nvPr/>
        </p:nvSpPr>
        <p:spPr>
          <a:xfrm>
            <a:off x="2330247" y="2210733"/>
            <a:ext cx="3249097" cy="27384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700" b="1" dirty="0">
                <a:solidFill>
                  <a:srgbClr val="272525"/>
                </a:solidFill>
                <a:latin typeface="Times New Roman" panose="02020603050405020304" pitchFamily="18" charset="0"/>
                <a:ea typeface="Barlow Bold" pitchFamily="34" charset="-122"/>
                <a:cs typeface="Times New Roman" panose="02020603050405020304" pitchFamily="18" charset="0"/>
              </a:rPr>
              <a:t>Temperature &amp; Humidity Patterns</a:t>
            </a:r>
            <a:endParaRPr lang="en-US" sz="1700" dirty="0">
              <a:latin typeface="Times New Roman" panose="02020603050405020304" pitchFamily="18" charset="0"/>
              <a:cs typeface="Times New Roman" panose="02020603050405020304" pitchFamily="18" charset="0"/>
            </a:endParaRPr>
          </a:p>
        </p:txBody>
      </p:sp>
      <p:sp>
        <p:nvSpPr>
          <p:cNvPr id="24" name="Text 3">
            <a:extLst>
              <a:ext uri="{FF2B5EF4-FFF2-40B4-BE49-F238E27FC236}">
                <a16:creationId xmlns:a16="http://schemas.microsoft.com/office/drawing/2014/main" id="{97DA9657-36F5-4098-6DE4-157FB3E3019D}"/>
              </a:ext>
            </a:extLst>
          </p:cNvPr>
          <p:cNvSpPr/>
          <p:nvPr/>
        </p:nvSpPr>
        <p:spPr>
          <a:xfrm>
            <a:off x="2330247" y="2584351"/>
            <a:ext cx="12299752" cy="53244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50"/>
              </a:lnSpc>
              <a:buNone/>
            </a:pPr>
            <a:r>
              <a:rPr lang="en-US" sz="1300" dirty="0">
                <a:solidFill>
                  <a:srgbClr val="272525"/>
                </a:solidFill>
                <a:latin typeface="Times New Roman" panose="02020603050405020304" pitchFamily="18" charset="0"/>
                <a:ea typeface="Montserrat" pitchFamily="34" charset="-122"/>
                <a:cs typeface="Times New Roman" panose="02020603050405020304" pitchFamily="18" charset="0"/>
              </a:rPr>
              <a:t>Temperature exhibits a bimodal distribution (3-40°C), while humidity shows a left-skewed range (11-95%), indicating distinct environmental conditions.</a:t>
            </a:r>
            <a:endParaRPr lang="en-US" sz="1300" dirty="0">
              <a:latin typeface="Times New Roman" panose="02020603050405020304" pitchFamily="18" charset="0"/>
              <a:cs typeface="Times New Roman" panose="02020603050405020304" pitchFamily="18" charset="0"/>
            </a:endParaRPr>
          </a:p>
        </p:txBody>
      </p:sp>
      <p:pic>
        <p:nvPicPr>
          <p:cNvPr id="25" name="Image 1">
            <a:extLst>
              <a:ext uri="{FF2B5EF4-FFF2-40B4-BE49-F238E27FC236}">
                <a16:creationId xmlns:a16="http://schemas.microsoft.com/office/drawing/2014/main" id="{561EAF47-6AD3-4650-134F-D1728A434A93}"/>
              </a:ext>
            </a:extLst>
          </p:cNvPr>
          <p:cNvPicPr>
            <a:picLocks noChangeAspect="1"/>
          </p:cNvPicPr>
          <p:nvPr/>
        </p:nvPicPr>
        <p:blipFill>
          <a:blip r:embed="rId3"/>
          <a:stretch>
            <a:fillRect/>
          </a:stretch>
        </p:blipFill>
        <p:spPr>
          <a:xfrm>
            <a:off x="1553541" y="3073249"/>
            <a:ext cx="610257" cy="908358"/>
          </a:xfrm>
          <a:prstGeom prst="rect">
            <a:avLst/>
          </a:prstGeom>
        </p:spPr>
      </p:pic>
      <p:sp>
        <p:nvSpPr>
          <p:cNvPr id="26" name="Text 4">
            <a:extLst>
              <a:ext uri="{FF2B5EF4-FFF2-40B4-BE49-F238E27FC236}">
                <a16:creationId xmlns:a16="http://schemas.microsoft.com/office/drawing/2014/main" id="{D9DF69C3-BB63-F324-BF7C-6816315115DE}"/>
              </a:ext>
            </a:extLst>
          </p:cNvPr>
          <p:cNvSpPr/>
          <p:nvPr/>
        </p:nvSpPr>
        <p:spPr>
          <a:xfrm>
            <a:off x="2330247" y="3239698"/>
            <a:ext cx="2970371" cy="27384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700" b="1" dirty="0">
                <a:solidFill>
                  <a:srgbClr val="272525"/>
                </a:solidFill>
                <a:latin typeface="Times New Roman" panose="02020603050405020304" pitchFamily="18" charset="0"/>
                <a:ea typeface="Barlow Bold" pitchFamily="34" charset="-122"/>
                <a:cs typeface="Times New Roman" panose="02020603050405020304" pitchFamily="18" charset="0"/>
              </a:rPr>
              <a:t>Wind &amp; Diffuse Flow Skewness</a:t>
            </a:r>
            <a:endParaRPr lang="en-US" sz="1700" dirty="0">
              <a:latin typeface="Times New Roman" panose="02020603050405020304" pitchFamily="18" charset="0"/>
              <a:cs typeface="Times New Roman" panose="02020603050405020304" pitchFamily="18" charset="0"/>
            </a:endParaRPr>
          </a:p>
        </p:txBody>
      </p:sp>
      <p:sp>
        <p:nvSpPr>
          <p:cNvPr id="27" name="Text 5">
            <a:extLst>
              <a:ext uri="{FF2B5EF4-FFF2-40B4-BE49-F238E27FC236}">
                <a16:creationId xmlns:a16="http://schemas.microsoft.com/office/drawing/2014/main" id="{FE206E15-12B4-2C2E-CDAF-2D955DE54CE3}"/>
              </a:ext>
            </a:extLst>
          </p:cNvPr>
          <p:cNvSpPr/>
          <p:nvPr/>
        </p:nvSpPr>
        <p:spPr>
          <a:xfrm>
            <a:off x="2330247" y="3613316"/>
            <a:ext cx="12299752" cy="26622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50"/>
              </a:lnSpc>
              <a:buNone/>
            </a:pPr>
            <a:r>
              <a:rPr lang="en-US" sz="1300" dirty="0">
                <a:solidFill>
                  <a:srgbClr val="272525"/>
                </a:solidFill>
                <a:latin typeface="Times New Roman" panose="02020603050405020304" pitchFamily="18" charset="0"/>
                <a:ea typeface="Montserrat" pitchFamily="34" charset="-122"/>
                <a:cs typeface="Times New Roman" panose="02020603050405020304" pitchFamily="18" charset="0"/>
              </a:rPr>
              <a:t>Wind speed and both general/diffuse flows are extremely right-skewed.</a:t>
            </a:r>
            <a:endParaRPr lang="en-US" sz="1300" dirty="0">
              <a:latin typeface="Times New Roman" panose="02020603050405020304" pitchFamily="18" charset="0"/>
              <a:cs typeface="Times New Roman" panose="02020603050405020304" pitchFamily="18" charset="0"/>
            </a:endParaRPr>
          </a:p>
        </p:txBody>
      </p:sp>
      <p:pic>
        <p:nvPicPr>
          <p:cNvPr id="28" name="Image 2">
            <a:extLst>
              <a:ext uri="{FF2B5EF4-FFF2-40B4-BE49-F238E27FC236}">
                <a16:creationId xmlns:a16="http://schemas.microsoft.com/office/drawing/2014/main" id="{A5E0A488-1625-0ED7-EE3C-045A6B65EE59}"/>
              </a:ext>
            </a:extLst>
          </p:cNvPr>
          <p:cNvPicPr>
            <a:picLocks noChangeAspect="1"/>
          </p:cNvPicPr>
          <p:nvPr/>
        </p:nvPicPr>
        <p:blipFill>
          <a:blip r:embed="rId4"/>
          <a:stretch>
            <a:fillRect/>
          </a:stretch>
        </p:blipFill>
        <p:spPr>
          <a:xfrm>
            <a:off x="1553541" y="4143543"/>
            <a:ext cx="610257" cy="908358"/>
          </a:xfrm>
          <a:prstGeom prst="rect">
            <a:avLst/>
          </a:prstGeom>
        </p:spPr>
      </p:pic>
      <p:sp>
        <p:nvSpPr>
          <p:cNvPr id="29" name="Text 6">
            <a:extLst>
              <a:ext uri="{FF2B5EF4-FFF2-40B4-BE49-F238E27FC236}">
                <a16:creationId xmlns:a16="http://schemas.microsoft.com/office/drawing/2014/main" id="{8723FDBD-3910-5CE1-88A5-7661D964CCDB}"/>
              </a:ext>
            </a:extLst>
          </p:cNvPr>
          <p:cNvSpPr/>
          <p:nvPr/>
        </p:nvSpPr>
        <p:spPr>
          <a:xfrm>
            <a:off x="2330247" y="4238513"/>
            <a:ext cx="2190631" cy="27384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700" b="1" dirty="0">
                <a:solidFill>
                  <a:srgbClr val="272525"/>
                </a:solidFill>
                <a:latin typeface="Times New Roman" panose="02020603050405020304" pitchFamily="18" charset="0"/>
                <a:ea typeface="Barlow Bold" pitchFamily="34" charset="-122"/>
                <a:cs typeface="Times New Roman" panose="02020603050405020304" pitchFamily="18" charset="0"/>
              </a:rPr>
              <a:t>Cloudiness Imbalance</a:t>
            </a:r>
            <a:endParaRPr lang="en-US" sz="1700" dirty="0">
              <a:latin typeface="Times New Roman" panose="02020603050405020304" pitchFamily="18" charset="0"/>
              <a:cs typeface="Times New Roman" panose="02020603050405020304" pitchFamily="18" charset="0"/>
            </a:endParaRPr>
          </a:p>
        </p:txBody>
      </p:sp>
      <p:sp>
        <p:nvSpPr>
          <p:cNvPr id="30" name="Text 7">
            <a:extLst>
              <a:ext uri="{FF2B5EF4-FFF2-40B4-BE49-F238E27FC236}">
                <a16:creationId xmlns:a16="http://schemas.microsoft.com/office/drawing/2014/main" id="{034B4638-ED44-05C3-39DA-AA8A1AAC4443}"/>
              </a:ext>
            </a:extLst>
          </p:cNvPr>
          <p:cNvSpPr/>
          <p:nvPr/>
        </p:nvSpPr>
        <p:spPr>
          <a:xfrm>
            <a:off x="2330247" y="4612131"/>
            <a:ext cx="12299752" cy="26622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50"/>
              </a:lnSpc>
              <a:buNone/>
            </a:pPr>
            <a:r>
              <a:rPr lang="en-US" sz="1300" dirty="0">
                <a:solidFill>
                  <a:srgbClr val="272525"/>
                </a:solidFill>
                <a:latin typeface="Times New Roman" panose="02020603050405020304" pitchFamily="18" charset="0"/>
                <a:ea typeface="Montserrat" pitchFamily="34" charset="-122"/>
                <a:cs typeface="Times New Roman" panose="02020603050405020304" pitchFamily="18" charset="0"/>
              </a:rPr>
              <a:t>Cloudiness data is highly imbalanced (approx. 10:1 ratio), which could introduce bias and requires careful handling in model training.</a:t>
            </a:r>
            <a:endParaRPr lang="en-US" sz="1300" dirty="0">
              <a:latin typeface="Times New Roman" panose="02020603050405020304" pitchFamily="18" charset="0"/>
              <a:cs typeface="Times New Roman" panose="02020603050405020304" pitchFamily="18" charset="0"/>
            </a:endParaRPr>
          </a:p>
        </p:txBody>
      </p:sp>
      <p:pic>
        <p:nvPicPr>
          <p:cNvPr id="31" name="Image 3">
            <a:extLst>
              <a:ext uri="{FF2B5EF4-FFF2-40B4-BE49-F238E27FC236}">
                <a16:creationId xmlns:a16="http://schemas.microsoft.com/office/drawing/2014/main" id="{33628E0F-AD52-7001-69E5-3A07F25200B3}"/>
              </a:ext>
            </a:extLst>
          </p:cNvPr>
          <p:cNvPicPr>
            <a:picLocks noChangeAspect="1"/>
          </p:cNvPicPr>
          <p:nvPr/>
        </p:nvPicPr>
        <p:blipFill>
          <a:blip r:embed="rId5"/>
          <a:stretch>
            <a:fillRect/>
          </a:stretch>
        </p:blipFill>
        <p:spPr>
          <a:xfrm>
            <a:off x="1553540" y="5156767"/>
            <a:ext cx="610257" cy="908359"/>
          </a:xfrm>
          <a:prstGeom prst="rect">
            <a:avLst/>
          </a:prstGeom>
        </p:spPr>
      </p:pic>
      <p:sp>
        <p:nvSpPr>
          <p:cNvPr id="32" name="Text 8">
            <a:extLst>
              <a:ext uri="{FF2B5EF4-FFF2-40B4-BE49-F238E27FC236}">
                <a16:creationId xmlns:a16="http://schemas.microsoft.com/office/drawing/2014/main" id="{6E3FC0D6-6E66-CD29-F689-99CAD3E7803A}"/>
              </a:ext>
            </a:extLst>
          </p:cNvPr>
          <p:cNvSpPr/>
          <p:nvPr/>
        </p:nvSpPr>
        <p:spPr>
          <a:xfrm>
            <a:off x="2330247" y="5237329"/>
            <a:ext cx="2581156" cy="27384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700" b="1" dirty="0">
                <a:solidFill>
                  <a:srgbClr val="272525"/>
                </a:solidFill>
                <a:latin typeface="Times New Roman" panose="02020603050405020304" pitchFamily="18" charset="0"/>
                <a:ea typeface="Barlow Bold" pitchFamily="34" charset="-122"/>
                <a:cs typeface="Times New Roman" panose="02020603050405020304" pitchFamily="18" charset="0"/>
              </a:rPr>
              <a:t>Key Correlations Identified</a:t>
            </a:r>
            <a:endParaRPr lang="en-US" sz="1700" dirty="0">
              <a:latin typeface="Times New Roman" panose="02020603050405020304" pitchFamily="18" charset="0"/>
              <a:cs typeface="Times New Roman" panose="02020603050405020304" pitchFamily="18" charset="0"/>
            </a:endParaRPr>
          </a:p>
        </p:txBody>
      </p:sp>
      <p:sp>
        <p:nvSpPr>
          <p:cNvPr id="33" name="Text 9">
            <a:extLst>
              <a:ext uri="{FF2B5EF4-FFF2-40B4-BE49-F238E27FC236}">
                <a16:creationId xmlns:a16="http://schemas.microsoft.com/office/drawing/2014/main" id="{21B635CF-8C88-B825-5B93-89B28DA1B038}"/>
              </a:ext>
            </a:extLst>
          </p:cNvPr>
          <p:cNvSpPr/>
          <p:nvPr/>
        </p:nvSpPr>
        <p:spPr>
          <a:xfrm>
            <a:off x="2330247" y="5610947"/>
            <a:ext cx="12299752" cy="26622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50"/>
              </a:lnSpc>
              <a:buNone/>
            </a:pPr>
            <a:r>
              <a:rPr lang="en-US" sz="1300" dirty="0">
                <a:solidFill>
                  <a:srgbClr val="272525"/>
                </a:solidFill>
                <a:latin typeface="Times New Roman" panose="02020603050405020304" pitchFamily="18" charset="0"/>
                <a:ea typeface="Montserrat" pitchFamily="34" charset="-122"/>
                <a:cs typeface="Times New Roman" panose="02020603050405020304" pitchFamily="18" charset="0"/>
              </a:rPr>
              <a:t>Temperature positively correlates with power consumption, a vital predictor. Interestingly, humidity shows a slight, unexpected negative correlation.</a:t>
            </a:r>
            <a:endParaRPr lang="en-US" sz="1300" dirty="0">
              <a:latin typeface="Times New Roman" panose="02020603050405020304" pitchFamily="18" charset="0"/>
              <a:cs typeface="Times New Roman" panose="02020603050405020304" pitchFamily="18" charset="0"/>
            </a:endParaRPr>
          </a:p>
        </p:txBody>
      </p:sp>
      <p:pic>
        <p:nvPicPr>
          <p:cNvPr id="34" name="Image 4">
            <a:extLst>
              <a:ext uri="{FF2B5EF4-FFF2-40B4-BE49-F238E27FC236}">
                <a16:creationId xmlns:a16="http://schemas.microsoft.com/office/drawing/2014/main" id="{2D59C83F-94EC-75E3-32AE-84E39A0330BD}"/>
              </a:ext>
            </a:extLst>
          </p:cNvPr>
          <p:cNvPicPr>
            <a:picLocks noChangeAspect="1"/>
          </p:cNvPicPr>
          <p:nvPr/>
        </p:nvPicPr>
        <p:blipFill>
          <a:blip r:embed="rId6"/>
          <a:stretch>
            <a:fillRect/>
          </a:stretch>
        </p:blipFill>
        <p:spPr>
          <a:xfrm>
            <a:off x="1553540" y="6113380"/>
            <a:ext cx="610257" cy="908358"/>
          </a:xfrm>
          <a:prstGeom prst="rect">
            <a:avLst/>
          </a:prstGeom>
        </p:spPr>
      </p:pic>
      <p:sp>
        <p:nvSpPr>
          <p:cNvPr id="35" name="Text 10">
            <a:extLst>
              <a:ext uri="{FF2B5EF4-FFF2-40B4-BE49-F238E27FC236}">
                <a16:creationId xmlns:a16="http://schemas.microsoft.com/office/drawing/2014/main" id="{B6E5707D-303A-0E4C-680A-34C9D0228B98}"/>
              </a:ext>
            </a:extLst>
          </p:cNvPr>
          <p:cNvSpPr/>
          <p:nvPr/>
        </p:nvSpPr>
        <p:spPr>
          <a:xfrm>
            <a:off x="2330247" y="6236144"/>
            <a:ext cx="2190631" cy="27384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700" b="1" dirty="0">
                <a:solidFill>
                  <a:srgbClr val="272525"/>
                </a:solidFill>
                <a:latin typeface="Times New Roman" panose="02020603050405020304" pitchFamily="18" charset="0"/>
                <a:ea typeface="Barlow Bold" pitchFamily="34" charset="-122"/>
                <a:cs typeface="Times New Roman" panose="02020603050405020304" pitchFamily="18" charset="0"/>
              </a:rPr>
              <a:t>Diffuse Flow Impact</a:t>
            </a:r>
            <a:endParaRPr lang="en-US" sz="1700" dirty="0">
              <a:latin typeface="Times New Roman" panose="02020603050405020304" pitchFamily="18" charset="0"/>
              <a:cs typeface="Times New Roman" panose="02020603050405020304" pitchFamily="18" charset="0"/>
            </a:endParaRPr>
          </a:p>
        </p:txBody>
      </p:sp>
      <p:sp>
        <p:nvSpPr>
          <p:cNvPr id="36" name="Text 11">
            <a:extLst>
              <a:ext uri="{FF2B5EF4-FFF2-40B4-BE49-F238E27FC236}">
                <a16:creationId xmlns:a16="http://schemas.microsoft.com/office/drawing/2014/main" id="{9E52BA23-2988-8D93-1A55-88AEF0374C27}"/>
              </a:ext>
            </a:extLst>
          </p:cNvPr>
          <p:cNvSpPr/>
          <p:nvPr/>
        </p:nvSpPr>
        <p:spPr>
          <a:xfrm>
            <a:off x="2330247" y="6609762"/>
            <a:ext cx="12299752" cy="53244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50"/>
              </a:lnSpc>
              <a:buNone/>
            </a:pPr>
            <a:r>
              <a:rPr lang="en-US" sz="1300" dirty="0">
                <a:solidFill>
                  <a:srgbClr val="272525"/>
                </a:solidFill>
                <a:latin typeface="Times New Roman" panose="02020603050405020304" pitchFamily="18" charset="0"/>
                <a:ea typeface="Montserrat" pitchFamily="34" charset="-122"/>
                <a:cs typeface="Times New Roman" panose="02020603050405020304" pitchFamily="18" charset="0"/>
              </a:rPr>
              <a:t>Power consumption tends to be higher during periods of lower diffuse radiation, possibly due to increased direct sunlight or the need for artificial lighting.</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13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090093D0-C5A5-4C4D-AF3C-F893B47A2794}"/>
              </a:ext>
            </a:extLst>
          </p:cNvPr>
          <p:cNvSpPr/>
          <p:nvPr/>
        </p:nvSpPr>
        <p:spPr>
          <a:xfrm>
            <a:off x="4532043" y="392232"/>
            <a:ext cx="4356716" cy="42838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350"/>
              </a:lnSpc>
              <a:buNone/>
            </a:pPr>
            <a:r>
              <a:rPr lang="en-US" sz="2660" b="1" dirty="0">
                <a:solidFill>
                  <a:srgbClr val="7068F4"/>
                </a:solidFill>
                <a:latin typeface="Times New Roman" panose="02020603050405020304" pitchFamily="18" charset="0"/>
                <a:cs typeface="Times New Roman" panose="02020603050405020304" pitchFamily="18" charset="0"/>
              </a:rPr>
              <a:t>Model Building &amp; Evaluation</a:t>
            </a:r>
          </a:p>
        </p:txBody>
      </p:sp>
      <p:sp>
        <p:nvSpPr>
          <p:cNvPr id="3" name="Text 1">
            <a:extLst>
              <a:ext uri="{FF2B5EF4-FFF2-40B4-BE49-F238E27FC236}">
                <a16:creationId xmlns:a16="http://schemas.microsoft.com/office/drawing/2014/main" id="{5256CEBB-2A78-D317-3CC6-6BF49012F4F2}"/>
              </a:ext>
            </a:extLst>
          </p:cNvPr>
          <p:cNvSpPr/>
          <p:nvPr/>
        </p:nvSpPr>
        <p:spPr>
          <a:xfrm>
            <a:off x="1201736" y="1184474"/>
            <a:ext cx="11277600" cy="41671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00"/>
              </a:lnSpc>
              <a:buNone/>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Develop &amp; evaluate a machine learning model to accurately predict Zone 1 power consumption. This process involves careful model selection, training, and performance assessment.</a:t>
            </a:r>
            <a:endParaRPr lang="en-US" sz="1200" dirty="0">
              <a:latin typeface="Times New Roman" panose="02020603050405020304" pitchFamily="18" charset="0"/>
              <a:cs typeface="Times New Roman" panose="02020603050405020304" pitchFamily="18" charset="0"/>
            </a:endParaRPr>
          </a:p>
        </p:txBody>
      </p:sp>
      <p:pic>
        <p:nvPicPr>
          <p:cNvPr id="4" name="Image 0">
            <a:extLst>
              <a:ext uri="{FF2B5EF4-FFF2-40B4-BE49-F238E27FC236}">
                <a16:creationId xmlns:a16="http://schemas.microsoft.com/office/drawing/2014/main" id="{477EFFCC-96F2-2CFA-DF36-EC1C7D259313}"/>
              </a:ext>
            </a:extLst>
          </p:cNvPr>
          <p:cNvPicPr>
            <a:picLocks noChangeAspect="1"/>
          </p:cNvPicPr>
          <p:nvPr/>
        </p:nvPicPr>
        <p:blipFill>
          <a:blip r:embed="rId2"/>
          <a:stretch>
            <a:fillRect/>
          </a:stretch>
        </p:blipFill>
        <p:spPr>
          <a:xfrm>
            <a:off x="46236" y="1737639"/>
            <a:ext cx="6794302" cy="520898"/>
          </a:xfrm>
          <a:prstGeom prst="rect">
            <a:avLst/>
          </a:prstGeom>
        </p:spPr>
      </p:pic>
      <p:sp>
        <p:nvSpPr>
          <p:cNvPr id="5" name="Text 2">
            <a:extLst>
              <a:ext uri="{FF2B5EF4-FFF2-40B4-BE49-F238E27FC236}">
                <a16:creationId xmlns:a16="http://schemas.microsoft.com/office/drawing/2014/main" id="{E664B607-2CB0-2EFC-AE76-03063AB82DCC}"/>
              </a:ext>
            </a:extLst>
          </p:cNvPr>
          <p:cNvSpPr/>
          <p:nvPr/>
        </p:nvSpPr>
        <p:spPr>
          <a:xfrm>
            <a:off x="176372" y="2388672"/>
            <a:ext cx="1713667" cy="2140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50"/>
              </a:lnSpc>
              <a:buNone/>
            </a:pPr>
            <a:r>
              <a:rPr lang="en-US" b="1" dirty="0">
                <a:solidFill>
                  <a:srgbClr val="272525"/>
                </a:solidFill>
                <a:latin typeface="Times New Roman" panose="02020603050405020304" pitchFamily="18" charset="0"/>
                <a:ea typeface="Barlow Bold" pitchFamily="34" charset="-122"/>
                <a:cs typeface="Times New Roman" panose="02020603050405020304" pitchFamily="18" charset="0"/>
              </a:rPr>
              <a:t>Feature Engineering</a:t>
            </a:r>
            <a:endParaRPr lang="en-US" dirty="0">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5C353665-124A-41DA-E631-E41CDD8F7B55}"/>
              </a:ext>
            </a:extLst>
          </p:cNvPr>
          <p:cNvSpPr/>
          <p:nvPr/>
        </p:nvSpPr>
        <p:spPr>
          <a:xfrm>
            <a:off x="176372" y="2680852"/>
            <a:ext cx="6534031" cy="41671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Creation of polynomial features (temperature, humidity square and cubical values) helped model to find bit more patterns in data.</a:t>
            </a:r>
            <a:endParaRPr lang="en-US" sz="1200" dirty="0">
              <a:latin typeface="Times New Roman" panose="02020603050405020304" pitchFamily="18" charset="0"/>
              <a:cs typeface="Times New Roman" panose="02020603050405020304" pitchFamily="18" charset="0"/>
            </a:endParaRPr>
          </a:p>
        </p:txBody>
      </p:sp>
      <p:sp>
        <p:nvSpPr>
          <p:cNvPr id="7" name="Text 4">
            <a:extLst>
              <a:ext uri="{FF2B5EF4-FFF2-40B4-BE49-F238E27FC236}">
                <a16:creationId xmlns:a16="http://schemas.microsoft.com/office/drawing/2014/main" id="{D73778BD-EFF5-F503-F47D-B6444C997C9D}"/>
              </a:ext>
            </a:extLst>
          </p:cNvPr>
          <p:cNvSpPr/>
          <p:nvPr/>
        </p:nvSpPr>
        <p:spPr>
          <a:xfrm>
            <a:off x="176372" y="3143052"/>
            <a:ext cx="6534031" cy="305871"/>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Finding interaction between feature contributed in model performance.</a:t>
            </a:r>
            <a:endParaRPr lang="en-US" sz="1200" dirty="0">
              <a:latin typeface="Times New Roman" panose="02020603050405020304" pitchFamily="18" charset="0"/>
              <a:cs typeface="Times New Roman" panose="02020603050405020304" pitchFamily="18" charset="0"/>
            </a:endParaRPr>
          </a:p>
        </p:txBody>
      </p:sp>
      <p:pic>
        <p:nvPicPr>
          <p:cNvPr id="9" name="Image 1">
            <a:extLst>
              <a:ext uri="{FF2B5EF4-FFF2-40B4-BE49-F238E27FC236}">
                <a16:creationId xmlns:a16="http://schemas.microsoft.com/office/drawing/2014/main" id="{181ADC6B-354A-0AA8-3B30-5EA7E480F63E}"/>
              </a:ext>
            </a:extLst>
          </p:cNvPr>
          <p:cNvPicPr>
            <a:picLocks noChangeAspect="1"/>
          </p:cNvPicPr>
          <p:nvPr/>
        </p:nvPicPr>
        <p:blipFill>
          <a:blip r:embed="rId3"/>
          <a:stretch>
            <a:fillRect/>
          </a:stretch>
        </p:blipFill>
        <p:spPr>
          <a:xfrm>
            <a:off x="6840538" y="1737639"/>
            <a:ext cx="6794302" cy="520898"/>
          </a:xfrm>
          <a:prstGeom prst="rect">
            <a:avLst/>
          </a:prstGeom>
        </p:spPr>
      </p:pic>
      <p:sp>
        <p:nvSpPr>
          <p:cNvPr id="10" name="Text 6">
            <a:extLst>
              <a:ext uri="{FF2B5EF4-FFF2-40B4-BE49-F238E27FC236}">
                <a16:creationId xmlns:a16="http://schemas.microsoft.com/office/drawing/2014/main" id="{E6F2130C-9820-0E97-38D2-F5EC97E24FFE}"/>
              </a:ext>
            </a:extLst>
          </p:cNvPr>
          <p:cNvSpPr/>
          <p:nvPr/>
        </p:nvSpPr>
        <p:spPr>
          <a:xfrm>
            <a:off x="6970673" y="2388672"/>
            <a:ext cx="1713667" cy="2140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50"/>
              </a:lnSpc>
              <a:buNone/>
            </a:pPr>
            <a:r>
              <a:rPr lang="en-US" b="1" dirty="0">
                <a:solidFill>
                  <a:srgbClr val="272525"/>
                </a:solidFill>
                <a:latin typeface="Times New Roman" panose="02020603050405020304" pitchFamily="18" charset="0"/>
                <a:ea typeface="Barlow Bold" pitchFamily="34" charset="-122"/>
                <a:cs typeface="Times New Roman" panose="02020603050405020304" pitchFamily="18" charset="0"/>
              </a:rPr>
              <a:t>Data Splitting &amp; feature scaling</a:t>
            </a:r>
            <a:endParaRPr lang="en-US" dirty="0">
              <a:latin typeface="Times New Roman" panose="02020603050405020304" pitchFamily="18" charset="0"/>
              <a:cs typeface="Times New Roman" panose="02020603050405020304" pitchFamily="18" charset="0"/>
            </a:endParaRPr>
          </a:p>
        </p:txBody>
      </p:sp>
      <p:sp>
        <p:nvSpPr>
          <p:cNvPr id="11" name="Text 7">
            <a:extLst>
              <a:ext uri="{FF2B5EF4-FFF2-40B4-BE49-F238E27FC236}">
                <a16:creationId xmlns:a16="http://schemas.microsoft.com/office/drawing/2014/main" id="{5C3F02E0-3A62-FBA2-0FF0-0F99FD24DFC4}"/>
              </a:ext>
            </a:extLst>
          </p:cNvPr>
          <p:cNvSpPr/>
          <p:nvPr/>
        </p:nvSpPr>
        <p:spPr>
          <a:xfrm>
            <a:off x="6970673" y="2680853"/>
            <a:ext cx="6534031" cy="251342"/>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Splitting the dataset into training, validation, and testing sets using </a:t>
            </a:r>
            <a:r>
              <a:rPr lang="en-US" sz="1200" dirty="0" err="1">
                <a:solidFill>
                  <a:srgbClr val="272525"/>
                </a:solidFill>
                <a:latin typeface="Times New Roman" panose="02020603050405020304" pitchFamily="18" charset="0"/>
                <a:ea typeface="Montserrat" pitchFamily="34" charset="-122"/>
                <a:cs typeface="Times New Roman" panose="02020603050405020304" pitchFamily="18" charset="0"/>
              </a:rPr>
              <a:t>sklearn</a:t>
            </a: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 </a:t>
            </a:r>
            <a:r>
              <a:rPr lang="en-US" sz="1200" dirty="0" err="1">
                <a:solidFill>
                  <a:srgbClr val="272525"/>
                </a:solidFill>
                <a:latin typeface="Times New Roman" panose="02020603050405020304" pitchFamily="18" charset="0"/>
                <a:ea typeface="Montserrat" pitchFamily="34" charset="-122"/>
                <a:cs typeface="Times New Roman" panose="02020603050405020304" pitchFamily="18" charset="0"/>
              </a:rPr>
              <a:t>train_test_split</a:t>
            </a: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 with 80:20 ratio</a:t>
            </a:r>
            <a:endParaRPr lang="en-US" sz="1200" dirty="0">
              <a:latin typeface="Times New Roman" panose="02020603050405020304" pitchFamily="18" charset="0"/>
              <a:cs typeface="Times New Roman" panose="02020603050405020304" pitchFamily="18" charset="0"/>
            </a:endParaRPr>
          </a:p>
        </p:txBody>
      </p:sp>
      <p:pic>
        <p:nvPicPr>
          <p:cNvPr id="13" name="Image 2">
            <a:extLst>
              <a:ext uri="{FF2B5EF4-FFF2-40B4-BE49-F238E27FC236}">
                <a16:creationId xmlns:a16="http://schemas.microsoft.com/office/drawing/2014/main" id="{112E2A77-8D3A-477E-FF42-344ACC81AD72}"/>
              </a:ext>
            </a:extLst>
          </p:cNvPr>
          <p:cNvPicPr>
            <a:picLocks noChangeAspect="1"/>
          </p:cNvPicPr>
          <p:nvPr/>
        </p:nvPicPr>
        <p:blipFill>
          <a:blip r:embed="rId4"/>
          <a:stretch>
            <a:fillRect/>
          </a:stretch>
        </p:blipFill>
        <p:spPr>
          <a:xfrm>
            <a:off x="46236" y="3943748"/>
            <a:ext cx="6794302" cy="520898"/>
          </a:xfrm>
          <a:prstGeom prst="rect">
            <a:avLst/>
          </a:prstGeom>
        </p:spPr>
      </p:pic>
      <p:sp>
        <p:nvSpPr>
          <p:cNvPr id="14" name="Text 9">
            <a:extLst>
              <a:ext uri="{FF2B5EF4-FFF2-40B4-BE49-F238E27FC236}">
                <a16:creationId xmlns:a16="http://schemas.microsoft.com/office/drawing/2014/main" id="{EADCB44A-7738-1C2E-A818-AE23641EC8C1}"/>
              </a:ext>
            </a:extLst>
          </p:cNvPr>
          <p:cNvSpPr/>
          <p:nvPr/>
        </p:nvSpPr>
        <p:spPr>
          <a:xfrm>
            <a:off x="176372" y="4594781"/>
            <a:ext cx="2010251" cy="2140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50"/>
              </a:lnSpc>
              <a:buNone/>
            </a:pPr>
            <a:r>
              <a:rPr lang="en-US" b="1" dirty="0">
                <a:solidFill>
                  <a:srgbClr val="272525"/>
                </a:solidFill>
                <a:latin typeface="Times New Roman" panose="02020603050405020304" pitchFamily="18" charset="0"/>
                <a:ea typeface="Barlow Bold" pitchFamily="34" charset="-122"/>
                <a:cs typeface="Times New Roman" panose="02020603050405020304" pitchFamily="18" charset="0"/>
              </a:rPr>
              <a:t>Model Selection &amp; Training</a:t>
            </a:r>
            <a:endParaRPr lang="en-US" dirty="0">
              <a:latin typeface="Times New Roman" panose="02020603050405020304" pitchFamily="18" charset="0"/>
              <a:cs typeface="Times New Roman" panose="02020603050405020304" pitchFamily="18" charset="0"/>
            </a:endParaRPr>
          </a:p>
        </p:txBody>
      </p:sp>
      <p:sp>
        <p:nvSpPr>
          <p:cNvPr id="15" name="Text 10">
            <a:extLst>
              <a:ext uri="{FF2B5EF4-FFF2-40B4-BE49-F238E27FC236}">
                <a16:creationId xmlns:a16="http://schemas.microsoft.com/office/drawing/2014/main" id="{5CA52FC3-654D-52FD-8F3D-099554CA8FE0}"/>
              </a:ext>
            </a:extLst>
          </p:cNvPr>
          <p:cNvSpPr/>
          <p:nvPr/>
        </p:nvSpPr>
        <p:spPr>
          <a:xfrm>
            <a:off x="176372" y="4886961"/>
            <a:ext cx="6534031" cy="208359"/>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Explored model with various regression algo models:</a:t>
            </a:r>
            <a:endParaRPr lang="en-US" sz="1200" dirty="0">
              <a:latin typeface="Times New Roman" panose="02020603050405020304" pitchFamily="18" charset="0"/>
              <a:cs typeface="Times New Roman" panose="02020603050405020304" pitchFamily="18" charset="0"/>
            </a:endParaRPr>
          </a:p>
        </p:txBody>
      </p:sp>
      <p:sp>
        <p:nvSpPr>
          <p:cNvPr id="16" name="Text 11">
            <a:extLst>
              <a:ext uri="{FF2B5EF4-FFF2-40B4-BE49-F238E27FC236}">
                <a16:creationId xmlns:a16="http://schemas.microsoft.com/office/drawing/2014/main" id="{FFE2EB46-C89C-3694-34C8-94C3CF70BAD6}"/>
              </a:ext>
            </a:extLst>
          </p:cNvPr>
          <p:cNvSpPr/>
          <p:nvPr/>
        </p:nvSpPr>
        <p:spPr>
          <a:xfrm>
            <a:off x="176372" y="5140803"/>
            <a:ext cx="6534031" cy="28082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dirty="0">
                <a:solidFill>
                  <a:srgbClr val="272525"/>
                </a:solidFill>
                <a:latin typeface="Times New Roman" panose="02020603050405020304" pitchFamily="18" charset="0"/>
                <a:cs typeface="Times New Roman" panose="02020603050405020304" pitchFamily="18" charset="0"/>
              </a:rPr>
              <a:t>Choose best model to evaluate performance with grid search with cross validation</a:t>
            </a:r>
          </a:p>
        </p:txBody>
      </p:sp>
      <p:sp>
        <p:nvSpPr>
          <p:cNvPr id="17" name="Text 12">
            <a:extLst>
              <a:ext uri="{FF2B5EF4-FFF2-40B4-BE49-F238E27FC236}">
                <a16:creationId xmlns:a16="http://schemas.microsoft.com/office/drawing/2014/main" id="{725E24FE-D671-2FC8-9B31-F233C91E564F}"/>
              </a:ext>
            </a:extLst>
          </p:cNvPr>
          <p:cNvSpPr/>
          <p:nvPr/>
        </p:nvSpPr>
        <p:spPr>
          <a:xfrm>
            <a:off x="176371" y="5394644"/>
            <a:ext cx="6534031" cy="208359"/>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b="1" dirty="0">
                <a:solidFill>
                  <a:srgbClr val="272525"/>
                </a:solidFill>
                <a:latin typeface="Times New Roman" panose="02020603050405020304" pitchFamily="18" charset="0"/>
                <a:ea typeface="Montserrat" pitchFamily="34" charset="-122"/>
                <a:cs typeface="Times New Roman" panose="02020603050405020304" pitchFamily="18" charset="0"/>
              </a:rPr>
              <a:t>Random Forest Regressor</a:t>
            </a: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 gave best performance with available data.</a:t>
            </a:r>
            <a:endParaRPr lang="en-US" sz="1200" dirty="0">
              <a:latin typeface="Times New Roman" panose="02020603050405020304" pitchFamily="18" charset="0"/>
              <a:cs typeface="Times New Roman" panose="02020603050405020304" pitchFamily="18" charset="0"/>
            </a:endParaRPr>
          </a:p>
        </p:txBody>
      </p:sp>
      <p:sp>
        <p:nvSpPr>
          <p:cNvPr id="19" name="Text 14">
            <a:extLst>
              <a:ext uri="{FF2B5EF4-FFF2-40B4-BE49-F238E27FC236}">
                <a16:creationId xmlns:a16="http://schemas.microsoft.com/office/drawing/2014/main" id="{7E897BCF-315E-F670-220C-8AC76E5CFBA9}"/>
              </a:ext>
            </a:extLst>
          </p:cNvPr>
          <p:cNvSpPr/>
          <p:nvPr/>
        </p:nvSpPr>
        <p:spPr>
          <a:xfrm>
            <a:off x="176370" y="5648484"/>
            <a:ext cx="6534031" cy="41671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Training models on the training set and fine-tuning hyperparameters using the validation set (e.g., </a:t>
            </a:r>
            <a:r>
              <a:rPr lang="en-US" sz="1200" dirty="0" err="1">
                <a:solidFill>
                  <a:srgbClr val="272525"/>
                </a:solidFill>
                <a:latin typeface="Times New Roman" panose="02020603050405020304" pitchFamily="18" charset="0"/>
                <a:ea typeface="Montserrat" pitchFamily="34" charset="-122"/>
                <a:cs typeface="Times New Roman" panose="02020603050405020304" pitchFamily="18" charset="0"/>
              </a:rPr>
              <a:t>GridSearchCV</a:t>
            </a: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pic>
        <p:nvPicPr>
          <p:cNvPr id="20" name="Image 3">
            <a:extLst>
              <a:ext uri="{FF2B5EF4-FFF2-40B4-BE49-F238E27FC236}">
                <a16:creationId xmlns:a16="http://schemas.microsoft.com/office/drawing/2014/main" id="{EC606E1E-5915-46D0-EEAC-1F705D1C0739}"/>
              </a:ext>
            </a:extLst>
          </p:cNvPr>
          <p:cNvPicPr>
            <a:picLocks noChangeAspect="1"/>
          </p:cNvPicPr>
          <p:nvPr/>
        </p:nvPicPr>
        <p:blipFill>
          <a:blip r:embed="rId5"/>
          <a:stretch>
            <a:fillRect/>
          </a:stretch>
        </p:blipFill>
        <p:spPr>
          <a:xfrm>
            <a:off x="6840538" y="3943748"/>
            <a:ext cx="6794302" cy="520898"/>
          </a:xfrm>
          <a:prstGeom prst="rect">
            <a:avLst/>
          </a:prstGeom>
        </p:spPr>
      </p:pic>
      <p:sp>
        <p:nvSpPr>
          <p:cNvPr id="21" name="Text 15">
            <a:extLst>
              <a:ext uri="{FF2B5EF4-FFF2-40B4-BE49-F238E27FC236}">
                <a16:creationId xmlns:a16="http://schemas.microsoft.com/office/drawing/2014/main" id="{80391FFA-9646-52F3-EE8B-E31C5C3BE017}"/>
              </a:ext>
            </a:extLst>
          </p:cNvPr>
          <p:cNvSpPr/>
          <p:nvPr/>
        </p:nvSpPr>
        <p:spPr>
          <a:xfrm>
            <a:off x="6970673" y="4594781"/>
            <a:ext cx="1713667" cy="2140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50"/>
              </a:lnSpc>
              <a:buNone/>
            </a:pPr>
            <a:r>
              <a:rPr lang="en-US" b="1" dirty="0">
                <a:solidFill>
                  <a:srgbClr val="272525"/>
                </a:solidFill>
                <a:latin typeface="Times New Roman" panose="02020603050405020304" pitchFamily="18" charset="0"/>
                <a:ea typeface="Barlow Bold" pitchFamily="34" charset="-122"/>
                <a:cs typeface="Times New Roman" panose="02020603050405020304" pitchFamily="18" charset="0"/>
              </a:rPr>
              <a:t>Model Evaluation</a:t>
            </a:r>
            <a:endParaRPr lang="en-US" dirty="0">
              <a:latin typeface="Times New Roman" panose="02020603050405020304" pitchFamily="18" charset="0"/>
              <a:cs typeface="Times New Roman" panose="02020603050405020304" pitchFamily="18" charset="0"/>
            </a:endParaRPr>
          </a:p>
        </p:txBody>
      </p:sp>
      <p:sp>
        <p:nvSpPr>
          <p:cNvPr id="22" name="Text 16">
            <a:extLst>
              <a:ext uri="{FF2B5EF4-FFF2-40B4-BE49-F238E27FC236}">
                <a16:creationId xmlns:a16="http://schemas.microsoft.com/office/drawing/2014/main" id="{16A7A27D-A130-6E3E-7796-43CBF733753E}"/>
              </a:ext>
            </a:extLst>
          </p:cNvPr>
          <p:cNvSpPr/>
          <p:nvPr/>
        </p:nvSpPr>
        <p:spPr>
          <a:xfrm>
            <a:off x="6970673" y="4886961"/>
            <a:ext cx="6534031" cy="41671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Evaluating the final model on the unseen test set to provide an unbiased estimate of performance.</a:t>
            </a:r>
            <a:endParaRPr lang="en-US" sz="1200" dirty="0">
              <a:latin typeface="Times New Roman" panose="02020603050405020304" pitchFamily="18" charset="0"/>
              <a:cs typeface="Times New Roman" panose="02020603050405020304" pitchFamily="18" charset="0"/>
            </a:endParaRPr>
          </a:p>
        </p:txBody>
      </p:sp>
      <p:sp>
        <p:nvSpPr>
          <p:cNvPr id="24" name="Text 18">
            <a:extLst>
              <a:ext uri="{FF2B5EF4-FFF2-40B4-BE49-F238E27FC236}">
                <a16:creationId xmlns:a16="http://schemas.microsoft.com/office/drawing/2014/main" id="{90A86EA1-E06D-2D5B-8172-761112245D12}"/>
              </a:ext>
            </a:extLst>
          </p:cNvPr>
          <p:cNvSpPr/>
          <p:nvPr/>
        </p:nvSpPr>
        <p:spPr>
          <a:xfrm>
            <a:off x="6970671" y="5140803"/>
            <a:ext cx="6534031" cy="208359"/>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b="1" dirty="0">
                <a:solidFill>
                  <a:srgbClr val="272525"/>
                </a:solidFill>
                <a:latin typeface="Times New Roman" panose="02020603050405020304" pitchFamily="18" charset="0"/>
                <a:ea typeface="Montserrat" pitchFamily="34" charset="-122"/>
                <a:cs typeface="Times New Roman" panose="02020603050405020304" pitchFamily="18" charset="0"/>
              </a:rPr>
              <a:t>Mean Absolute Error (MAE):</a:t>
            </a: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 Average magnitude of errors.</a:t>
            </a:r>
            <a:endParaRPr lang="en-US" sz="1200" dirty="0">
              <a:latin typeface="Times New Roman" panose="02020603050405020304" pitchFamily="18" charset="0"/>
              <a:cs typeface="Times New Roman" panose="02020603050405020304" pitchFamily="18" charset="0"/>
            </a:endParaRPr>
          </a:p>
        </p:txBody>
      </p:sp>
      <p:sp>
        <p:nvSpPr>
          <p:cNvPr id="25" name="Text 19">
            <a:extLst>
              <a:ext uri="{FF2B5EF4-FFF2-40B4-BE49-F238E27FC236}">
                <a16:creationId xmlns:a16="http://schemas.microsoft.com/office/drawing/2014/main" id="{751EE18D-3F5E-61DC-4D7B-35685C14A124}"/>
              </a:ext>
            </a:extLst>
          </p:cNvPr>
          <p:cNvSpPr/>
          <p:nvPr/>
        </p:nvSpPr>
        <p:spPr>
          <a:xfrm>
            <a:off x="6970671" y="5394644"/>
            <a:ext cx="6534031" cy="208359"/>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b="1" dirty="0">
                <a:solidFill>
                  <a:srgbClr val="272525"/>
                </a:solidFill>
                <a:latin typeface="Times New Roman" panose="02020603050405020304" pitchFamily="18" charset="0"/>
                <a:ea typeface="Montserrat" pitchFamily="34" charset="-122"/>
                <a:cs typeface="Times New Roman" panose="02020603050405020304" pitchFamily="18" charset="0"/>
              </a:rPr>
              <a:t>Root Mean Squared Error (RMSE):</a:t>
            </a: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 Penalizes larger errors more heavily, sensitive to outliers.</a:t>
            </a:r>
            <a:endParaRPr lang="en-US" sz="1200" dirty="0">
              <a:latin typeface="Times New Roman" panose="02020603050405020304" pitchFamily="18" charset="0"/>
              <a:cs typeface="Times New Roman" panose="02020603050405020304" pitchFamily="18" charset="0"/>
            </a:endParaRPr>
          </a:p>
        </p:txBody>
      </p:sp>
      <p:sp>
        <p:nvSpPr>
          <p:cNvPr id="26" name="Text 20">
            <a:extLst>
              <a:ext uri="{FF2B5EF4-FFF2-40B4-BE49-F238E27FC236}">
                <a16:creationId xmlns:a16="http://schemas.microsoft.com/office/drawing/2014/main" id="{3655560B-4B4A-0189-6AE0-9BD7FB923176}"/>
              </a:ext>
            </a:extLst>
          </p:cNvPr>
          <p:cNvSpPr/>
          <p:nvPr/>
        </p:nvSpPr>
        <p:spPr>
          <a:xfrm>
            <a:off x="6970671" y="5648485"/>
            <a:ext cx="6534031" cy="41671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b="1" dirty="0">
                <a:solidFill>
                  <a:srgbClr val="272525"/>
                </a:solidFill>
                <a:latin typeface="Times New Roman" panose="02020603050405020304" pitchFamily="18" charset="0"/>
                <a:ea typeface="Montserrat" pitchFamily="34" charset="-122"/>
                <a:cs typeface="Times New Roman" panose="02020603050405020304" pitchFamily="18" charset="0"/>
              </a:rPr>
              <a:t>R-squared (R²):</a:t>
            </a: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 Proportion of variance in the dependent variable predictable from the independent variables.</a:t>
            </a:r>
            <a:endParaRPr lang="en-US" sz="1200" dirty="0">
              <a:latin typeface="Times New Roman" panose="02020603050405020304" pitchFamily="18" charset="0"/>
              <a:cs typeface="Times New Roman" panose="02020603050405020304" pitchFamily="18" charset="0"/>
            </a:endParaRPr>
          </a:p>
        </p:txBody>
      </p:sp>
      <p:sp>
        <p:nvSpPr>
          <p:cNvPr id="28" name="Text 22">
            <a:extLst>
              <a:ext uri="{FF2B5EF4-FFF2-40B4-BE49-F238E27FC236}">
                <a16:creationId xmlns:a16="http://schemas.microsoft.com/office/drawing/2014/main" id="{7AAABB3F-2443-073C-262A-CCD658CB981D}"/>
              </a:ext>
            </a:extLst>
          </p:cNvPr>
          <p:cNvSpPr/>
          <p:nvPr/>
        </p:nvSpPr>
        <p:spPr>
          <a:xfrm>
            <a:off x="6970671" y="6110686"/>
            <a:ext cx="6534031" cy="41671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Visualizing actual vs. predicted values and residual plots to assess model fit and identify systematic errors.</a:t>
            </a:r>
            <a:endParaRPr lang="en-US" sz="1200" dirty="0">
              <a:latin typeface="Times New Roman" panose="02020603050405020304" pitchFamily="18" charset="0"/>
              <a:cs typeface="Times New Roman" panose="02020603050405020304" pitchFamily="18" charset="0"/>
            </a:endParaRPr>
          </a:p>
        </p:txBody>
      </p:sp>
      <p:sp>
        <p:nvSpPr>
          <p:cNvPr id="29" name="Text 7">
            <a:extLst>
              <a:ext uri="{FF2B5EF4-FFF2-40B4-BE49-F238E27FC236}">
                <a16:creationId xmlns:a16="http://schemas.microsoft.com/office/drawing/2014/main" id="{341B4182-634F-94C6-C443-82891A9B8638}"/>
              </a:ext>
            </a:extLst>
          </p:cNvPr>
          <p:cNvSpPr/>
          <p:nvPr/>
        </p:nvSpPr>
        <p:spPr>
          <a:xfrm>
            <a:off x="6970671" y="3097571"/>
            <a:ext cx="6534031" cy="251342"/>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1600"/>
              </a:lnSpc>
              <a:buSzPct val="100000"/>
              <a:buChar char="•"/>
            </a:pPr>
            <a:r>
              <a:rPr lang="en-US" sz="1200" dirty="0">
                <a:latin typeface="Times New Roman" panose="02020603050405020304" pitchFamily="18" charset="0"/>
                <a:cs typeface="Times New Roman" panose="02020603050405020304" pitchFamily="18" charset="0"/>
              </a:rPr>
              <a:t>Used standard scaler to test with linear models.</a:t>
            </a:r>
          </a:p>
        </p:txBody>
      </p:sp>
    </p:spTree>
    <p:extLst>
      <p:ext uri="{BB962C8B-B14F-4D97-AF65-F5344CB8AC3E}">
        <p14:creationId xmlns:p14="http://schemas.microsoft.com/office/powerpoint/2010/main" val="244896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128AA19A-E550-DEC3-ECF2-FFB9ED69C61D}"/>
              </a:ext>
            </a:extLst>
          </p:cNvPr>
          <p:cNvSpPr/>
          <p:nvPr/>
        </p:nvSpPr>
        <p:spPr>
          <a:xfrm>
            <a:off x="2887638" y="346988"/>
            <a:ext cx="7898172" cy="529649"/>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600"/>
              </a:lnSpc>
              <a:buNone/>
            </a:pPr>
            <a:r>
              <a:rPr lang="en-US" sz="2660" b="1" dirty="0">
                <a:solidFill>
                  <a:srgbClr val="7068F4"/>
                </a:solidFill>
                <a:latin typeface="Times New Roman" panose="02020603050405020304" pitchFamily="18" charset="0"/>
                <a:cs typeface="Times New Roman" panose="02020603050405020304" pitchFamily="18" charset="0"/>
              </a:rPr>
              <a:t>Conclusion: Process Overview &amp; Performance Metrics</a:t>
            </a:r>
          </a:p>
        </p:txBody>
      </p:sp>
      <p:sp>
        <p:nvSpPr>
          <p:cNvPr id="3" name="Text 1">
            <a:extLst>
              <a:ext uri="{FF2B5EF4-FFF2-40B4-BE49-F238E27FC236}">
                <a16:creationId xmlns:a16="http://schemas.microsoft.com/office/drawing/2014/main" id="{24C98796-0D25-5F48-4978-CD75E5373728}"/>
              </a:ext>
            </a:extLst>
          </p:cNvPr>
          <p:cNvSpPr/>
          <p:nvPr/>
        </p:nvSpPr>
        <p:spPr>
          <a:xfrm>
            <a:off x="772003" y="1080833"/>
            <a:ext cx="11300178" cy="73767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sz="1400" dirty="0">
                <a:solidFill>
                  <a:srgbClr val="272525"/>
                </a:solidFill>
                <a:latin typeface="Times New Roman" panose="02020603050405020304" pitchFamily="18" charset="0"/>
                <a:ea typeface="Montserrat" pitchFamily="34" charset="-122"/>
                <a:cs typeface="Times New Roman" panose="02020603050405020304" pitchFamily="18" charset="0"/>
              </a:rPr>
              <a:t>This comprehensive project leveraged environmental and meteorological data to develop a robust machine learning model for optimizing power consumption in Wellington's Zone 1. The iterative process from data understanding to model evaluation ensures a reliable and impactful solution.</a:t>
            </a:r>
            <a:endParaRPr lang="en-US" sz="1400" dirty="0">
              <a:latin typeface="Times New Roman" panose="02020603050405020304" pitchFamily="18" charset="0"/>
              <a:cs typeface="Times New Roman" panose="02020603050405020304" pitchFamily="18" charset="0"/>
            </a:endParaRPr>
          </a:p>
        </p:txBody>
      </p:sp>
      <p:sp>
        <p:nvSpPr>
          <p:cNvPr id="13" name="Text 11">
            <a:extLst>
              <a:ext uri="{FF2B5EF4-FFF2-40B4-BE49-F238E27FC236}">
                <a16:creationId xmlns:a16="http://schemas.microsoft.com/office/drawing/2014/main" id="{CDD6F902-D79B-74A9-36CB-62F307CC4A98}"/>
              </a:ext>
            </a:extLst>
          </p:cNvPr>
          <p:cNvSpPr/>
          <p:nvPr/>
        </p:nvSpPr>
        <p:spPr>
          <a:xfrm>
            <a:off x="4560365" y="2062918"/>
            <a:ext cx="4368425" cy="37911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550"/>
              </a:lnSpc>
              <a:buNone/>
            </a:pPr>
            <a:r>
              <a:rPr lang="en-US" sz="2400" b="1" dirty="0">
                <a:solidFill>
                  <a:srgbClr val="7068F4"/>
                </a:solidFill>
                <a:latin typeface="Times New Roman" panose="02020603050405020304" pitchFamily="18" charset="0"/>
                <a:ea typeface="Barlow Bold" pitchFamily="34" charset="-122"/>
                <a:cs typeface="Times New Roman" panose="02020603050405020304" pitchFamily="18" charset="0"/>
              </a:rPr>
              <a:t>Illustrative Performance Metrics</a:t>
            </a:r>
            <a:endParaRPr lang="en-US" sz="2400" dirty="0">
              <a:latin typeface="Times New Roman" panose="02020603050405020304" pitchFamily="18" charset="0"/>
              <a:cs typeface="Times New Roman" panose="02020603050405020304" pitchFamily="18" charset="0"/>
            </a:endParaRPr>
          </a:p>
        </p:txBody>
      </p:sp>
      <p:sp>
        <p:nvSpPr>
          <p:cNvPr id="14" name="Text 12">
            <a:extLst>
              <a:ext uri="{FF2B5EF4-FFF2-40B4-BE49-F238E27FC236}">
                <a16:creationId xmlns:a16="http://schemas.microsoft.com/office/drawing/2014/main" id="{8D19F5C4-80D2-173C-D0F5-223D193649D6}"/>
              </a:ext>
            </a:extLst>
          </p:cNvPr>
          <p:cNvSpPr/>
          <p:nvPr/>
        </p:nvSpPr>
        <p:spPr>
          <a:xfrm>
            <a:off x="4150379" y="3444672"/>
            <a:ext cx="5380315" cy="32385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250"/>
              </a:lnSpc>
              <a:buNone/>
            </a:pPr>
            <a:r>
              <a:rPr lang="en-US" sz="1600" dirty="0">
                <a:solidFill>
                  <a:srgbClr val="272525"/>
                </a:solidFill>
                <a:latin typeface="Times New Roman" panose="02020603050405020304" pitchFamily="18" charset="0"/>
                <a:ea typeface="Montserrat" pitchFamily="34" charset="-122"/>
                <a:cs typeface="Times New Roman" panose="02020603050405020304" pitchFamily="18" charset="0"/>
              </a:rPr>
              <a:t>Based on our final model, preliminary results on the test set indicate strong predictive capabilities:</a:t>
            </a:r>
            <a:endParaRPr lang="en-US" sz="1600" dirty="0">
              <a:latin typeface="Times New Roman" panose="02020603050405020304" pitchFamily="18" charset="0"/>
              <a:cs typeface="Times New Roman" panose="02020603050405020304" pitchFamily="18" charset="0"/>
            </a:endParaRPr>
          </a:p>
        </p:txBody>
      </p:sp>
      <p:sp>
        <p:nvSpPr>
          <p:cNvPr id="15" name="Text 13">
            <a:extLst>
              <a:ext uri="{FF2B5EF4-FFF2-40B4-BE49-F238E27FC236}">
                <a16:creationId xmlns:a16="http://schemas.microsoft.com/office/drawing/2014/main" id="{0386B6C1-4E7E-5DA2-ADC7-15D8AF577E2E}"/>
              </a:ext>
            </a:extLst>
          </p:cNvPr>
          <p:cNvSpPr/>
          <p:nvPr/>
        </p:nvSpPr>
        <p:spPr>
          <a:xfrm>
            <a:off x="4150379" y="4074107"/>
            <a:ext cx="5380315" cy="33385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00"/>
              </a:lnSpc>
            </a:pPr>
            <a:r>
              <a:rPr lang="en-IN" sz="2800" b="1" dirty="0">
                <a:solidFill>
                  <a:srgbClr val="272525"/>
                </a:solidFill>
                <a:latin typeface="Times New Roman" panose="02020603050405020304" pitchFamily="18" charset="0"/>
                <a:ea typeface="Barlow Bold" pitchFamily="34" charset="-122"/>
                <a:cs typeface="Times New Roman" panose="02020603050405020304" pitchFamily="18" charset="0"/>
              </a:rPr>
              <a:t>3257.9</a:t>
            </a:r>
            <a:endParaRPr lang="en-US" sz="2800" b="1" dirty="0">
              <a:solidFill>
                <a:srgbClr val="272525"/>
              </a:solidFill>
              <a:latin typeface="Times New Roman" panose="02020603050405020304" pitchFamily="18" charset="0"/>
              <a:ea typeface="Barlow Bold" pitchFamily="34" charset="-122"/>
              <a:cs typeface="Times New Roman" panose="02020603050405020304" pitchFamily="18" charset="0"/>
            </a:endParaRPr>
          </a:p>
        </p:txBody>
      </p:sp>
      <p:sp>
        <p:nvSpPr>
          <p:cNvPr id="16" name="Text 14">
            <a:extLst>
              <a:ext uri="{FF2B5EF4-FFF2-40B4-BE49-F238E27FC236}">
                <a16:creationId xmlns:a16="http://schemas.microsoft.com/office/drawing/2014/main" id="{34298FF5-91F2-753E-D9BB-EE4E53503B85}"/>
              </a:ext>
            </a:extLst>
          </p:cNvPr>
          <p:cNvSpPr/>
          <p:nvPr/>
        </p:nvSpPr>
        <p:spPr>
          <a:xfrm>
            <a:off x="6174859" y="4445346"/>
            <a:ext cx="1331357" cy="16633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1300"/>
              </a:lnSpc>
              <a:buNone/>
            </a:pPr>
            <a:r>
              <a:rPr lang="en-US" sz="1100" b="1" dirty="0">
                <a:solidFill>
                  <a:srgbClr val="272525"/>
                </a:solidFill>
                <a:latin typeface="Times New Roman" panose="02020603050405020304" pitchFamily="18" charset="0"/>
                <a:ea typeface="Barlow Bold" pitchFamily="34" charset="-122"/>
                <a:cs typeface="Times New Roman" panose="02020603050405020304" pitchFamily="18" charset="0"/>
              </a:rPr>
              <a:t>MAE</a:t>
            </a:r>
            <a:endParaRPr lang="en-US" sz="1100" dirty="0">
              <a:latin typeface="Times New Roman" panose="02020603050405020304" pitchFamily="18" charset="0"/>
              <a:cs typeface="Times New Roman" panose="02020603050405020304" pitchFamily="18" charset="0"/>
            </a:endParaRPr>
          </a:p>
        </p:txBody>
      </p:sp>
      <p:sp>
        <p:nvSpPr>
          <p:cNvPr id="17" name="Text 15">
            <a:extLst>
              <a:ext uri="{FF2B5EF4-FFF2-40B4-BE49-F238E27FC236}">
                <a16:creationId xmlns:a16="http://schemas.microsoft.com/office/drawing/2014/main" id="{C4B5F6E1-F73F-B4EA-B796-69AD930F61B4}"/>
              </a:ext>
            </a:extLst>
          </p:cNvPr>
          <p:cNvSpPr/>
          <p:nvPr/>
        </p:nvSpPr>
        <p:spPr>
          <a:xfrm>
            <a:off x="4150439" y="4766381"/>
            <a:ext cx="5380315" cy="32385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250"/>
              </a:lnSpc>
              <a:buNone/>
            </a:pPr>
            <a:r>
              <a:rPr lang="en-US" sz="1600" dirty="0">
                <a:solidFill>
                  <a:srgbClr val="272525"/>
                </a:solidFill>
                <a:latin typeface="Times New Roman" panose="02020603050405020304" pitchFamily="18" charset="0"/>
                <a:ea typeface="Montserrat" pitchFamily="34" charset="-122"/>
                <a:cs typeface="Times New Roman" panose="02020603050405020304" pitchFamily="18" charset="0"/>
              </a:rPr>
              <a:t>Mean Absolute Error, indicating the average absolute difference between predicted and actual power consumption.</a:t>
            </a:r>
            <a:endParaRPr lang="en-US" sz="1600" dirty="0">
              <a:latin typeface="Times New Roman" panose="02020603050405020304" pitchFamily="18" charset="0"/>
              <a:cs typeface="Times New Roman" panose="02020603050405020304" pitchFamily="18" charset="0"/>
            </a:endParaRPr>
          </a:p>
        </p:txBody>
      </p:sp>
      <p:sp>
        <p:nvSpPr>
          <p:cNvPr id="18" name="Text 16">
            <a:extLst>
              <a:ext uri="{FF2B5EF4-FFF2-40B4-BE49-F238E27FC236}">
                <a16:creationId xmlns:a16="http://schemas.microsoft.com/office/drawing/2014/main" id="{4932F885-880A-0249-5751-A65748871704}"/>
              </a:ext>
            </a:extLst>
          </p:cNvPr>
          <p:cNvSpPr/>
          <p:nvPr/>
        </p:nvSpPr>
        <p:spPr>
          <a:xfrm>
            <a:off x="4150439" y="5344992"/>
            <a:ext cx="5380315" cy="33385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00"/>
              </a:lnSpc>
            </a:pPr>
            <a:r>
              <a:rPr lang="en-IN" sz="2800" b="1" dirty="0">
                <a:solidFill>
                  <a:srgbClr val="272525"/>
                </a:solidFill>
                <a:latin typeface="Times New Roman" panose="02020603050405020304" pitchFamily="18" charset="0"/>
                <a:ea typeface="Barlow Bold" pitchFamily="34" charset="-122"/>
                <a:cs typeface="Times New Roman" panose="02020603050405020304" pitchFamily="18" charset="0"/>
              </a:rPr>
              <a:t>4710.7</a:t>
            </a:r>
            <a:endParaRPr lang="en-US" sz="2800" b="1" dirty="0">
              <a:solidFill>
                <a:srgbClr val="272525"/>
              </a:solidFill>
              <a:latin typeface="Times New Roman" panose="02020603050405020304" pitchFamily="18" charset="0"/>
              <a:ea typeface="Barlow Bold" pitchFamily="34" charset="-122"/>
              <a:cs typeface="Times New Roman" panose="02020603050405020304" pitchFamily="18" charset="0"/>
            </a:endParaRPr>
          </a:p>
        </p:txBody>
      </p:sp>
      <p:sp>
        <p:nvSpPr>
          <p:cNvPr id="19" name="Text 17">
            <a:extLst>
              <a:ext uri="{FF2B5EF4-FFF2-40B4-BE49-F238E27FC236}">
                <a16:creationId xmlns:a16="http://schemas.microsoft.com/office/drawing/2014/main" id="{E5D14C78-746B-87F2-C67B-ED9653598F2A}"/>
              </a:ext>
            </a:extLst>
          </p:cNvPr>
          <p:cNvSpPr/>
          <p:nvPr/>
        </p:nvSpPr>
        <p:spPr>
          <a:xfrm>
            <a:off x="6174859" y="5805169"/>
            <a:ext cx="1331357" cy="16633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1300"/>
              </a:lnSpc>
              <a:buNone/>
            </a:pPr>
            <a:r>
              <a:rPr lang="en-US" sz="1100" b="1" dirty="0">
                <a:solidFill>
                  <a:srgbClr val="272525"/>
                </a:solidFill>
                <a:latin typeface="Times New Roman" panose="02020603050405020304" pitchFamily="18" charset="0"/>
                <a:ea typeface="Barlow Bold" pitchFamily="34" charset="-122"/>
                <a:cs typeface="Times New Roman" panose="02020603050405020304" pitchFamily="18" charset="0"/>
              </a:rPr>
              <a:t>RMSE</a:t>
            </a:r>
            <a:endParaRPr lang="en-US" sz="1100" dirty="0">
              <a:latin typeface="Times New Roman" panose="02020603050405020304" pitchFamily="18" charset="0"/>
              <a:cs typeface="Times New Roman" panose="02020603050405020304" pitchFamily="18" charset="0"/>
            </a:endParaRPr>
          </a:p>
        </p:txBody>
      </p:sp>
      <p:sp>
        <p:nvSpPr>
          <p:cNvPr id="20" name="Text 18">
            <a:extLst>
              <a:ext uri="{FF2B5EF4-FFF2-40B4-BE49-F238E27FC236}">
                <a16:creationId xmlns:a16="http://schemas.microsoft.com/office/drawing/2014/main" id="{0AB99E1F-D4D6-F721-6443-8EAE5AE09A57}"/>
              </a:ext>
            </a:extLst>
          </p:cNvPr>
          <p:cNvSpPr/>
          <p:nvPr/>
        </p:nvSpPr>
        <p:spPr>
          <a:xfrm>
            <a:off x="4150439" y="6072583"/>
            <a:ext cx="5380315" cy="32385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250"/>
              </a:lnSpc>
              <a:buNone/>
            </a:pPr>
            <a:r>
              <a:rPr lang="en-US" sz="1600" dirty="0">
                <a:solidFill>
                  <a:srgbClr val="272525"/>
                </a:solidFill>
                <a:latin typeface="Times New Roman" panose="02020603050405020304" pitchFamily="18" charset="0"/>
                <a:ea typeface="Montserrat" pitchFamily="34" charset="-122"/>
                <a:cs typeface="Times New Roman" panose="02020603050405020304" pitchFamily="18" charset="0"/>
              </a:rPr>
              <a:t>Root Mean Squared Error, penalizing larger prediction errors more heavily, reflecting the model's overall prediction precision.</a:t>
            </a:r>
            <a:endParaRPr lang="en-US" sz="1600" dirty="0">
              <a:latin typeface="Times New Roman" panose="02020603050405020304" pitchFamily="18" charset="0"/>
              <a:cs typeface="Times New Roman" panose="02020603050405020304" pitchFamily="18" charset="0"/>
            </a:endParaRPr>
          </a:p>
        </p:txBody>
      </p:sp>
      <p:sp>
        <p:nvSpPr>
          <p:cNvPr id="21" name="Text 19">
            <a:extLst>
              <a:ext uri="{FF2B5EF4-FFF2-40B4-BE49-F238E27FC236}">
                <a16:creationId xmlns:a16="http://schemas.microsoft.com/office/drawing/2014/main" id="{47CE88E0-CDBF-CFC7-CF78-C73563177055}"/>
              </a:ext>
            </a:extLst>
          </p:cNvPr>
          <p:cNvSpPr/>
          <p:nvPr/>
        </p:nvSpPr>
        <p:spPr>
          <a:xfrm>
            <a:off x="4150379" y="6562763"/>
            <a:ext cx="5380315" cy="33385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600"/>
              </a:lnSpc>
              <a:buNone/>
            </a:pPr>
            <a:r>
              <a:rPr lang="en-US" sz="2800" b="1" dirty="0">
                <a:solidFill>
                  <a:srgbClr val="272525"/>
                </a:solidFill>
                <a:latin typeface="Times New Roman" panose="02020603050405020304" pitchFamily="18" charset="0"/>
                <a:ea typeface="Barlow Bold" pitchFamily="34" charset="-122"/>
                <a:cs typeface="Times New Roman" panose="02020603050405020304" pitchFamily="18" charset="0"/>
              </a:rPr>
              <a:t>0.65</a:t>
            </a:r>
            <a:endParaRPr lang="en-US" sz="2800" dirty="0">
              <a:latin typeface="Times New Roman" panose="02020603050405020304" pitchFamily="18" charset="0"/>
              <a:cs typeface="Times New Roman" panose="02020603050405020304" pitchFamily="18" charset="0"/>
            </a:endParaRPr>
          </a:p>
        </p:txBody>
      </p:sp>
      <p:sp>
        <p:nvSpPr>
          <p:cNvPr id="22" name="Text 20">
            <a:extLst>
              <a:ext uri="{FF2B5EF4-FFF2-40B4-BE49-F238E27FC236}">
                <a16:creationId xmlns:a16="http://schemas.microsoft.com/office/drawing/2014/main" id="{15DAEE27-DD99-FDFE-240E-5F31C5D53121}"/>
              </a:ext>
            </a:extLst>
          </p:cNvPr>
          <p:cNvSpPr/>
          <p:nvPr/>
        </p:nvSpPr>
        <p:spPr>
          <a:xfrm>
            <a:off x="6174859" y="6896614"/>
            <a:ext cx="1331357" cy="16633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1300"/>
              </a:lnSpc>
              <a:buNone/>
            </a:pPr>
            <a:r>
              <a:rPr lang="en-US" sz="1100" b="1" dirty="0">
                <a:solidFill>
                  <a:srgbClr val="272525"/>
                </a:solidFill>
                <a:latin typeface="Times New Roman" panose="02020603050405020304" pitchFamily="18" charset="0"/>
                <a:ea typeface="Barlow Bold" pitchFamily="34" charset="-122"/>
                <a:cs typeface="Times New Roman" panose="02020603050405020304" pitchFamily="18" charset="0"/>
              </a:rPr>
              <a:t>R-squared</a:t>
            </a:r>
            <a:endParaRPr lang="en-US" sz="1100" dirty="0">
              <a:latin typeface="Times New Roman" panose="02020603050405020304" pitchFamily="18" charset="0"/>
              <a:cs typeface="Times New Roman" panose="02020603050405020304" pitchFamily="18" charset="0"/>
            </a:endParaRPr>
          </a:p>
        </p:txBody>
      </p:sp>
      <p:sp>
        <p:nvSpPr>
          <p:cNvPr id="54" name="Text 18">
            <a:extLst>
              <a:ext uri="{FF2B5EF4-FFF2-40B4-BE49-F238E27FC236}">
                <a16:creationId xmlns:a16="http://schemas.microsoft.com/office/drawing/2014/main" id="{91A1A357-774D-ECD3-D2D1-47A7CE05D735}"/>
              </a:ext>
            </a:extLst>
          </p:cNvPr>
          <p:cNvSpPr/>
          <p:nvPr/>
        </p:nvSpPr>
        <p:spPr>
          <a:xfrm>
            <a:off x="4150379" y="7266662"/>
            <a:ext cx="5380315" cy="32385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250"/>
              </a:lnSpc>
            </a:pPr>
            <a:r>
              <a:rPr lang="en-US" sz="1600" dirty="0">
                <a:solidFill>
                  <a:srgbClr val="272525"/>
                </a:solidFill>
                <a:latin typeface="Times New Roman" panose="02020603050405020304" pitchFamily="18" charset="0"/>
                <a:ea typeface="Montserrat" pitchFamily="34" charset="-122"/>
                <a:cs typeface="Times New Roman" panose="02020603050405020304" pitchFamily="18" charset="0"/>
              </a:rPr>
              <a:t>R², indicating that approx. 66% of the variance in power </a:t>
            </a:r>
            <a:r>
              <a:rPr lang="en-US" sz="1600" dirty="0">
                <a:solidFill>
                  <a:srgbClr val="272525"/>
                </a:solidFill>
                <a:latin typeface="Times New Roman" panose="02020603050405020304" pitchFamily="18" charset="0"/>
                <a:cs typeface="Times New Roman" panose="02020603050405020304" pitchFamily="18" charset="0"/>
              </a:rPr>
              <a:t>consumption</a:t>
            </a:r>
            <a:r>
              <a:rPr lang="en-US" sz="1600" dirty="0">
                <a:solidFill>
                  <a:srgbClr val="272525"/>
                </a:solidFill>
                <a:latin typeface="Times New Roman" panose="02020603050405020304" pitchFamily="18" charset="0"/>
                <a:ea typeface="Montserrat" pitchFamily="34" charset="-122"/>
                <a:cs typeface="Times New Roman" panose="02020603050405020304" pitchFamily="18" charset="0"/>
              </a:rPr>
              <a:t> can be explained by our model's features.</a:t>
            </a:r>
            <a:endParaRPr lang="en-US" sz="1600" dirty="0">
              <a:latin typeface="Times New Roman" panose="02020603050405020304" pitchFamily="18" charset="0"/>
              <a:cs typeface="Times New Roman" panose="02020603050405020304" pitchFamily="18" charset="0"/>
            </a:endParaRPr>
          </a:p>
        </p:txBody>
      </p:sp>
      <p:sp>
        <p:nvSpPr>
          <p:cNvPr id="57" name="Text 13">
            <a:extLst>
              <a:ext uri="{FF2B5EF4-FFF2-40B4-BE49-F238E27FC236}">
                <a16:creationId xmlns:a16="http://schemas.microsoft.com/office/drawing/2014/main" id="{34783D85-C33F-0A46-06CB-E645BE799FA3}"/>
              </a:ext>
            </a:extLst>
          </p:cNvPr>
          <p:cNvSpPr/>
          <p:nvPr/>
        </p:nvSpPr>
        <p:spPr>
          <a:xfrm>
            <a:off x="4054422" y="2651314"/>
            <a:ext cx="5380315" cy="33385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600"/>
              </a:lnSpc>
              <a:buNone/>
            </a:pPr>
            <a:r>
              <a:rPr lang="en-US" sz="2800" b="1" dirty="0">
                <a:solidFill>
                  <a:srgbClr val="272525"/>
                </a:solidFill>
                <a:latin typeface="Times New Roman" panose="02020603050405020304" pitchFamily="18" charset="0"/>
                <a:ea typeface="Barlow Bold" pitchFamily="34" charset="-122"/>
                <a:cs typeface="Times New Roman" panose="02020603050405020304" pitchFamily="18" charset="0"/>
              </a:rPr>
              <a:t>Random forest regressor</a:t>
            </a:r>
            <a:endParaRPr lang="en-US" sz="2800" dirty="0">
              <a:latin typeface="Times New Roman" panose="02020603050405020304" pitchFamily="18" charset="0"/>
              <a:cs typeface="Times New Roman" panose="02020603050405020304" pitchFamily="18" charset="0"/>
            </a:endParaRPr>
          </a:p>
        </p:txBody>
      </p:sp>
      <p:sp>
        <p:nvSpPr>
          <p:cNvPr id="58" name="Text 14">
            <a:extLst>
              <a:ext uri="{FF2B5EF4-FFF2-40B4-BE49-F238E27FC236}">
                <a16:creationId xmlns:a16="http://schemas.microsoft.com/office/drawing/2014/main" id="{3A47DF83-F91E-FC95-BA2B-D85D490577D2}"/>
              </a:ext>
            </a:extLst>
          </p:cNvPr>
          <p:cNvSpPr/>
          <p:nvPr/>
        </p:nvSpPr>
        <p:spPr>
          <a:xfrm>
            <a:off x="6078900" y="3098870"/>
            <a:ext cx="1331357" cy="16633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1300"/>
              </a:lnSpc>
              <a:buNone/>
            </a:pPr>
            <a:r>
              <a:rPr lang="en-US" sz="1100" b="1" dirty="0">
                <a:solidFill>
                  <a:srgbClr val="272525"/>
                </a:solidFill>
                <a:latin typeface="Times New Roman" panose="02020603050405020304" pitchFamily="18" charset="0"/>
                <a:ea typeface="Barlow Bold" pitchFamily="34" charset="-122"/>
                <a:cs typeface="Times New Roman" panose="02020603050405020304" pitchFamily="18" charset="0"/>
              </a:rPr>
              <a:t>Chosen model</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232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F41F167-0D9E-5D1B-5AD2-FC28427BFA95}"/>
              </a:ext>
            </a:extLst>
          </p:cNvPr>
          <p:cNvSpPr/>
          <p:nvPr/>
        </p:nvSpPr>
        <p:spPr>
          <a:xfrm>
            <a:off x="4661890" y="3968750"/>
            <a:ext cx="4357293" cy="71144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600"/>
              </a:lnSpc>
              <a:buNone/>
            </a:pPr>
            <a:r>
              <a:rPr lang="en-US" sz="7200" b="1" dirty="0">
                <a:solidFill>
                  <a:srgbClr val="7068F4"/>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237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34C4-8BE6-4BCD-A717-8B848A3BDED5}"/>
              </a:ext>
            </a:extLst>
          </p:cNvPr>
          <p:cNvSpPr>
            <a:spLocks noGrp="1"/>
          </p:cNvSpPr>
          <p:nvPr>
            <p:ph type="title"/>
          </p:nvPr>
        </p:nvSpPr>
        <p:spPr>
          <a:xfrm>
            <a:off x="2678601" y="1576345"/>
            <a:ext cx="8323874" cy="671659"/>
          </a:xfrm>
        </p:spPr>
        <p:txBody>
          <a:bodyPr>
            <a:normAutofit/>
          </a:bodyPr>
          <a:lstStyle/>
          <a:p>
            <a:pPr algn="ctr"/>
            <a:r>
              <a:rPr lang="en-US" sz="3200" b="1" dirty="0">
                <a:solidFill>
                  <a:srgbClr val="7068F4"/>
                </a:solidFill>
                <a:latin typeface="Times New Roman" panose="02020603050405020304" pitchFamily="18" charset="0"/>
                <a:cs typeface="Times New Roman" panose="02020603050405020304" pitchFamily="18" charset="0"/>
              </a:rPr>
              <a:t>About me..</a:t>
            </a:r>
            <a:endParaRPr lang="en-IN" sz="3200" b="1" dirty="0">
              <a:solidFill>
                <a:srgbClr val="7068F4"/>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699521D-6A07-4EA9-BAC7-5B24F690A83A}"/>
              </a:ext>
            </a:extLst>
          </p:cNvPr>
          <p:cNvSpPr txBox="1"/>
          <p:nvPr/>
        </p:nvSpPr>
        <p:spPr>
          <a:xfrm>
            <a:off x="1436949" y="3768410"/>
            <a:ext cx="10922449" cy="1261884"/>
          </a:xfrm>
          <a:prstGeom prst="rect">
            <a:avLst/>
          </a:prstGeom>
          <a:noFill/>
        </p:spPr>
        <p:txBody>
          <a:bodyPr wrap="square">
            <a:spAutoFit/>
          </a:bodyPr>
          <a:lstStyle/>
          <a:p>
            <a:pPr algn="just"/>
            <a:r>
              <a:rPr lang="en-US" sz="1900" dirty="0">
                <a:latin typeface="Times New Roman" panose="02020603050405020304" pitchFamily="18" charset="0"/>
                <a:cs typeface="Times New Roman" panose="02020603050405020304" pitchFamily="18" charset="0"/>
              </a:rPr>
              <a:t>Mobile application developer with overall of 8 years experience in IT industry where in I have worked various projects and built end to end mobile applications. </a:t>
            </a:r>
          </a:p>
          <a:p>
            <a:pPr algn="just"/>
            <a:r>
              <a:rPr lang="en-US" sz="1900" dirty="0">
                <a:latin typeface="Times New Roman" panose="02020603050405020304" pitchFamily="18" charset="0"/>
                <a:cs typeface="Times New Roman" panose="02020603050405020304" pitchFamily="18" charset="0"/>
              </a:rPr>
              <a:t>I am now transitioning to AI/ML roles to align myself with current advance skillset and prove my expertise in the vast domain of AI world</a:t>
            </a:r>
          </a:p>
        </p:txBody>
      </p:sp>
    </p:spTree>
    <p:extLst>
      <p:ext uri="{BB962C8B-B14F-4D97-AF65-F5344CB8AC3E}">
        <p14:creationId xmlns:p14="http://schemas.microsoft.com/office/powerpoint/2010/main" val="190301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DBA074A9-5300-506F-B495-25956554162C}"/>
              </a:ext>
            </a:extLst>
          </p:cNvPr>
          <p:cNvSpPr/>
          <p:nvPr/>
        </p:nvSpPr>
        <p:spPr>
          <a:xfrm>
            <a:off x="5195331" y="214340"/>
            <a:ext cx="3290411" cy="38350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sz="2400" b="1" dirty="0">
                <a:solidFill>
                  <a:srgbClr val="7068F4"/>
                </a:solidFill>
                <a:latin typeface="Times New Roman" panose="02020603050405020304" pitchFamily="18" charset="0"/>
                <a:ea typeface="Barlow Bold" pitchFamily="34" charset="-122"/>
                <a:cs typeface="Times New Roman" panose="02020603050405020304" pitchFamily="18" charset="0"/>
              </a:rPr>
              <a:t>ML Project Lifecycle</a:t>
            </a:r>
            <a:endParaRPr lang="en-US" sz="24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8FBC0539-089D-C139-534B-799C57859750}"/>
              </a:ext>
            </a:extLst>
          </p:cNvPr>
          <p:cNvSpPr/>
          <p:nvPr/>
        </p:nvSpPr>
        <p:spPr>
          <a:xfrm>
            <a:off x="1064033" y="801496"/>
            <a:ext cx="11534367" cy="37290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50"/>
              </a:lnSpc>
            </a:pPr>
            <a:r>
              <a:rPr lang="en-US" sz="1400" dirty="0">
                <a:solidFill>
                  <a:srgbClr val="272525"/>
                </a:solidFill>
                <a:latin typeface="Times New Roman" panose="02020603050405020304" pitchFamily="18" charset="0"/>
                <a:ea typeface="Montserrat" pitchFamily="34" charset="-122"/>
                <a:cs typeface="Times New Roman" panose="02020603050405020304" pitchFamily="18" charset="0"/>
              </a:rPr>
              <a:t>Developing a robust predictive model for power consumption involves a systematic approach, moving through distinct phases from initial understanding to continuous monitoring.</a:t>
            </a:r>
            <a:endParaRPr lang="en-US" sz="1400" dirty="0">
              <a:latin typeface="Times New Roman" panose="02020603050405020304" pitchFamily="18" charset="0"/>
              <a:cs typeface="Times New Roman" panose="02020603050405020304" pitchFamily="18" charset="0"/>
            </a:endParaRPr>
          </a:p>
        </p:txBody>
      </p:sp>
      <p:pic>
        <p:nvPicPr>
          <p:cNvPr id="4" name="Image 1">
            <a:extLst>
              <a:ext uri="{FF2B5EF4-FFF2-40B4-BE49-F238E27FC236}">
                <a16:creationId xmlns:a16="http://schemas.microsoft.com/office/drawing/2014/main" id="{6914EE00-7280-BBDF-3B11-3C58CE821A7E}"/>
              </a:ext>
            </a:extLst>
          </p:cNvPr>
          <p:cNvPicPr>
            <a:picLocks noChangeAspect="1"/>
          </p:cNvPicPr>
          <p:nvPr/>
        </p:nvPicPr>
        <p:blipFill>
          <a:blip r:embed="rId2"/>
          <a:stretch>
            <a:fillRect/>
          </a:stretch>
        </p:blipFill>
        <p:spPr>
          <a:xfrm>
            <a:off x="1538167" y="1320543"/>
            <a:ext cx="291465" cy="291465"/>
          </a:xfrm>
          <a:prstGeom prst="rect">
            <a:avLst/>
          </a:prstGeom>
        </p:spPr>
      </p:pic>
      <p:sp>
        <p:nvSpPr>
          <p:cNvPr id="5" name="Text 2">
            <a:extLst>
              <a:ext uri="{FF2B5EF4-FFF2-40B4-BE49-F238E27FC236}">
                <a16:creationId xmlns:a16="http://schemas.microsoft.com/office/drawing/2014/main" id="{25CC3566-7D55-E4E5-697A-687F76CACD67}"/>
              </a:ext>
            </a:extLst>
          </p:cNvPr>
          <p:cNvSpPr/>
          <p:nvPr/>
        </p:nvSpPr>
        <p:spPr>
          <a:xfrm>
            <a:off x="1538165" y="1757742"/>
            <a:ext cx="1908810" cy="19169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sz="1600" b="1" dirty="0">
                <a:solidFill>
                  <a:srgbClr val="272525"/>
                </a:solidFill>
                <a:latin typeface="Times New Roman" panose="02020603050405020304" pitchFamily="18" charset="0"/>
                <a:ea typeface="Barlow Bold" pitchFamily="34" charset="-122"/>
                <a:cs typeface="Times New Roman" panose="02020603050405020304" pitchFamily="18" charset="0"/>
              </a:rPr>
              <a:t>1. Understand Requirements</a:t>
            </a:r>
            <a:endParaRPr lang="en-US" sz="1600" dirty="0">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44B15A9D-6F7B-E6A3-6245-9175527E6482}"/>
              </a:ext>
            </a:extLst>
          </p:cNvPr>
          <p:cNvSpPr/>
          <p:nvPr/>
        </p:nvSpPr>
        <p:spPr>
          <a:xfrm>
            <a:off x="1538166" y="2019320"/>
            <a:ext cx="4032885" cy="37290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50"/>
              </a:lnSpc>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Clearly define the project's objectives, scope, and desired outcomes for power consumption optimization.</a:t>
            </a:r>
            <a:endParaRPr lang="en-US" sz="1200" dirty="0">
              <a:latin typeface="Times New Roman" panose="02020603050405020304" pitchFamily="18" charset="0"/>
              <a:cs typeface="Times New Roman" panose="02020603050405020304" pitchFamily="18" charset="0"/>
            </a:endParaRPr>
          </a:p>
        </p:txBody>
      </p:sp>
      <p:pic>
        <p:nvPicPr>
          <p:cNvPr id="7" name="Image 2">
            <a:extLst>
              <a:ext uri="{FF2B5EF4-FFF2-40B4-BE49-F238E27FC236}">
                <a16:creationId xmlns:a16="http://schemas.microsoft.com/office/drawing/2014/main" id="{5233FAC4-2952-8086-0EF5-FD9593009778}"/>
              </a:ext>
            </a:extLst>
          </p:cNvPr>
          <p:cNvPicPr>
            <a:picLocks noChangeAspect="1"/>
          </p:cNvPicPr>
          <p:nvPr/>
        </p:nvPicPr>
        <p:blipFill>
          <a:blip r:embed="rId3"/>
          <a:stretch>
            <a:fillRect/>
          </a:stretch>
        </p:blipFill>
        <p:spPr>
          <a:xfrm>
            <a:off x="7669761" y="1305488"/>
            <a:ext cx="291465" cy="291465"/>
          </a:xfrm>
          <a:prstGeom prst="rect">
            <a:avLst/>
          </a:prstGeom>
        </p:spPr>
      </p:pic>
      <p:sp>
        <p:nvSpPr>
          <p:cNvPr id="8" name="Text 4">
            <a:extLst>
              <a:ext uri="{FF2B5EF4-FFF2-40B4-BE49-F238E27FC236}">
                <a16:creationId xmlns:a16="http://schemas.microsoft.com/office/drawing/2014/main" id="{F11B25B3-D6F5-F1E1-B8E3-A2F50CE47570}"/>
              </a:ext>
            </a:extLst>
          </p:cNvPr>
          <p:cNvSpPr/>
          <p:nvPr/>
        </p:nvSpPr>
        <p:spPr>
          <a:xfrm>
            <a:off x="7669761" y="1742687"/>
            <a:ext cx="1534001" cy="19169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sz="1600" b="1" dirty="0">
                <a:solidFill>
                  <a:srgbClr val="272525"/>
                </a:solidFill>
                <a:latin typeface="Times New Roman" panose="02020603050405020304" pitchFamily="18" charset="0"/>
                <a:ea typeface="Barlow Bold" pitchFamily="34" charset="-122"/>
                <a:cs typeface="Times New Roman" panose="02020603050405020304" pitchFamily="18" charset="0"/>
              </a:rPr>
              <a:t>2. Collect Data</a:t>
            </a:r>
            <a:endParaRPr lang="en-US" sz="1600"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id="{41DA8AB3-6BE7-9D48-775C-C567BD3C660B}"/>
              </a:ext>
            </a:extLst>
          </p:cNvPr>
          <p:cNvSpPr/>
          <p:nvPr/>
        </p:nvSpPr>
        <p:spPr>
          <a:xfrm>
            <a:off x="7669760" y="2004265"/>
            <a:ext cx="4032885" cy="37290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50"/>
              </a:lnSpc>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Gather all necessary environmental and meteorological datasets relevant to Wellington's Zone 1 power usage.</a:t>
            </a:r>
            <a:endParaRPr lang="en-US" sz="1200" dirty="0">
              <a:latin typeface="Times New Roman" panose="02020603050405020304" pitchFamily="18" charset="0"/>
              <a:cs typeface="Times New Roman" panose="02020603050405020304" pitchFamily="18" charset="0"/>
            </a:endParaRPr>
          </a:p>
        </p:txBody>
      </p:sp>
      <p:pic>
        <p:nvPicPr>
          <p:cNvPr id="10" name="Image 3">
            <a:extLst>
              <a:ext uri="{FF2B5EF4-FFF2-40B4-BE49-F238E27FC236}">
                <a16:creationId xmlns:a16="http://schemas.microsoft.com/office/drawing/2014/main" id="{FC31A67A-6CFE-4585-7D4C-749B192B151B}"/>
              </a:ext>
            </a:extLst>
          </p:cNvPr>
          <p:cNvPicPr>
            <a:picLocks noChangeAspect="1"/>
          </p:cNvPicPr>
          <p:nvPr/>
        </p:nvPicPr>
        <p:blipFill>
          <a:blip r:embed="rId4"/>
          <a:stretch>
            <a:fillRect/>
          </a:stretch>
        </p:blipFill>
        <p:spPr>
          <a:xfrm>
            <a:off x="1538167" y="2683691"/>
            <a:ext cx="291465" cy="291465"/>
          </a:xfrm>
          <a:prstGeom prst="rect">
            <a:avLst/>
          </a:prstGeom>
        </p:spPr>
      </p:pic>
      <p:sp>
        <p:nvSpPr>
          <p:cNvPr id="11" name="Text 6">
            <a:extLst>
              <a:ext uri="{FF2B5EF4-FFF2-40B4-BE49-F238E27FC236}">
                <a16:creationId xmlns:a16="http://schemas.microsoft.com/office/drawing/2014/main" id="{CE1F875E-3A84-256B-CDA4-726D70024173}"/>
              </a:ext>
            </a:extLst>
          </p:cNvPr>
          <p:cNvSpPr/>
          <p:nvPr/>
        </p:nvSpPr>
        <p:spPr>
          <a:xfrm>
            <a:off x="1538166" y="3120888"/>
            <a:ext cx="1534001" cy="19169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sz="1600" b="1" dirty="0">
                <a:solidFill>
                  <a:srgbClr val="272525"/>
                </a:solidFill>
                <a:latin typeface="Times New Roman" panose="02020603050405020304" pitchFamily="18" charset="0"/>
                <a:ea typeface="Barlow Bold" pitchFamily="34" charset="-122"/>
                <a:cs typeface="Times New Roman" panose="02020603050405020304" pitchFamily="18" charset="0"/>
              </a:rPr>
              <a:t>3. Understand Data</a:t>
            </a:r>
            <a:endParaRPr lang="en-US" sz="1600" dirty="0">
              <a:latin typeface="Times New Roman" panose="02020603050405020304" pitchFamily="18" charset="0"/>
              <a:cs typeface="Times New Roman" panose="02020603050405020304" pitchFamily="18" charset="0"/>
            </a:endParaRPr>
          </a:p>
        </p:txBody>
      </p:sp>
      <p:sp>
        <p:nvSpPr>
          <p:cNvPr id="12" name="Text 7">
            <a:extLst>
              <a:ext uri="{FF2B5EF4-FFF2-40B4-BE49-F238E27FC236}">
                <a16:creationId xmlns:a16="http://schemas.microsoft.com/office/drawing/2014/main" id="{26ACD983-063D-7BB6-5A9A-DC234BC8F1A5}"/>
              </a:ext>
            </a:extLst>
          </p:cNvPr>
          <p:cNvSpPr/>
          <p:nvPr/>
        </p:nvSpPr>
        <p:spPr>
          <a:xfrm>
            <a:off x="1538166" y="3382467"/>
            <a:ext cx="4032885" cy="37290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50"/>
              </a:lnSpc>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Explore the collected data's structure, identify data types, and discover initial relationships and patterns.</a:t>
            </a:r>
            <a:endParaRPr lang="en-US" sz="1200" dirty="0">
              <a:latin typeface="Times New Roman" panose="02020603050405020304" pitchFamily="18" charset="0"/>
              <a:cs typeface="Times New Roman" panose="02020603050405020304" pitchFamily="18" charset="0"/>
            </a:endParaRPr>
          </a:p>
        </p:txBody>
      </p:sp>
      <p:pic>
        <p:nvPicPr>
          <p:cNvPr id="13" name="Image 4">
            <a:extLst>
              <a:ext uri="{FF2B5EF4-FFF2-40B4-BE49-F238E27FC236}">
                <a16:creationId xmlns:a16="http://schemas.microsoft.com/office/drawing/2014/main" id="{DCA14EA9-E5D4-DE60-272E-E60416CD1F4A}"/>
              </a:ext>
            </a:extLst>
          </p:cNvPr>
          <p:cNvPicPr>
            <a:picLocks noChangeAspect="1"/>
          </p:cNvPicPr>
          <p:nvPr/>
        </p:nvPicPr>
        <p:blipFill>
          <a:blip r:embed="rId5"/>
          <a:stretch>
            <a:fillRect/>
          </a:stretch>
        </p:blipFill>
        <p:spPr>
          <a:xfrm>
            <a:off x="7669761" y="2668636"/>
            <a:ext cx="291465" cy="291465"/>
          </a:xfrm>
          <a:prstGeom prst="rect">
            <a:avLst/>
          </a:prstGeom>
        </p:spPr>
      </p:pic>
      <p:sp>
        <p:nvSpPr>
          <p:cNvPr id="14" name="Text 8">
            <a:extLst>
              <a:ext uri="{FF2B5EF4-FFF2-40B4-BE49-F238E27FC236}">
                <a16:creationId xmlns:a16="http://schemas.microsoft.com/office/drawing/2014/main" id="{D7CE75E5-3B50-E617-21E7-1F4E8F3F3B3E}"/>
              </a:ext>
            </a:extLst>
          </p:cNvPr>
          <p:cNvSpPr/>
          <p:nvPr/>
        </p:nvSpPr>
        <p:spPr>
          <a:xfrm>
            <a:off x="7669761" y="3105833"/>
            <a:ext cx="1534001" cy="19169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sz="1600" b="1" dirty="0">
                <a:solidFill>
                  <a:srgbClr val="272525"/>
                </a:solidFill>
                <a:latin typeface="Times New Roman" panose="02020603050405020304" pitchFamily="18" charset="0"/>
                <a:ea typeface="Barlow Bold" pitchFamily="34" charset="-122"/>
                <a:cs typeface="Times New Roman" panose="02020603050405020304" pitchFamily="18" charset="0"/>
              </a:rPr>
              <a:t>4. Clean Data &amp; EDA</a:t>
            </a:r>
            <a:endParaRPr lang="en-US" sz="1600" dirty="0">
              <a:latin typeface="Times New Roman" panose="02020603050405020304" pitchFamily="18" charset="0"/>
              <a:cs typeface="Times New Roman" panose="02020603050405020304" pitchFamily="18" charset="0"/>
            </a:endParaRPr>
          </a:p>
        </p:txBody>
      </p:sp>
      <p:sp>
        <p:nvSpPr>
          <p:cNvPr id="15" name="Text 9">
            <a:extLst>
              <a:ext uri="{FF2B5EF4-FFF2-40B4-BE49-F238E27FC236}">
                <a16:creationId xmlns:a16="http://schemas.microsoft.com/office/drawing/2014/main" id="{AD55CB47-5B45-578B-0E1D-43AFB79778AE}"/>
              </a:ext>
            </a:extLst>
          </p:cNvPr>
          <p:cNvSpPr/>
          <p:nvPr/>
        </p:nvSpPr>
        <p:spPr>
          <a:xfrm>
            <a:off x="7669760" y="3367412"/>
            <a:ext cx="4032885" cy="37290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50"/>
              </a:lnSpc>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Preprocess data by handling missing values, inconsistencies, and conducting thorough Exploratory Data Analysis.</a:t>
            </a:r>
            <a:endParaRPr lang="en-US" sz="1200" dirty="0">
              <a:latin typeface="Times New Roman" panose="02020603050405020304" pitchFamily="18" charset="0"/>
              <a:cs typeface="Times New Roman" panose="02020603050405020304" pitchFamily="18" charset="0"/>
            </a:endParaRPr>
          </a:p>
        </p:txBody>
      </p:sp>
      <p:pic>
        <p:nvPicPr>
          <p:cNvPr id="16" name="Image 5">
            <a:extLst>
              <a:ext uri="{FF2B5EF4-FFF2-40B4-BE49-F238E27FC236}">
                <a16:creationId xmlns:a16="http://schemas.microsoft.com/office/drawing/2014/main" id="{9B162CB6-EBEA-9E7F-D0B5-37633F6C6566}"/>
              </a:ext>
            </a:extLst>
          </p:cNvPr>
          <p:cNvPicPr>
            <a:picLocks noChangeAspect="1"/>
          </p:cNvPicPr>
          <p:nvPr/>
        </p:nvPicPr>
        <p:blipFill>
          <a:blip r:embed="rId6"/>
          <a:stretch>
            <a:fillRect/>
          </a:stretch>
        </p:blipFill>
        <p:spPr>
          <a:xfrm>
            <a:off x="1538167" y="4046837"/>
            <a:ext cx="291465" cy="291465"/>
          </a:xfrm>
          <a:prstGeom prst="rect">
            <a:avLst/>
          </a:prstGeom>
        </p:spPr>
      </p:pic>
      <p:sp>
        <p:nvSpPr>
          <p:cNvPr id="17" name="Text 10">
            <a:extLst>
              <a:ext uri="{FF2B5EF4-FFF2-40B4-BE49-F238E27FC236}">
                <a16:creationId xmlns:a16="http://schemas.microsoft.com/office/drawing/2014/main" id="{6FCDC54E-071B-8CB5-E401-6B58E9F76050}"/>
              </a:ext>
            </a:extLst>
          </p:cNvPr>
          <p:cNvSpPr/>
          <p:nvPr/>
        </p:nvSpPr>
        <p:spPr>
          <a:xfrm>
            <a:off x="1538166" y="4484035"/>
            <a:ext cx="1534001" cy="19169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sz="1600" b="1" dirty="0">
                <a:solidFill>
                  <a:srgbClr val="272525"/>
                </a:solidFill>
                <a:latin typeface="Times New Roman" panose="02020603050405020304" pitchFamily="18" charset="0"/>
                <a:ea typeface="Barlow Bold" pitchFamily="34" charset="-122"/>
                <a:cs typeface="Times New Roman" panose="02020603050405020304" pitchFamily="18" charset="0"/>
              </a:rPr>
              <a:t>5. Feature Engineering</a:t>
            </a:r>
            <a:endParaRPr lang="en-US" sz="1600" dirty="0">
              <a:latin typeface="Times New Roman" panose="02020603050405020304" pitchFamily="18" charset="0"/>
              <a:cs typeface="Times New Roman" panose="02020603050405020304" pitchFamily="18" charset="0"/>
            </a:endParaRPr>
          </a:p>
        </p:txBody>
      </p:sp>
      <p:sp>
        <p:nvSpPr>
          <p:cNvPr id="18" name="Text 11">
            <a:extLst>
              <a:ext uri="{FF2B5EF4-FFF2-40B4-BE49-F238E27FC236}">
                <a16:creationId xmlns:a16="http://schemas.microsoft.com/office/drawing/2014/main" id="{28B30969-B747-462D-490B-D5A3DB26234A}"/>
              </a:ext>
            </a:extLst>
          </p:cNvPr>
          <p:cNvSpPr/>
          <p:nvPr/>
        </p:nvSpPr>
        <p:spPr>
          <a:xfrm>
            <a:off x="1538166" y="4745613"/>
            <a:ext cx="4032885" cy="37290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50"/>
              </a:lnSpc>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Create new, insightful features from existing data to enhance the predictive power of the model.</a:t>
            </a:r>
            <a:endParaRPr lang="en-US" sz="1200" dirty="0">
              <a:latin typeface="Times New Roman" panose="02020603050405020304" pitchFamily="18" charset="0"/>
              <a:cs typeface="Times New Roman" panose="02020603050405020304" pitchFamily="18" charset="0"/>
            </a:endParaRPr>
          </a:p>
        </p:txBody>
      </p:sp>
      <p:pic>
        <p:nvPicPr>
          <p:cNvPr id="19" name="Image 6">
            <a:extLst>
              <a:ext uri="{FF2B5EF4-FFF2-40B4-BE49-F238E27FC236}">
                <a16:creationId xmlns:a16="http://schemas.microsoft.com/office/drawing/2014/main" id="{91B555FE-2B3D-054C-AB31-4D5E67C42364}"/>
              </a:ext>
            </a:extLst>
          </p:cNvPr>
          <p:cNvPicPr>
            <a:picLocks noChangeAspect="1"/>
          </p:cNvPicPr>
          <p:nvPr/>
        </p:nvPicPr>
        <p:blipFill>
          <a:blip r:embed="rId7"/>
          <a:stretch>
            <a:fillRect/>
          </a:stretch>
        </p:blipFill>
        <p:spPr>
          <a:xfrm>
            <a:off x="7669761" y="4031782"/>
            <a:ext cx="291465" cy="291465"/>
          </a:xfrm>
          <a:prstGeom prst="rect">
            <a:avLst/>
          </a:prstGeom>
        </p:spPr>
      </p:pic>
      <p:sp>
        <p:nvSpPr>
          <p:cNvPr id="20" name="Text 12">
            <a:extLst>
              <a:ext uri="{FF2B5EF4-FFF2-40B4-BE49-F238E27FC236}">
                <a16:creationId xmlns:a16="http://schemas.microsoft.com/office/drawing/2014/main" id="{8FF5A769-5908-B6AB-D818-7E5550CCC5BF}"/>
              </a:ext>
            </a:extLst>
          </p:cNvPr>
          <p:cNvSpPr/>
          <p:nvPr/>
        </p:nvSpPr>
        <p:spPr>
          <a:xfrm>
            <a:off x="7669761" y="4468980"/>
            <a:ext cx="1534001" cy="19169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sz="1600" b="1" dirty="0">
                <a:solidFill>
                  <a:srgbClr val="272525"/>
                </a:solidFill>
                <a:latin typeface="Times New Roman" panose="02020603050405020304" pitchFamily="18" charset="0"/>
                <a:ea typeface="Barlow Bold" pitchFamily="34" charset="-122"/>
                <a:cs typeface="Times New Roman" panose="02020603050405020304" pitchFamily="18" charset="0"/>
              </a:rPr>
              <a:t>6. Model Building</a:t>
            </a:r>
            <a:endParaRPr lang="en-US" sz="1600" dirty="0">
              <a:latin typeface="Times New Roman" panose="02020603050405020304" pitchFamily="18" charset="0"/>
              <a:cs typeface="Times New Roman" panose="02020603050405020304" pitchFamily="18" charset="0"/>
            </a:endParaRPr>
          </a:p>
        </p:txBody>
      </p:sp>
      <p:sp>
        <p:nvSpPr>
          <p:cNvPr id="21" name="Text 13">
            <a:extLst>
              <a:ext uri="{FF2B5EF4-FFF2-40B4-BE49-F238E27FC236}">
                <a16:creationId xmlns:a16="http://schemas.microsoft.com/office/drawing/2014/main" id="{00B01E4C-49DB-9B08-1423-29044A3BE685}"/>
              </a:ext>
            </a:extLst>
          </p:cNvPr>
          <p:cNvSpPr/>
          <p:nvPr/>
        </p:nvSpPr>
        <p:spPr>
          <a:xfrm>
            <a:off x="7669760" y="4730558"/>
            <a:ext cx="4032885" cy="37290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50"/>
              </a:lnSpc>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Select and train appropriate machine learning algorithms to build the core predictive model.</a:t>
            </a:r>
            <a:endParaRPr lang="en-US" sz="1200" dirty="0">
              <a:latin typeface="Times New Roman" panose="02020603050405020304" pitchFamily="18" charset="0"/>
              <a:cs typeface="Times New Roman" panose="02020603050405020304" pitchFamily="18" charset="0"/>
            </a:endParaRPr>
          </a:p>
        </p:txBody>
      </p:sp>
      <p:pic>
        <p:nvPicPr>
          <p:cNvPr id="22" name="Image 7">
            <a:extLst>
              <a:ext uri="{FF2B5EF4-FFF2-40B4-BE49-F238E27FC236}">
                <a16:creationId xmlns:a16="http://schemas.microsoft.com/office/drawing/2014/main" id="{3189F1AD-B2D2-69F1-C74C-458001BF6741}"/>
              </a:ext>
            </a:extLst>
          </p:cNvPr>
          <p:cNvPicPr>
            <a:picLocks noChangeAspect="1"/>
          </p:cNvPicPr>
          <p:nvPr/>
        </p:nvPicPr>
        <p:blipFill>
          <a:blip r:embed="rId8"/>
          <a:stretch>
            <a:fillRect/>
          </a:stretch>
        </p:blipFill>
        <p:spPr>
          <a:xfrm>
            <a:off x="1538167" y="5409983"/>
            <a:ext cx="291465" cy="291465"/>
          </a:xfrm>
          <a:prstGeom prst="rect">
            <a:avLst/>
          </a:prstGeom>
        </p:spPr>
      </p:pic>
      <p:sp>
        <p:nvSpPr>
          <p:cNvPr id="23" name="Text 14">
            <a:extLst>
              <a:ext uri="{FF2B5EF4-FFF2-40B4-BE49-F238E27FC236}">
                <a16:creationId xmlns:a16="http://schemas.microsoft.com/office/drawing/2014/main" id="{766CB1BF-46B5-F261-801D-F99C5756C844}"/>
              </a:ext>
            </a:extLst>
          </p:cNvPr>
          <p:cNvSpPr/>
          <p:nvPr/>
        </p:nvSpPr>
        <p:spPr>
          <a:xfrm>
            <a:off x="1538166" y="5847182"/>
            <a:ext cx="1534001" cy="19169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sz="1600" b="1" dirty="0">
                <a:solidFill>
                  <a:srgbClr val="272525"/>
                </a:solidFill>
                <a:latin typeface="Times New Roman" panose="02020603050405020304" pitchFamily="18" charset="0"/>
                <a:ea typeface="Barlow Bold" pitchFamily="34" charset="-122"/>
                <a:cs typeface="Times New Roman" panose="02020603050405020304" pitchFamily="18" charset="0"/>
              </a:rPr>
              <a:t>7. Model Evaluation</a:t>
            </a:r>
            <a:endParaRPr lang="en-US" sz="1600" dirty="0">
              <a:latin typeface="Times New Roman" panose="02020603050405020304" pitchFamily="18" charset="0"/>
              <a:cs typeface="Times New Roman" panose="02020603050405020304" pitchFamily="18" charset="0"/>
            </a:endParaRPr>
          </a:p>
        </p:txBody>
      </p:sp>
      <p:sp>
        <p:nvSpPr>
          <p:cNvPr id="24" name="Text 15">
            <a:extLst>
              <a:ext uri="{FF2B5EF4-FFF2-40B4-BE49-F238E27FC236}">
                <a16:creationId xmlns:a16="http://schemas.microsoft.com/office/drawing/2014/main" id="{597A9E57-3660-CFED-7631-24D914D1638B}"/>
              </a:ext>
            </a:extLst>
          </p:cNvPr>
          <p:cNvSpPr/>
          <p:nvPr/>
        </p:nvSpPr>
        <p:spPr>
          <a:xfrm>
            <a:off x="1538166" y="6108760"/>
            <a:ext cx="4032885" cy="37290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50"/>
              </a:lnSpc>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Rigorously assess the model's performance using relevant metrics to ensure accuracy and reliability.</a:t>
            </a:r>
            <a:endParaRPr lang="en-US" sz="1200" dirty="0">
              <a:latin typeface="Times New Roman" panose="02020603050405020304" pitchFamily="18" charset="0"/>
              <a:cs typeface="Times New Roman" panose="02020603050405020304" pitchFamily="18" charset="0"/>
            </a:endParaRPr>
          </a:p>
        </p:txBody>
      </p:sp>
      <p:pic>
        <p:nvPicPr>
          <p:cNvPr id="25" name="Image 8">
            <a:extLst>
              <a:ext uri="{FF2B5EF4-FFF2-40B4-BE49-F238E27FC236}">
                <a16:creationId xmlns:a16="http://schemas.microsoft.com/office/drawing/2014/main" id="{D1B27E04-3289-D52E-3382-9FC5C3A45DEF}"/>
              </a:ext>
            </a:extLst>
          </p:cNvPr>
          <p:cNvPicPr>
            <a:picLocks noChangeAspect="1"/>
          </p:cNvPicPr>
          <p:nvPr/>
        </p:nvPicPr>
        <p:blipFill>
          <a:blip r:embed="rId9"/>
          <a:stretch>
            <a:fillRect/>
          </a:stretch>
        </p:blipFill>
        <p:spPr>
          <a:xfrm>
            <a:off x="7669761" y="5394928"/>
            <a:ext cx="291465" cy="291465"/>
          </a:xfrm>
          <a:prstGeom prst="rect">
            <a:avLst/>
          </a:prstGeom>
        </p:spPr>
      </p:pic>
      <p:sp>
        <p:nvSpPr>
          <p:cNvPr id="26" name="Text 16">
            <a:extLst>
              <a:ext uri="{FF2B5EF4-FFF2-40B4-BE49-F238E27FC236}">
                <a16:creationId xmlns:a16="http://schemas.microsoft.com/office/drawing/2014/main" id="{77934C54-0223-AFCB-C305-5412FDEA87D3}"/>
              </a:ext>
            </a:extLst>
          </p:cNvPr>
          <p:cNvSpPr/>
          <p:nvPr/>
        </p:nvSpPr>
        <p:spPr>
          <a:xfrm>
            <a:off x="7669761" y="5832127"/>
            <a:ext cx="1534001" cy="19169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sz="1600" b="1" dirty="0">
                <a:solidFill>
                  <a:srgbClr val="272525"/>
                </a:solidFill>
                <a:latin typeface="Times New Roman" panose="02020603050405020304" pitchFamily="18" charset="0"/>
                <a:ea typeface="Barlow Bold" pitchFamily="34" charset="-122"/>
                <a:cs typeface="Times New Roman" panose="02020603050405020304" pitchFamily="18" charset="0"/>
              </a:rPr>
              <a:t>8. Deployment</a:t>
            </a:r>
            <a:endParaRPr lang="en-US" sz="1600" dirty="0">
              <a:latin typeface="Times New Roman" panose="02020603050405020304" pitchFamily="18" charset="0"/>
              <a:cs typeface="Times New Roman" panose="02020603050405020304" pitchFamily="18" charset="0"/>
            </a:endParaRPr>
          </a:p>
        </p:txBody>
      </p:sp>
      <p:sp>
        <p:nvSpPr>
          <p:cNvPr id="27" name="Text 17">
            <a:extLst>
              <a:ext uri="{FF2B5EF4-FFF2-40B4-BE49-F238E27FC236}">
                <a16:creationId xmlns:a16="http://schemas.microsoft.com/office/drawing/2014/main" id="{8C4048CE-9260-B47E-EBB7-95D017E5ADB4}"/>
              </a:ext>
            </a:extLst>
          </p:cNvPr>
          <p:cNvSpPr/>
          <p:nvPr/>
        </p:nvSpPr>
        <p:spPr>
          <a:xfrm>
            <a:off x="7669760" y="6093705"/>
            <a:ext cx="4032885" cy="37290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50"/>
              </a:lnSpc>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Integrate the validated model into a production environment for real-time power consumption predictions.</a:t>
            </a:r>
            <a:endParaRPr lang="en-US" sz="1200" dirty="0">
              <a:latin typeface="Times New Roman" panose="02020603050405020304" pitchFamily="18" charset="0"/>
              <a:cs typeface="Times New Roman" panose="02020603050405020304" pitchFamily="18" charset="0"/>
            </a:endParaRPr>
          </a:p>
        </p:txBody>
      </p:sp>
      <p:pic>
        <p:nvPicPr>
          <p:cNvPr id="28" name="Image 9">
            <a:extLst>
              <a:ext uri="{FF2B5EF4-FFF2-40B4-BE49-F238E27FC236}">
                <a16:creationId xmlns:a16="http://schemas.microsoft.com/office/drawing/2014/main" id="{626744F6-C1EE-8942-6E2C-748D59EE1878}"/>
              </a:ext>
            </a:extLst>
          </p:cNvPr>
          <p:cNvPicPr>
            <a:picLocks noChangeAspect="1"/>
          </p:cNvPicPr>
          <p:nvPr/>
        </p:nvPicPr>
        <p:blipFill>
          <a:blip r:embed="rId10"/>
          <a:stretch>
            <a:fillRect/>
          </a:stretch>
        </p:blipFill>
        <p:spPr>
          <a:xfrm>
            <a:off x="4824095" y="6676636"/>
            <a:ext cx="291465" cy="291465"/>
          </a:xfrm>
          <a:prstGeom prst="rect">
            <a:avLst/>
          </a:prstGeom>
        </p:spPr>
      </p:pic>
      <p:sp>
        <p:nvSpPr>
          <p:cNvPr id="29" name="Text 18">
            <a:extLst>
              <a:ext uri="{FF2B5EF4-FFF2-40B4-BE49-F238E27FC236}">
                <a16:creationId xmlns:a16="http://schemas.microsoft.com/office/drawing/2014/main" id="{74612DF5-D59C-D4EF-0B3A-5A9A25CC67A0}"/>
              </a:ext>
            </a:extLst>
          </p:cNvPr>
          <p:cNvSpPr/>
          <p:nvPr/>
        </p:nvSpPr>
        <p:spPr>
          <a:xfrm>
            <a:off x="4824094" y="7113833"/>
            <a:ext cx="1590437" cy="19169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en-US" sz="1600" b="1" dirty="0">
                <a:solidFill>
                  <a:srgbClr val="272525"/>
                </a:solidFill>
                <a:latin typeface="Times New Roman" panose="02020603050405020304" pitchFamily="18" charset="0"/>
                <a:ea typeface="Barlow Bold" pitchFamily="34" charset="-122"/>
                <a:cs typeface="Times New Roman" panose="02020603050405020304" pitchFamily="18" charset="0"/>
              </a:rPr>
              <a:t>9. Monitor Performance</a:t>
            </a:r>
            <a:endParaRPr lang="en-US" sz="1600" dirty="0">
              <a:latin typeface="Times New Roman" panose="02020603050405020304" pitchFamily="18" charset="0"/>
              <a:cs typeface="Times New Roman" panose="02020603050405020304" pitchFamily="18" charset="0"/>
            </a:endParaRPr>
          </a:p>
        </p:txBody>
      </p:sp>
      <p:sp>
        <p:nvSpPr>
          <p:cNvPr id="30" name="Text 19">
            <a:extLst>
              <a:ext uri="{FF2B5EF4-FFF2-40B4-BE49-F238E27FC236}">
                <a16:creationId xmlns:a16="http://schemas.microsoft.com/office/drawing/2014/main" id="{2D825D02-E8CD-E782-2B22-E92CE27F7F0F}"/>
              </a:ext>
            </a:extLst>
          </p:cNvPr>
          <p:cNvSpPr/>
          <p:nvPr/>
        </p:nvSpPr>
        <p:spPr>
          <a:xfrm>
            <a:off x="4824094" y="7375411"/>
            <a:ext cx="4032885" cy="37290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50"/>
              </a:lnSpc>
            </a:pPr>
            <a:r>
              <a:rPr lang="en-US" sz="1200" dirty="0">
                <a:solidFill>
                  <a:srgbClr val="272525"/>
                </a:solidFill>
                <a:latin typeface="Times New Roman" panose="02020603050405020304" pitchFamily="18" charset="0"/>
                <a:ea typeface="Montserrat" pitchFamily="34" charset="-122"/>
                <a:cs typeface="Times New Roman" panose="02020603050405020304" pitchFamily="18" charset="0"/>
              </a:rPr>
              <a:t>Continuously track the model's performance in real-world scenarios and retrain as needed to maintain accuracy.</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73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2CBD130E-0432-4736-6BCB-E087754D6B39}"/>
              </a:ext>
            </a:extLst>
          </p:cNvPr>
          <p:cNvSpPr/>
          <p:nvPr/>
        </p:nvSpPr>
        <p:spPr>
          <a:xfrm>
            <a:off x="3539853" y="1356985"/>
            <a:ext cx="6601371" cy="592391"/>
          </a:xfrm>
          <a:prstGeom prst="rect">
            <a:avLst/>
          </a:prstGeom>
          <a:noFill/>
          <a:ln/>
        </p:spPr>
        <p:txBody>
          <a:bodyPr wrap="none" lIns="0" tIns="0" rIns="0" bIns="0" rtlCol="0" anchor="t"/>
          <a:lstStyle/>
          <a:p>
            <a:pPr algn="ctr">
              <a:lnSpc>
                <a:spcPts val="4654"/>
              </a:lnSpc>
            </a:pPr>
            <a:r>
              <a:rPr lang="en-US" sz="2660" b="1" dirty="0">
                <a:solidFill>
                  <a:srgbClr val="7068F4"/>
                </a:solidFill>
                <a:latin typeface="Times New Roman" panose="02020603050405020304" pitchFamily="18" charset="0"/>
                <a:ea typeface="Barlow Bold" pitchFamily="34" charset="-122"/>
                <a:cs typeface="Times New Roman" panose="02020603050405020304" pitchFamily="18" charset="0"/>
              </a:rPr>
              <a:t>Objective &amp; Problem Statement</a:t>
            </a:r>
            <a:endParaRPr lang="en-US" sz="2660" dirty="0">
              <a:latin typeface="Times New Roman" panose="02020603050405020304" pitchFamily="18" charset="0"/>
              <a:cs typeface="Times New Roman" panose="02020603050405020304" pitchFamily="18" charset="0"/>
            </a:endParaRPr>
          </a:p>
        </p:txBody>
      </p:sp>
      <p:sp>
        <p:nvSpPr>
          <p:cNvPr id="8" name="Text 2">
            <a:extLst>
              <a:ext uri="{FF2B5EF4-FFF2-40B4-BE49-F238E27FC236}">
                <a16:creationId xmlns:a16="http://schemas.microsoft.com/office/drawing/2014/main" id="{EADC1534-8B74-3A9A-9020-4B15B30158C7}"/>
              </a:ext>
            </a:extLst>
          </p:cNvPr>
          <p:cNvSpPr/>
          <p:nvPr/>
        </p:nvSpPr>
        <p:spPr>
          <a:xfrm>
            <a:off x="1302349" y="2464293"/>
            <a:ext cx="11489421" cy="1409153"/>
          </a:xfrm>
          <a:prstGeom prst="rect">
            <a:avLst/>
          </a:prstGeom>
          <a:noFill/>
          <a:ln/>
        </p:spPr>
        <p:txBody>
          <a:bodyPr wrap="square" lIns="0" tIns="0" rIns="0" bIns="0" rtlCol="0" anchor="t"/>
          <a:lstStyle/>
          <a:p>
            <a:pPr>
              <a:lnSpc>
                <a:spcPts val="2233"/>
              </a:lnSpc>
            </a:pPr>
            <a:r>
              <a:rPr lang="en-US" b="1" dirty="0">
                <a:solidFill>
                  <a:srgbClr val="7068F4"/>
                </a:solidFill>
                <a:latin typeface="Times New Roman" panose="02020603050405020304" pitchFamily="18" charset="0"/>
                <a:ea typeface="Barlow Bold" pitchFamily="34" charset="-122"/>
                <a:cs typeface="Times New Roman" panose="02020603050405020304" pitchFamily="18" charset="0"/>
              </a:rPr>
              <a:t>Core Objective:</a:t>
            </a:r>
            <a:endParaRPr lang="en-US" b="1" dirty="0">
              <a:latin typeface="Times New Roman" panose="02020603050405020304" pitchFamily="18" charset="0"/>
              <a:cs typeface="Times New Roman" panose="02020603050405020304" pitchFamily="18" charset="0"/>
            </a:endParaRPr>
          </a:p>
          <a:p>
            <a:pPr>
              <a:lnSpc>
                <a:spcPts val="2233"/>
              </a:lnSpc>
            </a:pPr>
            <a:r>
              <a:rPr lang="en-US" sz="1600" dirty="0">
                <a:solidFill>
                  <a:srgbClr val="272525"/>
                </a:solidFill>
                <a:latin typeface="Times New Roman" panose="02020603050405020304" pitchFamily="18" charset="0"/>
                <a:ea typeface="Montserrat" pitchFamily="34" charset="-122"/>
                <a:cs typeface="Times New Roman" panose="02020603050405020304" pitchFamily="18" charset="0"/>
              </a:rPr>
              <a:t>The primary objective is to optimize the power consumption of Zone 1 in Wellington, New Zealand. This will be achieved by developing a sophisticated machine learning model capable of accurately predicting power demand based on a comprehensive set of environmental and meteorological factors. This proactive approach will enable better resource allocation, reduce waste, and potentially lower energy costs for the region.</a:t>
            </a:r>
            <a:endParaRPr lang="en-US" sz="1600" dirty="0">
              <a:latin typeface="Times New Roman" panose="02020603050405020304" pitchFamily="18" charset="0"/>
              <a:cs typeface="Times New Roman" panose="02020603050405020304" pitchFamily="18" charset="0"/>
            </a:endParaRPr>
          </a:p>
        </p:txBody>
      </p:sp>
      <p:sp>
        <p:nvSpPr>
          <p:cNvPr id="12" name="Text 4">
            <a:extLst>
              <a:ext uri="{FF2B5EF4-FFF2-40B4-BE49-F238E27FC236}">
                <a16:creationId xmlns:a16="http://schemas.microsoft.com/office/drawing/2014/main" id="{A5C6340B-61A9-59F6-5469-6EC6A70B4684}"/>
              </a:ext>
            </a:extLst>
          </p:cNvPr>
          <p:cNvSpPr/>
          <p:nvPr/>
        </p:nvSpPr>
        <p:spPr>
          <a:xfrm>
            <a:off x="1302348" y="4388361"/>
            <a:ext cx="11489421" cy="1888261"/>
          </a:xfrm>
          <a:prstGeom prst="rect">
            <a:avLst/>
          </a:prstGeom>
          <a:noFill/>
          <a:ln/>
        </p:spPr>
        <p:txBody>
          <a:bodyPr wrap="square" lIns="0" tIns="0" rIns="0" bIns="0" rtlCol="0" anchor="t"/>
          <a:lstStyle/>
          <a:p>
            <a:pPr>
              <a:lnSpc>
                <a:spcPts val="2233"/>
              </a:lnSpc>
            </a:pPr>
            <a:r>
              <a:rPr lang="en-US" b="1" dirty="0">
                <a:solidFill>
                  <a:srgbClr val="7068F4"/>
                </a:solidFill>
                <a:latin typeface="Times New Roman" panose="02020603050405020304" pitchFamily="18" charset="0"/>
                <a:cs typeface="Times New Roman" panose="02020603050405020304" pitchFamily="18" charset="0"/>
              </a:rPr>
              <a:t>Problem Statement:</a:t>
            </a:r>
          </a:p>
          <a:p>
            <a:pPr>
              <a:lnSpc>
                <a:spcPts val="2233"/>
              </a:lnSpc>
            </a:pPr>
            <a:r>
              <a:rPr lang="en-US" sz="1600" dirty="0">
                <a:solidFill>
                  <a:srgbClr val="272525"/>
                </a:solidFill>
                <a:latin typeface="Times New Roman" panose="02020603050405020304" pitchFamily="18" charset="0"/>
                <a:ea typeface="Montserrat" pitchFamily="34" charset="-122"/>
                <a:cs typeface="Times New Roman" panose="02020603050405020304" pitchFamily="18" charset="0"/>
              </a:rPr>
              <a:t>Current power consumption in Wellington's Zone 1 is influenced by a complex interplay of dynamic environmental and meteorological conditions. These reactive geological features are contributing more in ineffective usage of power which need to be observed and understand power consumption needs depending upon various geological conditions. The challenge lies in constructing a machine learning solution that can effectively capture these intricate relationships to predict Zone 1 power consumption based on various weather condition, thereby enabling a shift towards more intelligent and optimized energy distribution.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68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
            <a:extLst>
              <a:ext uri="{FF2B5EF4-FFF2-40B4-BE49-F238E27FC236}">
                <a16:creationId xmlns:a16="http://schemas.microsoft.com/office/drawing/2014/main" id="{CB760E7C-665D-9929-F09F-810F0EE84ACD}"/>
              </a:ext>
            </a:extLst>
          </p:cNvPr>
          <p:cNvSpPr/>
          <p:nvPr/>
        </p:nvSpPr>
        <p:spPr>
          <a:xfrm>
            <a:off x="1893015" y="2193610"/>
            <a:ext cx="10114165" cy="830819"/>
          </a:xfrm>
          <a:prstGeom prst="roundRect">
            <a:avLst>
              <a:gd name="adj" fmla="val 15402"/>
            </a:avLst>
          </a:prstGeom>
          <a:solidFill>
            <a:srgbClr val="EEEFF5"/>
          </a:solidFill>
          <a:ln/>
          <a:effectLst>
            <a:outerShdw blurRad="22860" dist="11430" dir="13500000" algn="bl" rotWithShape="0">
              <a:srgbClr val="FFFFFF">
                <a:alpha val="70000"/>
              </a:srgbClr>
            </a:outerShdw>
          </a:effectLst>
        </p:spPr>
        <p:txBody>
          <a:bodyPr/>
          <a:lstStyle/>
          <a:p>
            <a:endParaRPr lang="en-IN">
              <a:latin typeface="Times New Roman" panose="02020603050405020304" pitchFamily="18" charset="0"/>
              <a:cs typeface="Times New Roman" panose="02020603050405020304" pitchFamily="18" charset="0"/>
            </a:endParaRPr>
          </a:p>
        </p:txBody>
      </p:sp>
      <p:sp>
        <p:nvSpPr>
          <p:cNvPr id="20" name="Shape 2">
            <a:extLst>
              <a:ext uri="{FF2B5EF4-FFF2-40B4-BE49-F238E27FC236}">
                <a16:creationId xmlns:a16="http://schemas.microsoft.com/office/drawing/2014/main" id="{79A38C3B-181A-D285-9BC7-6C98659D2451}"/>
              </a:ext>
            </a:extLst>
          </p:cNvPr>
          <p:cNvSpPr/>
          <p:nvPr/>
        </p:nvSpPr>
        <p:spPr>
          <a:xfrm>
            <a:off x="1893013" y="4802824"/>
            <a:ext cx="10114165" cy="830819"/>
          </a:xfrm>
          <a:prstGeom prst="roundRect">
            <a:avLst>
              <a:gd name="adj" fmla="val 15402"/>
            </a:avLst>
          </a:prstGeom>
          <a:solidFill>
            <a:srgbClr val="EEEFF5"/>
          </a:solidFill>
          <a:ln/>
          <a:effectLst>
            <a:outerShdw blurRad="22860" dist="11430" dir="13500000" algn="bl" rotWithShape="0">
              <a:srgbClr val="FFFFFF">
                <a:alpha val="70000"/>
              </a:srgbClr>
            </a:outerShdw>
          </a:effectLst>
        </p:spPr>
        <p:txBody>
          <a:bodyPr/>
          <a:lstStyle/>
          <a:p>
            <a:endParaRPr lang="en-IN">
              <a:latin typeface="Times New Roman" panose="02020603050405020304" pitchFamily="18" charset="0"/>
              <a:cs typeface="Times New Roman" panose="02020603050405020304" pitchFamily="18" charset="0"/>
            </a:endParaRPr>
          </a:p>
        </p:txBody>
      </p:sp>
      <p:sp>
        <p:nvSpPr>
          <p:cNvPr id="19" name="Shape 2">
            <a:extLst>
              <a:ext uri="{FF2B5EF4-FFF2-40B4-BE49-F238E27FC236}">
                <a16:creationId xmlns:a16="http://schemas.microsoft.com/office/drawing/2014/main" id="{663E1E47-50ED-9C13-A5CA-F41B8A568F16}"/>
              </a:ext>
            </a:extLst>
          </p:cNvPr>
          <p:cNvSpPr/>
          <p:nvPr/>
        </p:nvSpPr>
        <p:spPr>
          <a:xfrm>
            <a:off x="1893013" y="6110675"/>
            <a:ext cx="10114165" cy="830819"/>
          </a:xfrm>
          <a:prstGeom prst="roundRect">
            <a:avLst>
              <a:gd name="adj" fmla="val 15402"/>
            </a:avLst>
          </a:prstGeom>
          <a:solidFill>
            <a:srgbClr val="EEEFF5"/>
          </a:solidFill>
          <a:ln/>
          <a:effectLst>
            <a:outerShdw blurRad="22860" dist="11430" dir="13500000" algn="bl" rotWithShape="0">
              <a:srgbClr val="FFFFFF">
                <a:alpha val="70000"/>
              </a:srgbClr>
            </a:outerShdw>
          </a:effectLst>
        </p:spPr>
        <p:txBody>
          <a:bodyPr/>
          <a:lstStyle/>
          <a:p>
            <a:endParaRPr lang="en-IN">
              <a:latin typeface="Times New Roman" panose="02020603050405020304" pitchFamily="18" charset="0"/>
              <a:cs typeface="Times New Roman" panose="02020603050405020304" pitchFamily="18" charset="0"/>
            </a:endParaRPr>
          </a:p>
        </p:txBody>
      </p:sp>
      <p:sp>
        <p:nvSpPr>
          <p:cNvPr id="4" name="Text 0">
            <a:extLst>
              <a:ext uri="{FF2B5EF4-FFF2-40B4-BE49-F238E27FC236}">
                <a16:creationId xmlns:a16="http://schemas.microsoft.com/office/drawing/2014/main" id="{F8D67C4C-E6EA-5F48-33F6-518F55F2F80D}"/>
              </a:ext>
            </a:extLst>
          </p:cNvPr>
          <p:cNvSpPr/>
          <p:nvPr/>
        </p:nvSpPr>
        <p:spPr>
          <a:xfrm>
            <a:off x="3518349" y="494223"/>
            <a:ext cx="6644372" cy="56524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0"/>
              </a:lnSpc>
              <a:buNone/>
            </a:pPr>
            <a:r>
              <a:rPr lang="en-US" sz="2660" b="1" dirty="0">
                <a:solidFill>
                  <a:srgbClr val="7068F4"/>
                </a:solidFill>
                <a:latin typeface="Times New Roman" panose="02020603050405020304" pitchFamily="18" charset="0"/>
                <a:cs typeface="Times New Roman" panose="02020603050405020304" pitchFamily="18" charset="0"/>
              </a:rPr>
              <a:t>Dataset Overview: Core Data Characteristics</a:t>
            </a:r>
          </a:p>
        </p:txBody>
      </p:sp>
      <p:sp>
        <p:nvSpPr>
          <p:cNvPr id="6" name="Shape 2">
            <a:extLst>
              <a:ext uri="{FF2B5EF4-FFF2-40B4-BE49-F238E27FC236}">
                <a16:creationId xmlns:a16="http://schemas.microsoft.com/office/drawing/2014/main" id="{148E65F0-B293-C69D-62D6-A9B0CBBD629B}"/>
              </a:ext>
            </a:extLst>
          </p:cNvPr>
          <p:cNvSpPr/>
          <p:nvPr/>
        </p:nvSpPr>
        <p:spPr>
          <a:xfrm>
            <a:off x="1893014" y="3494973"/>
            <a:ext cx="10114164" cy="830819"/>
          </a:xfrm>
          <a:prstGeom prst="roundRect">
            <a:avLst>
              <a:gd name="adj" fmla="val 15402"/>
            </a:avLst>
          </a:prstGeom>
          <a:solidFill>
            <a:srgbClr val="EEEFF5"/>
          </a:solidFill>
          <a:ln/>
          <a:effectLst>
            <a:outerShdw blurRad="22860" dist="11430" dir="13500000" algn="bl" rotWithShape="0">
              <a:srgbClr val="FFFFFF">
                <a:alpha val="70000"/>
              </a:srgbClr>
            </a:outerShdw>
          </a:effectLst>
        </p:spPr>
        <p:txBody>
          <a:bodyPr/>
          <a:lstStyle/>
          <a:p>
            <a:endParaRPr lang="en-IN">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id="{ABE0D4DE-A7B7-E341-01EA-89B9B1804F90}"/>
              </a:ext>
            </a:extLst>
          </p:cNvPr>
          <p:cNvSpPr/>
          <p:nvPr/>
        </p:nvSpPr>
        <p:spPr>
          <a:xfrm>
            <a:off x="2082562" y="3735241"/>
            <a:ext cx="1247180" cy="1559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200"/>
              </a:lnSpc>
              <a:buNone/>
            </a:pPr>
            <a:r>
              <a:rPr lang="en-US" b="1" dirty="0">
                <a:solidFill>
                  <a:srgbClr val="7068F4"/>
                </a:solidFill>
                <a:latin typeface="Times New Roman" panose="02020603050405020304" pitchFamily="18" charset="0"/>
                <a:cs typeface="Times New Roman" panose="02020603050405020304" pitchFamily="18" charset="0"/>
              </a:rPr>
              <a:t>Total</a:t>
            </a:r>
            <a:r>
              <a:rPr lang="en-US" sz="1400" b="1" dirty="0">
                <a:solidFill>
                  <a:srgbClr val="272525"/>
                </a:solidFill>
                <a:latin typeface="Times New Roman" panose="02020603050405020304" pitchFamily="18" charset="0"/>
                <a:ea typeface="Barlow Bold" pitchFamily="34" charset="-122"/>
                <a:cs typeface="Times New Roman" panose="02020603050405020304" pitchFamily="18" charset="0"/>
              </a:rPr>
              <a:t> </a:t>
            </a:r>
            <a:r>
              <a:rPr lang="en-US" sz="2000" b="1" dirty="0">
                <a:solidFill>
                  <a:srgbClr val="7068F4"/>
                </a:solidFill>
                <a:latin typeface="Times New Roman" panose="02020603050405020304" pitchFamily="18" charset="0"/>
                <a:cs typeface="Times New Roman" panose="02020603050405020304" pitchFamily="18" charset="0"/>
              </a:rPr>
              <a:t>rows</a:t>
            </a:r>
          </a:p>
        </p:txBody>
      </p:sp>
      <p:sp>
        <p:nvSpPr>
          <p:cNvPr id="8" name="Text 4">
            <a:extLst>
              <a:ext uri="{FF2B5EF4-FFF2-40B4-BE49-F238E27FC236}">
                <a16:creationId xmlns:a16="http://schemas.microsoft.com/office/drawing/2014/main" id="{008818FE-9B6C-E10A-1E09-97BC05208C60}"/>
              </a:ext>
            </a:extLst>
          </p:cNvPr>
          <p:cNvSpPr/>
          <p:nvPr/>
        </p:nvSpPr>
        <p:spPr>
          <a:xfrm>
            <a:off x="2068070" y="4021935"/>
            <a:ext cx="9570774" cy="39699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150"/>
              </a:lnSpc>
              <a:buNone/>
            </a:pPr>
            <a:r>
              <a:rPr lang="en-US" sz="1400" dirty="0">
                <a:solidFill>
                  <a:srgbClr val="272525"/>
                </a:solidFill>
                <a:latin typeface="Times New Roman" panose="02020603050405020304" pitchFamily="18" charset="0"/>
                <a:ea typeface="Montserrat" pitchFamily="34" charset="-122"/>
                <a:cs typeface="Times New Roman" panose="02020603050405020304" pitchFamily="18" charset="0"/>
              </a:rPr>
              <a:t>The dataset comprises </a:t>
            </a:r>
            <a:r>
              <a:rPr lang="en-US" sz="1400" b="1" dirty="0">
                <a:solidFill>
                  <a:srgbClr val="272525"/>
                </a:solidFill>
                <a:latin typeface="Times New Roman" panose="02020603050405020304" pitchFamily="18" charset="0"/>
                <a:ea typeface="Montserrat" pitchFamily="34" charset="-122"/>
                <a:cs typeface="Times New Roman" panose="02020603050405020304" pitchFamily="18" charset="0"/>
              </a:rPr>
              <a:t>52,583</a:t>
            </a:r>
            <a:r>
              <a:rPr lang="en-US" sz="1400" dirty="0">
                <a:solidFill>
                  <a:srgbClr val="272525"/>
                </a:solidFill>
                <a:latin typeface="Times New Roman" panose="02020603050405020304" pitchFamily="18" charset="0"/>
                <a:ea typeface="Montserrat" pitchFamily="34" charset="-122"/>
                <a:cs typeface="Times New Roman" panose="02020603050405020304" pitchFamily="18" charset="0"/>
              </a:rPr>
              <a:t> individual records, representing a weather, power consumption details and environmental factors.</a:t>
            </a:r>
            <a:endParaRPr lang="en-US" sz="1400" dirty="0">
              <a:latin typeface="Times New Roman" panose="02020603050405020304" pitchFamily="18" charset="0"/>
              <a:cs typeface="Times New Roman" panose="02020603050405020304" pitchFamily="18" charset="0"/>
            </a:endParaRPr>
          </a:p>
        </p:txBody>
      </p:sp>
      <p:sp>
        <p:nvSpPr>
          <p:cNvPr id="10" name="Text 6">
            <a:extLst>
              <a:ext uri="{FF2B5EF4-FFF2-40B4-BE49-F238E27FC236}">
                <a16:creationId xmlns:a16="http://schemas.microsoft.com/office/drawing/2014/main" id="{CE1B72B6-FF99-F1A7-1FFC-9E75B11C14A3}"/>
              </a:ext>
            </a:extLst>
          </p:cNvPr>
          <p:cNvSpPr/>
          <p:nvPr/>
        </p:nvSpPr>
        <p:spPr>
          <a:xfrm>
            <a:off x="2082562" y="4989142"/>
            <a:ext cx="1247180" cy="36601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200"/>
              </a:lnSpc>
              <a:buNone/>
            </a:pPr>
            <a:r>
              <a:rPr lang="en-US" b="1" dirty="0">
                <a:solidFill>
                  <a:srgbClr val="7068F4"/>
                </a:solidFill>
                <a:latin typeface="Times New Roman" panose="02020603050405020304" pitchFamily="18" charset="0"/>
                <a:cs typeface="Times New Roman" panose="02020603050405020304" pitchFamily="18" charset="0"/>
              </a:rPr>
              <a:t>Total Columns</a:t>
            </a:r>
          </a:p>
        </p:txBody>
      </p:sp>
      <p:sp>
        <p:nvSpPr>
          <p:cNvPr id="11" name="Text 7">
            <a:extLst>
              <a:ext uri="{FF2B5EF4-FFF2-40B4-BE49-F238E27FC236}">
                <a16:creationId xmlns:a16="http://schemas.microsoft.com/office/drawing/2014/main" id="{D3EFE5AE-8F2D-413E-1959-E922D81830F1}"/>
              </a:ext>
            </a:extLst>
          </p:cNvPr>
          <p:cNvSpPr/>
          <p:nvPr/>
        </p:nvSpPr>
        <p:spPr>
          <a:xfrm>
            <a:off x="2082562" y="5275026"/>
            <a:ext cx="9319216" cy="36601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150"/>
              </a:lnSpc>
              <a:buNone/>
            </a:pPr>
            <a:r>
              <a:rPr lang="en-US" sz="1400" dirty="0">
                <a:solidFill>
                  <a:srgbClr val="272525"/>
                </a:solidFill>
                <a:latin typeface="Times New Roman" panose="02020603050405020304" pitchFamily="18" charset="0"/>
                <a:cs typeface="Times New Roman" panose="02020603050405020304" pitchFamily="18" charset="0"/>
              </a:rPr>
              <a:t>Given dataset contains 9 distinct columns, encompassing a blend of environmental observations and power consumption metrics</a:t>
            </a:r>
            <a:r>
              <a:rPr lang="en-US" sz="900" dirty="0">
                <a:solidFill>
                  <a:srgbClr val="272525"/>
                </a:solidFill>
                <a:latin typeface="Times New Roman" panose="02020603050405020304" pitchFamily="18" charset="0"/>
                <a:ea typeface="Montserrat" pitchFamily="34" charset="-122"/>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p:txBody>
      </p:sp>
      <p:sp>
        <p:nvSpPr>
          <p:cNvPr id="13" name="Text 9">
            <a:extLst>
              <a:ext uri="{FF2B5EF4-FFF2-40B4-BE49-F238E27FC236}">
                <a16:creationId xmlns:a16="http://schemas.microsoft.com/office/drawing/2014/main" id="{9BA4B9AA-73F6-663D-3ACE-96971E87C072}"/>
              </a:ext>
            </a:extLst>
          </p:cNvPr>
          <p:cNvSpPr/>
          <p:nvPr/>
        </p:nvSpPr>
        <p:spPr>
          <a:xfrm>
            <a:off x="2082562" y="6287473"/>
            <a:ext cx="1247180" cy="1559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150"/>
              </a:lnSpc>
            </a:pPr>
            <a:r>
              <a:rPr lang="en-US" b="1" dirty="0">
                <a:solidFill>
                  <a:srgbClr val="7068F4"/>
                </a:solidFill>
                <a:latin typeface="Times New Roman" panose="02020603050405020304" pitchFamily="18" charset="0"/>
                <a:cs typeface="Times New Roman" panose="02020603050405020304" pitchFamily="18" charset="0"/>
              </a:rPr>
              <a:t>Data Types</a:t>
            </a:r>
          </a:p>
        </p:txBody>
      </p:sp>
      <p:sp>
        <p:nvSpPr>
          <p:cNvPr id="14" name="Text 10">
            <a:extLst>
              <a:ext uri="{FF2B5EF4-FFF2-40B4-BE49-F238E27FC236}">
                <a16:creationId xmlns:a16="http://schemas.microsoft.com/office/drawing/2014/main" id="{1A775561-DE33-C142-0472-2D605BDE9904}"/>
              </a:ext>
            </a:extLst>
          </p:cNvPr>
          <p:cNvSpPr/>
          <p:nvPr/>
        </p:nvSpPr>
        <p:spPr>
          <a:xfrm>
            <a:off x="2068072" y="6575723"/>
            <a:ext cx="6699171" cy="35052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150"/>
              </a:lnSpc>
              <a:buNone/>
            </a:pPr>
            <a:r>
              <a:rPr lang="en-US" sz="1400" dirty="0">
                <a:solidFill>
                  <a:srgbClr val="272525"/>
                </a:solidFill>
                <a:latin typeface="Times New Roman" panose="02020603050405020304" pitchFamily="18" charset="0"/>
                <a:cs typeface="Times New Roman" panose="02020603050405020304" pitchFamily="18" charset="0"/>
              </a:rPr>
              <a:t>The dataset includes a mix of Integer, Float, and Object data types, accommodating numerical measurements and categorical information</a:t>
            </a:r>
            <a:r>
              <a:rPr lang="en-US" sz="900" dirty="0">
                <a:solidFill>
                  <a:srgbClr val="272525"/>
                </a:solidFill>
                <a:latin typeface="Times New Roman" panose="02020603050405020304" pitchFamily="18" charset="0"/>
                <a:ea typeface="Montserrat" pitchFamily="34" charset="-122"/>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p:txBody>
      </p:sp>
      <p:sp>
        <p:nvSpPr>
          <p:cNvPr id="16" name="Text 12">
            <a:extLst>
              <a:ext uri="{FF2B5EF4-FFF2-40B4-BE49-F238E27FC236}">
                <a16:creationId xmlns:a16="http://schemas.microsoft.com/office/drawing/2014/main" id="{B75E8858-FC9F-C897-D5BB-2EE6DBC821A7}"/>
              </a:ext>
            </a:extLst>
          </p:cNvPr>
          <p:cNvSpPr/>
          <p:nvPr/>
        </p:nvSpPr>
        <p:spPr>
          <a:xfrm>
            <a:off x="2082565" y="2377460"/>
            <a:ext cx="1247180" cy="1559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200"/>
              </a:lnSpc>
              <a:buNone/>
            </a:pPr>
            <a:r>
              <a:rPr lang="en-US" b="1" dirty="0">
                <a:solidFill>
                  <a:srgbClr val="7068F4"/>
                </a:solidFill>
                <a:latin typeface="Times New Roman" panose="02020603050405020304" pitchFamily="18" charset="0"/>
                <a:cs typeface="Times New Roman" panose="02020603050405020304" pitchFamily="18" charset="0"/>
              </a:rPr>
              <a:t>Data Source</a:t>
            </a:r>
          </a:p>
        </p:txBody>
      </p:sp>
      <p:sp>
        <p:nvSpPr>
          <p:cNvPr id="17" name="Text 13">
            <a:extLst>
              <a:ext uri="{FF2B5EF4-FFF2-40B4-BE49-F238E27FC236}">
                <a16:creationId xmlns:a16="http://schemas.microsoft.com/office/drawing/2014/main" id="{29E76D96-EB6D-A574-D4A5-CBF88876FD9F}"/>
              </a:ext>
            </a:extLst>
          </p:cNvPr>
          <p:cNvSpPr/>
          <p:nvPr/>
        </p:nvSpPr>
        <p:spPr>
          <a:xfrm>
            <a:off x="2068074" y="2664154"/>
            <a:ext cx="6699171" cy="15156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150"/>
              </a:lnSpc>
              <a:buNone/>
            </a:pPr>
            <a:r>
              <a:rPr lang="en-US" sz="1400" dirty="0">
                <a:solidFill>
                  <a:srgbClr val="272525"/>
                </a:solidFill>
                <a:latin typeface="Times New Roman" panose="02020603050405020304" pitchFamily="18" charset="0"/>
                <a:ea typeface="Montserrat" pitchFamily="34" charset="-122"/>
                <a:cs typeface="Times New Roman" panose="02020603050405020304" pitchFamily="18" charset="0"/>
              </a:rPr>
              <a:t>The raw data was initially provided in an </a:t>
            </a:r>
            <a:r>
              <a:rPr lang="en-US" sz="1400" b="1" dirty="0">
                <a:solidFill>
                  <a:srgbClr val="272525"/>
                </a:solidFill>
                <a:latin typeface="Times New Roman" panose="02020603050405020304" pitchFamily="18" charset="0"/>
                <a:ea typeface="Montserrat" pitchFamily="34" charset="-122"/>
                <a:cs typeface="Times New Roman" panose="02020603050405020304" pitchFamily="18" charset="0"/>
              </a:rPr>
              <a:t>Excel sheet format</a:t>
            </a:r>
            <a:r>
              <a:rPr lang="en-US" sz="1400" dirty="0">
                <a:solidFill>
                  <a:srgbClr val="272525"/>
                </a:solidFill>
                <a:latin typeface="Times New Roman" panose="02020603050405020304" pitchFamily="18" charset="0"/>
                <a:ea typeface="Montserrat" pitchFamily="34" charset="-122"/>
                <a:cs typeface="Times New Roman" panose="02020603050405020304" pitchFamily="18" charset="0"/>
              </a:rPr>
              <a:t>, from which it was extracted and prepared for analysis.</a:t>
            </a:r>
            <a:endParaRPr lang="en-US" sz="1400" dirty="0">
              <a:latin typeface="Times New Roman" panose="02020603050405020304" pitchFamily="18" charset="0"/>
              <a:cs typeface="Times New Roman" panose="02020603050405020304" pitchFamily="18" charset="0"/>
            </a:endParaRPr>
          </a:p>
        </p:txBody>
      </p:sp>
      <p:sp>
        <p:nvSpPr>
          <p:cNvPr id="22" name="Text 18">
            <a:extLst>
              <a:ext uri="{FF2B5EF4-FFF2-40B4-BE49-F238E27FC236}">
                <a16:creationId xmlns:a16="http://schemas.microsoft.com/office/drawing/2014/main" id="{EE059B3B-ABBA-4257-7884-C5DA1B4A2BC4}"/>
              </a:ext>
            </a:extLst>
          </p:cNvPr>
          <p:cNvSpPr/>
          <p:nvPr/>
        </p:nvSpPr>
        <p:spPr>
          <a:xfrm>
            <a:off x="1893014" y="1239606"/>
            <a:ext cx="10114164" cy="56524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272525"/>
                </a:solidFill>
                <a:latin typeface="Times New Roman" panose="02020603050405020304" pitchFamily="18" charset="0"/>
                <a:ea typeface="Montserrat" pitchFamily="34" charset="-122"/>
                <a:cs typeface="Times New Roman" panose="02020603050405020304" pitchFamily="18" charset="0"/>
              </a:rPr>
              <a:t>This base overview of data is built upon a power consumption of Zone 1 dataset, providing the foundational insights of predictive model. Understanding its structure and features helps in subsequent steps in our machine learning lifecycle.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8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F1EED78-ADDC-4C76-8280-BA18FF57DC7E}"/>
              </a:ext>
            </a:extLst>
          </p:cNvPr>
          <p:cNvSpPr txBox="1"/>
          <p:nvPr/>
        </p:nvSpPr>
        <p:spPr>
          <a:xfrm>
            <a:off x="11144856" y="1048365"/>
            <a:ext cx="219292" cy="355482"/>
          </a:xfrm>
          <a:prstGeom prst="rect">
            <a:avLst/>
          </a:prstGeom>
          <a:noFill/>
        </p:spPr>
        <p:txBody>
          <a:bodyPr wrap="square" rtlCol="0">
            <a:spAutoFit/>
          </a:bodyPr>
          <a:lstStyle/>
          <a:p>
            <a:r>
              <a:rPr lang="en-US" sz="1710" dirty="0">
                <a:solidFill>
                  <a:schemeClr val="bg1"/>
                </a:solidFill>
                <a:latin typeface="Times New Roman" panose="02020603050405020304" pitchFamily="18" charset="0"/>
                <a:cs typeface="Times New Roman" panose="02020603050405020304" pitchFamily="18" charset="0"/>
              </a:rPr>
              <a:t>8</a:t>
            </a:r>
            <a:endParaRPr lang="en-IN" sz="1710" dirty="0">
              <a:solidFill>
                <a:schemeClr val="bg1"/>
              </a:solidFill>
              <a:latin typeface="Times New Roman" panose="02020603050405020304" pitchFamily="18" charset="0"/>
              <a:cs typeface="Times New Roman" panose="02020603050405020304" pitchFamily="18" charset="0"/>
            </a:endParaRPr>
          </a:p>
        </p:txBody>
      </p:sp>
      <p:sp>
        <p:nvSpPr>
          <p:cNvPr id="5" name="Text 0">
            <a:extLst>
              <a:ext uri="{FF2B5EF4-FFF2-40B4-BE49-F238E27FC236}">
                <a16:creationId xmlns:a16="http://schemas.microsoft.com/office/drawing/2014/main" id="{BA7103E5-3445-3411-06DA-179CB576410E}"/>
              </a:ext>
            </a:extLst>
          </p:cNvPr>
          <p:cNvSpPr/>
          <p:nvPr/>
        </p:nvSpPr>
        <p:spPr>
          <a:xfrm>
            <a:off x="3260425" y="432783"/>
            <a:ext cx="6562201" cy="425658"/>
          </a:xfrm>
          <a:prstGeom prst="rect">
            <a:avLst/>
          </a:prstGeom>
          <a:noFill/>
          <a:ln/>
        </p:spPr>
        <p:txBody>
          <a:bodyPr wrap="none" lIns="0" tIns="0" rIns="0" bIns="0" rtlCol="0" anchor="t"/>
          <a:lstStyle/>
          <a:p>
            <a:pPr algn="ctr">
              <a:lnSpc>
                <a:spcPts val="3324"/>
              </a:lnSpc>
            </a:pPr>
            <a:r>
              <a:rPr lang="en-US" sz="2660" b="1" dirty="0">
                <a:solidFill>
                  <a:srgbClr val="7068F4"/>
                </a:solidFill>
                <a:latin typeface="Times New Roman" panose="02020603050405020304" pitchFamily="18" charset="0"/>
                <a:ea typeface="Barlow Bold" pitchFamily="34" charset="-122"/>
                <a:cs typeface="Times New Roman" panose="02020603050405020304" pitchFamily="18" charset="0"/>
              </a:rPr>
              <a:t>Feature Overview: Environmental &amp; Meteorological Drivers</a:t>
            </a:r>
            <a:endParaRPr lang="en-US" sz="2660" dirty="0">
              <a:latin typeface="Times New Roman" panose="02020603050405020304" pitchFamily="18" charset="0"/>
              <a:cs typeface="Times New Roman" panose="02020603050405020304" pitchFamily="18" charset="0"/>
            </a:endParaRPr>
          </a:p>
        </p:txBody>
      </p:sp>
      <p:sp>
        <p:nvSpPr>
          <p:cNvPr id="8" name="Text 1">
            <a:extLst>
              <a:ext uri="{FF2B5EF4-FFF2-40B4-BE49-F238E27FC236}">
                <a16:creationId xmlns:a16="http://schemas.microsoft.com/office/drawing/2014/main" id="{2B21F3C4-B0F2-1647-E835-C2F9D6728059}"/>
              </a:ext>
            </a:extLst>
          </p:cNvPr>
          <p:cNvSpPr/>
          <p:nvPr/>
        </p:nvSpPr>
        <p:spPr>
          <a:xfrm>
            <a:off x="1249102" y="1338847"/>
            <a:ext cx="11182873" cy="414007"/>
          </a:xfrm>
          <a:prstGeom prst="rect">
            <a:avLst/>
          </a:prstGeom>
          <a:noFill/>
          <a:ln/>
        </p:spPr>
        <p:txBody>
          <a:bodyPr wrap="square" lIns="0" tIns="0" rIns="0" bIns="0" rtlCol="0" anchor="t"/>
          <a:lstStyle/>
          <a:p>
            <a:pPr>
              <a:lnSpc>
                <a:spcPts val="1615"/>
              </a:lnSpc>
            </a:pPr>
            <a:r>
              <a:rPr lang="en-US" sz="1330" dirty="0">
                <a:solidFill>
                  <a:srgbClr val="272525"/>
                </a:solidFill>
                <a:latin typeface="Times New Roman" panose="02020603050405020304" pitchFamily="18" charset="0"/>
                <a:ea typeface="Montserrat" pitchFamily="34" charset="-122"/>
                <a:cs typeface="Times New Roman" panose="02020603050405020304" pitchFamily="18" charset="0"/>
              </a:rPr>
              <a:t>Dataset consist of several key environmental and meteorological factors, each playing a crucial role in influencing power consumption. Understanding these features is foundational to building an accurate and robust model.</a:t>
            </a:r>
            <a:endParaRPr lang="en-US" sz="1330" dirty="0">
              <a:latin typeface="Times New Roman" panose="02020603050405020304" pitchFamily="18" charset="0"/>
              <a:cs typeface="Times New Roman" panose="02020603050405020304" pitchFamily="18" charset="0"/>
            </a:endParaRPr>
          </a:p>
        </p:txBody>
      </p:sp>
      <p:pic>
        <p:nvPicPr>
          <p:cNvPr id="9" name="Image 0" descr="preencoded.png">
            <a:extLst>
              <a:ext uri="{FF2B5EF4-FFF2-40B4-BE49-F238E27FC236}">
                <a16:creationId xmlns:a16="http://schemas.microsoft.com/office/drawing/2014/main" id="{6FD7BBA2-9DED-CC54-5079-CE4FA2B874C9}"/>
              </a:ext>
            </a:extLst>
          </p:cNvPr>
          <p:cNvPicPr>
            <a:picLocks noChangeAspect="1"/>
          </p:cNvPicPr>
          <p:nvPr/>
        </p:nvPicPr>
        <p:blipFill>
          <a:blip r:embed="rId2"/>
          <a:stretch>
            <a:fillRect/>
          </a:stretch>
        </p:blipFill>
        <p:spPr>
          <a:xfrm>
            <a:off x="1249101" y="1955050"/>
            <a:ext cx="379023" cy="388217"/>
          </a:xfrm>
          <a:prstGeom prst="rect">
            <a:avLst/>
          </a:prstGeom>
        </p:spPr>
      </p:pic>
      <p:sp>
        <p:nvSpPr>
          <p:cNvPr id="10" name="Text 2">
            <a:extLst>
              <a:ext uri="{FF2B5EF4-FFF2-40B4-BE49-F238E27FC236}">
                <a16:creationId xmlns:a16="http://schemas.microsoft.com/office/drawing/2014/main" id="{1EFA4D75-FB61-6E77-5E5D-CE225BA3D42B}"/>
              </a:ext>
            </a:extLst>
          </p:cNvPr>
          <p:cNvSpPr/>
          <p:nvPr/>
        </p:nvSpPr>
        <p:spPr>
          <a:xfrm>
            <a:off x="1249100" y="2505021"/>
            <a:ext cx="1274484" cy="212886"/>
          </a:xfrm>
          <a:prstGeom prst="rect">
            <a:avLst/>
          </a:prstGeom>
          <a:noFill/>
          <a:ln/>
        </p:spPr>
        <p:txBody>
          <a:bodyPr wrap="none" lIns="0" tIns="0" rIns="0" bIns="0" rtlCol="0" anchor="t"/>
          <a:lstStyle/>
          <a:p>
            <a:pPr>
              <a:lnSpc>
                <a:spcPts val="1663"/>
              </a:lnSpc>
            </a:pPr>
            <a:r>
              <a:rPr lang="en-US" sz="1330" b="1" dirty="0">
                <a:solidFill>
                  <a:srgbClr val="272525"/>
                </a:solidFill>
                <a:latin typeface="Times New Roman" panose="02020603050405020304" pitchFamily="18" charset="0"/>
                <a:ea typeface="Barlow Bold" pitchFamily="34" charset="-122"/>
                <a:cs typeface="Times New Roman" panose="02020603050405020304" pitchFamily="18" charset="0"/>
              </a:rPr>
              <a:t>Temperature</a:t>
            </a:r>
            <a:endParaRPr lang="en-US" sz="1330" dirty="0">
              <a:latin typeface="Times New Roman" panose="02020603050405020304" pitchFamily="18" charset="0"/>
              <a:cs typeface="Times New Roman" panose="02020603050405020304" pitchFamily="18" charset="0"/>
            </a:endParaRPr>
          </a:p>
        </p:txBody>
      </p:sp>
      <p:sp>
        <p:nvSpPr>
          <p:cNvPr id="11" name="Text 3">
            <a:extLst>
              <a:ext uri="{FF2B5EF4-FFF2-40B4-BE49-F238E27FC236}">
                <a16:creationId xmlns:a16="http://schemas.microsoft.com/office/drawing/2014/main" id="{29F2E0D7-D04F-597E-D81E-8190E514652E}"/>
              </a:ext>
            </a:extLst>
          </p:cNvPr>
          <p:cNvSpPr/>
          <p:nvPr/>
        </p:nvSpPr>
        <p:spPr>
          <a:xfrm>
            <a:off x="1249101" y="2795505"/>
            <a:ext cx="3128224" cy="828014"/>
          </a:xfrm>
          <a:prstGeom prst="rect">
            <a:avLst/>
          </a:prstGeom>
          <a:noFill/>
          <a:ln/>
        </p:spPr>
        <p:txBody>
          <a:bodyPr wrap="square" lIns="0" tIns="0" rIns="0" bIns="0" rtlCol="0" anchor="t"/>
          <a:lstStyle/>
          <a:p>
            <a:pPr>
              <a:lnSpc>
                <a:spcPts val="1615"/>
              </a:lnSpc>
            </a:pPr>
            <a:r>
              <a:rPr lang="en-US" sz="998" dirty="0">
                <a:solidFill>
                  <a:srgbClr val="272525"/>
                </a:solidFill>
                <a:latin typeface="Times New Roman" panose="02020603050405020304" pitchFamily="18" charset="0"/>
                <a:ea typeface="Montserrat" pitchFamily="34" charset="-122"/>
                <a:cs typeface="Times New Roman" panose="02020603050405020304" pitchFamily="18" charset="0"/>
              </a:rPr>
              <a:t>Ambient air temperature in degrees Celsius. Directly impacts heating and cooling demands, especially in residential and commercial sectors. </a:t>
            </a:r>
            <a:endParaRPr lang="en-US" sz="998" dirty="0">
              <a:latin typeface="Times New Roman" panose="02020603050405020304" pitchFamily="18" charset="0"/>
              <a:cs typeface="Times New Roman" panose="02020603050405020304" pitchFamily="18" charset="0"/>
            </a:endParaRPr>
          </a:p>
        </p:txBody>
      </p:sp>
      <p:pic>
        <p:nvPicPr>
          <p:cNvPr id="12" name="Image 1" descr="preencoded.png">
            <a:extLst>
              <a:ext uri="{FF2B5EF4-FFF2-40B4-BE49-F238E27FC236}">
                <a16:creationId xmlns:a16="http://schemas.microsoft.com/office/drawing/2014/main" id="{E53A9B7C-8BCF-106A-D9FC-872D94929011}"/>
              </a:ext>
            </a:extLst>
          </p:cNvPr>
          <p:cNvPicPr>
            <a:picLocks noChangeAspect="1"/>
          </p:cNvPicPr>
          <p:nvPr/>
        </p:nvPicPr>
        <p:blipFill>
          <a:blip r:embed="rId3"/>
          <a:stretch>
            <a:fillRect/>
          </a:stretch>
        </p:blipFill>
        <p:spPr>
          <a:xfrm>
            <a:off x="5267044" y="1955050"/>
            <a:ext cx="290517" cy="388217"/>
          </a:xfrm>
          <a:prstGeom prst="rect">
            <a:avLst/>
          </a:prstGeom>
        </p:spPr>
      </p:pic>
      <p:sp>
        <p:nvSpPr>
          <p:cNvPr id="13" name="Text 4">
            <a:extLst>
              <a:ext uri="{FF2B5EF4-FFF2-40B4-BE49-F238E27FC236}">
                <a16:creationId xmlns:a16="http://schemas.microsoft.com/office/drawing/2014/main" id="{0DA4400A-01CC-917B-C5EA-7AC3F54F8DDA}"/>
              </a:ext>
            </a:extLst>
          </p:cNvPr>
          <p:cNvSpPr/>
          <p:nvPr/>
        </p:nvSpPr>
        <p:spPr>
          <a:xfrm>
            <a:off x="5267042" y="2505020"/>
            <a:ext cx="1274484" cy="212886"/>
          </a:xfrm>
          <a:prstGeom prst="rect">
            <a:avLst/>
          </a:prstGeom>
          <a:noFill/>
          <a:ln/>
        </p:spPr>
        <p:txBody>
          <a:bodyPr wrap="none" lIns="0" tIns="0" rIns="0" bIns="0" rtlCol="0" anchor="t"/>
          <a:lstStyle/>
          <a:p>
            <a:pPr>
              <a:lnSpc>
                <a:spcPts val="1663"/>
              </a:lnSpc>
            </a:pPr>
            <a:r>
              <a:rPr lang="en-US" sz="1330" b="1" dirty="0">
                <a:solidFill>
                  <a:srgbClr val="272525"/>
                </a:solidFill>
                <a:latin typeface="Times New Roman" panose="02020603050405020304" pitchFamily="18" charset="0"/>
                <a:ea typeface="Barlow Bold" pitchFamily="34" charset="-122"/>
                <a:cs typeface="Times New Roman" panose="02020603050405020304" pitchFamily="18" charset="0"/>
              </a:rPr>
              <a:t>Humidity</a:t>
            </a:r>
            <a:endParaRPr lang="en-US" sz="1330" dirty="0">
              <a:latin typeface="Times New Roman" panose="02020603050405020304" pitchFamily="18" charset="0"/>
              <a:cs typeface="Times New Roman" panose="02020603050405020304" pitchFamily="18" charset="0"/>
            </a:endParaRPr>
          </a:p>
        </p:txBody>
      </p:sp>
      <p:sp>
        <p:nvSpPr>
          <p:cNvPr id="14" name="Text 5">
            <a:extLst>
              <a:ext uri="{FF2B5EF4-FFF2-40B4-BE49-F238E27FC236}">
                <a16:creationId xmlns:a16="http://schemas.microsoft.com/office/drawing/2014/main" id="{5049EBA7-707C-0431-975E-515AEFAB42A5}"/>
              </a:ext>
            </a:extLst>
          </p:cNvPr>
          <p:cNvSpPr/>
          <p:nvPr/>
        </p:nvSpPr>
        <p:spPr>
          <a:xfrm>
            <a:off x="5267042" y="2795505"/>
            <a:ext cx="3128224" cy="621010"/>
          </a:xfrm>
          <a:prstGeom prst="rect">
            <a:avLst/>
          </a:prstGeom>
          <a:noFill/>
          <a:ln/>
        </p:spPr>
        <p:txBody>
          <a:bodyPr wrap="square" lIns="0" tIns="0" rIns="0" bIns="0" rtlCol="0" anchor="t"/>
          <a:lstStyle/>
          <a:p>
            <a:pPr>
              <a:lnSpc>
                <a:spcPts val="1615"/>
              </a:lnSpc>
            </a:pPr>
            <a:r>
              <a:rPr lang="en-US" sz="998" dirty="0">
                <a:solidFill>
                  <a:srgbClr val="272525"/>
                </a:solidFill>
                <a:latin typeface="Times New Roman" panose="02020603050405020304" pitchFamily="18" charset="0"/>
                <a:ea typeface="Montserrat" pitchFamily="34" charset="-122"/>
                <a:cs typeface="Times New Roman" panose="02020603050405020304" pitchFamily="18" charset="0"/>
              </a:rPr>
              <a:t>Relative humidity percentage. High humidity can influence the perceived temperature and the efficiency of HVAC systems, indirectly affecting power usage.</a:t>
            </a:r>
            <a:endParaRPr lang="en-US" sz="998" dirty="0">
              <a:latin typeface="Times New Roman" panose="02020603050405020304" pitchFamily="18" charset="0"/>
              <a:cs typeface="Times New Roman" panose="02020603050405020304" pitchFamily="18" charset="0"/>
            </a:endParaRPr>
          </a:p>
        </p:txBody>
      </p:sp>
      <p:pic>
        <p:nvPicPr>
          <p:cNvPr id="15" name="Image 2" descr="preencoded.png">
            <a:extLst>
              <a:ext uri="{FF2B5EF4-FFF2-40B4-BE49-F238E27FC236}">
                <a16:creationId xmlns:a16="http://schemas.microsoft.com/office/drawing/2014/main" id="{B7BD264F-E702-C4A3-2BAA-061AE8208E11}"/>
              </a:ext>
            </a:extLst>
          </p:cNvPr>
          <p:cNvPicPr>
            <a:picLocks noChangeAspect="1"/>
          </p:cNvPicPr>
          <p:nvPr/>
        </p:nvPicPr>
        <p:blipFill>
          <a:blip r:embed="rId4"/>
          <a:stretch>
            <a:fillRect/>
          </a:stretch>
        </p:blipFill>
        <p:spPr>
          <a:xfrm>
            <a:off x="9303666" y="1955050"/>
            <a:ext cx="379024" cy="388217"/>
          </a:xfrm>
          <a:prstGeom prst="rect">
            <a:avLst/>
          </a:prstGeom>
        </p:spPr>
      </p:pic>
      <p:sp>
        <p:nvSpPr>
          <p:cNvPr id="16" name="Text 6">
            <a:extLst>
              <a:ext uri="{FF2B5EF4-FFF2-40B4-BE49-F238E27FC236}">
                <a16:creationId xmlns:a16="http://schemas.microsoft.com/office/drawing/2014/main" id="{2A477BC5-EC9F-9E17-A4DA-F198202D6F06}"/>
              </a:ext>
            </a:extLst>
          </p:cNvPr>
          <p:cNvSpPr/>
          <p:nvPr/>
        </p:nvSpPr>
        <p:spPr>
          <a:xfrm>
            <a:off x="9303666" y="2505020"/>
            <a:ext cx="1274484" cy="212886"/>
          </a:xfrm>
          <a:prstGeom prst="rect">
            <a:avLst/>
          </a:prstGeom>
          <a:noFill/>
          <a:ln/>
        </p:spPr>
        <p:txBody>
          <a:bodyPr wrap="none" lIns="0" tIns="0" rIns="0" bIns="0" rtlCol="0" anchor="t"/>
          <a:lstStyle/>
          <a:p>
            <a:pPr>
              <a:lnSpc>
                <a:spcPts val="1663"/>
              </a:lnSpc>
            </a:pPr>
            <a:r>
              <a:rPr lang="en-US" sz="1330" b="1" dirty="0">
                <a:solidFill>
                  <a:srgbClr val="272525"/>
                </a:solidFill>
                <a:latin typeface="Times New Roman" panose="02020603050405020304" pitchFamily="18" charset="0"/>
                <a:ea typeface="Barlow Bold" pitchFamily="34" charset="-122"/>
                <a:cs typeface="Times New Roman" panose="02020603050405020304" pitchFamily="18" charset="0"/>
              </a:rPr>
              <a:t>Wind Speed</a:t>
            </a:r>
            <a:endParaRPr lang="en-US" sz="1330" dirty="0">
              <a:latin typeface="Times New Roman" panose="02020603050405020304" pitchFamily="18" charset="0"/>
              <a:cs typeface="Times New Roman" panose="02020603050405020304" pitchFamily="18" charset="0"/>
            </a:endParaRPr>
          </a:p>
        </p:txBody>
      </p:sp>
      <p:sp>
        <p:nvSpPr>
          <p:cNvPr id="17" name="Text 7">
            <a:extLst>
              <a:ext uri="{FF2B5EF4-FFF2-40B4-BE49-F238E27FC236}">
                <a16:creationId xmlns:a16="http://schemas.microsoft.com/office/drawing/2014/main" id="{1528B958-78B1-8888-6DB0-FE6C2CCD5385}"/>
              </a:ext>
            </a:extLst>
          </p:cNvPr>
          <p:cNvSpPr/>
          <p:nvPr/>
        </p:nvSpPr>
        <p:spPr>
          <a:xfrm>
            <a:off x="9303665" y="2795505"/>
            <a:ext cx="3128308" cy="621010"/>
          </a:xfrm>
          <a:prstGeom prst="rect">
            <a:avLst/>
          </a:prstGeom>
          <a:noFill/>
          <a:ln/>
        </p:spPr>
        <p:txBody>
          <a:bodyPr wrap="square" lIns="0" tIns="0" rIns="0" bIns="0" rtlCol="0" anchor="t"/>
          <a:lstStyle/>
          <a:p>
            <a:pPr>
              <a:lnSpc>
                <a:spcPts val="1615"/>
              </a:lnSpc>
            </a:pPr>
            <a:r>
              <a:rPr lang="en-US" sz="998" dirty="0">
                <a:solidFill>
                  <a:srgbClr val="272525"/>
                </a:solidFill>
                <a:latin typeface="Times New Roman" panose="02020603050405020304" pitchFamily="18" charset="0"/>
                <a:ea typeface="Montserrat" pitchFamily="34" charset="-122"/>
                <a:cs typeface="Times New Roman" panose="02020603050405020304" pitchFamily="18" charset="0"/>
              </a:rPr>
              <a:t>Wind speed in meters per second. Can influence heat loss from buildings (especially in colder conditions) and also impacts the operation of some industrial ventilation systems.</a:t>
            </a:r>
            <a:endParaRPr lang="en-US" sz="998" dirty="0">
              <a:latin typeface="Times New Roman" panose="02020603050405020304" pitchFamily="18" charset="0"/>
              <a:cs typeface="Times New Roman" panose="02020603050405020304" pitchFamily="18" charset="0"/>
            </a:endParaRPr>
          </a:p>
        </p:txBody>
      </p:sp>
      <p:pic>
        <p:nvPicPr>
          <p:cNvPr id="18" name="Image 3" descr="preencoded.png">
            <a:extLst>
              <a:ext uri="{FF2B5EF4-FFF2-40B4-BE49-F238E27FC236}">
                <a16:creationId xmlns:a16="http://schemas.microsoft.com/office/drawing/2014/main" id="{4FF401D8-DD3B-BBD4-7F91-815C77122747}"/>
              </a:ext>
            </a:extLst>
          </p:cNvPr>
          <p:cNvPicPr>
            <a:picLocks noChangeAspect="1"/>
          </p:cNvPicPr>
          <p:nvPr/>
        </p:nvPicPr>
        <p:blipFill>
          <a:blip r:embed="rId5"/>
          <a:stretch>
            <a:fillRect/>
          </a:stretch>
        </p:blipFill>
        <p:spPr>
          <a:xfrm>
            <a:off x="1249101" y="3827357"/>
            <a:ext cx="379024" cy="388217"/>
          </a:xfrm>
          <a:prstGeom prst="rect">
            <a:avLst/>
          </a:prstGeom>
        </p:spPr>
      </p:pic>
      <p:sp>
        <p:nvSpPr>
          <p:cNvPr id="19" name="Text 8">
            <a:extLst>
              <a:ext uri="{FF2B5EF4-FFF2-40B4-BE49-F238E27FC236}">
                <a16:creationId xmlns:a16="http://schemas.microsoft.com/office/drawing/2014/main" id="{4E87B3C2-BDEE-33F0-1D42-66BE3B346A94}"/>
              </a:ext>
            </a:extLst>
          </p:cNvPr>
          <p:cNvSpPr/>
          <p:nvPr/>
        </p:nvSpPr>
        <p:spPr>
          <a:xfrm>
            <a:off x="1249100" y="4377328"/>
            <a:ext cx="1274484" cy="212886"/>
          </a:xfrm>
          <a:prstGeom prst="rect">
            <a:avLst/>
          </a:prstGeom>
          <a:noFill/>
          <a:ln/>
        </p:spPr>
        <p:txBody>
          <a:bodyPr wrap="none" lIns="0" tIns="0" rIns="0" bIns="0" rtlCol="0" anchor="t"/>
          <a:lstStyle/>
          <a:p>
            <a:pPr>
              <a:lnSpc>
                <a:spcPts val="1663"/>
              </a:lnSpc>
            </a:pPr>
            <a:r>
              <a:rPr lang="en-US" sz="1330" b="1" dirty="0">
                <a:solidFill>
                  <a:srgbClr val="272525"/>
                </a:solidFill>
                <a:latin typeface="Times New Roman" panose="02020603050405020304" pitchFamily="18" charset="0"/>
                <a:ea typeface="Barlow Bold" pitchFamily="34" charset="-122"/>
                <a:cs typeface="Times New Roman" panose="02020603050405020304" pitchFamily="18" charset="0"/>
              </a:rPr>
              <a:t>General Diffuse Flows</a:t>
            </a:r>
            <a:endParaRPr lang="en-US" sz="1330" dirty="0">
              <a:latin typeface="Times New Roman" panose="02020603050405020304" pitchFamily="18" charset="0"/>
              <a:cs typeface="Times New Roman" panose="02020603050405020304" pitchFamily="18" charset="0"/>
            </a:endParaRPr>
          </a:p>
        </p:txBody>
      </p:sp>
      <p:sp>
        <p:nvSpPr>
          <p:cNvPr id="20" name="Text 9">
            <a:extLst>
              <a:ext uri="{FF2B5EF4-FFF2-40B4-BE49-F238E27FC236}">
                <a16:creationId xmlns:a16="http://schemas.microsoft.com/office/drawing/2014/main" id="{4A03F7C5-BFA6-9BF7-96A0-E3C3A8C8E6E0}"/>
              </a:ext>
            </a:extLst>
          </p:cNvPr>
          <p:cNvSpPr/>
          <p:nvPr/>
        </p:nvSpPr>
        <p:spPr>
          <a:xfrm>
            <a:off x="1249101" y="4667812"/>
            <a:ext cx="3128224" cy="621010"/>
          </a:xfrm>
          <a:prstGeom prst="rect">
            <a:avLst/>
          </a:prstGeom>
          <a:noFill/>
          <a:ln/>
        </p:spPr>
        <p:txBody>
          <a:bodyPr wrap="square" lIns="0" tIns="0" rIns="0" bIns="0" rtlCol="0" anchor="t"/>
          <a:lstStyle/>
          <a:p>
            <a:pPr>
              <a:lnSpc>
                <a:spcPts val="1615"/>
              </a:lnSpc>
            </a:pPr>
            <a:r>
              <a:rPr lang="en-US" sz="998" dirty="0">
                <a:solidFill>
                  <a:srgbClr val="272525"/>
                </a:solidFill>
                <a:latin typeface="Times New Roman" panose="02020603050405020304" pitchFamily="18" charset="0"/>
                <a:ea typeface="Montserrat" pitchFamily="34" charset="-122"/>
                <a:cs typeface="Times New Roman" panose="02020603050405020304" pitchFamily="18" charset="0"/>
              </a:rPr>
              <a:t>Total solar radiation received on a horizontal surface, often measured in W/m². Represents the combined direct and diffuse solar energy, impacting lighting and passive heating/cooling.</a:t>
            </a:r>
            <a:endParaRPr lang="en-US" sz="998" dirty="0">
              <a:latin typeface="Times New Roman" panose="02020603050405020304" pitchFamily="18" charset="0"/>
              <a:cs typeface="Times New Roman" panose="02020603050405020304" pitchFamily="18" charset="0"/>
            </a:endParaRPr>
          </a:p>
        </p:txBody>
      </p:sp>
      <p:pic>
        <p:nvPicPr>
          <p:cNvPr id="21" name="Image 4" descr="preencoded.png">
            <a:extLst>
              <a:ext uri="{FF2B5EF4-FFF2-40B4-BE49-F238E27FC236}">
                <a16:creationId xmlns:a16="http://schemas.microsoft.com/office/drawing/2014/main" id="{03ECB8DA-AC90-99E0-16A4-453598FD5907}"/>
              </a:ext>
            </a:extLst>
          </p:cNvPr>
          <p:cNvPicPr>
            <a:picLocks noChangeAspect="1"/>
          </p:cNvPicPr>
          <p:nvPr/>
        </p:nvPicPr>
        <p:blipFill>
          <a:blip r:embed="rId6"/>
          <a:stretch>
            <a:fillRect/>
          </a:stretch>
        </p:blipFill>
        <p:spPr>
          <a:xfrm>
            <a:off x="5267042" y="3812387"/>
            <a:ext cx="379024" cy="388217"/>
          </a:xfrm>
          <a:prstGeom prst="rect">
            <a:avLst/>
          </a:prstGeom>
        </p:spPr>
      </p:pic>
      <p:sp>
        <p:nvSpPr>
          <p:cNvPr id="22" name="Text 10">
            <a:extLst>
              <a:ext uri="{FF2B5EF4-FFF2-40B4-BE49-F238E27FC236}">
                <a16:creationId xmlns:a16="http://schemas.microsoft.com/office/drawing/2014/main" id="{324817E1-E44C-48B5-8E88-B1ADA70C9B8F}"/>
              </a:ext>
            </a:extLst>
          </p:cNvPr>
          <p:cNvSpPr/>
          <p:nvPr/>
        </p:nvSpPr>
        <p:spPr>
          <a:xfrm>
            <a:off x="5267042" y="4362356"/>
            <a:ext cx="1274484" cy="212886"/>
          </a:xfrm>
          <a:prstGeom prst="rect">
            <a:avLst/>
          </a:prstGeom>
          <a:noFill/>
          <a:ln/>
        </p:spPr>
        <p:txBody>
          <a:bodyPr wrap="none" lIns="0" tIns="0" rIns="0" bIns="0" rtlCol="0" anchor="t"/>
          <a:lstStyle/>
          <a:p>
            <a:pPr>
              <a:lnSpc>
                <a:spcPts val="1663"/>
              </a:lnSpc>
            </a:pPr>
            <a:r>
              <a:rPr lang="en-US" sz="1330" b="1" dirty="0">
                <a:solidFill>
                  <a:srgbClr val="272525"/>
                </a:solidFill>
                <a:latin typeface="Times New Roman" panose="02020603050405020304" pitchFamily="18" charset="0"/>
                <a:ea typeface="Barlow Bold" pitchFamily="34" charset="-122"/>
                <a:cs typeface="Times New Roman" panose="02020603050405020304" pitchFamily="18" charset="0"/>
              </a:rPr>
              <a:t>Diffuse Flows</a:t>
            </a:r>
            <a:endParaRPr lang="en-US" sz="1330" dirty="0">
              <a:latin typeface="Times New Roman" panose="02020603050405020304" pitchFamily="18" charset="0"/>
              <a:cs typeface="Times New Roman" panose="02020603050405020304" pitchFamily="18" charset="0"/>
            </a:endParaRPr>
          </a:p>
        </p:txBody>
      </p:sp>
      <p:sp>
        <p:nvSpPr>
          <p:cNvPr id="23" name="Text 11">
            <a:extLst>
              <a:ext uri="{FF2B5EF4-FFF2-40B4-BE49-F238E27FC236}">
                <a16:creationId xmlns:a16="http://schemas.microsoft.com/office/drawing/2014/main" id="{BFDB50E6-595A-BF46-4D90-C468C4860F88}"/>
              </a:ext>
            </a:extLst>
          </p:cNvPr>
          <p:cNvSpPr/>
          <p:nvPr/>
        </p:nvSpPr>
        <p:spPr>
          <a:xfrm>
            <a:off x="5267042" y="4652840"/>
            <a:ext cx="3128224" cy="828014"/>
          </a:xfrm>
          <a:prstGeom prst="rect">
            <a:avLst/>
          </a:prstGeom>
          <a:noFill/>
          <a:ln/>
        </p:spPr>
        <p:txBody>
          <a:bodyPr wrap="square" lIns="0" tIns="0" rIns="0" bIns="0" rtlCol="0" anchor="t"/>
          <a:lstStyle/>
          <a:p>
            <a:pPr>
              <a:lnSpc>
                <a:spcPts val="1615"/>
              </a:lnSpc>
            </a:pPr>
            <a:r>
              <a:rPr lang="en-US" sz="998" dirty="0">
                <a:solidFill>
                  <a:srgbClr val="272525"/>
                </a:solidFill>
                <a:latin typeface="Times New Roman" panose="02020603050405020304" pitchFamily="18" charset="0"/>
                <a:ea typeface="Montserrat" pitchFamily="34" charset="-122"/>
                <a:cs typeface="Times New Roman" panose="02020603050405020304" pitchFamily="18" charset="0"/>
              </a:rPr>
              <a:t>Solar radiation that has been scattered by the atmosphere and clouds, measured in W/m². Higher diffuse flows often correspond to cloudy conditions, increasing demand for artificial lighting.</a:t>
            </a:r>
            <a:endParaRPr lang="en-US" sz="998" dirty="0">
              <a:latin typeface="Times New Roman" panose="02020603050405020304" pitchFamily="18" charset="0"/>
              <a:cs typeface="Times New Roman" panose="02020603050405020304" pitchFamily="18" charset="0"/>
            </a:endParaRPr>
          </a:p>
        </p:txBody>
      </p:sp>
      <p:pic>
        <p:nvPicPr>
          <p:cNvPr id="24" name="Image 5" descr="preencoded.png">
            <a:extLst>
              <a:ext uri="{FF2B5EF4-FFF2-40B4-BE49-F238E27FC236}">
                <a16:creationId xmlns:a16="http://schemas.microsoft.com/office/drawing/2014/main" id="{F0DBA033-E642-A6BE-3F79-80F3C979565B}"/>
              </a:ext>
            </a:extLst>
          </p:cNvPr>
          <p:cNvPicPr>
            <a:picLocks noChangeAspect="1"/>
          </p:cNvPicPr>
          <p:nvPr/>
        </p:nvPicPr>
        <p:blipFill>
          <a:blip r:embed="rId7"/>
          <a:stretch>
            <a:fillRect/>
          </a:stretch>
        </p:blipFill>
        <p:spPr>
          <a:xfrm>
            <a:off x="9303666" y="3827357"/>
            <a:ext cx="379024" cy="388217"/>
          </a:xfrm>
          <a:prstGeom prst="rect">
            <a:avLst/>
          </a:prstGeom>
        </p:spPr>
      </p:pic>
      <p:sp>
        <p:nvSpPr>
          <p:cNvPr id="25" name="Text 12">
            <a:extLst>
              <a:ext uri="{FF2B5EF4-FFF2-40B4-BE49-F238E27FC236}">
                <a16:creationId xmlns:a16="http://schemas.microsoft.com/office/drawing/2014/main" id="{8EDBAA4A-F85C-0689-4D02-31609463F9D5}"/>
              </a:ext>
            </a:extLst>
          </p:cNvPr>
          <p:cNvSpPr/>
          <p:nvPr/>
        </p:nvSpPr>
        <p:spPr>
          <a:xfrm>
            <a:off x="9303666" y="4377328"/>
            <a:ext cx="1274484" cy="212886"/>
          </a:xfrm>
          <a:prstGeom prst="rect">
            <a:avLst/>
          </a:prstGeom>
          <a:noFill/>
          <a:ln/>
        </p:spPr>
        <p:txBody>
          <a:bodyPr wrap="none" lIns="0" tIns="0" rIns="0" bIns="0" rtlCol="0" anchor="t"/>
          <a:lstStyle/>
          <a:p>
            <a:pPr>
              <a:lnSpc>
                <a:spcPts val="1663"/>
              </a:lnSpc>
            </a:pPr>
            <a:r>
              <a:rPr lang="en-US" sz="1330" b="1" dirty="0">
                <a:solidFill>
                  <a:srgbClr val="272525"/>
                </a:solidFill>
                <a:latin typeface="Times New Roman" panose="02020603050405020304" pitchFamily="18" charset="0"/>
                <a:ea typeface="Barlow Bold" pitchFamily="34" charset="-122"/>
                <a:cs typeface="Times New Roman" panose="02020603050405020304" pitchFamily="18" charset="0"/>
              </a:rPr>
              <a:t>Air Quality Index</a:t>
            </a:r>
            <a:endParaRPr lang="en-US" sz="1330" dirty="0">
              <a:latin typeface="Times New Roman" panose="02020603050405020304" pitchFamily="18" charset="0"/>
              <a:cs typeface="Times New Roman" panose="02020603050405020304" pitchFamily="18" charset="0"/>
            </a:endParaRPr>
          </a:p>
        </p:txBody>
      </p:sp>
      <p:sp>
        <p:nvSpPr>
          <p:cNvPr id="26" name="Text 13">
            <a:extLst>
              <a:ext uri="{FF2B5EF4-FFF2-40B4-BE49-F238E27FC236}">
                <a16:creationId xmlns:a16="http://schemas.microsoft.com/office/drawing/2014/main" id="{C21275E6-107A-4D5A-9332-3C484C537FDC}"/>
              </a:ext>
            </a:extLst>
          </p:cNvPr>
          <p:cNvSpPr/>
          <p:nvPr/>
        </p:nvSpPr>
        <p:spPr>
          <a:xfrm>
            <a:off x="9303665" y="4667810"/>
            <a:ext cx="3128308" cy="828014"/>
          </a:xfrm>
          <a:prstGeom prst="rect">
            <a:avLst/>
          </a:prstGeom>
          <a:noFill/>
          <a:ln/>
        </p:spPr>
        <p:txBody>
          <a:bodyPr wrap="square" lIns="0" tIns="0" rIns="0" bIns="0" rtlCol="0" anchor="t"/>
          <a:lstStyle/>
          <a:p>
            <a:pPr>
              <a:lnSpc>
                <a:spcPts val="1615"/>
              </a:lnSpc>
            </a:pPr>
            <a:r>
              <a:rPr lang="en-US" sz="998" dirty="0">
                <a:solidFill>
                  <a:srgbClr val="272525"/>
                </a:solidFill>
                <a:latin typeface="Times New Roman" panose="02020603050405020304" pitchFamily="18" charset="0"/>
                <a:ea typeface="Montserrat" pitchFamily="34" charset="-122"/>
                <a:cs typeface="Times New Roman" panose="02020603050405020304" pitchFamily="18" charset="0"/>
              </a:rPr>
              <a:t>A numerical index indicating air pollution levels. While not directly a power consumption driver, poor air quality can lead to increased use of air purification systems or reduced outdoor activity, indirectly affecting indoor energy usage patterns.</a:t>
            </a:r>
            <a:endParaRPr lang="en-US" sz="998" dirty="0">
              <a:latin typeface="Times New Roman" panose="02020603050405020304" pitchFamily="18" charset="0"/>
              <a:cs typeface="Times New Roman" panose="02020603050405020304" pitchFamily="18" charset="0"/>
            </a:endParaRPr>
          </a:p>
        </p:txBody>
      </p:sp>
      <p:pic>
        <p:nvPicPr>
          <p:cNvPr id="27" name="Image 6" descr="preencoded.png">
            <a:extLst>
              <a:ext uri="{FF2B5EF4-FFF2-40B4-BE49-F238E27FC236}">
                <a16:creationId xmlns:a16="http://schemas.microsoft.com/office/drawing/2014/main" id="{D9E95D91-88A5-A4E1-D960-7349AD8EAE2F}"/>
              </a:ext>
            </a:extLst>
          </p:cNvPr>
          <p:cNvPicPr>
            <a:picLocks noChangeAspect="1"/>
          </p:cNvPicPr>
          <p:nvPr/>
        </p:nvPicPr>
        <p:blipFill>
          <a:blip r:embed="rId8"/>
          <a:stretch>
            <a:fillRect/>
          </a:stretch>
        </p:blipFill>
        <p:spPr>
          <a:xfrm>
            <a:off x="1249101" y="5684691"/>
            <a:ext cx="379023" cy="388217"/>
          </a:xfrm>
          <a:prstGeom prst="rect">
            <a:avLst/>
          </a:prstGeom>
        </p:spPr>
      </p:pic>
      <p:sp>
        <p:nvSpPr>
          <p:cNvPr id="28" name="Text 14">
            <a:extLst>
              <a:ext uri="{FF2B5EF4-FFF2-40B4-BE49-F238E27FC236}">
                <a16:creationId xmlns:a16="http://schemas.microsoft.com/office/drawing/2014/main" id="{894027ED-549A-949B-127A-D23E78656227}"/>
              </a:ext>
            </a:extLst>
          </p:cNvPr>
          <p:cNvSpPr/>
          <p:nvPr/>
        </p:nvSpPr>
        <p:spPr>
          <a:xfrm>
            <a:off x="1249100" y="6150503"/>
            <a:ext cx="1274484" cy="212886"/>
          </a:xfrm>
          <a:prstGeom prst="rect">
            <a:avLst/>
          </a:prstGeom>
          <a:noFill/>
          <a:ln/>
        </p:spPr>
        <p:txBody>
          <a:bodyPr wrap="none" lIns="0" tIns="0" rIns="0" bIns="0" rtlCol="0" anchor="t"/>
          <a:lstStyle/>
          <a:p>
            <a:pPr>
              <a:lnSpc>
                <a:spcPts val="1663"/>
              </a:lnSpc>
            </a:pPr>
            <a:r>
              <a:rPr lang="en-US" sz="1330" b="1" dirty="0">
                <a:solidFill>
                  <a:srgbClr val="272525"/>
                </a:solidFill>
                <a:latin typeface="Times New Roman" panose="02020603050405020304" pitchFamily="18" charset="0"/>
                <a:ea typeface="Barlow Bold" pitchFamily="34" charset="-122"/>
                <a:cs typeface="Times New Roman" panose="02020603050405020304" pitchFamily="18" charset="0"/>
              </a:rPr>
              <a:t>Cloudiness</a:t>
            </a:r>
            <a:endParaRPr lang="en-US" sz="1330" dirty="0">
              <a:latin typeface="Times New Roman" panose="02020603050405020304" pitchFamily="18" charset="0"/>
              <a:cs typeface="Times New Roman" panose="02020603050405020304" pitchFamily="18" charset="0"/>
            </a:endParaRPr>
          </a:p>
        </p:txBody>
      </p:sp>
      <p:sp>
        <p:nvSpPr>
          <p:cNvPr id="29" name="Text 15">
            <a:extLst>
              <a:ext uri="{FF2B5EF4-FFF2-40B4-BE49-F238E27FC236}">
                <a16:creationId xmlns:a16="http://schemas.microsoft.com/office/drawing/2014/main" id="{18CF838F-558C-D59E-2D6E-CAB045BAFEA3}"/>
              </a:ext>
            </a:extLst>
          </p:cNvPr>
          <p:cNvSpPr/>
          <p:nvPr/>
        </p:nvSpPr>
        <p:spPr>
          <a:xfrm>
            <a:off x="1249101" y="6440989"/>
            <a:ext cx="3128224" cy="621010"/>
          </a:xfrm>
          <a:prstGeom prst="rect">
            <a:avLst/>
          </a:prstGeom>
          <a:noFill/>
          <a:ln/>
        </p:spPr>
        <p:txBody>
          <a:bodyPr wrap="square" lIns="0" tIns="0" rIns="0" bIns="0" rtlCol="0" anchor="t"/>
          <a:lstStyle/>
          <a:p>
            <a:pPr>
              <a:lnSpc>
                <a:spcPts val="1615"/>
              </a:lnSpc>
            </a:pPr>
            <a:r>
              <a:rPr lang="en-US" sz="998" dirty="0">
                <a:solidFill>
                  <a:srgbClr val="272525"/>
                </a:solidFill>
                <a:latin typeface="Times New Roman" panose="02020603050405020304" pitchFamily="18" charset="0"/>
                <a:ea typeface="Montserrat" pitchFamily="34" charset="-122"/>
                <a:cs typeface="Times New Roman" panose="02020603050405020304" pitchFamily="18" charset="0"/>
              </a:rPr>
              <a:t>Percentage of sky covered by clouds. Directly influences the need for artificial lighting during daylight hours and impacts solar energy potential, thus affecting overall power demand.</a:t>
            </a:r>
            <a:endParaRPr lang="en-US" sz="99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96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95B8531D-D5DE-E095-B158-9AE69F20029C}"/>
              </a:ext>
            </a:extLst>
          </p:cNvPr>
          <p:cNvSpPr/>
          <p:nvPr/>
        </p:nvSpPr>
        <p:spPr>
          <a:xfrm>
            <a:off x="3045747" y="344786"/>
            <a:ext cx="7589580" cy="574119"/>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4500"/>
              </a:lnSpc>
              <a:buNone/>
            </a:pPr>
            <a:r>
              <a:rPr lang="en-US" sz="2660" b="1" dirty="0">
                <a:solidFill>
                  <a:srgbClr val="7068F4"/>
                </a:solidFill>
                <a:latin typeface="Times New Roman" panose="02020603050405020304" pitchFamily="18" charset="0"/>
                <a:cs typeface="Times New Roman" panose="02020603050405020304" pitchFamily="18" charset="0"/>
              </a:rPr>
              <a:t>Data Cleaning: Laying the Foundation for Accuracy</a:t>
            </a:r>
          </a:p>
        </p:txBody>
      </p:sp>
      <p:sp>
        <p:nvSpPr>
          <p:cNvPr id="5" name="Text 1">
            <a:extLst>
              <a:ext uri="{FF2B5EF4-FFF2-40B4-BE49-F238E27FC236}">
                <a16:creationId xmlns:a16="http://schemas.microsoft.com/office/drawing/2014/main" id="{8A9F7816-888A-01DD-7362-DF0EDB9617DC}"/>
              </a:ext>
            </a:extLst>
          </p:cNvPr>
          <p:cNvSpPr/>
          <p:nvPr/>
        </p:nvSpPr>
        <p:spPr>
          <a:xfrm>
            <a:off x="921703" y="1258292"/>
            <a:ext cx="11829097" cy="55840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400" dirty="0">
                <a:solidFill>
                  <a:srgbClr val="272525"/>
                </a:solidFill>
                <a:latin typeface="Times New Roman" panose="02020603050405020304" pitchFamily="18" charset="0"/>
                <a:ea typeface="Montserrat" pitchFamily="34" charset="-122"/>
                <a:cs typeface="Times New Roman" panose="02020603050405020304" pitchFamily="18" charset="0"/>
              </a:rPr>
              <a:t>Before any model building, thorough data cleaning is essential to ensure the quality, consistency, and reliability of our dataset. This foundational step mitigates issues that could otherwise lead to biased or inaccurate predictions.</a:t>
            </a:r>
            <a:endParaRPr lang="en-US" sz="1400" dirty="0">
              <a:latin typeface="Times New Roman" panose="02020603050405020304" pitchFamily="18" charset="0"/>
              <a:cs typeface="Times New Roman" panose="02020603050405020304" pitchFamily="18" charset="0"/>
            </a:endParaRPr>
          </a:p>
        </p:txBody>
      </p:sp>
      <p:sp>
        <p:nvSpPr>
          <p:cNvPr id="6" name="Shape 2">
            <a:extLst>
              <a:ext uri="{FF2B5EF4-FFF2-40B4-BE49-F238E27FC236}">
                <a16:creationId xmlns:a16="http://schemas.microsoft.com/office/drawing/2014/main" id="{E9C04418-8A55-A8F3-6226-684E127A9F1D}"/>
              </a:ext>
            </a:extLst>
          </p:cNvPr>
          <p:cNvSpPr/>
          <p:nvPr/>
        </p:nvSpPr>
        <p:spPr>
          <a:xfrm>
            <a:off x="921703" y="2095065"/>
            <a:ext cx="698183" cy="1017807"/>
          </a:xfrm>
          <a:prstGeom prst="roundRect">
            <a:avLst>
              <a:gd name="adj" fmla="val 360006"/>
            </a:avLst>
          </a:prstGeom>
          <a:solidFill>
            <a:srgbClr val="EEEFF5"/>
          </a:solidFill>
          <a:ln/>
          <a:effectLst>
            <a:outerShdw blurRad="43180" dist="21590" dir="13500000" algn="bl" rotWithShape="0">
              <a:srgbClr val="FFFFFF">
                <a:alpha val="70000"/>
              </a:srgbClr>
            </a:outerShdw>
          </a:effectLst>
        </p:spPr>
        <p:txBody>
          <a:bodyPr/>
          <a:lstStyle/>
          <a:p>
            <a:endParaRPr lang="en-IN">
              <a:latin typeface="Times New Roman" panose="02020603050405020304" pitchFamily="18" charset="0"/>
              <a:cs typeface="Times New Roman" panose="02020603050405020304" pitchFamily="18" charset="0"/>
            </a:endParaRPr>
          </a:p>
        </p:txBody>
      </p:sp>
      <p:pic>
        <p:nvPicPr>
          <p:cNvPr id="7" name="Image 0">
            <a:extLst>
              <a:ext uri="{FF2B5EF4-FFF2-40B4-BE49-F238E27FC236}">
                <a16:creationId xmlns:a16="http://schemas.microsoft.com/office/drawing/2014/main" id="{5E87445A-D7E2-60E8-A4C5-BC723FC73FA5}"/>
              </a:ext>
            </a:extLst>
          </p:cNvPr>
          <p:cNvPicPr>
            <a:picLocks noChangeAspect="1"/>
          </p:cNvPicPr>
          <p:nvPr/>
        </p:nvPicPr>
        <p:blipFill>
          <a:blip r:embed="rId2"/>
          <a:stretch>
            <a:fillRect/>
          </a:stretch>
        </p:blipFill>
        <p:spPr>
          <a:xfrm>
            <a:off x="1139825" y="2440376"/>
            <a:ext cx="261818" cy="327184"/>
          </a:xfrm>
          <a:prstGeom prst="rect">
            <a:avLst/>
          </a:prstGeom>
        </p:spPr>
      </p:pic>
      <p:sp>
        <p:nvSpPr>
          <p:cNvPr id="8" name="Text 3">
            <a:extLst>
              <a:ext uri="{FF2B5EF4-FFF2-40B4-BE49-F238E27FC236}">
                <a16:creationId xmlns:a16="http://schemas.microsoft.com/office/drawing/2014/main" id="{201EBF25-CEEE-05AF-1932-B9A37EAA2FE3}"/>
              </a:ext>
            </a:extLst>
          </p:cNvPr>
          <p:cNvSpPr/>
          <p:nvPr/>
        </p:nvSpPr>
        <p:spPr>
          <a:xfrm>
            <a:off x="1897448" y="2187575"/>
            <a:ext cx="2296597" cy="28706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50"/>
              </a:lnSpc>
              <a:buNone/>
            </a:pPr>
            <a:r>
              <a:rPr lang="en-US" sz="1800" b="1" dirty="0">
                <a:solidFill>
                  <a:srgbClr val="272525"/>
                </a:solidFill>
                <a:latin typeface="Times New Roman" panose="02020603050405020304" pitchFamily="18" charset="0"/>
                <a:ea typeface="Barlow Bold" pitchFamily="34" charset="-122"/>
                <a:cs typeface="Times New Roman" panose="02020603050405020304" pitchFamily="18" charset="0"/>
              </a:rPr>
              <a:t>Column Renaming</a:t>
            </a:r>
            <a:endParaRPr lang="en-US" sz="1800" dirty="0">
              <a:latin typeface="Times New Roman" panose="02020603050405020304" pitchFamily="18" charset="0"/>
              <a:cs typeface="Times New Roman" panose="02020603050405020304" pitchFamily="18" charset="0"/>
            </a:endParaRPr>
          </a:p>
        </p:txBody>
      </p:sp>
      <p:sp>
        <p:nvSpPr>
          <p:cNvPr id="9" name="Text 4">
            <a:extLst>
              <a:ext uri="{FF2B5EF4-FFF2-40B4-BE49-F238E27FC236}">
                <a16:creationId xmlns:a16="http://schemas.microsoft.com/office/drawing/2014/main" id="{3F6F871C-4223-376E-9FB4-62670FA31C2A}"/>
              </a:ext>
            </a:extLst>
          </p:cNvPr>
          <p:cNvSpPr/>
          <p:nvPr/>
        </p:nvSpPr>
        <p:spPr>
          <a:xfrm>
            <a:off x="1897447" y="2432279"/>
            <a:ext cx="10355512" cy="55840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350" dirty="0">
                <a:solidFill>
                  <a:srgbClr val="272525"/>
                </a:solidFill>
                <a:latin typeface="Times New Roman" panose="02020603050405020304" pitchFamily="18" charset="0"/>
                <a:ea typeface="Montserrat" pitchFamily="34" charset="-122"/>
                <a:cs typeface="Times New Roman" panose="02020603050405020304" pitchFamily="18" charset="0"/>
              </a:rPr>
              <a:t>All raw column names were standardized to snake_case for improved readability and consistency across the dataset, facilitating easier data manipulation and analysis.</a:t>
            </a:r>
            <a:endParaRPr lang="en-US" sz="1350" dirty="0">
              <a:latin typeface="Times New Roman" panose="02020603050405020304" pitchFamily="18" charset="0"/>
              <a:cs typeface="Times New Roman" panose="02020603050405020304" pitchFamily="18" charset="0"/>
            </a:endParaRPr>
          </a:p>
        </p:txBody>
      </p:sp>
      <p:sp>
        <p:nvSpPr>
          <p:cNvPr id="10" name="Shape 5">
            <a:extLst>
              <a:ext uri="{FF2B5EF4-FFF2-40B4-BE49-F238E27FC236}">
                <a16:creationId xmlns:a16="http://schemas.microsoft.com/office/drawing/2014/main" id="{C0A44723-B2B7-F9F2-5A4F-711C0C025B49}"/>
              </a:ext>
            </a:extLst>
          </p:cNvPr>
          <p:cNvSpPr/>
          <p:nvPr/>
        </p:nvSpPr>
        <p:spPr>
          <a:xfrm>
            <a:off x="921703" y="3525125"/>
            <a:ext cx="698183" cy="1017807"/>
          </a:xfrm>
          <a:prstGeom prst="roundRect">
            <a:avLst>
              <a:gd name="adj" fmla="val 360006"/>
            </a:avLst>
          </a:prstGeom>
          <a:solidFill>
            <a:srgbClr val="EEEFF5"/>
          </a:solidFill>
          <a:ln/>
          <a:effectLst>
            <a:outerShdw blurRad="43180" dist="21590" dir="13500000" algn="bl" rotWithShape="0">
              <a:srgbClr val="FFFFFF">
                <a:alpha val="70000"/>
              </a:srgbClr>
            </a:outerShdw>
          </a:effectLst>
        </p:spPr>
        <p:txBody>
          <a:bodyPr/>
          <a:lstStyle/>
          <a:p>
            <a:endParaRPr lang="en-IN">
              <a:latin typeface="Times New Roman" panose="02020603050405020304" pitchFamily="18" charset="0"/>
              <a:cs typeface="Times New Roman" panose="02020603050405020304" pitchFamily="18" charset="0"/>
            </a:endParaRPr>
          </a:p>
        </p:txBody>
      </p:sp>
      <p:pic>
        <p:nvPicPr>
          <p:cNvPr id="11" name="Image 1">
            <a:extLst>
              <a:ext uri="{FF2B5EF4-FFF2-40B4-BE49-F238E27FC236}">
                <a16:creationId xmlns:a16="http://schemas.microsoft.com/office/drawing/2014/main" id="{2CB2DD8B-5FA5-A151-164D-B2C81FAFBAE9}"/>
              </a:ext>
            </a:extLst>
          </p:cNvPr>
          <p:cNvPicPr>
            <a:picLocks noChangeAspect="1"/>
          </p:cNvPicPr>
          <p:nvPr/>
        </p:nvPicPr>
        <p:blipFill>
          <a:blip r:embed="rId3"/>
          <a:stretch>
            <a:fillRect/>
          </a:stretch>
        </p:blipFill>
        <p:spPr>
          <a:xfrm>
            <a:off x="1139825" y="3870436"/>
            <a:ext cx="261818" cy="327184"/>
          </a:xfrm>
          <a:prstGeom prst="rect">
            <a:avLst/>
          </a:prstGeom>
        </p:spPr>
      </p:pic>
      <p:sp>
        <p:nvSpPr>
          <p:cNvPr id="12" name="Text 6">
            <a:extLst>
              <a:ext uri="{FF2B5EF4-FFF2-40B4-BE49-F238E27FC236}">
                <a16:creationId xmlns:a16="http://schemas.microsoft.com/office/drawing/2014/main" id="{A80870DD-8CA3-26EC-D4B1-32C029504974}"/>
              </a:ext>
            </a:extLst>
          </p:cNvPr>
          <p:cNvSpPr/>
          <p:nvPr/>
        </p:nvSpPr>
        <p:spPr>
          <a:xfrm>
            <a:off x="1897447" y="3625850"/>
            <a:ext cx="2296597" cy="28706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50"/>
              </a:lnSpc>
              <a:buNone/>
            </a:pPr>
            <a:r>
              <a:rPr lang="en-US" sz="1800" b="1" dirty="0">
                <a:solidFill>
                  <a:srgbClr val="272525"/>
                </a:solidFill>
                <a:latin typeface="Times New Roman" panose="02020603050405020304" pitchFamily="18" charset="0"/>
                <a:ea typeface="Barlow Bold" pitchFamily="34" charset="-122"/>
                <a:cs typeface="Times New Roman" panose="02020603050405020304" pitchFamily="18" charset="0"/>
              </a:rPr>
              <a:t>Type Conversions</a:t>
            </a:r>
            <a:endParaRPr lang="en-US" sz="1800" dirty="0">
              <a:latin typeface="Times New Roman" panose="02020603050405020304" pitchFamily="18" charset="0"/>
              <a:cs typeface="Times New Roman" panose="02020603050405020304" pitchFamily="18" charset="0"/>
            </a:endParaRPr>
          </a:p>
        </p:txBody>
      </p:sp>
      <p:sp>
        <p:nvSpPr>
          <p:cNvPr id="13" name="Text 7">
            <a:extLst>
              <a:ext uri="{FF2B5EF4-FFF2-40B4-BE49-F238E27FC236}">
                <a16:creationId xmlns:a16="http://schemas.microsoft.com/office/drawing/2014/main" id="{16AAD89A-B689-C187-2297-38F41AE0F20B}"/>
              </a:ext>
            </a:extLst>
          </p:cNvPr>
          <p:cNvSpPr/>
          <p:nvPr/>
        </p:nvSpPr>
        <p:spPr>
          <a:xfrm>
            <a:off x="1897447" y="3917791"/>
            <a:ext cx="10355512" cy="55840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350" dirty="0">
                <a:solidFill>
                  <a:srgbClr val="272525"/>
                </a:solidFill>
                <a:latin typeface="Times New Roman" panose="02020603050405020304" pitchFamily="18" charset="0"/>
                <a:ea typeface="Montserrat" pitchFamily="34" charset="-122"/>
                <a:cs typeface="Times New Roman" panose="02020603050405020304" pitchFamily="18" charset="0"/>
              </a:rPr>
              <a:t>Critical features like 'Temperature' and 'Humidity' were converted from object (string) data types to float, enabling numerical operations and proper statistical analysis.</a:t>
            </a:r>
            <a:endParaRPr lang="en-US" sz="1350" dirty="0">
              <a:latin typeface="Times New Roman" panose="02020603050405020304" pitchFamily="18" charset="0"/>
              <a:cs typeface="Times New Roman" panose="02020603050405020304" pitchFamily="18" charset="0"/>
            </a:endParaRPr>
          </a:p>
        </p:txBody>
      </p:sp>
      <p:sp>
        <p:nvSpPr>
          <p:cNvPr id="14" name="Shape 8">
            <a:extLst>
              <a:ext uri="{FF2B5EF4-FFF2-40B4-BE49-F238E27FC236}">
                <a16:creationId xmlns:a16="http://schemas.microsoft.com/office/drawing/2014/main" id="{633F55FB-D838-824D-869E-40C13FD33831}"/>
              </a:ext>
            </a:extLst>
          </p:cNvPr>
          <p:cNvSpPr/>
          <p:nvPr/>
        </p:nvSpPr>
        <p:spPr>
          <a:xfrm>
            <a:off x="921703" y="4955185"/>
            <a:ext cx="698183" cy="1017807"/>
          </a:xfrm>
          <a:prstGeom prst="roundRect">
            <a:avLst>
              <a:gd name="adj" fmla="val 360006"/>
            </a:avLst>
          </a:prstGeom>
          <a:solidFill>
            <a:srgbClr val="EEEFF5"/>
          </a:solidFill>
          <a:ln/>
          <a:effectLst>
            <a:outerShdw blurRad="43180" dist="21590" dir="13500000" algn="bl" rotWithShape="0">
              <a:srgbClr val="FFFFFF">
                <a:alpha val="70000"/>
              </a:srgbClr>
            </a:outerShdw>
          </a:effectLst>
        </p:spPr>
        <p:txBody>
          <a:bodyPr/>
          <a:lstStyle/>
          <a:p>
            <a:endParaRPr lang="en-IN">
              <a:latin typeface="Times New Roman" panose="02020603050405020304" pitchFamily="18" charset="0"/>
              <a:cs typeface="Times New Roman" panose="02020603050405020304" pitchFamily="18" charset="0"/>
            </a:endParaRPr>
          </a:p>
        </p:txBody>
      </p:sp>
      <p:pic>
        <p:nvPicPr>
          <p:cNvPr id="15" name="Image 2">
            <a:extLst>
              <a:ext uri="{FF2B5EF4-FFF2-40B4-BE49-F238E27FC236}">
                <a16:creationId xmlns:a16="http://schemas.microsoft.com/office/drawing/2014/main" id="{58D910B2-57CD-9572-80EF-EC1CDF5D9D5B}"/>
              </a:ext>
            </a:extLst>
          </p:cNvPr>
          <p:cNvPicPr>
            <a:picLocks noChangeAspect="1"/>
          </p:cNvPicPr>
          <p:nvPr/>
        </p:nvPicPr>
        <p:blipFill>
          <a:blip r:embed="rId4"/>
          <a:stretch>
            <a:fillRect/>
          </a:stretch>
        </p:blipFill>
        <p:spPr>
          <a:xfrm>
            <a:off x="1139825" y="5300496"/>
            <a:ext cx="261818" cy="327184"/>
          </a:xfrm>
          <a:prstGeom prst="rect">
            <a:avLst/>
          </a:prstGeom>
        </p:spPr>
      </p:pic>
      <p:sp>
        <p:nvSpPr>
          <p:cNvPr id="16" name="Text 9">
            <a:extLst>
              <a:ext uri="{FF2B5EF4-FFF2-40B4-BE49-F238E27FC236}">
                <a16:creationId xmlns:a16="http://schemas.microsoft.com/office/drawing/2014/main" id="{86469E9A-8BA8-0D35-44B0-32BD123E78DF}"/>
              </a:ext>
            </a:extLst>
          </p:cNvPr>
          <p:cNvSpPr/>
          <p:nvPr/>
        </p:nvSpPr>
        <p:spPr>
          <a:xfrm>
            <a:off x="1897446" y="5047694"/>
            <a:ext cx="2296597" cy="28706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50"/>
              </a:lnSpc>
              <a:buNone/>
            </a:pPr>
            <a:r>
              <a:rPr lang="en-US" sz="1800" b="1" dirty="0">
                <a:solidFill>
                  <a:srgbClr val="272525"/>
                </a:solidFill>
                <a:latin typeface="Times New Roman" panose="02020603050405020304" pitchFamily="18" charset="0"/>
                <a:ea typeface="Barlow Bold" pitchFamily="34" charset="-122"/>
                <a:cs typeface="Times New Roman" panose="02020603050405020304" pitchFamily="18" charset="0"/>
              </a:rPr>
              <a:t>Null Value Imputation</a:t>
            </a:r>
            <a:endParaRPr lang="en-US" sz="1800" dirty="0">
              <a:latin typeface="Times New Roman" panose="02020603050405020304" pitchFamily="18" charset="0"/>
              <a:cs typeface="Times New Roman" panose="02020603050405020304" pitchFamily="18" charset="0"/>
            </a:endParaRPr>
          </a:p>
        </p:txBody>
      </p:sp>
      <p:sp>
        <p:nvSpPr>
          <p:cNvPr id="17" name="Text 10">
            <a:extLst>
              <a:ext uri="{FF2B5EF4-FFF2-40B4-BE49-F238E27FC236}">
                <a16:creationId xmlns:a16="http://schemas.microsoft.com/office/drawing/2014/main" id="{E26765B4-FC88-703B-0F23-71B452EFD9FD}"/>
              </a:ext>
            </a:extLst>
          </p:cNvPr>
          <p:cNvSpPr/>
          <p:nvPr/>
        </p:nvSpPr>
        <p:spPr>
          <a:xfrm>
            <a:off x="1897446" y="5339991"/>
            <a:ext cx="10861926" cy="55840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350" dirty="0">
                <a:solidFill>
                  <a:srgbClr val="272525"/>
                </a:solidFill>
                <a:latin typeface="Times New Roman" panose="02020603050405020304" pitchFamily="18" charset="0"/>
                <a:ea typeface="Montserrat" pitchFamily="34" charset="-122"/>
                <a:cs typeface="Times New Roman" panose="02020603050405020304" pitchFamily="18" charset="0"/>
              </a:rPr>
              <a:t>Missing values in key meteorological and environmental columns ('Temperature', 'Humidity', 'Wind Speed', 'general diffuse flows', 'diffuse flows', 'Air Quality Index (PM)') were imputed using respective mean and median strategies to preserve data integrity.</a:t>
            </a:r>
            <a:endParaRPr lang="en-US" sz="1350" dirty="0">
              <a:latin typeface="Times New Roman" panose="02020603050405020304" pitchFamily="18" charset="0"/>
              <a:cs typeface="Times New Roman" panose="02020603050405020304" pitchFamily="18" charset="0"/>
            </a:endParaRPr>
          </a:p>
        </p:txBody>
      </p:sp>
      <p:sp>
        <p:nvSpPr>
          <p:cNvPr id="18" name="Shape 11">
            <a:extLst>
              <a:ext uri="{FF2B5EF4-FFF2-40B4-BE49-F238E27FC236}">
                <a16:creationId xmlns:a16="http://schemas.microsoft.com/office/drawing/2014/main" id="{5E839675-BA7A-EA9A-48B7-5CE67311462D}"/>
              </a:ext>
            </a:extLst>
          </p:cNvPr>
          <p:cNvSpPr/>
          <p:nvPr/>
        </p:nvSpPr>
        <p:spPr>
          <a:xfrm>
            <a:off x="921703" y="6385244"/>
            <a:ext cx="698183" cy="1017807"/>
          </a:xfrm>
          <a:prstGeom prst="roundRect">
            <a:avLst>
              <a:gd name="adj" fmla="val 360006"/>
            </a:avLst>
          </a:prstGeom>
          <a:solidFill>
            <a:srgbClr val="EEEFF5"/>
          </a:solidFill>
          <a:ln/>
          <a:effectLst>
            <a:outerShdw blurRad="43180" dist="21590" dir="13500000" algn="bl" rotWithShape="0">
              <a:srgbClr val="FFFFFF">
                <a:alpha val="70000"/>
              </a:srgbClr>
            </a:outerShdw>
          </a:effectLst>
        </p:spPr>
        <p:txBody>
          <a:bodyPr/>
          <a:lstStyle/>
          <a:p>
            <a:endParaRPr lang="en-IN">
              <a:latin typeface="Times New Roman" panose="02020603050405020304" pitchFamily="18" charset="0"/>
              <a:cs typeface="Times New Roman" panose="02020603050405020304" pitchFamily="18" charset="0"/>
            </a:endParaRPr>
          </a:p>
        </p:txBody>
      </p:sp>
      <p:pic>
        <p:nvPicPr>
          <p:cNvPr id="19" name="Image 3">
            <a:extLst>
              <a:ext uri="{FF2B5EF4-FFF2-40B4-BE49-F238E27FC236}">
                <a16:creationId xmlns:a16="http://schemas.microsoft.com/office/drawing/2014/main" id="{55B788CF-F222-1AF5-59AA-B47AAB871B28}"/>
              </a:ext>
            </a:extLst>
          </p:cNvPr>
          <p:cNvPicPr>
            <a:picLocks noChangeAspect="1"/>
          </p:cNvPicPr>
          <p:nvPr/>
        </p:nvPicPr>
        <p:blipFill>
          <a:blip r:embed="rId5"/>
          <a:stretch>
            <a:fillRect/>
          </a:stretch>
        </p:blipFill>
        <p:spPr>
          <a:xfrm>
            <a:off x="1139825" y="6705878"/>
            <a:ext cx="261818" cy="327184"/>
          </a:xfrm>
          <a:prstGeom prst="rect">
            <a:avLst/>
          </a:prstGeom>
        </p:spPr>
      </p:pic>
      <p:sp>
        <p:nvSpPr>
          <p:cNvPr id="20" name="Text 12">
            <a:extLst>
              <a:ext uri="{FF2B5EF4-FFF2-40B4-BE49-F238E27FC236}">
                <a16:creationId xmlns:a16="http://schemas.microsoft.com/office/drawing/2014/main" id="{4FA1FA64-E24E-FEBF-AC39-4A1F48468A0E}"/>
              </a:ext>
            </a:extLst>
          </p:cNvPr>
          <p:cNvSpPr/>
          <p:nvPr/>
        </p:nvSpPr>
        <p:spPr>
          <a:xfrm>
            <a:off x="1897446" y="6477753"/>
            <a:ext cx="2296597" cy="28706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50"/>
              </a:lnSpc>
              <a:buNone/>
            </a:pPr>
            <a:r>
              <a:rPr lang="en-US" sz="1800" b="1" dirty="0">
                <a:solidFill>
                  <a:srgbClr val="272525"/>
                </a:solidFill>
                <a:latin typeface="Times New Roman" panose="02020603050405020304" pitchFamily="18" charset="0"/>
                <a:ea typeface="Barlow Bold" pitchFamily="34" charset="-122"/>
                <a:cs typeface="Times New Roman" panose="02020603050405020304" pitchFamily="18" charset="0"/>
              </a:rPr>
              <a:t>Outlier Capping</a:t>
            </a:r>
            <a:endParaRPr lang="en-US" sz="1800" dirty="0">
              <a:latin typeface="Times New Roman" panose="02020603050405020304" pitchFamily="18" charset="0"/>
              <a:cs typeface="Times New Roman" panose="02020603050405020304" pitchFamily="18" charset="0"/>
            </a:endParaRPr>
          </a:p>
        </p:txBody>
      </p:sp>
      <p:sp>
        <p:nvSpPr>
          <p:cNvPr id="21" name="Text 13">
            <a:extLst>
              <a:ext uri="{FF2B5EF4-FFF2-40B4-BE49-F238E27FC236}">
                <a16:creationId xmlns:a16="http://schemas.microsoft.com/office/drawing/2014/main" id="{620A0B56-C535-2963-BA70-1B9241C3AE0E}"/>
              </a:ext>
            </a:extLst>
          </p:cNvPr>
          <p:cNvSpPr/>
          <p:nvPr/>
        </p:nvSpPr>
        <p:spPr>
          <a:xfrm>
            <a:off x="1906018" y="6756728"/>
            <a:ext cx="10853354" cy="55840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350" dirty="0">
                <a:solidFill>
                  <a:srgbClr val="272525"/>
                </a:solidFill>
                <a:latin typeface="Times New Roman" panose="02020603050405020304" pitchFamily="18" charset="0"/>
                <a:ea typeface="Montserrat" pitchFamily="34" charset="-122"/>
                <a:cs typeface="Times New Roman" panose="02020603050405020304" pitchFamily="18" charset="0"/>
              </a:rPr>
              <a:t>To prevent extreme values from skewing the model, upper and lower value capping techniques were applied to numerical features, ensuring robust data distribution.</a:t>
            </a:r>
            <a:endParaRPr lang="en-US"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66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3CD98A10-BB93-1FE6-7CCD-E4A6C36BE8E2}"/>
              </a:ext>
            </a:extLst>
          </p:cNvPr>
          <p:cNvSpPr/>
          <p:nvPr/>
        </p:nvSpPr>
        <p:spPr>
          <a:xfrm>
            <a:off x="2935733" y="620797"/>
            <a:ext cx="8008411" cy="48078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0"/>
              </a:lnSpc>
              <a:buNone/>
            </a:pPr>
            <a:r>
              <a:rPr lang="en-US" sz="2660" b="1" dirty="0">
                <a:solidFill>
                  <a:srgbClr val="7068F4"/>
                </a:solidFill>
                <a:latin typeface="Times New Roman" panose="02020603050405020304" pitchFamily="18" charset="0"/>
                <a:cs typeface="Times New Roman" panose="02020603050405020304" pitchFamily="18" charset="0"/>
              </a:rPr>
              <a:t>Exploratory Data Analysis (EDA): Uncovering Insights</a:t>
            </a:r>
          </a:p>
        </p:txBody>
      </p:sp>
      <p:sp>
        <p:nvSpPr>
          <p:cNvPr id="7" name="Text 2">
            <a:extLst>
              <a:ext uri="{FF2B5EF4-FFF2-40B4-BE49-F238E27FC236}">
                <a16:creationId xmlns:a16="http://schemas.microsoft.com/office/drawing/2014/main" id="{02B63AC4-C3FF-5E94-7F4B-6203219F14E1}"/>
              </a:ext>
            </a:extLst>
          </p:cNvPr>
          <p:cNvSpPr/>
          <p:nvPr/>
        </p:nvSpPr>
        <p:spPr>
          <a:xfrm>
            <a:off x="377036" y="1389366"/>
            <a:ext cx="1496616" cy="1870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450"/>
              </a:lnSpc>
              <a:buNone/>
            </a:pPr>
            <a:r>
              <a:rPr lang="en-US" sz="2000" b="1" dirty="0">
                <a:solidFill>
                  <a:srgbClr val="7068F4"/>
                </a:solidFill>
                <a:latin typeface="Times New Roman" panose="02020603050405020304" pitchFamily="18" charset="0"/>
                <a:ea typeface="Barlow Bold" pitchFamily="34" charset="-122"/>
                <a:cs typeface="Times New Roman" panose="02020603050405020304" pitchFamily="18" charset="0"/>
              </a:rPr>
              <a:t>Data distribution</a:t>
            </a:r>
            <a:endParaRPr lang="en-US" sz="2000" dirty="0">
              <a:latin typeface="Times New Roman" panose="02020603050405020304" pitchFamily="18" charset="0"/>
              <a:cs typeface="Times New Roman" panose="02020603050405020304" pitchFamily="18" charset="0"/>
            </a:endParaRPr>
          </a:p>
        </p:txBody>
      </p:sp>
      <p:sp>
        <p:nvSpPr>
          <p:cNvPr id="12" name="Text 6">
            <a:extLst>
              <a:ext uri="{FF2B5EF4-FFF2-40B4-BE49-F238E27FC236}">
                <a16:creationId xmlns:a16="http://schemas.microsoft.com/office/drawing/2014/main" id="{5E0D3996-E239-08AE-39E7-803C673B8C14}"/>
              </a:ext>
            </a:extLst>
          </p:cNvPr>
          <p:cNvSpPr/>
          <p:nvPr/>
        </p:nvSpPr>
        <p:spPr>
          <a:xfrm>
            <a:off x="7470237" y="1389366"/>
            <a:ext cx="2687565" cy="40683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450"/>
              </a:lnSpc>
              <a:buNone/>
            </a:pPr>
            <a:r>
              <a:rPr lang="en-US" sz="2000" b="1" dirty="0">
                <a:solidFill>
                  <a:srgbClr val="7068F4"/>
                </a:solidFill>
                <a:latin typeface="Times New Roman" panose="02020603050405020304" pitchFamily="18" charset="0"/>
                <a:cs typeface="Times New Roman" panose="02020603050405020304" pitchFamily="18" charset="0"/>
              </a:rPr>
              <a:t>Correlation analysis</a:t>
            </a:r>
          </a:p>
        </p:txBody>
      </p:sp>
      <p:pic>
        <p:nvPicPr>
          <p:cNvPr id="15" name="Picture 14">
            <a:extLst>
              <a:ext uri="{FF2B5EF4-FFF2-40B4-BE49-F238E27FC236}">
                <a16:creationId xmlns:a16="http://schemas.microsoft.com/office/drawing/2014/main" id="{0E5B184F-48F7-D4BA-DB0B-5C38BCC617C9}"/>
              </a:ext>
            </a:extLst>
          </p:cNvPr>
          <p:cNvPicPr>
            <a:picLocks noChangeAspect="1"/>
          </p:cNvPicPr>
          <p:nvPr/>
        </p:nvPicPr>
        <p:blipFill>
          <a:blip r:embed="rId2"/>
          <a:stretch>
            <a:fillRect/>
          </a:stretch>
        </p:blipFill>
        <p:spPr>
          <a:xfrm>
            <a:off x="377036" y="2614258"/>
            <a:ext cx="6610461" cy="4397121"/>
          </a:xfrm>
          <a:prstGeom prst="rect">
            <a:avLst/>
          </a:prstGeom>
        </p:spPr>
      </p:pic>
      <p:pic>
        <p:nvPicPr>
          <p:cNvPr id="19" name="Picture 18">
            <a:extLst>
              <a:ext uri="{FF2B5EF4-FFF2-40B4-BE49-F238E27FC236}">
                <a16:creationId xmlns:a16="http://schemas.microsoft.com/office/drawing/2014/main" id="{8EDF460E-7F93-F75E-C0E9-BA4A3F206DE7}"/>
              </a:ext>
            </a:extLst>
          </p:cNvPr>
          <p:cNvPicPr>
            <a:picLocks noChangeAspect="1"/>
          </p:cNvPicPr>
          <p:nvPr/>
        </p:nvPicPr>
        <p:blipFill>
          <a:blip r:embed="rId3"/>
          <a:stretch>
            <a:fillRect/>
          </a:stretch>
        </p:blipFill>
        <p:spPr>
          <a:xfrm>
            <a:off x="7470237" y="2427543"/>
            <a:ext cx="6210838" cy="5197290"/>
          </a:xfrm>
          <a:prstGeom prst="rect">
            <a:avLst/>
          </a:prstGeom>
        </p:spPr>
      </p:pic>
    </p:spTree>
    <p:extLst>
      <p:ext uri="{BB962C8B-B14F-4D97-AF65-F5344CB8AC3E}">
        <p14:creationId xmlns:p14="http://schemas.microsoft.com/office/powerpoint/2010/main" val="199128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A69418-CF3C-9615-2FE6-1B56E634FB92}"/>
            </a:ext>
          </a:extLst>
        </p:cNvPr>
        <p:cNvGrpSpPr/>
        <p:nvPr/>
      </p:nvGrpSpPr>
      <p:grpSpPr>
        <a:xfrm>
          <a:off x="0" y="0"/>
          <a:ext cx="0" cy="0"/>
          <a:chOff x="0" y="0"/>
          <a:chExt cx="0" cy="0"/>
        </a:xfrm>
      </p:grpSpPr>
      <p:sp>
        <p:nvSpPr>
          <p:cNvPr id="6" name="Text 0">
            <a:extLst>
              <a:ext uri="{FF2B5EF4-FFF2-40B4-BE49-F238E27FC236}">
                <a16:creationId xmlns:a16="http://schemas.microsoft.com/office/drawing/2014/main" id="{9A006949-4BFA-0F50-A57C-8BF60BD2EE7B}"/>
              </a:ext>
            </a:extLst>
          </p:cNvPr>
          <p:cNvSpPr/>
          <p:nvPr/>
        </p:nvSpPr>
        <p:spPr>
          <a:xfrm>
            <a:off x="2904064" y="677242"/>
            <a:ext cx="8008411" cy="48078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0"/>
              </a:lnSpc>
              <a:buNone/>
            </a:pPr>
            <a:r>
              <a:rPr lang="en-US" sz="2660" b="1" dirty="0">
                <a:solidFill>
                  <a:srgbClr val="7068F4"/>
                </a:solidFill>
                <a:latin typeface="Times New Roman" panose="02020603050405020304" pitchFamily="18" charset="0"/>
                <a:cs typeface="Times New Roman" panose="02020603050405020304" pitchFamily="18" charset="0"/>
              </a:rPr>
              <a:t>Exploratory Data Analysis (EDA): Uncovering Insights</a:t>
            </a:r>
          </a:p>
        </p:txBody>
      </p:sp>
      <p:sp>
        <p:nvSpPr>
          <p:cNvPr id="7" name="Text 2">
            <a:extLst>
              <a:ext uri="{FF2B5EF4-FFF2-40B4-BE49-F238E27FC236}">
                <a16:creationId xmlns:a16="http://schemas.microsoft.com/office/drawing/2014/main" id="{A16FFDE2-6067-1062-45A0-807D9B60327C}"/>
              </a:ext>
            </a:extLst>
          </p:cNvPr>
          <p:cNvSpPr/>
          <p:nvPr/>
        </p:nvSpPr>
        <p:spPr>
          <a:xfrm>
            <a:off x="672743" y="1429442"/>
            <a:ext cx="2386545" cy="40683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450"/>
              </a:lnSpc>
              <a:buNone/>
            </a:pPr>
            <a:r>
              <a:rPr lang="en-US" sz="2000" b="1" dirty="0">
                <a:solidFill>
                  <a:srgbClr val="7068F4"/>
                </a:solidFill>
                <a:latin typeface="Times New Roman" panose="02020603050405020304" pitchFamily="18" charset="0"/>
                <a:cs typeface="Times New Roman" panose="02020603050405020304" pitchFamily="18" charset="0"/>
              </a:rPr>
              <a:t>Correlation pair plot</a:t>
            </a:r>
            <a:endParaRPr lang="en-US" sz="2000" dirty="0">
              <a:latin typeface="Times New Roman" panose="02020603050405020304" pitchFamily="18" charset="0"/>
              <a:cs typeface="Times New Roman" panose="02020603050405020304" pitchFamily="18" charset="0"/>
            </a:endParaRPr>
          </a:p>
        </p:txBody>
      </p:sp>
      <p:sp>
        <p:nvSpPr>
          <p:cNvPr id="12" name="Text 6">
            <a:extLst>
              <a:ext uri="{FF2B5EF4-FFF2-40B4-BE49-F238E27FC236}">
                <a16:creationId xmlns:a16="http://schemas.microsoft.com/office/drawing/2014/main" id="{44652871-1535-A0C4-E8FD-EF9B887C5464}"/>
              </a:ext>
            </a:extLst>
          </p:cNvPr>
          <p:cNvSpPr/>
          <p:nvPr/>
        </p:nvSpPr>
        <p:spPr>
          <a:xfrm>
            <a:off x="6513506" y="1429442"/>
            <a:ext cx="2687565" cy="40683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450"/>
              </a:lnSpc>
              <a:buNone/>
            </a:pPr>
            <a:r>
              <a:rPr lang="en-US" sz="2000" b="1" dirty="0">
                <a:solidFill>
                  <a:srgbClr val="7068F4"/>
                </a:solidFill>
                <a:latin typeface="Times New Roman" panose="02020603050405020304" pitchFamily="18" charset="0"/>
                <a:cs typeface="Times New Roman" panose="02020603050405020304" pitchFamily="18" charset="0"/>
              </a:rPr>
              <a:t>Outlier analysis</a:t>
            </a:r>
          </a:p>
        </p:txBody>
      </p:sp>
      <p:pic>
        <p:nvPicPr>
          <p:cNvPr id="3" name="Picture 2">
            <a:extLst>
              <a:ext uri="{FF2B5EF4-FFF2-40B4-BE49-F238E27FC236}">
                <a16:creationId xmlns:a16="http://schemas.microsoft.com/office/drawing/2014/main" id="{B7F3264D-DB32-FED1-4E0B-DF4A759281A1}"/>
              </a:ext>
            </a:extLst>
          </p:cNvPr>
          <p:cNvPicPr>
            <a:picLocks noChangeAspect="1"/>
          </p:cNvPicPr>
          <p:nvPr/>
        </p:nvPicPr>
        <p:blipFill>
          <a:blip r:embed="rId2"/>
          <a:stretch>
            <a:fillRect/>
          </a:stretch>
        </p:blipFill>
        <p:spPr>
          <a:xfrm>
            <a:off x="475625" y="2224617"/>
            <a:ext cx="5483725" cy="3645605"/>
          </a:xfrm>
          <a:prstGeom prst="rect">
            <a:avLst/>
          </a:prstGeom>
        </p:spPr>
      </p:pic>
      <p:pic>
        <p:nvPicPr>
          <p:cNvPr id="5" name="Picture 4">
            <a:extLst>
              <a:ext uri="{FF2B5EF4-FFF2-40B4-BE49-F238E27FC236}">
                <a16:creationId xmlns:a16="http://schemas.microsoft.com/office/drawing/2014/main" id="{47BFBF2E-02C2-DB46-91E8-724D26A5C559}"/>
              </a:ext>
            </a:extLst>
          </p:cNvPr>
          <p:cNvPicPr>
            <a:picLocks noChangeAspect="1"/>
          </p:cNvPicPr>
          <p:nvPr/>
        </p:nvPicPr>
        <p:blipFill>
          <a:blip r:embed="rId3"/>
          <a:stretch>
            <a:fillRect/>
          </a:stretch>
        </p:blipFill>
        <p:spPr>
          <a:xfrm>
            <a:off x="6513506" y="2107686"/>
            <a:ext cx="6878827" cy="3147272"/>
          </a:xfrm>
          <a:prstGeom prst="rect">
            <a:avLst/>
          </a:prstGeom>
        </p:spPr>
      </p:pic>
    </p:spTree>
    <p:extLst>
      <p:ext uri="{BB962C8B-B14F-4D97-AF65-F5344CB8AC3E}">
        <p14:creationId xmlns:p14="http://schemas.microsoft.com/office/powerpoint/2010/main" val="9348556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2790</TotalTime>
  <Words>1571</Words>
  <Application>Microsoft Office PowerPoint</Application>
  <PresentationFormat>Custom</PresentationFormat>
  <Paragraphs>121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portfolio</dc:title>
  <dc:creator>User</dc:creator>
  <cp:lastModifiedBy>Naresh Ghorpade</cp:lastModifiedBy>
  <cp:revision>104</cp:revision>
  <dcterms:created xsi:type="dcterms:W3CDTF">2024-10-24T13:12:03Z</dcterms:created>
  <dcterms:modified xsi:type="dcterms:W3CDTF">2025-07-12T08:19:52Z</dcterms:modified>
</cp:coreProperties>
</file>