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486900" cx="1341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88">
          <p15:clr>
            <a:srgbClr val="747775"/>
          </p15:clr>
        </p15:guide>
        <p15:guide id="2" pos="42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88" orient="horz"/>
        <p:guide pos="42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5595" y="685800"/>
            <a:ext cx="484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5595" y="685800"/>
            <a:ext cx="484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82eac608f_0_0:notes"/>
          <p:cNvSpPr/>
          <p:nvPr>
            <p:ph idx="2" type="sldImg"/>
          </p:nvPr>
        </p:nvSpPr>
        <p:spPr>
          <a:xfrm>
            <a:off x="1005595" y="685800"/>
            <a:ext cx="484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b82eac6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82eac608f_0_5:notes"/>
          <p:cNvSpPr/>
          <p:nvPr>
            <p:ph idx="2" type="sldImg"/>
          </p:nvPr>
        </p:nvSpPr>
        <p:spPr>
          <a:xfrm>
            <a:off x="1005595" y="685800"/>
            <a:ext cx="484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82eac60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82eac608f_0_10:notes"/>
          <p:cNvSpPr/>
          <p:nvPr>
            <p:ph idx="2" type="sldImg"/>
          </p:nvPr>
        </p:nvSpPr>
        <p:spPr>
          <a:xfrm>
            <a:off x="1005595" y="685800"/>
            <a:ext cx="484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82eac60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82eac608f_0_15:notes"/>
          <p:cNvSpPr/>
          <p:nvPr>
            <p:ph idx="2" type="sldImg"/>
          </p:nvPr>
        </p:nvSpPr>
        <p:spPr>
          <a:xfrm>
            <a:off x="1005595" y="685800"/>
            <a:ext cx="484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82eac60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172" y="1373327"/>
            <a:ext cx="12496800" cy="3785700"/>
          </a:xfrm>
          <a:prstGeom prst="rect">
            <a:avLst/>
          </a:prstGeom>
        </p:spPr>
        <p:txBody>
          <a:bodyPr anchorCtr="0" anchor="b" bIns="160425" lIns="160425" spcFirstLastPara="1" rIns="160425" wrap="square" tIns="160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160" y="5227386"/>
            <a:ext cx="12496800" cy="14619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57160" y="2040186"/>
            <a:ext cx="12496800" cy="3621600"/>
          </a:xfrm>
          <a:prstGeom prst="rect">
            <a:avLst/>
          </a:prstGeom>
        </p:spPr>
        <p:txBody>
          <a:bodyPr anchorCtr="0" anchor="b" bIns="160425" lIns="160425" spcFirstLastPara="1" rIns="160425" wrap="square" tIns="160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160" y="5814104"/>
            <a:ext cx="12496800" cy="23988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indent="-425450" lvl="0" marL="45720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160" y="3967123"/>
            <a:ext cx="12496800" cy="15522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160" y="820824"/>
            <a:ext cx="12496800" cy="10566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160" y="2125676"/>
            <a:ext cx="12496800" cy="63009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160" y="820824"/>
            <a:ext cx="12496800" cy="10566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160" y="2125676"/>
            <a:ext cx="5866500" cy="63009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087520" y="2125676"/>
            <a:ext cx="5866500" cy="63009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160" y="820824"/>
            <a:ext cx="12496800" cy="10566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57160" y="1024773"/>
            <a:ext cx="4118700" cy="1394100"/>
          </a:xfrm>
          <a:prstGeom prst="rect">
            <a:avLst/>
          </a:prstGeom>
        </p:spPr>
        <p:txBody>
          <a:bodyPr anchorCtr="0" anchor="b" bIns="160425" lIns="160425" spcFirstLastPara="1" rIns="160425" wrap="square" tIns="160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57160" y="2563040"/>
            <a:ext cx="4118700" cy="58641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19033" y="830277"/>
            <a:ext cx="9339300" cy="75453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705600" y="-231"/>
            <a:ext cx="6705600" cy="948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0425" lIns="160425" spcFirstLastPara="1" rIns="160425" wrap="square" tIns="160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89400" y="2274523"/>
            <a:ext cx="5933100" cy="2734200"/>
          </a:xfrm>
          <a:prstGeom prst="rect">
            <a:avLst/>
          </a:prstGeom>
        </p:spPr>
        <p:txBody>
          <a:bodyPr anchorCtr="0" anchor="b" bIns="160425" lIns="160425" spcFirstLastPara="1" rIns="160425" wrap="square" tIns="160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89400" y="5170116"/>
            <a:ext cx="5933100" cy="22785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244600" y="1335516"/>
            <a:ext cx="5627400" cy="68154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160" y="7803061"/>
            <a:ext cx="8798100" cy="11160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60" y="820824"/>
            <a:ext cx="124968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0425" lIns="160425" spcFirstLastPara="1" rIns="160425" wrap="square" tIns="160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160" y="2125676"/>
            <a:ext cx="12496800" cy="6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0425" lIns="160425" spcFirstLastPara="1" rIns="160425" wrap="square" tIns="160425">
            <a:normAutofit/>
          </a:bodyPr>
          <a:lstStyle>
            <a:lvl1pPr indent="-425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426271" y="8601044"/>
            <a:ext cx="804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0425" lIns="160425" spcFirstLastPara="1" rIns="160425" wrap="square" tIns="160425">
            <a:norm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4C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174" y="186565"/>
            <a:ext cx="12496800" cy="8931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174" y="1238460"/>
            <a:ext cx="12496800" cy="78198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/>
          <a:p>
            <a:pPr indent="-527050" lvl="0" marL="647700" rtl="0" algn="l">
              <a:spcBef>
                <a:spcPts val="0"/>
              </a:spcBef>
              <a:spcAft>
                <a:spcPts val="0"/>
              </a:spcAft>
              <a:buSzPts val="3100"/>
              <a:buAutoNum type="alphaLcParenR"/>
            </a:pPr>
            <a:r>
              <a:rPr lang="en"/>
              <a:t>Total complaints were 62516,out of which nearly 93.77% complaints were timely responded.</a:t>
            </a:r>
            <a:endParaRPr/>
          </a:p>
          <a:p>
            <a:pPr indent="-527050" lvl="0" marL="647700" rtl="0" algn="l">
              <a:spcBef>
                <a:spcPts val="0"/>
              </a:spcBef>
              <a:spcAft>
                <a:spcPts val="0"/>
              </a:spcAft>
              <a:buSzPts val="3100"/>
              <a:buAutoNum type="alphaLcParenR"/>
            </a:pPr>
            <a:r>
              <a:rPr lang="en"/>
              <a:t>Two products with the highest complaints were Checking or Savings account,Credit card or prepaid account.</a:t>
            </a:r>
            <a:endParaRPr/>
          </a:p>
          <a:p>
            <a:pPr indent="-527050" lvl="0" marL="647700" rtl="0" algn="l">
              <a:spcBef>
                <a:spcPts val="0"/>
              </a:spcBef>
              <a:spcAft>
                <a:spcPts val="0"/>
              </a:spcAft>
              <a:buSzPts val="3100"/>
              <a:buAutoNum type="alphaLcParenR"/>
            </a:pPr>
            <a:r>
              <a:rPr lang="en"/>
              <a:t>Top 3 issues faced by customers are Managing an account,Incorrect information on the report,Problem with the purchase shown in the statement.</a:t>
            </a:r>
            <a:endParaRPr/>
          </a:p>
          <a:p>
            <a:pPr indent="-527050" lvl="0" marL="647700" rtl="0" algn="l">
              <a:spcBef>
                <a:spcPts val="0"/>
              </a:spcBef>
              <a:spcAft>
                <a:spcPts val="0"/>
              </a:spcAft>
              <a:buSzPts val="3100"/>
              <a:buAutoNum type="alphaLcParenR"/>
            </a:pPr>
            <a:r>
              <a:rPr lang="en"/>
              <a:t>Highest number of complaints were received from California.</a:t>
            </a:r>
            <a:endParaRPr/>
          </a:p>
          <a:p>
            <a:pPr indent="-527050" lvl="0" marL="647700" rtl="0" algn="l">
              <a:spcBef>
                <a:spcPts val="0"/>
              </a:spcBef>
              <a:spcAft>
                <a:spcPts val="0"/>
              </a:spcAft>
              <a:buSzPts val="3100"/>
              <a:buAutoNum type="alphaLcParenR"/>
            </a:pPr>
            <a:r>
              <a:rPr lang="en"/>
              <a:t>The number of complaints were highest in the year 2022 at 12.9 K, second highest number of complaints were recorded in the year 2021 at roughly 11K.</a:t>
            </a:r>
            <a:endParaRPr/>
          </a:p>
          <a:p>
            <a:pPr indent="-527050" lvl="0" marL="647700" rtl="0" algn="l">
              <a:spcBef>
                <a:spcPts val="0"/>
              </a:spcBef>
              <a:spcAft>
                <a:spcPts val="0"/>
              </a:spcAft>
              <a:buSzPts val="3100"/>
              <a:buAutoNum type="alphaLcParenR"/>
            </a:pPr>
            <a:r>
              <a:rPr lang="en"/>
              <a:t>Number of complaints recorded on weekend days were much less than weekdays.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4C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7174" y="305665"/>
            <a:ext cx="12496800" cy="8852100"/>
          </a:xfrm>
          <a:prstGeom prst="rect">
            <a:avLst/>
          </a:prstGeom>
        </p:spPr>
        <p:txBody>
          <a:bodyPr anchorCtr="0" anchor="t" bIns="160425" lIns="160425" spcFirstLastPara="1" rIns="160425" wrap="square" tIns="160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g) People prefer to complain through Web(at 45423 complaints) and web referral is the least preferred with just 90 out of a total of roughly 62000 complaints.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h) Nearly 94 % of the complaints were timely responded while just 4% of complaints were not responded timely,Remaining complaints are yet to be responded.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i)Roughly 65% of the Complaints were closed with </a:t>
            </a:r>
            <a:r>
              <a:rPr lang="en"/>
              <a:t>explanation</a:t>
            </a:r>
            <a:r>
              <a:rPr lang="en"/>
              <a:t>. Approximately a quarter of complaints were provided monetary relief. Exactly 2.39% of complaints are yet to be resolved.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j) Just about 60 % untimely response were from Credit Card or prepaid account,Checking or savings account product.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k) Out of all the complaints yet to be resolved </a:t>
            </a:r>
            <a:r>
              <a:rPr lang="en"/>
              <a:t>exactly</a:t>
            </a:r>
            <a:r>
              <a:rPr lang="en"/>
              <a:t> 47.52% of them are related to Checking or Savings account.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