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100" d="100"/>
          <a:sy n="100" d="100"/>
        </p:scale>
        <p:origin x="72"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DB6076-2A89-4F3B-B355-DEBC95A2EE43}"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E273D235-843A-44E4-81AF-AB0ACEC9CA4D}">
      <dgm:prSet/>
      <dgm:spPr/>
      <dgm:t>
        <a:bodyPr/>
        <a:lstStyle/>
        <a:p>
          <a:r>
            <a:rPr lang="en-CA" b="1" dirty="0"/>
            <a:t>Question 1)- </a:t>
          </a:r>
          <a:r>
            <a:rPr lang="en-CA" dirty="0"/>
            <a:t>find how many applications are free, ad supported using pie chart?</a:t>
          </a:r>
          <a:endParaRPr lang="en-US" dirty="0"/>
        </a:p>
      </dgm:t>
    </dgm:pt>
    <dgm:pt modelId="{AE73AB82-C2EE-49C5-B4F9-6E0094C5FE3C}" type="parTrans" cxnId="{405DD7D0-A84E-45F4-9FE1-A86621193149}">
      <dgm:prSet/>
      <dgm:spPr/>
      <dgm:t>
        <a:bodyPr/>
        <a:lstStyle/>
        <a:p>
          <a:endParaRPr lang="en-US"/>
        </a:p>
      </dgm:t>
    </dgm:pt>
    <dgm:pt modelId="{B68E34CF-3DF3-43F3-9BF9-BCD9C9567D12}" type="sibTrans" cxnId="{405DD7D0-A84E-45F4-9FE1-A86621193149}">
      <dgm:prSet/>
      <dgm:spPr/>
      <dgm:t>
        <a:bodyPr/>
        <a:lstStyle/>
        <a:p>
          <a:endParaRPr lang="en-US"/>
        </a:p>
      </dgm:t>
    </dgm:pt>
    <dgm:pt modelId="{DD64EBFF-5A4D-437C-B4B0-9D9E18D47969}">
      <dgm:prSet/>
      <dgm:spPr/>
      <dgm:t>
        <a:bodyPr/>
        <a:lstStyle/>
        <a:p>
          <a:r>
            <a:rPr lang="en-CA" b="1" u="sng" dirty="0"/>
            <a:t>Solution:</a:t>
          </a:r>
          <a:r>
            <a:rPr lang="en-CA" dirty="0"/>
            <a:t>- 99.4 % applications are free of cost for the customers , also same percentage is noticed in applications that supported ads that is 99.4% and 0.6% applications are paid and  also not supported ads.</a:t>
          </a:r>
          <a:endParaRPr lang="en-US" dirty="0"/>
        </a:p>
      </dgm:t>
    </dgm:pt>
    <dgm:pt modelId="{AE5ECE69-856E-4AC6-B205-88C2E7CA3BC7}" type="parTrans" cxnId="{DB57BC2A-A2FC-47F5-A7CA-D09C877662FB}">
      <dgm:prSet/>
      <dgm:spPr/>
      <dgm:t>
        <a:bodyPr/>
        <a:lstStyle/>
        <a:p>
          <a:endParaRPr lang="en-US"/>
        </a:p>
      </dgm:t>
    </dgm:pt>
    <dgm:pt modelId="{70D1D555-3228-4D06-B238-CAE676D30539}" type="sibTrans" cxnId="{DB57BC2A-A2FC-47F5-A7CA-D09C877662FB}">
      <dgm:prSet/>
      <dgm:spPr/>
      <dgm:t>
        <a:bodyPr/>
        <a:lstStyle/>
        <a:p>
          <a:endParaRPr lang="en-US"/>
        </a:p>
      </dgm:t>
    </dgm:pt>
    <dgm:pt modelId="{775B69A6-B2C3-4783-993F-065B8D427B3D}">
      <dgm:prSet/>
      <dgm:spPr/>
      <dgm:t>
        <a:bodyPr/>
        <a:lstStyle/>
        <a:p>
          <a:r>
            <a:rPr lang="en-CA" b="1" dirty="0"/>
            <a:t>Question – 2) </a:t>
          </a:r>
          <a:r>
            <a:rPr lang="en-CA" b="0" dirty="0"/>
            <a:t>Which category of content rating show highest numbers that shows rating corresponding to application.</a:t>
          </a:r>
          <a:endParaRPr lang="en-US" b="0" dirty="0"/>
        </a:p>
      </dgm:t>
    </dgm:pt>
    <dgm:pt modelId="{936CCAB1-E8F1-430B-A07E-E624B283CBEB}" type="parTrans" cxnId="{92A9068F-E6F9-42C2-93B5-788CF40B8016}">
      <dgm:prSet/>
      <dgm:spPr/>
      <dgm:t>
        <a:bodyPr/>
        <a:lstStyle/>
        <a:p>
          <a:endParaRPr lang="en-US"/>
        </a:p>
      </dgm:t>
    </dgm:pt>
    <dgm:pt modelId="{34FB41A2-C5F6-4E7C-9234-B9752A888704}" type="sibTrans" cxnId="{92A9068F-E6F9-42C2-93B5-788CF40B8016}">
      <dgm:prSet/>
      <dgm:spPr/>
      <dgm:t>
        <a:bodyPr/>
        <a:lstStyle/>
        <a:p>
          <a:endParaRPr lang="en-US"/>
        </a:p>
      </dgm:t>
    </dgm:pt>
    <dgm:pt modelId="{A3F6686D-BBF9-4EF5-9BEE-402D791A8D09}">
      <dgm:prSet/>
      <dgm:spPr/>
      <dgm:t>
        <a:bodyPr/>
        <a:lstStyle/>
        <a:p>
          <a:r>
            <a:rPr lang="en-CA" b="1" dirty="0"/>
            <a:t>Solution: - </a:t>
          </a:r>
          <a:r>
            <a:rPr lang="en-CA" b="0" dirty="0"/>
            <a:t>from all categories of content rating I find that  people those are 18+ , they give more rating to the applications.</a:t>
          </a:r>
          <a:endParaRPr lang="en-US" b="0" dirty="0"/>
        </a:p>
      </dgm:t>
    </dgm:pt>
    <dgm:pt modelId="{50EB8E42-DAB2-44E4-8988-C0EDD0DC965E}" type="parTrans" cxnId="{A8F7358E-8F82-4938-A155-F1E68B6E106F}">
      <dgm:prSet/>
      <dgm:spPr/>
      <dgm:t>
        <a:bodyPr/>
        <a:lstStyle/>
        <a:p>
          <a:endParaRPr lang="en-US"/>
        </a:p>
      </dgm:t>
    </dgm:pt>
    <dgm:pt modelId="{BD5D46A9-C134-4FBC-A9E4-E86C7F23FD44}" type="sibTrans" cxnId="{A8F7358E-8F82-4938-A155-F1E68B6E106F}">
      <dgm:prSet/>
      <dgm:spPr/>
      <dgm:t>
        <a:bodyPr/>
        <a:lstStyle/>
        <a:p>
          <a:endParaRPr lang="en-US"/>
        </a:p>
      </dgm:t>
    </dgm:pt>
    <dgm:pt modelId="{CC699219-6AA3-47AE-95A4-EBCCD16FCD9E}" type="pres">
      <dgm:prSet presAssocID="{E2DB6076-2A89-4F3B-B355-DEBC95A2EE43}" presName="vert0" presStyleCnt="0">
        <dgm:presLayoutVars>
          <dgm:dir/>
          <dgm:animOne val="branch"/>
          <dgm:animLvl val="lvl"/>
        </dgm:presLayoutVars>
      </dgm:prSet>
      <dgm:spPr/>
    </dgm:pt>
    <dgm:pt modelId="{8C2DA9E9-1F5A-481F-ABAA-54A382B25DA8}" type="pres">
      <dgm:prSet presAssocID="{E273D235-843A-44E4-81AF-AB0ACEC9CA4D}" presName="thickLine" presStyleLbl="alignNode1" presStyleIdx="0" presStyleCnt="4"/>
      <dgm:spPr/>
    </dgm:pt>
    <dgm:pt modelId="{65A5ADB4-D5A3-4BFA-91F4-F5D3B728AF50}" type="pres">
      <dgm:prSet presAssocID="{E273D235-843A-44E4-81AF-AB0ACEC9CA4D}" presName="horz1" presStyleCnt="0"/>
      <dgm:spPr/>
    </dgm:pt>
    <dgm:pt modelId="{CAC6CBDD-2EAB-4077-91DD-49C62B514C4D}" type="pres">
      <dgm:prSet presAssocID="{E273D235-843A-44E4-81AF-AB0ACEC9CA4D}" presName="tx1" presStyleLbl="revTx" presStyleIdx="0" presStyleCnt="4"/>
      <dgm:spPr/>
    </dgm:pt>
    <dgm:pt modelId="{2B6365F9-29E7-4659-BCAC-209D79490C22}" type="pres">
      <dgm:prSet presAssocID="{E273D235-843A-44E4-81AF-AB0ACEC9CA4D}" presName="vert1" presStyleCnt="0"/>
      <dgm:spPr/>
    </dgm:pt>
    <dgm:pt modelId="{FB6CC80C-9D6E-4C2B-9F4B-C37AC8EE4D22}" type="pres">
      <dgm:prSet presAssocID="{DD64EBFF-5A4D-437C-B4B0-9D9E18D47969}" presName="thickLine" presStyleLbl="alignNode1" presStyleIdx="1" presStyleCnt="4"/>
      <dgm:spPr/>
    </dgm:pt>
    <dgm:pt modelId="{03BDD715-FD67-4914-AF21-3FF18B828C87}" type="pres">
      <dgm:prSet presAssocID="{DD64EBFF-5A4D-437C-B4B0-9D9E18D47969}" presName="horz1" presStyleCnt="0"/>
      <dgm:spPr/>
    </dgm:pt>
    <dgm:pt modelId="{1DBA90F7-12A6-4FCB-9FC0-A8714B5DD6BA}" type="pres">
      <dgm:prSet presAssocID="{DD64EBFF-5A4D-437C-B4B0-9D9E18D47969}" presName="tx1" presStyleLbl="revTx" presStyleIdx="1" presStyleCnt="4"/>
      <dgm:spPr/>
    </dgm:pt>
    <dgm:pt modelId="{F74A5368-174A-4B85-9016-4A988F018141}" type="pres">
      <dgm:prSet presAssocID="{DD64EBFF-5A4D-437C-B4B0-9D9E18D47969}" presName="vert1" presStyleCnt="0"/>
      <dgm:spPr/>
    </dgm:pt>
    <dgm:pt modelId="{E88BC1D4-311B-411E-89CB-212E27B3856F}" type="pres">
      <dgm:prSet presAssocID="{775B69A6-B2C3-4783-993F-065B8D427B3D}" presName="thickLine" presStyleLbl="alignNode1" presStyleIdx="2" presStyleCnt="4"/>
      <dgm:spPr/>
    </dgm:pt>
    <dgm:pt modelId="{0BD8B5A2-A0FF-409E-8014-3F1B923BA28D}" type="pres">
      <dgm:prSet presAssocID="{775B69A6-B2C3-4783-993F-065B8D427B3D}" presName="horz1" presStyleCnt="0"/>
      <dgm:spPr/>
    </dgm:pt>
    <dgm:pt modelId="{8D70C849-645E-4A8F-8899-BF8B89366520}" type="pres">
      <dgm:prSet presAssocID="{775B69A6-B2C3-4783-993F-065B8D427B3D}" presName="tx1" presStyleLbl="revTx" presStyleIdx="2" presStyleCnt="4"/>
      <dgm:spPr/>
    </dgm:pt>
    <dgm:pt modelId="{9D0E1904-3BCE-4A0F-8389-C813C7E3050C}" type="pres">
      <dgm:prSet presAssocID="{775B69A6-B2C3-4783-993F-065B8D427B3D}" presName="vert1" presStyleCnt="0"/>
      <dgm:spPr/>
    </dgm:pt>
    <dgm:pt modelId="{675488B8-3E93-468C-8578-38A165EAD35A}" type="pres">
      <dgm:prSet presAssocID="{A3F6686D-BBF9-4EF5-9BEE-402D791A8D09}" presName="thickLine" presStyleLbl="alignNode1" presStyleIdx="3" presStyleCnt="4"/>
      <dgm:spPr/>
    </dgm:pt>
    <dgm:pt modelId="{2AB1F5FF-7168-40A6-9A4E-781A2BF4CBF1}" type="pres">
      <dgm:prSet presAssocID="{A3F6686D-BBF9-4EF5-9BEE-402D791A8D09}" presName="horz1" presStyleCnt="0"/>
      <dgm:spPr/>
    </dgm:pt>
    <dgm:pt modelId="{F1F83CE4-05FD-4EF9-BE86-609EE943A443}" type="pres">
      <dgm:prSet presAssocID="{A3F6686D-BBF9-4EF5-9BEE-402D791A8D09}" presName="tx1" presStyleLbl="revTx" presStyleIdx="3" presStyleCnt="4"/>
      <dgm:spPr/>
    </dgm:pt>
    <dgm:pt modelId="{E76D115E-05AE-4BCE-92E6-68FC272C0EBC}" type="pres">
      <dgm:prSet presAssocID="{A3F6686D-BBF9-4EF5-9BEE-402D791A8D09}" presName="vert1" presStyleCnt="0"/>
      <dgm:spPr/>
    </dgm:pt>
  </dgm:ptLst>
  <dgm:cxnLst>
    <dgm:cxn modelId="{A3C6E21D-AF08-4A22-AE41-EE27F5CC84B3}" type="presOf" srcId="{DD64EBFF-5A4D-437C-B4B0-9D9E18D47969}" destId="{1DBA90F7-12A6-4FCB-9FC0-A8714B5DD6BA}" srcOrd="0" destOrd="0" presId="urn:microsoft.com/office/officeart/2008/layout/LinedList"/>
    <dgm:cxn modelId="{DB57BC2A-A2FC-47F5-A7CA-D09C877662FB}" srcId="{E2DB6076-2A89-4F3B-B355-DEBC95A2EE43}" destId="{DD64EBFF-5A4D-437C-B4B0-9D9E18D47969}" srcOrd="1" destOrd="0" parTransId="{AE5ECE69-856E-4AC6-B205-88C2E7CA3BC7}" sibTransId="{70D1D555-3228-4D06-B238-CAE676D30539}"/>
    <dgm:cxn modelId="{9C5BB962-8B1E-4C05-B3CA-28704D0C9020}" type="presOf" srcId="{E2DB6076-2A89-4F3B-B355-DEBC95A2EE43}" destId="{CC699219-6AA3-47AE-95A4-EBCCD16FCD9E}" srcOrd="0" destOrd="0" presId="urn:microsoft.com/office/officeart/2008/layout/LinedList"/>
    <dgm:cxn modelId="{A8F7358E-8F82-4938-A155-F1E68B6E106F}" srcId="{E2DB6076-2A89-4F3B-B355-DEBC95A2EE43}" destId="{A3F6686D-BBF9-4EF5-9BEE-402D791A8D09}" srcOrd="3" destOrd="0" parTransId="{50EB8E42-DAB2-44E4-8988-C0EDD0DC965E}" sibTransId="{BD5D46A9-C134-4FBC-A9E4-E86C7F23FD44}"/>
    <dgm:cxn modelId="{92A9068F-E6F9-42C2-93B5-788CF40B8016}" srcId="{E2DB6076-2A89-4F3B-B355-DEBC95A2EE43}" destId="{775B69A6-B2C3-4783-993F-065B8D427B3D}" srcOrd="2" destOrd="0" parTransId="{936CCAB1-E8F1-430B-A07E-E624B283CBEB}" sibTransId="{34FB41A2-C5F6-4E7C-9234-B9752A888704}"/>
    <dgm:cxn modelId="{029FE1A9-9CC7-426F-953A-DF7BF10648A2}" type="presOf" srcId="{E273D235-843A-44E4-81AF-AB0ACEC9CA4D}" destId="{CAC6CBDD-2EAB-4077-91DD-49C62B514C4D}" srcOrd="0" destOrd="0" presId="urn:microsoft.com/office/officeart/2008/layout/LinedList"/>
    <dgm:cxn modelId="{690EA2BB-E9FD-4EDB-80BE-FDFB34F351AC}" type="presOf" srcId="{A3F6686D-BBF9-4EF5-9BEE-402D791A8D09}" destId="{F1F83CE4-05FD-4EF9-BE86-609EE943A443}" srcOrd="0" destOrd="0" presId="urn:microsoft.com/office/officeart/2008/layout/LinedList"/>
    <dgm:cxn modelId="{405DD7D0-A84E-45F4-9FE1-A86621193149}" srcId="{E2DB6076-2A89-4F3B-B355-DEBC95A2EE43}" destId="{E273D235-843A-44E4-81AF-AB0ACEC9CA4D}" srcOrd="0" destOrd="0" parTransId="{AE73AB82-C2EE-49C5-B4F9-6E0094C5FE3C}" sibTransId="{B68E34CF-3DF3-43F3-9BF9-BCD9C9567D12}"/>
    <dgm:cxn modelId="{7C888BF9-478E-480E-B88C-133BF7F625AB}" type="presOf" srcId="{775B69A6-B2C3-4783-993F-065B8D427B3D}" destId="{8D70C849-645E-4A8F-8899-BF8B89366520}" srcOrd="0" destOrd="0" presId="urn:microsoft.com/office/officeart/2008/layout/LinedList"/>
    <dgm:cxn modelId="{A55052A5-D1B2-4F61-9909-C554860A47BD}" type="presParOf" srcId="{CC699219-6AA3-47AE-95A4-EBCCD16FCD9E}" destId="{8C2DA9E9-1F5A-481F-ABAA-54A382B25DA8}" srcOrd="0" destOrd="0" presId="urn:microsoft.com/office/officeart/2008/layout/LinedList"/>
    <dgm:cxn modelId="{8F59B133-2465-468F-ACF1-4A3D6DB36F2C}" type="presParOf" srcId="{CC699219-6AA3-47AE-95A4-EBCCD16FCD9E}" destId="{65A5ADB4-D5A3-4BFA-91F4-F5D3B728AF50}" srcOrd="1" destOrd="0" presId="urn:microsoft.com/office/officeart/2008/layout/LinedList"/>
    <dgm:cxn modelId="{C99007A0-D9D7-46C5-BF0D-6C625CBBA328}" type="presParOf" srcId="{65A5ADB4-D5A3-4BFA-91F4-F5D3B728AF50}" destId="{CAC6CBDD-2EAB-4077-91DD-49C62B514C4D}" srcOrd="0" destOrd="0" presId="urn:microsoft.com/office/officeart/2008/layout/LinedList"/>
    <dgm:cxn modelId="{AA5207F5-D90D-4541-B2B2-D0A4D498F9F0}" type="presParOf" srcId="{65A5ADB4-D5A3-4BFA-91F4-F5D3B728AF50}" destId="{2B6365F9-29E7-4659-BCAC-209D79490C22}" srcOrd="1" destOrd="0" presId="urn:microsoft.com/office/officeart/2008/layout/LinedList"/>
    <dgm:cxn modelId="{30F8F85F-52F5-4DDD-8697-182858DBF4EF}" type="presParOf" srcId="{CC699219-6AA3-47AE-95A4-EBCCD16FCD9E}" destId="{FB6CC80C-9D6E-4C2B-9F4B-C37AC8EE4D22}" srcOrd="2" destOrd="0" presId="urn:microsoft.com/office/officeart/2008/layout/LinedList"/>
    <dgm:cxn modelId="{3167BA9A-E6C8-42CB-94FF-7B1AA640D6F7}" type="presParOf" srcId="{CC699219-6AA3-47AE-95A4-EBCCD16FCD9E}" destId="{03BDD715-FD67-4914-AF21-3FF18B828C87}" srcOrd="3" destOrd="0" presId="urn:microsoft.com/office/officeart/2008/layout/LinedList"/>
    <dgm:cxn modelId="{D16624E5-3ACA-42DB-A1FE-7E2C7D332572}" type="presParOf" srcId="{03BDD715-FD67-4914-AF21-3FF18B828C87}" destId="{1DBA90F7-12A6-4FCB-9FC0-A8714B5DD6BA}" srcOrd="0" destOrd="0" presId="urn:microsoft.com/office/officeart/2008/layout/LinedList"/>
    <dgm:cxn modelId="{82D0BB01-E0CC-4B31-B507-FB92A37333FD}" type="presParOf" srcId="{03BDD715-FD67-4914-AF21-3FF18B828C87}" destId="{F74A5368-174A-4B85-9016-4A988F018141}" srcOrd="1" destOrd="0" presId="urn:microsoft.com/office/officeart/2008/layout/LinedList"/>
    <dgm:cxn modelId="{7573A5EB-98C4-44C9-B201-C781BBDAD9F6}" type="presParOf" srcId="{CC699219-6AA3-47AE-95A4-EBCCD16FCD9E}" destId="{E88BC1D4-311B-411E-89CB-212E27B3856F}" srcOrd="4" destOrd="0" presId="urn:microsoft.com/office/officeart/2008/layout/LinedList"/>
    <dgm:cxn modelId="{E44CBFC7-FC0D-4479-A846-647839749F2B}" type="presParOf" srcId="{CC699219-6AA3-47AE-95A4-EBCCD16FCD9E}" destId="{0BD8B5A2-A0FF-409E-8014-3F1B923BA28D}" srcOrd="5" destOrd="0" presId="urn:microsoft.com/office/officeart/2008/layout/LinedList"/>
    <dgm:cxn modelId="{F328376B-9174-4282-91DD-6D449B019857}" type="presParOf" srcId="{0BD8B5A2-A0FF-409E-8014-3F1B923BA28D}" destId="{8D70C849-645E-4A8F-8899-BF8B89366520}" srcOrd="0" destOrd="0" presId="urn:microsoft.com/office/officeart/2008/layout/LinedList"/>
    <dgm:cxn modelId="{AB915F86-0B7F-495B-AFFE-6E5CB325F245}" type="presParOf" srcId="{0BD8B5A2-A0FF-409E-8014-3F1B923BA28D}" destId="{9D0E1904-3BCE-4A0F-8389-C813C7E3050C}" srcOrd="1" destOrd="0" presId="urn:microsoft.com/office/officeart/2008/layout/LinedList"/>
    <dgm:cxn modelId="{3C6A96E7-DC52-4C39-BC62-FBE11DE193B6}" type="presParOf" srcId="{CC699219-6AA3-47AE-95A4-EBCCD16FCD9E}" destId="{675488B8-3E93-468C-8578-38A165EAD35A}" srcOrd="6" destOrd="0" presId="urn:microsoft.com/office/officeart/2008/layout/LinedList"/>
    <dgm:cxn modelId="{A56EC2F7-589D-468F-A036-F06E9EDFC0EB}" type="presParOf" srcId="{CC699219-6AA3-47AE-95A4-EBCCD16FCD9E}" destId="{2AB1F5FF-7168-40A6-9A4E-781A2BF4CBF1}" srcOrd="7" destOrd="0" presId="urn:microsoft.com/office/officeart/2008/layout/LinedList"/>
    <dgm:cxn modelId="{E767A53A-084B-4EC5-9590-1F777931F009}" type="presParOf" srcId="{2AB1F5FF-7168-40A6-9A4E-781A2BF4CBF1}" destId="{F1F83CE4-05FD-4EF9-BE86-609EE943A443}" srcOrd="0" destOrd="0" presId="urn:microsoft.com/office/officeart/2008/layout/LinedList"/>
    <dgm:cxn modelId="{57B5FB30-7F8C-474A-BC65-B8B8806765FF}" type="presParOf" srcId="{2AB1F5FF-7168-40A6-9A4E-781A2BF4CBF1}" destId="{E76D115E-05AE-4BCE-92E6-68FC272C0EB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A167D4-AD39-4382-B69B-A76EDDDECCB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018E22D-6BF2-4D24-AACE-DDFC9A8F7560}">
      <dgm:prSet phldrT="[Text]"/>
      <dgm:spPr/>
      <dgm:t>
        <a:bodyPr/>
        <a:lstStyle/>
        <a:p>
          <a:pPr>
            <a:lnSpc>
              <a:spcPct val="100000"/>
            </a:lnSpc>
          </a:pPr>
          <a:r>
            <a:rPr lang="en-US">
              <a:latin typeface="Times New Roman" panose="02020603050405020304" pitchFamily="18" charset="0"/>
              <a:cs typeface="Times New Roman" panose="02020603050405020304" pitchFamily="18" charset="0"/>
            </a:rPr>
            <a:t>Data preprocessing</a:t>
          </a:r>
        </a:p>
      </dgm:t>
    </dgm:pt>
    <dgm:pt modelId="{4E33C184-7ED5-4C17-A07F-56AFC305F970}" type="parTrans" cxnId="{AE617BD5-76CE-4E85-870C-3662A9EE9ADA}">
      <dgm:prSet/>
      <dgm:spPr/>
      <dgm:t>
        <a:bodyPr/>
        <a:lstStyle/>
        <a:p>
          <a:endParaRPr lang="en-US"/>
        </a:p>
      </dgm:t>
    </dgm:pt>
    <dgm:pt modelId="{F3F7BED0-C287-47E1-A601-BE5B2F2BCADD}" type="sibTrans" cxnId="{AE617BD5-76CE-4E85-870C-3662A9EE9ADA}">
      <dgm:prSet/>
      <dgm:spPr/>
      <dgm:t>
        <a:bodyPr/>
        <a:lstStyle/>
        <a:p>
          <a:endParaRPr lang="en-US"/>
        </a:p>
      </dgm:t>
    </dgm:pt>
    <dgm:pt modelId="{CA1D3D68-F865-4624-8F21-AC5D49BCCB83}">
      <dgm:prSet phldrT="[Text]"/>
      <dgm:spPr/>
      <dgm:t>
        <a:bodyPr/>
        <a:lstStyle/>
        <a:p>
          <a:pPr>
            <a:lnSpc>
              <a:spcPct val="100000"/>
            </a:lnSpc>
          </a:pPr>
          <a:r>
            <a:rPr lang="en-US">
              <a:latin typeface="Times New Roman" panose="02020603050405020304" pitchFamily="18" charset="0"/>
              <a:cs typeface="Times New Roman" panose="02020603050405020304" pitchFamily="18" charset="0"/>
            </a:rPr>
            <a:t>Experimental Design</a:t>
          </a:r>
        </a:p>
      </dgm:t>
    </dgm:pt>
    <dgm:pt modelId="{F6662DCA-9112-46AA-900D-D4268F961EFB}" type="parTrans" cxnId="{51F113D9-C1D9-4DCF-8E2F-3751B0E752EF}">
      <dgm:prSet/>
      <dgm:spPr/>
      <dgm:t>
        <a:bodyPr/>
        <a:lstStyle/>
        <a:p>
          <a:endParaRPr lang="en-US"/>
        </a:p>
      </dgm:t>
    </dgm:pt>
    <dgm:pt modelId="{B16D5349-CDBE-449B-A44E-B48DA0AA00A9}" type="sibTrans" cxnId="{51F113D9-C1D9-4DCF-8E2F-3751B0E752EF}">
      <dgm:prSet/>
      <dgm:spPr/>
      <dgm:t>
        <a:bodyPr/>
        <a:lstStyle/>
        <a:p>
          <a:endParaRPr lang="en-US"/>
        </a:p>
      </dgm:t>
    </dgm:pt>
    <dgm:pt modelId="{3DA4DAB1-2186-41E3-BBD5-AA9DE3D80A7B}">
      <dgm:prSet phldrT="[Text]"/>
      <dgm:spPr/>
      <dgm:t>
        <a:bodyPr/>
        <a:lstStyle/>
        <a:p>
          <a:pPr>
            <a:lnSpc>
              <a:spcPct val="100000"/>
            </a:lnSpc>
          </a:pPr>
          <a:r>
            <a:rPr lang="en-US" b="0">
              <a:latin typeface="Times New Roman" panose="02020603050405020304" pitchFamily="18" charset="0"/>
              <a:cs typeface="Times New Roman" panose="02020603050405020304" pitchFamily="18" charset="0"/>
            </a:rPr>
            <a:t>Model implementation and value</a:t>
          </a:r>
        </a:p>
      </dgm:t>
    </dgm:pt>
    <dgm:pt modelId="{1ABCDD68-9B14-47D7-A807-D7686F0D1EFB}" type="parTrans" cxnId="{CAFC384A-F1CA-45E0-944F-42E13489F9B0}">
      <dgm:prSet/>
      <dgm:spPr/>
      <dgm:t>
        <a:bodyPr/>
        <a:lstStyle/>
        <a:p>
          <a:endParaRPr lang="en-US"/>
        </a:p>
      </dgm:t>
    </dgm:pt>
    <dgm:pt modelId="{79A1FFB4-E991-4DC6-91E2-27EC1BE9B283}" type="sibTrans" cxnId="{CAFC384A-F1CA-45E0-944F-42E13489F9B0}">
      <dgm:prSet/>
      <dgm:spPr/>
      <dgm:t>
        <a:bodyPr/>
        <a:lstStyle/>
        <a:p>
          <a:endParaRPr lang="en-US"/>
        </a:p>
      </dgm:t>
    </dgm:pt>
    <dgm:pt modelId="{749ACF9B-FE53-4AC7-9CD8-74EEA5F295F8}">
      <dgm:prSet phldrT="[Text]"/>
      <dgm:spPr/>
      <dgm:t>
        <a:bodyPr/>
        <a:lstStyle/>
        <a:p>
          <a:pPr>
            <a:lnSpc>
              <a:spcPct val="100000"/>
            </a:lnSpc>
          </a:pPr>
          <a:r>
            <a:rPr lang="en-US" b="0">
              <a:latin typeface="Times New Roman" panose="02020603050405020304" pitchFamily="18" charset="0"/>
              <a:cs typeface="Times New Roman" panose="02020603050405020304" pitchFamily="18" charset="0"/>
            </a:rPr>
            <a:t>Conclusion</a:t>
          </a:r>
        </a:p>
      </dgm:t>
    </dgm:pt>
    <dgm:pt modelId="{F95AE4C1-ADCD-477F-B9A4-CD4BBA9DA49C}" type="parTrans" cxnId="{E647AA21-16CD-4B78-BA03-CD8D54D4DD4B}">
      <dgm:prSet/>
      <dgm:spPr/>
      <dgm:t>
        <a:bodyPr/>
        <a:lstStyle/>
        <a:p>
          <a:endParaRPr lang="en-US"/>
        </a:p>
      </dgm:t>
    </dgm:pt>
    <dgm:pt modelId="{74FFCC40-BF9B-4638-9C97-21B1C2963971}" type="sibTrans" cxnId="{E647AA21-16CD-4B78-BA03-CD8D54D4DD4B}">
      <dgm:prSet/>
      <dgm:spPr/>
      <dgm:t>
        <a:bodyPr/>
        <a:lstStyle/>
        <a:p>
          <a:endParaRPr lang="en-US"/>
        </a:p>
      </dgm:t>
    </dgm:pt>
    <dgm:pt modelId="{FD023272-B2E1-4E5A-B2EB-B027C3371A7D}" type="pres">
      <dgm:prSet presAssocID="{95A167D4-AD39-4382-B69B-A76EDDDECCB2}" presName="root" presStyleCnt="0">
        <dgm:presLayoutVars>
          <dgm:dir/>
          <dgm:resizeHandles val="exact"/>
        </dgm:presLayoutVars>
      </dgm:prSet>
      <dgm:spPr/>
    </dgm:pt>
    <dgm:pt modelId="{0F4F1FA7-7539-4288-A8B1-4D3CC885D17E}" type="pres">
      <dgm:prSet presAssocID="{2018E22D-6BF2-4D24-AACE-DDFC9A8F7560}" presName="compNode" presStyleCnt="0"/>
      <dgm:spPr/>
    </dgm:pt>
    <dgm:pt modelId="{7CCE2D14-F106-4B4B-BF0C-16433791759C}" type="pres">
      <dgm:prSet presAssocID="{2018E22D-6BF2-4D24-AACE-DDFC9A8F756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780A7BCF-570B-4FE0-A0C4-71024A9ACC9C}" type="pres">
      <dgm:prSet presAssocID="{2018E22D-6BF2-4D24-AACE-DDFC9A8F7560}" presName="spaceRect" presStyleCnt="0"/>
      <dgm:spPr/>
    </dgm:pt>
    <dgm:pt modelId="{C3547C14-C093-4CFC-98CC-C05502A70C68}" type="pres">
      <dgm:prSet presAssocID="{2018E22D-6BF2-4D24-AACE-DDFC9A8F7560}" presName="textRect" presStyleLbl="revTx" presStyleIdx="0" presStyleCnt="4">
        <dgm:presLayoutVars>
          <dgm:chMax val="1"/>
          <dgm:chPref val="1"/>
        </dgm:presLayoutVars>
      </dgm:prSet>
      <dgm:spPr/>
    </dgm:pt>
    <dgm:pt modelId="{D5FDA292-211D-4795-8804-E057E45875B2}" type="pres">
      <dgm:prSet presAssocID="{F3F7BED0-C287-47E1-A601-BE5B2F2BCADD}" presName="sibTrans" presStyleCnt="0"/>
      <dgm:spPr/>
    </dgm:pt>
    <dgm:pt modelId="{CC23481D-95FA-4015-A995-4746687563D3}" type="pres">
      <dgm:prSet presAssocID="{CA1D3D68-F865-4624-8F21-AC5D49BCCB83}" presName="compNode" presStyleCnt="0"/>
      <dgm:spPr/>
    </dgm:pt>
    <dgm:pt modelId="{845A1DE9-97FA-4986-B7E2-3558A35ED4B1}" type="pres">
      <dgm:prSet presAssocID="{CA1D3D68-F865-4624-8F21-AC5D49BCCB8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ask"/>
        </a:ext>
      </dgm:extLst>
    </dgm:pt>
    <dgm:pt modelId="{CD2E5991-F1A5-45B6-951B-E3B7799D8D32}" type="pres">
      <dgm:prSet presAssocID="{CA1D3D68-F865-4624-8F21-AC5D49BCCB83}" presName="spaceRect" presStyleCnt="0"/>
      <dgm:spPr/>
    </dgm:pt>
    <dgm:pt modelId="{49600640-237A-40E7-BE05-A41A51B31E4E}" type="pres">
      <dgm:prSet presAssocID="{CA1D3D68-F865-4624-8F21-AC5D49BCCB83}" presName="textRect" presStyleLbl="revTx" presStyleIdx="1" presStyleCnt="4">
        <dgm:presLayoutVars>
          <dgm:chMax val="1"/>
          <dgm:chPref val="1"/>
        </dgm:presLayoutVars>
      </dgm:prSet>
      <dgm:spPr/>
    </dgm:pt>
    <dgm:pt modelId="{ED319CDA-BEB7-440E-B009-3891B60D3356}" type="pres">
      <dgm:prSet presAssocID="{B16D5349-CDBE-449B-A44E-B48DA0AA00A9}" presName="sibTrans" presStyleCnt="0"/>
      <dgm:spPr/>
    </dgm:pt>
    <dgm:pt modelId="{0FC3FB03-1B23-4F7D-9BCF-3373CF5A28F7}" type="pres">
      <dgm:prSet presAssocID="{3DA4DAB1-2186-41E3-BBD5-AA9DE3D80A7B}" presName="compNode" presStyleCnt="0"/>
      <dgm:spPr/>
    </dgm:pt>
    <dgm:pt modelId="{9245C571-7540-4C75-960F-3DAA11548575}" type="pres">
      <dgm:prSet presAssocID="{3DA4DAB1-2186-41E3-BBD5-AA9DE3D80A7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A889F007-E54B-4944-9A7F-46098C705439}" type="pres">
      <dgm:prSet presAssocID="{3DA4DAB1-2186-41E3-BBD5-AA9DE3D80A7B}" presName="spaceRect" presStyleCnt="0"/>
      <dgm:spPr/>
    </dgm:pt>
    <dgm:pt modelId="{E7E4E86A-2299-42FB-BC09-ACDC12CE19FF}" type="pres">
      <dgm:prSet presAssocID="{3DA4DAB1-2186-41E3-BBD5-AA9DE3D80A7B}" presName="textRect" presStyleLbl="revTx" presStyleIdx="2" presStyleCnt="4">
        <dgm:presLayoutVars>
          <dgm:chMax val="1"/>
          <dgm:chPref val="1"/>
        </dgm:presLayoutVars>
      </dgm:prSet>
      <dgm:spPr/>
    </dgm:pt>
    <dgm:pt modelId="{2BBE0469-7232-4565-B3DB-F1FA4A7EECE7}" type="pres">
      <dgm:prSet presAssocID="{79A1FFB4-E991-4DC6-91E2-27EC1BE9B283}" presName="sibTrans" presStyleCnt="0"/>
      <dgm:spPr/>
    </dgm:pt>
    <dgm:pt modelId="{8BDBF953-CE41-47B2-8D77-3892B4C9B14E}" type="pres">
      <dgm:prSet presAssocID="{749ACF9B-FE53-4AC7-9CD8-74EEA5F295F8}" presName="compNode" presStyleCnt="0"/>
      <dgm:spPr/>
    </dgm:pt>
    <dgm:pt modelId="{B1810052-9D13-4942-B0E5-367AD71D72E3}" type="pres">
      <dgm:prSet presAssocID="{749ACF9B-FE53-4AC7-9CD8-74EEA5F295F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88D1697A-54EC-488D-B4BC-CCB1BF3EFF29}" type="pres">
      <dgm:prSet presAssocID="{749ACF9B-FE53-4AC7-9CD8-74EEA5F295F8}" presName="spaceRect" presStyleCnt="0"/>
      <dgm:spPr/>
    </dgm:pt>
    <dgm:pt modelId="{2BABDDD0-B43D-4399-87ED-ECB8A4F0A999}" type="pres">
      <dgm:prSet presAssocID="{749ACF9B-FE53-4AC7-9CD8-74EEA5F295F8}" presName="textRect" presStyleLbl="revTx" presStyleIdx="3" presStyleCnt="4">
        <dgm:presLayoutVars>
          <dgm:chMax val="1"/>
          <dgm:chPref val="1"/>
        </dgm:presLayoutVars>
      </dgm:prSet>
      <dgm:spPr/>
    </dgm:pt>
  </dgm:ptLst>
  <dgm:cxnLst>
    <dgm:cxn modelId="{164F4818-CE50-444A-834C-6A47FFFA1D56}" type="presOf" srcId="{2018E22D-6BF2-4D24-AACE-DDFC9A8F7560}" destId="{C3547C14-C093-4CFC-98CC-C05502A70C68}" srcOrd="0" destOrd="0" presId="urn:microsoft.com/office/officeart/2018/2/layout/IconLabelList"/>
    <dgm:cxn modelId="{E647AA21-16CD-4B78-BA03-CD8D54D4DD4B}" srcId="{95A167D4-AD39-4382-B69B-A76EDDDECCB2}" destId="{749ACF9B-FE53-4AC7-9CD8-74EEA5F295F8}" srcOrd="3" destOrd="0" parTransId="{F95AE4C1-ADCD-477F-B9A4-CD4BBA9DA49C}" sibTransId="{74FFCC40-BF9B-4638-9C97-21B1C2963971}"/>
    <dgm:cxn modelId="{1ABBB836-B4C1-4D7F-BA9B-E69231FC8031}" type="presOf" srcId="{CA1D3D68-F865-4624-8F21-AC5D49BCCB83}" destId="{49600640-237A-40E7-BE05-A41A51B31E4E}" srcOrd="0" destOrd="0" presId="urn:microsoft.com/office/officeart/2018/2/layout/IconLabelList"/>
    <dgm:cxn modelId="{CAFC384A-F1CA-45E0-944F-42E13489F9B0}" srcId="{95A167D4-AD39-4382-B69B-A76EDDDECCB2}" destId="{3DA4DAB1-2186-41E3-BBD5-AA9DE3D80A7B}" srcOrd="2" destOrd="0" parTransId="{1ABCDD68-9B14-47D7-A807-D7686F0D1EFB}" sibTransId="{79A1FFB4-E991-4DC6-91E2-27EC1BE9B283}"/>
    <dgm:cxn modelId="{0A613354-7379-44BE-BFFE-8720C9F450A8}" type="presOf" srcId="{3DA4DAB1-2186-41E3-BBD5-AA9DE3D80A7B}" destId="{E7E4E86A-2299-42FB-BC09-ACDC12CE19FF}" srcOrd="0" destOrd="0" presId="urn:microsoft.com/office/officeart/2018/2/layout/IconLabelList"/>
    <dgm:cxn modelId="{AE617BD5-76CE-4E85-870C-3662A9EE9ADA}" srcId="{95A167D4-AD39-4382-B69B-A76EDDDECCB2}" destId="{2018E22D-6BF2-4D24-AACE-DDFC9A8F7560}" srcOrd="0" destOrd="0" parTransId="{4E33C184-7ED5-4C17-A07F-56AFC305F970}" sibTransId="{F3F7BED0-C287-47E1-A601-BE5B2F2BCADD}"/>
    <dgm:cxn modelId="{51F113D9-C1D9-4DCF-8E2F-3751B0E752EF}" srcId="{95A167D4-AD39-4382-B69B-A76EDDDECCB2}" destId="{CA1D3D68-F865-4624-8F21-AC5D49BCCB83}" srcOrd="1" destOrd="0" parTransId="{F6662DCA-9112-46AA-900D-D4268F961EFB}" sibTransId="{B16D5349-CDBE-449B-A44E-B48DA0AA00A9}"/>
    <dgm:cxn modelId="{579344F7-5C5B-4E65-9E01-99B98E0AFD92}" type="presOf" srcId="{95A167D4-AD39-4382-B69B-A76EDDDECCB2}" destId="{FD023272-B2E1-4E5A-B2EB-B027C3371A7D}" srcOrd="0" destOrd="0" presId="urn:microsoft.com/office/officeart/2018/2/layout/IconLabelList"/>
    <dgm:cxn modelId="{C92E8FF8-FE90-4CC7-AFB7-A28B6FA7A8C1}" type="presOf" srcId="{749ACF9B-FE53-4AC7-9CD8-74EEA5F295F8}" destId="{2BABDDD0-B43D-4399-87ED-ECB8A4F0A999}" srcOrd="0" destOrd="0" presId="urn:microsoft.com/office/officeart/2018/2/layout/IconLabelList"/>
    <dgm:cxn modelId="{CBCE93BD-E386-457C-BA03-073D8F4D2028}" type="presParOf" srcId="{FD023272-B2E1-4E5A-B2EB-B027C3371A7D}" destId="{0F4F1FA7-7539-4288-A8B1-4D3CC885D17E}" srcOrd="0" destOrd="0" presId="urn:microsoft.com/office/officeart/2018/2/layout/IconLabelList"/>
    <dgm:cxn modelId="{8B7AC0F0-9743-4165-993C-630A24C0313A}" type="presParOf" srcId="{0F4F1FA7-7539-4288-A8B1-4D3CC885D17E}" destId="{7CCE2D14-F106-4B4B-BF0C-16433791759C}" srcOrd="0" destOrd="0" presId="urn:microsoft.com/office/officeart/2018/2/layout/IconLabelList"/>
    <dgm:cxn modelId="{9A401C55-ACA8-48C0-A827-493115F63CD4}" type="presParOf" srcId="{0F4F1FA7-7539-4288-A8B1-4D3CC885D17E}" destId="{780A7BCF-570B-4FE0-A0C4-71024A9ACC9C}" srcOrd="1" destOrd="0" presId="urn:microsoft.com/office/officeart/2018/2/layout/IconLabelList"/>
    <dgm:cxn modelId="{A7AFA1BB-D2DB-464F-8AA6-066047A7BF06}" type="presParOf" srcId="{0F4F1FA7-7539-4288-A8B1-4D3CC885D17E}" destId="{C3547C14-C093-4CFC-98CC-C05502A70C68}" srcOrd="2" destOrd="0" presId="urn:microsoft.com/office/officeart/2018/2/layout/IconLabelList"/>
    <dgm:cxn modelId="{7FF0112D-5B6B-4860-9AFB-4BF9C9A370D4}" type="presParOf" srcId="{FD023272-B2E1-4E5A-B2EB-B027C3371A7D}" destId="{D5FDA292-211D-4795-8804-E057E45875B2}" srcOrd="1" destOrd="0" presId="urn:microsoft.com/office/officeart/2018/2/layout/IconLabelList"/>
    <dgm:cxn modelId="{AE7AEEC7-AE6C-4F5E-ACE2-39383242ED9B}" type="presParOf" srcId="{FD023272-B2E1-4E5A-B2EB-B027C3371A7D}" destId="{CC23481D-95FA-4015-A995-4746687563D3}" srcOrd="2" destOrd="0" presId="urn:microsoft.com/office/officeart/2018/2/layout/IconLabelList"/>
    <dgm:cxn modelId="{292C5CAE-245D-4D29-917A-D245572AF13E}" type="presParOf" srcId="{CC23481D-95FA-4015-A995-4746687563D3}" destId="{845A1DE9-97FA-4986-B7E2-3558A35ED4B1}" srcOrd="0" destOrd="0" presId="urn:microsoft.com/office/officeart/2018/2/layout/IconLabelList"/>
    <dgm:cxn modelId="{8DDD2344-F5B3-4C86-A13B-E12E486820F0}" type="presParOf" srcId="{CC23481D-95FA-4015-A995-4746687563D3}" destId="{CD2E5991-F1A5-45B6-951B-E3B7799D8D32}" srcOrd="1" destOrd="0" presId="urn:microsoft.com/office/officeart/2018/2/layout/IconLabelList"/>
    <dgm:cxn modelId="{AEA8ECEE-6A47-4357-837A-1D693C8B4288}" type="presParOf" srcId="{CC23481D-95FA-4015-A995-4746687563D3}" destId="{49600640-237A-40E7-BE05-A41A51B31E4E}" srcOrd="2" destOrd="0" presId="urn:microsoft.com/office/officeart/2018/2/layout/IconLabelList"/>
    <dgm:cxn modelId="{665C0F23-E65B-46A3-ADD4-3EC06C463270}" type="presParOf" srcId="{FD023272-B2E1-4E5A-B2EB-B027C3371A7D}" destId="{ED319CDA-BEB7-440E-B009-3891B60D3356}" srcOrd="3" destOrd="0" presId="urn:microsoft.com/office/officeart/2018/2/layout/IconLabelList"/>
    <dgm:cxn modelId="{B6CA567D-1027-4E67-B12E-0BE1DC50C600}" type="presParOf" srcId="{FD023272-B2E1-4E5A-B2EB-B027C3371A7D}" destId="{0FC3FB03-1B23-4F7D-9BCF-3373CF5A28F7}" srcOrd="4" destOrd="0" presId="urn:microsoft.com/office/officeart/2018/2/layout/IconLabelList"/>
    <dgm:cxn modelId="{BD899954-C5F0-43A4-BB7E-1E8181FFCE1D}" type="presParOf" srcId="{0FC3FB03-1B23-4F7D-9BCF-3373CF5A28F7}" destId="{9245C571-7540-4C75-960F-3DAA11548575}" srcOrd="0" destOrd="0" presId="urn:microsoft.com/office/officeart/2018/2/layout/IconLabelList"/>
    <dgm:cxn modelId="{C7D81C0B-A262-4448-BD8E-A9A5F01A6701}" type="presParOf" srcId="{0FC3FB03-1B23-4F7D-9BCF-3373CF5A28F7}" destId="{A889F007-E54B-4944-9A7F-46098C705439}" srcOrd="1" destOrd="0" presId="urn:microsoft.com/office/officeart/2018/2/layout/IconLabelList"/>
    <dgm:cxn modelId="{DD29E70A-3CC3-4F21-99B8-AFE864E1C78F}" type="presParOf" srcId="{0FC3FB03-1B23-4F7D-9BCF-3373CF5A28F7}" destId="{E7E4E86A-2299-42FB-BC09-ACDC12CE19FF}" srcOrd="2" destOrd="0" presId="urn:microsoft.com/office/officeart/2018/2/layout/IconLabelList"/>
    <dgm:cxn modelId="{3B8C72AE-1C26-48FC-A94E-25666091FF04}" type="presParOf" srcId="{FD023272-B2E1-4E5A-B2EB-B027C3371A7D}" destId="{2BBE0469-7232-4565-B3DB-F1FA4A7EECE7}" srcOrd="5" destOrd="0" presId="urn:microsoft.com/office/officeart/2018/2/layout/IconLabelList"/>
    <dgm:cxn modelId="{C6D0F98F-757F-40E7-8944-B53A1FD56F1D}" type="presParOf" srcId="{FD023272-B2E1-4E5A-B2EB-B027C3371A7D}" destId="{8BDBF953-CE41-47B2-8D77-3892B4C9B14E}" srcOrd="6" destOrd="0" presId="urn:microsoft.com/office/officeart/2018/2/layout/IconLabelList"/>
    <dgm:cxn modelId="{D665360A-C684-43C0-B135-50C6BB0D4483}" type="presParOf" srcId="{8BDBF953-CE41-47B2-8D77-3892B4C9B14E}" destId="{B1810052-9D13-4942-B0E5-367AD71D72E3}" srcOrd="0" destOrd="0" presId="urn:microsoft.com/office/officeart/2018/2/layout/IconLabelList"/>
    <dgm:cxn modelId="{524D839B-86F4-4562-BCCC-D192479E0159}" type="presParOf" srcId="{8BDBF953-CE41-47B2-8D77-3892B4C9B14E}" destId="{88D1697A-54EC-488D-B4BC-CCB1BF3EFF29}" srcOrd="1" destOrd="0" presId="urn:microsoft.com/office/officeart/2018/2/layout/IconLabelList"/>
    <dgm:cxn modelId="{19A26FD4-2206-4DEF-9291-D89B06D3D86D}" type="presParOf" srcId="{8BDBF953-CE41-47B2-8D77-3892B4C9B14E}" destId="{2BABDDD0-B43D-4399-87ED-ECB8A4F0A99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DA9E9-1F5A-481F-ABAA-54A382B25DA8}">
      <dsp:nvSpPr>
        <dsp:cNvPr id="0" name=""/>
        <dsp:cNvSpPr/>
      </dsp:nvSpPr>
      <dsp:spPr>
        <a:xfrm>
          <a:off x="0" y="0"/>
          <a:ext cx="6683374" cy="0"/>
        </a:xfrm>
        <a:prstGeom prst="line">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w="9525" cap="flat" cmpd="sng" algn="ctr">
          <a:solidFill>
            <a:schemeClr val="accent2">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CAC6CBDD-2EAB-4077-91DD-49C62B514C4D}">
      <dsp:nvSpPr>
        <dsp:cNvPr id="0" name=""/>
        <dsp:cNvSpPr/>
      </dsp:nvSpPr>
      <dsp:spPr>
        <a:xfrm>
          <a:off x="0" y="0"/>
          <a:ext cx="6683374" cy="1151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CA" sz="2000" b="1" kern="1200" dirty="0"/>
            <a:t>Question 1)- </a:t>
          </a:r>
          <a:r>
            <a:rPr lang="en-CA" sz="2000" kern="1200" dirty="0"/>
            <a:t>find how many applications are free, ad supported using pie chart?</a:t>
          </a:r>
          <a:endParaRPr lang="en-US" sz="2000" kern="1200" dirty="0"/>
        </a:p>
      </dsp:txBody>
      <dsp:txXfrm>
        <a:off x="0" y="0"/>
        <a:ext cx="6683374" cy="1151731"/>
      </dsp:txXfrm>
    </dsp:sp>
    <dsp:sp modelId="{FB6CC80C-9D6E-4C2B-9F4B-C37AC8EE4D22}">
      <dsp:nvSpPr>
        <dsp:cNvPr id="0" name=""/>
        <dsp:cNvSpPr/>
      </dsp:nvSpPr>
      <dsp:spPr>
        <a:xfrm>
          <a:off x="0" y="1151731"/>
          <a:ext cx="6683374" cy="0"/>
        </a:xfrm>
        <a:prstGeom prst="line">
          <a:avLst/>
        </a:prstGeom>
        <a:gradFill rotWithShape="0">
          <a:gsLst>
            <a:gs pos="0">
              <a:schemeClr val="accent2">
                <a:hueOff val="-1458064"/>
                <a:satOff val="-2807"/>
                <a:lumOff val="196"/>
                <a:alphaOff val="0"/>
                <a:tint val="94000"/>
                <a:satMod val="100000"/>
                <a:lumMod val="108000"/>
              </a:schemeClr>
            </a:gs>
            <a:gs pos="50000">
              <a:schemeClr val="accent2">
                <a:hueOff val="-1458064"/>
                <a:satOff val="-2807"/>
                <a:lumOff val="196"/>
                <a:alphaOff val="0"/>
                <a:tint val="98000"/>
                <a:shade val="100000"/>
                <a:satMod val="100000"/>
                <a:lumMod val="100000"/>
              </a:schemeClr>
            </a:gs>
            <a:gs pos="100000">
              <a:schemeClr val="accent2">
                <a:hueOff val="-1458064"/>
                <a:satOff val="-2807"/>
                <a:lumOff val="196"/>
                <a:alphaOff val="0"/>
                <a:shade val="72000"/>
                <a:satMod val="120000"/>
                <a:lumMod val="100000"/>
              </a:schemeClr>
            </a:gs>
          </a:gsLst>
          <a:lin ang="5400000" scaled="0"/>
        </a:gradFill>
        <a:ln w="9525" cap="flat" cmpd="sng" algn="ctr">
          <a:solidFill>
            <a:schemeClr val="accent2">
              <a:hueOff val="-1458064"/>
              <a:satOff val="-2807"/>
              <a:lumOff val="196"/>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1DBA90F7-12A6-4FCB-9FC0-A8714B5DD6BA}">
      <dsp:nvSpPr>
        <dsp:cNvPr id="0" name=""/>
        <dsp:cNvSpPr/>
      </dsp:nvSpPr>
      <dsp:spPr>
        <a:xfrm>
          <a:off x="0" y="1151731"/>
          <a:ext cx="6683374" cy="1151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CA" sz="2000" b="1" u="sng" kern="1200" dirty="0"/>
            <a:t>Solution:</a:t>
          </a:r>
          <a:r>
            <a:rPr lang="en-CA" sz="2000" kern="1200" dirty="0"/>
            <a:t>- 99.4 % applications are free of cost for the customers , also same percentage is noticed in applications that supported ads that is 99.4% and 0.6% applications are paid and  also not supported ads.</a:t>
          </a:r>
          <a:endParaRPr lang="en-US" sz="2000" kern="1200" dirty="0"/>
        </a:p>
      </dsp:txBody>
      <dsp:txXfrm>
        <a:off x="0" y="1151731"/>
        <a:ext cx="6683374" cy="1151731"/>
      </dsp:txXfrm>
    </dsp:sp>
    <dsp:sp modelId="{E88BC1D4-311B-411E-89CB-212E27B3856F}">
      <dsp:nvSpPr>
        <dsp:cNvPr id="0" name=""/>
        <dsp:cNvSpPr/>
      </dsp:nvSpPr>
      <dsp:spPr>
        <a:xfrm>
          <a:off x="0" y="2303462"/>
          <a:ext cx="6683374" cy="0"/>
        </a:xfrm>
        <a:prstGeom prst="line">
          <a:avLst/>
        </a:prstGeom>
        <a:gradFill rotWithShape="0">
          <a:gsLst>
            <a:gs pos="0">
              <a:schemeClr val="accent2">
                <a:hueOff val="-2916128"/>
                <a:satOff val="-5613"/>
                <a:lumOff val="392"/>
                <a:alphaOff val="0"/>
                <a:tint val="94000"/>
                <a:satMod val="100000"/>
                <a:lumMod val="108000"/>
              </a:schemeClr>
            </a:gs>
            <a:gs pos="50000">
              <a:schemeClr val="accent2">
                <a:hueOff val="-2916128"/>
                <a:satOff val="-5613"/>
                <a:lumOff val="392"/>
                <a:alphaOff val="0"/>
                <a:tint val="98000"/>
                <a:shade val="100000"/>
                <a:satMod val="100000"/>
                <a:lumMod val="100000"/>
              </a:schemeClr>
            </a:gs>
            <a:gs pos="100000">
              <a:schemeClr val="accent2">
                <a:hueOff val="-2916128"/>
                <a:satOff val="-5613"/>
                <a:lumOff val="392"/>
                <a:alphaOff val="0"/>
                <a:shade val="72000"/>
                <a:satMod val="120000"/>
                <a:lumMod val="100000"/>
              </a:schemeClr>
            </a:gs>
          </a:gsLst>
          <a:lin ang="5400000" scaled="0"/>
        </a:gradFill>
        <a:ln w="9525" cap="flat" cmpd="sng" algn="ctr">
          <a:solidFill>
            <a:schemeClr val="accent2">
              <a:hueOff val="-2916128"/>
              <a:satOff val="-5613"/>
              <a:lumOff val="392"/>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8D70C849-645E-4A8F-8899-BF8B89366520}">
      <dsp:nvSpPr>
        <dsp:cNvPr id="0" name=""/>
        <dsp:cNvSpPr/>
      </dsp:nvSpPr>
      <dsp:spPr>
        <a:xfrm>
          <a:off x="0" y="2303462"/>
          <a:ext cx="6683374" cy="1151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CA" sz="2000" b="1" kern="1200" dirty="0"/>
            <a:t>Question – 2) </a:t>
          </a:r>
          <a:r>
            <a:rPr lang="en-CA" sz="2000" b="0" kern="1200" dirty="0"/>
            <a:t>Which category of content rating show highest numbers that shows rating corresponding to application.</a:t>
          </a:r>
          <a:endParaRPr lang="en-US" sz="2000" b="0" kern="1200" dirty="0"/>
        </a:p>
      </dsp:txBody>
      <dsp:txXfrm>
        <a:off x="0" y="2303462"/>
        <a:ext cx="6683374" cy="1151731"/>
      </dsp:txXfrm>
    </dsp:sp>
    <dsp:sp modelId="{675488B8-3E93-468C-8578-38A165EAD35A}">
      <dsp:nvSpPr>
        <dsp:cNvPr id="0" name=""/>
        <dsp:cNvSpPr/>
      </dsp:nvSpPr>
      <dsp:spPr>
        <a:xfrm>
          <a:off x="0" y="3455193"/>
          <a:ext cx="6683374" cy="0"/>
        </a:xfrm>
        <a:prstGeom prst="line">
          <a:avLst/>
        </a:prstGeom>
        <a:gradFill rotWithShape="0">
          <a:gsLst>
            <a:gs pos="0">
              <a:schemeClr val="accent2">
                <a:hueOff val="-4374192"/>
                <a:satOff val="-8420"/>
                <a:lumOff val="588"/>
                <a:alphaOff val="0"/>
                <a:tint val="94000"/>
                <a:satMod val="100000"/>
                <a:lumMod val="108000"/>
              </a:schemeClr>
            </a:gs>
            <a:gs pos="50000">
              <a:schemeClr val="accent2">
                <a:hueOff val="-4374192"/>
                <a:satOff val="-8420"/>
                <a:lumOff val="588"/>
                <a:alphaOff val="0"/>
                <a:tint val="98000"/>
                <a:shade val="100000"/>
                <a:satMod val="100000"/>
                <a:lumMod val="100000"/>
              </a:schemeClr>
            </a:gs>
            <a:gs pos="100000">
              <a:schemeClr val="accent2">
                <a:hueOff val="-4374192"/>
                <a:satOff val="-8420"/>
                <a:lumOff val="588"/>
                <a:alphaOff val="0"/>
                <a:shade val="72000"/>
                <a:satMod val="120000"/>
                <a:lumMod val="100000"/>
              </a:schemeClr>
            </a:gs>
          </a:gsLst>
          <a:lin ang="5400000" scaled="0"/>
        </a:gradFill>
        <a:ln w="9525" cap="flat" cmpd="sng" algn="ctr">
          <a:solidFill>
            <a:schemeClr val="accent2">
              <a:hueOff val="-4374192"/>
              <a:satOff val="-8420"/>
              <a:lumOff val="588"/>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F1F83CE4-05FD-4EF9-BE86-609EE943A443}">
      <dsp:nvSpPr>
        <dsp:cNvPr id="0" name=""/>
        <dsp:cNvSpPr/>
      </dsp:nvSpPr>
      <dsp:spPr>
        <a:xfrm>
          <a:off x="0" y="3455193"/>
          <a:ext cx="6683374" cy="1151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CA" sz="2000" b="1" kern="1200" dirty="0"/>
            <a:t>Solution: - </a:t>
          </a:r>
          <a:r>
            <a:rPr lang="en-CA" sz="2000" b="0" kern="1200" dirty="0"/>
            <a:t>from all categories of content rating I find that  people those are 18+ , they give more rating to the applications.</a:t>
          </a:r>
          <a:endParaRPr lang="en-US" sz="2000" b="0" kern="1200" dirty="0"/>
        </a:p>
      </dsp:txBody>
      <dsp:txXfrm>
        <a:off x="0" y="3455193"/>
        <a:ext cx="6683374" cy="11517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E2D14-F106-4B4B-BF0C-16433791759C}">
      <dsp:nvSpPr>
        <dsp:cNvPr id="0" name=""/>
        <dsp:cNvSpPr/>
      </dsp:nvSpPr>
      <dsp:spPr>
        <a:xfrm>
          <a:off x="1072244" y="543697"/>
          <a:ext cx="930420" cy="930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547C14-C093-4CFC-98CC-C05502A70C68}">
      <dsp:nvSpPr>
        <dsp:cNvPr id="0" name=""/>
        <dsp:cNvSpPr/>
      </dsp:nvSpPr>
      <dsp:spPr>
        <a:xfrm>
          <a:off x="503654" y="1765369"/>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Data preprocessing</a:t>
          </a:r>
        </a:p>
      </dsp:txBody>
      <dsp:txXfrm>
        <a:off x="503654" y="1765369"/>
        <a:ext cx="2067600" cy="720000"/>
      </dsp:txXfrm>
    </dsp:sp>
    <dsp:sp modelId="{845A1DE9-97FA-4986-B7E2-3558A35ED4B1}">
      <dsp:nvSpPr>
        <dsp:cNvPr id="0" name=""/>
        <dsp:cNvSpPr/>
      </dsp:nvSpPr>
      <dsp:spPr>
        <a:xfrm>
          <a:off x="3501674" y="543697"/>
          <a:ext cx="930420" cy="930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600640-237A-40E7-BE05-A41A51B31E4E}">
      <dsp:nvSpPr>
        <dsp:cNvPr id="0" name=""/>
        <dsp:cNvSpPr/>
      </dsp:nvSpPr>
      <dsp:spPr>
        <a:xfrm>
          <a:off x="2933084" y="1765369"/>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Experimental Design</a:t>
          </a:r>
        </a:p>
      </dsp:txBody>
      <dsp:txXfrm>
        <a:off x="2933084" y="1765369"/>
        <a:ext cx="2067600" cy="720000"/>
      </dsp:txXfrm>
    </dsp:sp>
    <dsp:sp modelId="{9245C571-7540-4C75-960F-3DAA11548575}">
      <dsp:nvSpPr>
        <dsp:cNvPr id="0" name=""/>
        <dsp:cNvSpPr/>
      </dsp:nvSpPr>
      <dsp:spPr>
        <a:xfrm>
          <a:off x="5931104" y="543697"/>
          <a:ext cx="930420" cy="930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E4E86A-2299-42FB-BC09-ACDC12CE19FF}">
      <dsp:nvSpPr>
        <dsp:cNvPr id="0" name=""/>
        <dsp:cNvSpPr/>
      </dsp:nvSpPr>
      <dsp:spPr>
        <a:xfrm>
          <a:off x="5362514" y="1765369"/>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kern="1200">
              <a:latin typeface="Times New Roman" panose="02020603050405020304" pitchFamily="18" charset="0"/>
              <a:cs typeface="Times New Roman" panose="02020603050405020304" pitchFamily="18" charset="0"/>
            </a:rPr>
            <a:t>Model implementation and value</a:t>
          </a:r>
        </a:p>
      </dsp:txBody>
      <dsp:txXfrm>
        <a:off x="5362514" y="1765369"/>
        <a:ext cx="2067600" cy="720000"/>
      </dsp:txXfrm>
    </dsp:sp>
    <dsp:sp modelId="{B1810052-9D13-4942-B0E5-367AD71D72E3}">
      <dsp:nvSpPr>
        <dsp:cNvPr id="0" name=""/>
        <dsp:cNvSpPr/>
      </dsp:nvSpPr>
      <dsp:spPr>
        <a:xfrm>
          <a:off x="8360535" y="543697"/>
          <a:ext cx="930420" cy="930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ABDDD0-B43D-4399-87ED-ECB8A4F0A999}">
      <dsp:nvSpPr>
        <dsp:cNvPr id="0" name=""/>
        <dsp:cNvSpPr/>
      </dsp:nvSpPr>
      <dsp:spPr>
        <a:xfrm>
          <a:off x="7791945" y="1765369"/>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kern="1200">
              <a:latin typeface="Times New Roman" panose="02020603050405020304" pitchFamily="18" charset="0"/>
              <a:cs typeface="Times New Roman" panose="02020603050405020304" pitchFamily="18" charset="0"/>
            </a:rPr>
            <a:t>Conclusion</a:t>
          </a:r>
        </a:p>
      </dsp:txBody>
      <dsp:txXfrm>
        <a:off x="7791945" y="1765369"/>
        <a:ext cx="2067600"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F6B1E-424D-4AEE-A527-A94BD762BBD2}"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93159-BA9F-47C7-BFA8-E82A580893E9}" type="slidenum">
              <a:rPr lang="en-US" smtClean="0"/>
              <a:t>‹#›</a:t>
            </a:fld>
            <a:endParaRPr lang="en-US"/>
          </a:p>
        </p:txBody>
      </p:sp>
    </p:spTree>
    <p:extLst>
      <p:ext uri="{BB962C8B-B14F-4D97-AF65-F5344CB8AC3E}">
        <p14:creationId xmlns:p14="http://schemas.microsoft.com/office/powerpoint/2010/main" val="16942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EF6B1E-424D-4AEE-A527-A94BD762BBD2}"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93159-BA9F-47C7-BFA8-E82A580893E9}" type="slidenum">
              <a:rPr lang="en-US" smtClean="0"/>
              <a:t>‹#›</a:t>
            </a:fld>
            <a:endParaRPr lang="en-US"/>
          </a:p>
        </p:txBody>
      </p:sp>
    </p:spTree>
    <p:extLst>
      <p:ext uri="{BB962C8B-B14F-4D97-AF65-F5344CB8AC3E}">
        <p14:creationId xmlns:p14="http://schemas.microsoft.com/office/powerpoint/2010/main" val="399001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EF6B1E-424D-4AEE-A527-A94BD762BBD2}"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93159-BA9F-47C7-BFA8-E82A580893E9}" type="slidenum">
              <a:rPr lang="en-US" smtClean="0"/>
              <a:t>‹#›</a:t>
            </a:fld>
            <a:endParaRPr lang="en-US"/>
          </a:p>
        </p:txBody>
      </p:sp>
    </p:spTree>
    <p:extLst>
      <p:ext uri="{BB962C8B-B14F-4D97-AF65-F5344CB8AC3E}">
        <p14:creationId xmlns:p14="http://schemas.microsoft.com/office/powerpoint/2010/main" val="1218388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EF6B1E-424D-4AEE-A527-A94BD762BBD2}"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93159-BA9F-47C7-BFA8-E82A580893E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56719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EF6B1E-424D-4AEE-A527-A94BD762BBD2}"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93159-BA9F-47C7-BFA8-E82A580893E9}" type="slidenum">
              <a:rPr lang="en-US" smtClean="0"/>
              <a:t>‹#›</a:t>
            </a:fld>
            <a:endParaRPr lang="en-US"/>
          </a:p>
        </p:txBody>
      </p:sp>
    </p:spTree>
    <p:extLst>
      <p:ext uri="{BB962C8B-B14F-4D97-AF65-F5344CB8AC3E}">
        <p14:creationId xmlns:p14="http://schemas.microsoft.com/office/powerpoint/2010/main" val="345324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EF6B1E-424D-4AEE-A527-A94BD762BBD2}" type="datetimeFigureOut">
              <a:rPr lang="en-US" smtClean="0"/>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F93159-BA9F-47C7-BFA8-E82A580893E9}" type="slidenum">
              <a:rPr lang="en-US" smtClean="0"/>
              <a:t>‹#›</a:t>
            </a:fld>
            <a:endParaRPr lang="en-US"/>
          </a:p>
        </p:txBody>
      </p:sp>
    </p:spTree>
    <p:extLst>
      <p:ext uri="{BB962C8B-B14F-4D97-AF65-F5344CB8AC3E}">
        <p14:creationId xmlns:p14="http://schemas.microsoft.com/office/powerpoint/2010/main" val="2864130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EF6B1E-424D-4AEE-A527-A94BD762BBD2}" type="datetimeFigureOut">
              <a:rPr lang="en-US" smtClean="0"/>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F93159-BA9F-47C7-BFA8-E82A580893E9}" type="slidenum">
              <a:rPr lang="en-US" smtClean="0"/>
              <a:t>‹#›</a:t>
            </a:fld>
            <a:endParaRPr lang="en-US"/>
          </a:p>
        </p:txBody>
      </p:sp>
    </p:spTree>
    <p:extLst>
      <p:ext uri="{BB962C8B-B14F-4D97-AF65-F5344CB8AC3E}">
        <p14:creationId xmlns:p14="http://schemas.microsoft.com/office/powerpoint/2010/main" val="2830884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F6B1E-424D-4AEE-A527-A94BD762BBD2}"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93159-BA9F-47C7-BFA8-E82A580893E9}" type="slidenum">
              <a:rPr lang="en-US" smtClean="0"/>
              <a:t>‹#›</a:t>
            </a:fld>
            <a:endParaRPr lang="en-US"/>
          </a:p>
        </p:txBody>
      </p:sp>
    </p:spTree>
    <p:extLst>
      <p:ext uri="{BB962C8B-B14F-4D97-AF65-F5344CB8AC3E}">
        <p14:creationId xmlns:p14="http://schemas.microsoft.com/office/powerpoint/2010/main" val="1541754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F6B1E-424D-4AEE-A527-A94BD762BBD2}"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93159-BA9F-47C7-BFA8-E82A580893E9}" type="slidenum">
              <a:rPr lang="en-US" smtClean="0"/>
              <a:t>‹#›</a:t>
            </a:fld>
            <a:endParaRPr lang="en-US"/>
          </a:p>
        </p:txBody>
      </p:sp>
    </p:spTree>
    <p:extLst>
      <p:ext uri="{BB962C8B-B14F-4D97-AF65-F5344CB8AC3E}">
        <p14:creationId xmlns:p14="http://schemas.microsoft.com/office/powerpoint/2010/main" val="18413232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F6B1E-424D-4AEE-A527-A94BD762BBD2}"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93159-BA9F-47C7-BFA8-E82A580893E9}" type="slidenum">
              <a:rPr lang="en-US" smtClean="0"/>
              <a:t>‹#›</a:t>
            </a:fld>
            <a:endParaRPr lang="en-US"/>
          </a:p>
        </p:txBody>
      </p:sp>
    </p:spTree>
    <p:extLst>
      <p:ext uri="{BB962C8B-B14F-4D97-AF65-F5344CB8AC3E}">
        <p14:creationId xmlns:p14="http://schemas.microsoft.com/office/powerpoint/2010/main" val="1693663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F6B1E-424D-4AEE-A527-A94BD762BBD2}"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93159-BA9F-47C7-BFA8-E82A580893E9}" type="slidenum">
              <a:rPr lang="en-US" smtClean="0"/>
              <a:t>‹#›</a:t>
            </a:fld>
            <a:endParaRPr lang="en-US"/>
          </a:p>
        </p:txBody>
      </p:sp>
    </p:spTree>
    <p:extLst>
      <p:ext uri="{BB962C8B-B14F-4D97-AF65-F5344CB8AC3E}">
        <p14:creationId xmlns:p14="http://schemas.microsoft.com/office/powerpoint/2010/main" val="929292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EF6B1E-424D-4AEE-A527-A94BD762BBD2}"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93159-BA9F-47C7-BFA8-E82A580893E9}" type="slidenum">
              <a:rPr lang="en-US" smtClean="0"/>
              <a:t>‹#›</a:t>
            </a:fld>
            <a:endParaRPr lang="en-US"/>
          </a:p>
        </p:txBody>
      </p:sp>
    </p:spTree>
    <p:extLst>
      <p:ext uri="{BB962C8B-B14F-4D97-AF65-F5344CB8AC3E}">
        <p14:creationId xmlns:p14="http://schemas.microsoft.com/office/powerpoint/2010/main" val="239525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F6B1E-424D-4AEE-A527-A94BD762BBD2}"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93159-BA9F-47C7-BFA8-E82A580893E9}" type="slidenum">
              <a:rPr lang="en-US" smtClean="0"/>
              <a:t>‹#›</a:t>
            </a:fld>
            <a:endParaRPr lang="en-US"/>
          </a:p>
        </p:txBody>
      </p:sp>
    </p:spTree>
    <p:extLst>
      <p:ext uri="{BB962C8B-B14F-4D97-AF65-F5344CB8AC3E}">
        <p14:creationId xmlns:p14="http://schemas.microsoft.com/office/powerpoint/2010/main" val="90464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F6B1E-424D-4AEE-A527-A94BD762BBD2}" type="datetimeFigureOut">
              <a:rPr lang="en-US" smtClean="0"/>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93159-BA9F-47C7-BFA8-E82A580893E9}" type="slidenum">
              <a:rPr lang="en-US" smtClean="0"/>
              <a:t>‹#›</a:t>
            </a:fld>
            <a:endParaRPr lang="en-US"/>
          </a:p>
        </p:txBody>
      </p:sp>
    </p:spTree>
    <p:extLst>
      <p:ext uri="{BB962C8B-B14F-4D97-AF65-F5344CB8AC3E}">
        <p14:creationId xmlns:p14="http://schemas.microsoft.com/office/powerpoint/2010/main" val="3174120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F6B1E-424D-4AEE-A527-A94BD762BBD2}" type="datetimeFigureOut">
              <a:rPr lang="en-US" smtClean="0"/>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F93159-BA9F-47C7-BFA8-E82A580893E9}" type="slidenum">
              <a:rPr lang="en-US" smtClean="0"/>
              <a:t>‹#›</a:t>
            </a:fld>
            <a:endParaRPr lang="en-US"/>
          </a:p>
        </p:txBody>
      </p:sp>
    </p:spTree>
    <p:extLst>
      <p:ext uri="{BB962C8B-B14F-4D97-AF65-F5344CB8AC3E}">
        <p14:creationId xmlns:p14="http://schemas.microsoft.com/office/powerpoint/2010/main" val="329941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5EF6B1E-424D-4AEE-A527-A94BD762BBD2}" type="datetimeFigureOut">
              <a:rPr lang="en-US" smtClean="0"/>
              <a:t>4/21/2022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F93159-BA9F-47C7-BFA8-E82A580893E9}" type="slidenum">
              <a:rPr lang="en-US" smtClean="0"/>
              <a:t>‹#›</a:t>
            </a:fld>
            <a:endParaRPr lang="en-US"/>
          </a:p>
        </p:txBody>
      </p:sp>
    </p:spTree>
    <p:extLst>
      <p:ext uri="{BB962C8B-B14F-4D97-AF65-F5344CB8AC3E}">
        <p14:creationId xmlns:p14="http://schemas.microsoft.com/office/powerpoint/2010/main" val="7409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EF6B1E-424D-4AEE-A527-A94BD762BBD2}"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93159-BA9F-47C7-BFA8-E82A580893E9}" type="slidenum">
              <a:rPr lang="en-US" smtClean="0"/>
              <a:t>‹#›</a:t>
            </a:fld>
            <a:endParaRPr lang="en-US"/>
          </a:p>
        </p:txBody>
      </p:sp>
    </p:spTree>
    <p:extLst>
      <p:ext uri="{BB962C8B-B14F-4D97-AF65-F5344CB8AC3E}">
        <p14:creationId xmlns:p14="http://schemas.microsoft.com/office/powerpoint/2010/main" val="311419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EF6B1E-424D-4AEE-A527-A94BD762BBD2}"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93159-BA9F-47C7-BFA8-E82A580893E9}" type="slidenum">
              <a:rPr lang="en-US" smtClean="0"/>
              <a:t>‹#›</a:t>
            </a:fld>
            <a:endParaRPr lang="en-US"/>
          </a:p>
        </p:txBody>
      </p:sp>
    </p:spTree>
    <p:extLst>
      <p:ext uri="{BB962C8B-B14F-4D97-AF65-F5344CB8AC3E}">
        <p14:creationId xmlns:p14="http://schemas.microsoft.com/office/powerpoint/2010/main" val="36759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5EF6B1E-424D-4AEE-A527-A94BD762BBD2}" type="datetimeFigureOut">
              <a:rPr lang="en-US" smtClean="0"/>
              <a:t>4/21/2022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7F93159-BA9F-47C7-BFA8-E82A580893E9}" type="slidenum">
              <a:rPr lang="en-US" smtClean="0"/>
              <a:t>‹#›</a:t>
            </a:fld>
            <a:endParaRPr lang="en-US"/>
          </a:p>
        </p:txBody>
      </p:sp>
    </p:spTree>
    <p:extLst>
      <p:ext uri="{BB962C8B-B14F-4D97-AF65-F5344CB8AC3E}">
        <p14:creationId xmlns:p14="http://schemas.microsoft.com/office/powerpoint/2010/main" val="3482495325"/>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 id="2147484038" r:id="rId13"/>
    <p:sldLayoutId id="2147484039" r:id="rId14"/>
    <p:sldLayoutId id="2147484040" r:id="rId15"/>
    <p:sldLayoutId id="2147484041" r:id="rId16"/>
    <p:sldLayoutId id="2147484042" r:id="rId17"/>
    <p:sldLayoutId id="214748404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7108E2-C6B7-462A-8CE9-A842EC537C6A}"/>
              </a:ext>
            </a:extLst>
          </p:cNvPr>
          <p:cNvSpPr txBox="1"/>
          <p:nvPr/>
        </p:nvSpPr>
        <p:spPr>
          <a:xfrm>
            <a:off x="352771" y="868861"/>
            <a:ext cx="4322012" cy="3889976"/>
          </a:xfrm>
          <a:prstGeom prst="rect">
            <a:avLst/>
          </a:prstGeom>
          <a:noFill/>
        </p:spPr>
        <p:txBody>
          <a:bodyPr wrap="square">
            <a:spAutoFit/>
          </a:bodyPr>
          <a:lstStyle/>
          <a:p>
            <a:pPr>
              <a:lnSpc>
                <a:spcPct val="200000"/>
              </a:lnSpc>
            </a:pPr>
            <a:r>
              <a:rPr lang="en-CA" sz="1800" b="1" dirty="0">
                <a:effectLst/>
                <a:latin typeface="Times New Roman" panose="02020603050405020304" pitchFamily="18" charset="0"/>
                <a:ea typeface="Times New Roman" panose="02020603050405020304" pitchFamily="18" charset="0"/>
                <a:cs typeface="Times New Roman" panose="02020603050405020304" pitchFamily="18" charset="0"/>
              </a:rPr>
              <a:t>CAPSTONE PROJECT</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CA"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CA" b="1" dirty="0">
                <a:effectLst/>
                <a:latin typeface="Times New Roman" panose="02020603050405020304" pitchFamily="18" charset="0"/>
                <a:ea typeface="Times New Roman" panose="02020603050405020304" pitchFamily="18" charset="0"/>
                <a:cs typeface="Times New Roman" panose="02020603050405020304" pitchFamily="18" charset="0"/>
              </a:rPr>
              <a:t>Project name </a:t>
            </a:r>
            <a:r>
              <a:rPr lang="en-CA" dirty="0">
                <a:effectLst/>
                <a:latin typeface="Times New Roman" panose="02020603050405020304" pitchFamily="18" charset="0"/>
                <a:ea typeface="Times New Roman" panose="02020603050405020304" pitchFamily="18" charset="0"/>
                <a:cs typeface="Times New Roman" panose="02020603050405020304" pitchFamily="18" charset="0"/>
              </a:rPr>
              <a:t>:- Android google play store     applications analysis </a:t>
            </a:r>
            <a:br>
              <a:rPr lang="en-US" dirty="0">
                <a:latin typeface="Calibri" panose="020F0502020204030204" pitchFamily="34" charset="0"/>
                <a:ea typeface="Times New Roman" panose="02020603050405020304" pitchFamily="18" charset="0"/>
                <a:cs typeface="Times New Roman" panose="02020603050405020304" pitchFamily="18" charset="0"/>
              </a:rPr>
            </a:br>
            <a:r>
              <a:rPr lang="en-CA" b="1" dirty="0">
                <a:effectLst/>
                <a:latin typeface="Times New Roman" panose="02020603050405020304" pitchFamily="18" charset="0"/>
                <a:ea typeface="Times New Roman" panose="02020603050405020304" pitchFamily="18" charset="0"/>
                <a:cs typeface="Times New Roman" panose="02020603050405020304" pitchFamily="18" charset="0"/>
              </a:rPr>
              <a:t>Name</a:t>
            </a:r>
            <a:r>
              <a:rPr lang="en-CA" dirty="0">
                <a:effectLst/>
                <a:latin typeface="Times New Roman" panose="02020603050405020304" pitchFamily="18" charset="0"/>
                <a:ea typeface="Times New Roman" panose="02020603050405020304" pitchFamily="18" charset="0"/>
                <a:cs typeface="Times New Roman" panose="02020603050405020304" pitchFamily="18" charset="0"/>
              </a:rPr>
              <a:t>:-Naresh Kumar             </a:t>
            </a:r>
            <a:br>
              <a:rPr lang="en-US" dirty="0">
                <a:effectLst/>
                <a:latin typeface="Calibri" panose="020F0502020204030204" pitchFamily="34" charset="0"/>
                <a:ea typeface="Times New Roman" panose="02020603050405020304" pitchFamily="18" charset="0"/>
                <a:cs typeface="Times New Roman" panose="02020603050405020304" pitchFamily="18" charset="0"/>
              </a:rPr>
            </a:br>
            <a:r>
              <a:rPr lang="en-CA" b="1" dirty="0">
                <a:effectLst/>
                <a:latin typeface="Times New Roman" panose="02020603050405020304" pitchFamily="18" charset="0"/>
                <a:ea typeface="Times New Roman" panose="02020603050405020304" pitchFamily="18" charset="0"/>
                <a:cs typeface="Times New Roman" panose="02020603050405020304" pitchFamily="18" charset="0"/>
              </a:rPr>
              <a:t>Student ID</a:t>
            </a:r>
            <a:r>
              <a:rPr lang="en-CA" dirty="0">
                <a:effectLst/>
                <a:latin typeface="Times New Roman" panose="02020603050405020304" pitchFamily="18" charset="0"/>
                <a:ea typeface="Times New Roman" panose="02020603050405020304" pitchFamily="18" charset="0"/>
                <a:cs typeface="Times New Roman" panose="02020603050405020304" pitchFamily="18" charset="0"/>
              </a:rPr>
              <a:t>: - 0767830</a:t>
            </a:r>
            <a:br>
              <a:rPr lang="en-US" dirty="0">
                <a:effectLst/>
                <a:latin typeface="Calibri" panose="020F0502020204030204" pitchFamily="34" charset="0"/>
                <a:ea typeface="Times New Roman" panose="02020603050405020304" pitchFamily="18" charset="0"/>
                <a:cs typeface="Times New Roman" panose="02020603050405020304" pitchFamily="18" charset="0"/>
              </a:rPr>
            </a:br>
            <a:r>
              <a:rPr lang="en-CA" b="1" dirty="0">
                <a:effectLst/>
                <a:latin typeface="Times New Roman" panose="02020603050405020304" pitchFamily="18" charset="0"/>
                <a:ea typeface="Times New Roman" panose="02020603050405020304" pitchFamily="18" charset="0"/>
                <a:cs typeface="Times New Roman" panose="02020603050405020304" pitchFamily="18" charset="0"/>
              </a:rPr>
              <a:t>Name of Supervisor</a:t>
            </a:r>
            <a:r>
              <a:rPr lang="en-CA" dirty="0">
                <a:effectLst/>
                <a:latin typeface="Times New Roman" panose="02020603050405020304" pitchFamily="18" charset="0"/>
                <a:ea typeface="Times New Roman" panose="02020603050405020304" pitchFamily="18" charset="0"/>
                <a:cs typeface="Times New Roman" panose="02020603050405020304" pitchFamily="18" charset="0"/>
              </a:rPr>
              <a:t>: - Dr. Savita Seharawat</a:t>
            </a:r>
            <a:br>
              <a:rPr lang="en-US" dirty="0">
                <a:effectLst/>
                <a:latin typeface="Calibri" panose="020F0502020204030204" pitchFamily="34" charset="0"/>
                <a:ea typeface="Times New Roman" panose="02020603050405020304" pitchFamily="18" charset="0"/>
                <a:cs typeface="Times New Roman" panose="02020603050405020304" pitchFamily="18" charset="0"/>
              </a:rPr>
            </a:br>
            <a:r>
              <a:rPr lang="en-CA" b="1" dirty="0">
                <a:effectLst/>
                <a:latin typeface="Times New Roman" panose="02020603050405020304" pitchFamily="18" charset="0"/>
                <a:ea typeface="Times New Roman" panose="02020603050405020304" pitchFamily="18" charset="0"/>
                <a:cs typeface="Times New Roman" panose="02020603050405020304" pitchFamily="18" charset="0"/>
              </a:rPr>
              <a:t>Date of Submission</a:t>
            </a:r>
            <a:r>
              <a:rPr lang="en-CA" dirty="0">
                <a:effectLst/>
                <a:latin typeface="Times New Roman" panose="02020603050405020304" pitchFamily="18" charset="0"/>
                <a:ea typeface="Times New Roman" panose="02020603050405020304" pitchFamily="18" charset="0"/>
                <a:cs typeface="Times New Roman" panose="02020603050405020304" pitchFamily="18" charset="0"/>
              </a:rPr>
              <a:t>: - 31</a:t>
            </a:r>
            <a:r>
              <a:rPr lang="en-CA" baseline="30000" dirty="0">
                <a:effectLst/>
                <a:latin typeface="Times New Roman" panose="02020603050405020304" pitchFamily="18" charset="0"/>
                <a:ea typeface="Times New Roman" panose="02020603050405020304" pitchFamily="18" charset="0"/>
                <a:cs typeface="Times New Roman" panose="02020603050405020304" pitchFamily="18" charset="0"/>
              </a:rPr>
              <a:t>st</a:t>
            </a:r>
            <a:r>
              <a:rPr lang="en-CA" dirty="0">
                <a:effectLst/>
                <a:latin typeface="Times New Roman" panose="02020603050405020304" pitchFamily="18" charset="0"/>
                <a:ea typeface="Times New Roman" panose="02020603050405020304" pitchFamily="18" charset="0"/>
                <a:cs typeface="Times New Roman" panose="02020603050405020304" pitchFamily="18" charset="0"/>
              </a:rPr>
              <a:t> January</a:t>
            </a:r>
            <a:endParaRPr lang="en-US" dirty="0"/>
          </a:p>
        </p:txBody>
      </p:sp>
    </p:spTree>
    <p:extLst>
      <p:ext uri="{BB962C8B-B14F-4D97-AF65-F5344CB8AC3E}">
        <p14:creationId xmlns:p14="http://schemas.microsoft.com/office/powerpoint/2010/main" val="1318566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pie chart&#10;&#10;Description automatically generated">
            <a:extLst>
              <a:ext uri="{FF2B5EF4-FFF2-40B4-BE49-F238E27FC236}">
                <a16:creationId xmlns:a16="http://schemas.microsoft.com/office/drawing/2014/main" id="{DBF65748-A8E1-4791-91BC-7B55CC3C2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248643" y="1268938"/>
            <a:ext cx="6299887" cy="4205174"/>
          </a:xfrm>
          <a:prstGeom prst="rect">
            <a:avLst/>
          </a:prstGeom>
          <a:noFill/>
        </p:spPr>
      </p:pic>
      <p:pic>
        <p:nvPicPr>
          <p:cNvPr id="20" name="Picture 19">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Content Placeholder 7">
            <a:extLst>
              <a:ext uri="{FF2B5EF4-FFF2-40B4-BE49-F238E27FC236}">
                <a16:creationId xmlns:a16="http://schemas.microsoft.com/office/drawing/2014/main" id="{C75CE51D-E5AC-DE39-8C0D-C995C9C3DA7C}"/>
              </a:ext>
            </a:extLst>
          </p:cNvPr>
          <p:cNvSpPr>
            <a:spLocks noGrp="1"/>
          </p:cNvSpPr>
          <p:nvPr>
            <p:ph idx="1"/>
          </p:nvPr>
        </p:nvSpPr>
        <p:spPr>
          <a:xfrm>
            <a:off x="913774" y="2367092"/>
            <a:ext cx="3740509" cy="3881309"/>
          </a:xfrm>
        </p:spPr>
        <p:txBody>
          <a:bodyPr>
            <a:normAutofit/>
          </a:bodyPr>
          <a:lstStyle/>
          <a:p>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In this pie chart the blue colour represent the percentage of apps which are purchased that is 99.4% and the yellow colour represents the apps which are not purchased that are 0.6%.</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p>
        </p:txBody>
      </p:sp>
      <p:sp>
        <p:nvSpPr>
          <p:cNvPr id="2" name="Title 1">
            <a:extLst>
              <a:ext uri="{FF2B5EF4-FFF2-40B4-BE49-F238E27FC236}">
                <a16:creationId xmlns:a16="http://schemas.microsoft.com/office/drawing/2014/main" id="{6CD7907C-7E06-42BE-B65B-6D83CEB809DE}"/>
              </a:ext>
            </a:extLst>
          </p:cNvPr>
          <p:cNvSpPr>
            <a:spLocks noGrp="1"/>
          </p:cNvSpPr>
          <p:nvPr>
            <p:ph type="title"/>
          </p:nvPr>
        </p:nvSpPr>
        <p:spPr>
          <a:xfrm>
            <a:off x="913774" y="640831"/>
            <a:ext cx="3740515" cy="1573863"/>
          </a:xfrm>
        </p:spPr>
        <p:txBody>
          <a:bodyPr>
            <a:normAutofit/>
          </a:bodyPr>
          <a:lstStyle/>
          <a:p>
            <a:pPr algn="l"/>
            <a:r>
              <a:rPr lang="en-CA" sz="2000" b="1">
                <a:effectLst/>
                <a:latin typeface="Times New Roman" panose="02020603050405020304" pitchFamily="18" charset="0"/>
                <a:ea typeface="Times New Roman" panose="02020603050405020304" pitchFamily="18" charset="0"/>
                <a:cs typeface="Times New Roman" panose="02020603050405020304" pitchFamily="18" charset="0"/>
              </a:rPr>
              <a:t>Show how many applications are supported purchased feature</a:t>
            </a:r>
            <a:r>
              <a:rPr lang="en-CA" sz="200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2000">
                <a:effectLst/>
                <a:latin typeface="Calibri" panose="020F0502020204030204" pitchFamily="34" charset="0"/>
                <a:ea typeface="Times New Roman" panose="02020603050405020304" pitchFamily="18" charset="0"/>
                <a:cs typeface="Times New Roman" panose="02020603050405020304" pitchFamily="18" charset="0"/>
              </a:rPr>
            </a:br>
            <a:endParaRPr lang="en-US" sz="2000"/>
          </a:p>
        </p:txBody>
      </p:sp>
    </p:spTree>
    <p:extLst>
      <p:ext uri="{BB962C8B-B14F-4D97-AF65-F5344CB8AC3E}">
        <p14:creationId xmlns:p14="http://schemas.microsoft.com/office/powerpoint/2010/main" val="2074501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D21FCB-56CB-4EFA-A79A-A9A8EC0F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pie chart&#10;&#10;Description automatically generated">
            <a:extLst>
              <a:ext uri="{FF2B5EF4-FFF2-40B4-BE49-F238E27FC236}">
                <a16:creationId xmlns:a16="http://schemas.microsoft.com/office/drawing/2014/main" id="{AE5D3576-0860-4FE8-A863-281311B00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078061" y="1131095"/>
            <a:ext cx="6200163" cy="4138608"/>
          </a:xfrm>
          <a:prstGeom prst="roundRect">
            <a:avLst>
              <a:gd name="adj" fmla="val 2392"/>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0" name="Picture 19">
            <a:extLst>
              <a:ext uri="{FF2B5EF4-FFF2-40B4-BE49-F238E27FC236}">
                <a16:creationId xmlns:a16="http://schemas.microsoft.com/office/drawing/2014/main" id="{B1027BD9-272C-4CC4-9396-1708F8B1F4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C0F6D6-000D-427F-8B88-DF9C92FE46A6}"/>
              </a:ext>
            </a:extLst>
          </p:cNvPr>
          <p:cNvSpPr>
            <a:spLocks noGrp="1"/>
          </p:cNvSpPr>
          <p:nvPr>
            <p:ph type="title"/>
          </p:nvPr>
        </p:nvSpPr>
        <p:spPr>
          <a:xfrm>
            <a:off x="913776" y="618517"/>
            <a:ext cx="3893976" cy="1596177"/>
          </a:xfrm>
        </p:spPr>
        <p:txBody>
          <a:bodyPr anchor="b">
            <a:normAutofit/>
          </a:bodyPr>
          <a:lstStyle/>
          <a:p>
            <a:pPr algn="l"/>
            <a:r>
              <a:rPr lang="en-CA" sz="2000" b="1">
                <a:effectLst/>
                <a:latin typeface="Times New Roman" panose="02020603050405020304" pitchFamily="18" charset="0"/>
                <a:ea typeface="Times New Roman" panose="02020603050405020304" pitchFamily="18" charset="0"/>
                <a:cs typeface="Times New Roman" panose="02020603050405020304" pitchFamily="18" charset="0"/>
              </a:rPr>
              <a:t>Show how many applications are free of cost to the customer:-</a:t>
            </a:r>
            <a:br>
              <a:rPr lang="en-US" sz="2000">
                <a:effectLst/>
                <a:latin typeface="Calibri" panose="020F0502020204030204" pitchFamily="34" charset="0"/>
                <a:ea typeface="Times New Roman" panose="02020603050405020304" pitchFamily="18" charset="0"/>
                <a:cs typeface="Times New Roman" panose="02020603050405020304" pitchFamily="18" charset="0"/>
              </a:rPr>
            </a:br>
            <a:endParaRPr lang="en-US" sz="2000"/>
          </a:p>
        </p:txBody>
      </p:sp>
      <p:sp>
        <p:nvSpPr>
          <p:cNvPr id="8" name="Content Placeholder 7">
            <a:extLst>
              <a:ext uri="{FF2B5EF4-FFF2-40B4-BE49-F238E27FC236}">
                <a16:creationId xmlns:a16="http://schemas.microsoft.com/office/drawing/2014/main" id="{76B03097-CA5A-4D7E-78FD-50259F897674}"/>
              </a:ext>
            </a:extLst>
          </p:cNvPr>
          <p:cNvSpPr>
            <a:spLocks noGrp="1"/>
          </p:cNvSpPr>
          <p:nvPr>
            <p:ph idx="1"/>
          </p:nvPr>
        </p:nvSpPr>
        <p:spPr>
          <a:xfrm>
            <a:off x="913774" y="2367092"/>
            <a:ext cx="3893978" cy="3424107"/>
          </a:xfrm>
        </p:spPr>
        <p:txBody>
          <a:bodyPr>
            <a:normAutofit/>
          </a:bodyPr>
          <a:lstStyle/>
          <a:p>
            <a:r>
              <a:rPr lang="en-CA" sz="1600" dirty="0">
                <a:effectLst/>
                <a:latin typeface="Times New Roman" panose="02020603050405020304" pitchFamily="18" charset="0"/>
                <a:ea typeface="Times New Roman" panose="02020603050405020304" pitchFamily="18" charset="0"/>
                <a:cs typeface="Times New Roman" panose="02020603050405020304" pitchFamily="18" charset="0"/>
              </a:rPr>
              <a:t>The pie chart is showing the percentage of apps that are free or not free. There are 99.4% apps that are free of cost. And the rest are not free.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1101552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0C13E2D8-92DD-D4B3-2444-A0FADC6A23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67892" y="640831"/>
            <a:ext cx="5461389" cy="5461389"/>
          </a:xfrm>
          <a:prstGeom prst="rect">
            <a:avLst/>
          </a:prstGeom>
        </p:spPr>
      </p:pic>
      <p:pic>
        <p:nvPicPr>
          <p:cNvPr id="12" name="Picture 11">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6073BAA2-9F2E-4902-AF57-A388EB5B6EC9}"/>
              </a:ext>
            </a:extLst>
          </p:cNvPr>
          <p:cNvSpPr>
            <a:spLocks noGrp="1"/>
          </p:cNvSpPr>
          <p:nvPr>
            <p:ph idx="1"/>
          </p:nvPr>
        </p:nvSpPr>
        <p:spPr>
          <a:xfrm>
            <a:off x="913774" y="2367092"/>
            <a:ext cx="3740509" cy="3881309"/>
          </a:xfrm>
        </p:spPr>
        <p:txBody>
          <a:bodyPr>
            <a:normAutofit/>
          </a:bodyPr>
          <a:lstStyle/>
          <a:p>
            <a:r>
              <a:rPr lang="en-US" sz="1800" dirty="0"/>
              <a:t>K-nearest neighbour</a:t>
            </a:r>
          </a:p>
          <a:p>
            <a:r>
              <a:rPr lang="en-US" sz="1800" dirty="0"/>
              <a:t>Logistic regression</a:t>
            </a:r>
          </a:p>
          <a:p>
            <a:r>
              <a:rPr lang="en-US" sz="1800" dirty="0"/>
              <a:t>Naïve bayes</a:t>
            </a:r>
          </a:p>
          <a:p>
            <a:r>
              <a:rPr lang="en-US" sz="1800" dirty="0"/>
              <a:t>Random forest classifier</a:t>
            </a:r>
          </a:p>
          <a:p>
            <a:r>
              <a:rPr lang="en-US" sz="1800" dirty="0"/>
              <a:t>Cross validation</a:t>
            </a:r>
          </a:p>
          <a:p>
            <a:endParaRPr lang="en-US" sz="1800" dirty="0"/>
          </a:p>
          <a:p>
            <a:endParaRPr lang="en-US" sz="1800" dirty="0"/>
          </a:p>
        </p:txBody>
      </p:sp>
      <p:sp>
        <p:nvSpPr>
          <p:cNvPr id="2" name="Title 1">
            <a:extLst>
              <a:ext uri="{FF2B5EF4-FFF2-40B4-BE49-F238E27FC236}">
                <a16:creationId xmlns:a16="http://schemas.microsoft.com/office/drawing/2014/main" id="{09468CBD-23C3-49C8-8B85-2545AC8B6F77}"/>
              </a:ext>
            </a:extLst>
          </p:cNvPr>
          <p:cNvSpPr>
            <a:spLocks noGrp="1"/>
          </p:cNvSpPr>
          <p:nvPr>
            <p:ph type="title"/>
          </p:nvPr>
        </p:nvSpPr>
        <p:spPr>
          <a:xfrm>
            <a:off x="913774" y="640831"/>
            <a:ext cx="3740515" cy="1573863"/>
          </a:xfrm>
        </p:spPr>
        <p:txBody>
          <a:bodyPr>
            <a:normAutofit/>
          </a:bodyPr>
          <a:lstStyle/>
          <a:p>
            <a:pPr algn="l"/>
            <a:r>
              <a:rPr lang="en-US" b="1" u="sng" dirty="0"/>
              <a:t>Model implementation</a:t>
            </a:r>
            <a:endParaRPr lang="en-US" b="1" u="sng"/>
          </a:p>
        </p:txBody>
      </p:sp>
    </p:spTree>
    <p:extLst>
      <p:ext uri="{BB962C8B-B14F-4D97-AF65-F5344CB8AC3E}">
        <p14:creationId xmlns:p14="http://schemas.microsoft.com/office/powerpoint/2010/main" val="2178899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7ACD8-A393-4CFB-96DE-5F7E5930EED4}"/>
              </a:ext>
            </a:extLst>
          </p:cNvPr>
          <p:cNvSpPr>
            <a:spLocks noGrp="1"/>
          </p:cNvSpPr>
          <p:nvPr>
            <p:ph idx="1"/>
          </p:nvPr>
        </p:nvSpPr>
        <p:spPr>
          <a:xfrm>
            <a:off x="731837" y="1540189"/>
            <a:ext cx="8915400" cy="3777622"/>
          </a:xfrm>
        </p:spPr>
        <p:txBody>
          <a:bodyPr>
            <a:normAutofit/>
          </a:bodyPr>
          <a:lstStyle/>
          <a:p>
            <a:r>
              <a:rPr lang="en-CA" sz="1800" b="1" dirty="0">
                <a:solidFill>
                  <a:srgbClr val="212121"/>
                </a:solidFill>
                <a:effectLst/>
                <a:latin typeface="Times New Roman" panose="02020603050405020304" pitchFamily="18" charset="0"/>
                <a:ea typeface="Times New Roman" panose="02020603050405020304" pitchFamily="18" charset="0"/>
              </a:rPr>
              <a:t>Knn</a:t>
            </a:r>
            <a:r>
              <a:rPr lang="en-CA" sz="1800" dirty="0">
                <a:solidFill>
                  <a:srgbClr val="212121"/>
                </a:solidFill>
                <a:effectLst/>
                <a:latin typeface="Times New Roman" panose="02020603050405020304" pitchFamily="18" charset="0"/>
                <a:ea typeface="Times New Roman" panose="02020603050405020304" pitchFamily="18" charset="0"/>
              </a:rPr>
              <a:t> : - </a:t>
            </a:r>
            <a:r>
              <a:rPr lang="en-CA" sz="1500" dirty="0">
                <a:solidFill>
                  <a:srgbClr val="212121"/>
                </a:solidFill>
                <a:effectLst/>
                <a:latin typeface="Times New Roman" panose="02020603050405020304" pitchFamily="18" charset="0"/>
                <a:ea typeface="Times New Roman" panose="02020603050405020304" pitchFamily="18" charset="0"/>
              </a:rPr>
              <a:t>The KNN stands for “K-Nearest Neighbour”. It is a supervised machine learning algorithm. The algorithm can be used to solve both classification and regression problem statement.</a:t>
            </a:r>
          </a:p>
          <a:p>
            <a:endParaRPr lang="en-CA" sz="1800" dirty="0">
              <a:solidFill>
                <a:srgbClr val="212121"/>
              </a:solidFill>
              <a:latin typeface="Times New Roman" panose="02020603050405020304" pitchFamily="18" charset="0"/>
              <a:ea typeface="Times New Roman" panose="02020603050405020304" pitchFamily="18" charset="0"/>
            </a:endParaRPr>
          </a:p>
          <a:p>
            <a:r>
              <a:rPr lang="en-CA" sz="1800" b="1" dirty="0">
                <a:solidFill>
                  <a:srgbClr val="212121"/>
                </a:solidFill>
                <a:effectLst/>
                <a:latin typeface="Times New Roman" panose="02020603050405020304" pitchFamily="18" charset="0"/>
                <a:ea typeface="Times New Roman" panose="02020603050405020304" pitchFamily="18" charset="0"/>
              </a:rPr>
              <a:t>Logistic regression </a:t>
            </a:r>
            <a:r>
              <a:rPr lang="en-CA" sz="1800" dirty="0">
                <a:solidFill>
                  <a:srgbClr val="212121"/>
                </a:solidFill>
                <a:effectLst/>
                <a:latin typeface="Times New Roman" panose="02020603050405020304" pitchFamily="18" charset="0"/>
                <a:ea typeface="Times New Roman" panose="02020603050405020304" pitchFamily="18" charset="0"/>
              </a:rPr>
              <a:t>:- </a:t>
            </a:r>
            <a:r>
              <a:rPr lang="en-CA" sz="15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This model is supervised learning classification algorithm. It is used to predict the value of target variable.</a:t>
            </a:r>
          </a:p>
          <a:p>
            <a:pPr marL="0" indent="0">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CA" sz="1800" dirty="0">
                <a:solidFill>
                  <a:srgbClr val="212121"/>
                </a:solidFill>
                <a:effectLst/>
                <a:latin typeface="Times New Roman" panose="02020603050405020304" pitchFamily="18" charset="0"/>
                <a:ea typeface="Times New Roman" panose="02020603050405020304" pitchFamily="18" charset="0"/>
              </a:rPr>
              <a:t> </a:t>
            </a:r>
            <a:r>
              <a:rPr lang="en-CA" sz="1800" b="1" dirty="0">
                <a:solidFill>
                  <a:srgbClr val="212121"/>
                </a:solidFill>
                <a:effectLst/>
                <a:latin typeface="Times New Roman" panose="02020603050405020304" pitchFamily="18" charset="0"/>
                <a:ea typeface="Times New Roman" panose="02020603050405020304" pitchFamily="18" charset="0"/>
              </a:rPr>
              <a:t>naïve bayes </a:t>
            </a:r>
            <a:r>
              <a:rPr lang="en-CA" sz="1800" dirty="0">
                <a:solidFill>
                  <a:srgbClr val="212121"/>
                </a:solidFill>
                <a:effectLst/>
                <a:latin typeface="Times New Roman" panose="02020603050405020304" pitchFamily="18" charset="0"/>
                <a:ea typeface="Times New Roman" panose="02020603050405020304" pitchFamily="18" charset="0"/>
              </a:rPr>
              <a:t>: - </a:t>
            </a:r>
            <a:r>
              <a:rPr lang="en-CA" sz="1400" dirty="0">
                <a:solidFill>
                  <a:srgbClr val="202124"/>
                </a:solidFill>
                <a:effectLst/>
                <a:latin typeface="Times New Roman" panose="02020603050405020304" pitchFamily="18" charset="0"/>
                <a:ea typeface="Times New Roman" panose="02020603050405020304" pitchFamily="18" charset="0"/>
              </a:rPr>
              <a:t>Naive Bayes is a classification technique based on Bayes' Theorem with an assumption of independence among predictors</a:t>
            </a:r>
            <a:endParaRPr lang="en-US" sz="1400" dirty="0"/>
          </a:p>
        </p:txBody>
      </p:sp>
    </p:spTree>
    <p:extLst>
      <p:ext uri="{BB962C8B-B14F-4D97-AF65-F5344CB8AC3E}">
        <p14:creationId xmlns:p14="http://schemas.microsoft.com/office/powerpoint/2010/main" val="2195371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3D8D48-3D97-43F8-8D55-30909DDC3BFC}"/>
              </a:ext>
            </a:extLst>
          </p:cNvPr>
          <p:cNvSpPr>
            <a:spLocks noGrp="1"/>
          </p:cNvSpPr>
          <p:nvPr>
            <p:ph idx="1"/>
          </p:nvPr>
        </p:nvSpPr>
        <p:spPr>
          <a:xfrm>
            <a:off x="284162" y="1171575"/>
            <a:ext cx="8915400" cy="3777622"/>
          </a:xfrm>
        </p:spPr>
        <p:txBody>
          <a:bodyPr/>
          <a:lstStyle/>
          <a:p>
            <a:pPr marL="0" marR="0">
              <a:lnSpc>
                <a:spcPct val="200000"/>
              </a:lnSpc>
              <a:spcBef>
                <a:spcPts val="0"/>
              </a:spcBef>
              <a:spcAft>
                <a:spcPts val="600"/>
              </a:spcAft>
            </a:pPr>
            <a:r>
              <a:rPr lang="en-CA" sz="18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CLASSIFIER</a:t>
            </a:r>
            <a:r>
              <a:rPr lang="en-CA"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latin typeface="Calibri" panose="020F0502020204030204" pitchFamily="34" charset="0"/>
                <a:ea typeface="Times New Roman" panose="02020603050405020304" pitchFamily="18" charset="0"/>
                <a:cs typeface="Times New Roman" panose="02020603050405020304" pitchFamily="18" charset="0"/>
              </a:rPr>
              <a:t> </a:t>
            </a:r>
            <a:r>
              <a:rPr lang="en-CA" sz="1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It is a Supervised Machine Learning Algorithm that is used widely in Classification and Regression problems. It builds decision trees on different samples and takes their majority vote for classification and average in case of regression.</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CA" sz="18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Cross Validation:-  </a:t>
            </a:r>
            <a:r>
              <a:rPr lang="en-CA" sz="1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It is a resampling method that uses different portions of the data to test and train a model on different iterations.</a:t>
            </a:r>
            <a:r>
              <a:rPr lang="en-CA" sz="14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12347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0D21FCB-56CB-4EFA-A79A-A9A8EC0F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B1027BD9-272C-4CC4-9396-1708F8B1F4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F5ACF7A-1F71-43E9-B3DA-67CAEB3899C2}"/>
              </a:ext>
            </a:extLst>
          </p:cNvPr>
          <p:cNvSpPr>
            <a:spLocks noGrp="1"/>
          </p:cNvSpPr>
          <p:nvPr>
            <p:ph type="title"/>
          </p:nvPr>
        </p:nvSpPr>
        <p:spPr>
          <a:xfrm>
            <a:off x="913776" y="618517"/>
            <a:ext cx="3893976" cy="1596177"/>
          </a:xfrm>
        </p:spPr>
        <p:txBody>
          <a:bodyPr anchor="b">
            <a:normAutofit/>
          </a:bodyPr>
          <a:lstStyle/>
          <a:p>
            <a:pPr algn="l"/>
            <a:r>
              <a:rPr lang="en-US" sz="3200" dirty="0"/>
              <a:t>Models result</a:t>
            </a:r>
          </a:p>
        </p:txBody>
      </p:sp>
      <p:sp>
        <p:nvSpPr>
          <p:cNvPr id="9" name="Content Placeholder 8">
            <a:extLst>
              <a:ext uri="{FF2B5EF4-FFF2-40B4-BE49-F238E27FC236}">
                <a16:creationId xmlns:a16="http://schemas.microsoft.com/office/drawing/2014/main" id="{4D56B363-DB17-BC8D-ABA8-1109CF374FA6}"/>
              </a:ext>
            </a:extLst>
          </p:cNvPr>
          <p:cNvSpPr>
            <a:spLocks noGrp="1"/>
          </p:cNvSpPr>
          <p:nvPr>
            <p:ph idx="1"/>
          </p:nvPr>
        </p:nvSpPr>
        <p:spPr>
          <a:xfrm>
            <a:off x="913774" y="2367092"/>
            <a:ext cx="3893978" cy="3424107"/>
          </a:xfrm>
        </p:spPr>
        <p:txBody>
          <a:bodyPr>
            <a:normAutofit/>
          </a:bodyPr>
          <a:lstStyle/>
          <a:p>
            <a:r>
              <a:rPr lang="en-US" sz="1600" dirty="0"/>
              <a:t>After implementation of models we can see logistic regression model is the best model to find accuracy of the project that is 59.33 that is best accuracy of the different models.</a:t>
            </a:r>
          </a:p>
        </p:txBody>
      </p:sp>
      <p:graphicFrame>
        <p:nvGraphicFramePr>
          <p:cNvPr id="7" name="Content Placeholder 3">
            <a:extLst>
              <a:ext uri="{FF2B5EF4-FFF2-40B4-BE49-F238E27FC236}">
                <a16:creationId xmlns:a16="http://schemas.microsoft.com/office/drawing/2014/main" id="{BAFE7A92-5AF5-4609-A2DB-2AC36270E6C4}"/>
              </a:ext>
            </a:extLst>
          </p:cNvPr>
          <p:cNvGraphicFramePr>
            <a:graphicFrameLocks/>
          </p:cNvGraphicFramePr>
          <p:nvPr>
            <p:extLst>
              <p:ext uri="{D42A27DB-BD31-4B8C-83A1-F6EECF244321}">
                <p14:modId xmlns:p14="http://schemas.microsoft.com/office/powerpoint/2010/main" val="3916612121"/>
              </p:ext>
            </p:extLst>
          </p:nvPr>
        </p:nvGraphicFramePr>
        <p:xfrm>
          <a:off x="5078061" y="1388968"/>
          <a:ext cx="6200165" cy="3622864"/>
        </p:xfrm>
        <a:graphic>
          <a:graphicData uri="http://schemas.openxmlformats.org/drawingml/2006/table">
            <a:tbl>
              <a:tblPr firstRow="1" bandRow="1">
                <a:noFill/>
              </a:tblPr>
              <a:tblGrid>
                <a:gridCol w="1526600">
                  <a:extLst>
                    <a:ext uri="{9D8B030D-6E8A-4147-A177-3AD203B41FA5}">
                      <a16:colId xmlns:a16="http://schemas.microsoft.com/office/drawing/2014/main" val="1254617365"/>
                    </a:ext>
                  </a:extLst>
                </a:gridCol>
                <a:gridCol w="2956955">
                  <a:extLst>
                    <a:ext uri="{9D8B030D-6E8A-4147-A177-3AD203B41FA5}">
                      <a16:colId xmlns:a16="http://schemas.microsoft.com/office/drawing/2014/main" val="2111380293"/>
                    </a:ext>
                  </a:extLst>
                </a:gridCol>
                <a:gridCol w="1716610">
                  <a:extLst>
                    <a:ext uri="{9D8B030D-6E8A-4147-A177-3AD203B41FA5}">
                      <a16:colId xmlns:a16="http://schemas.microsoft.com/office/drawing/2014/main" val="3508978372"/>
                    </a:ext>
                  </a:extLst>
                </a:gridCol>
              </a:tblGrid>
              <a:tr h="1129928">
                <a:tc>
                  <a:txBody>
                    <a:bodyPr/>
                    <a:lstStyle/>
                    <a:p>
                      <a:pPr algn="r"/>
                      <a:br>
                        <a:rPr lang="en-US" sz="2700" b="1" cap="none" spc="0">
                          <a:solidFill>
                            <a:schemeClr val="tx1"/>
                          </a:solidFill>
                          <a:effectLst/>
                        </a:rPr>
                      </a:br>
                      <a:r>
                        <a:rPr lang="en-US" sz="2700" b="1" cap="none" spc="0">
                          <a:solidFill>
                            <a:schemeClr val="tx1"/>
                          </a:solidFill>
                          <a:effectLst/>
                        </a:rPr>
                        <a:t>Model</a:t>
                      </a:r>
                    </a:p>
                  </a:txBody>
                  <a:tcPr marL="106406" marR="234740" marT="30402" marB="228012"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noFill/>
                  </a:tcPr>
                </a:tc>
                <a:tc>
                  <a:txBody>
                    <a:bodyPr/>
                    <a:lstStyle/>
                    <a:p>
                      <a:pPr algn="r"/>
                      <a:r>
                        <a:rPr lang="en-US" sz="2700" b="1" cap="none" spc="0">
                          <a:solidFill>
                            <a:schemeClr val="tx1"/>
                          </a:solidFill>
                          <a:effectLst/>
                        </a:rPr>
                        <a:t>train_test_split</a:t>
                      </a:r>
                    </a:p>
                  </a:txBody>
                  <a:tcPr marL="106406" marR="234740" marT="30402" marB="228012" anchor="b">
                    <a:lnL w="12700" cmpd="sng">
                      <a:noFill/>
                      <a:prstDash val="solid"/>
                    </a:lnL>
                    <a:lnR w="12700" cmpd="sng">
                      <a:noFill/>
                      <a:prstDash val="solid"/>
                    </a:lnR>
                    <a:lnT w="9525" cap="flat" cmpd="sng" algn="ctr">
                      <a:noFill/>
                      <a:prstDash val="solid"/>
                    </a:lnT>
                    <a:lnB w="12700" cmpd="sng">
                      <a:noFill/>
                      <a:prstDash val="solid"/>
                    </a:lnB>
                    <a:noFill/>
                  </a:tcPr>
                </a:tc>
                <a:tc>
                  <a:txBody>
                    <a:bodyPr/>
                    <a:lstStyle/>
                    <a:p>
                      <a:endParaRPr lang="en-US" sz="2700" b="1" cap="none" spc="0">
                        <a:solidFill>
                          <a:schemeClr val="tx1"/>
                        </a:solidFill>
                      </a:endParaRPr>
                    </a:p>
                  </a:txBody>
                  <a:tcPr marL="106406" marR="234740" marT="30402" marB="228012" anchor="b">
                    <a:lnL w="12700" cmpd="sng">
                      <a:noFill/>
                      <a:prstDash val="solid"/>
                    </a:lnL>
                    <a:lnR w="12700" cmpd="sng">
                      <a:noFill/>
                      <a:prstDash val="solid"/>
                    </a:lnR>
                    <a:lnT w="9525" cap="flat" cmpd="sng" algn="ctr">
                      <a:noFill/>
                      <a:prstDash val="solid"/>
                    </a:lnT>
                    <a:lnB w="12700" cmpd="sng">
                      <a:noFill/>
                      <a:prstDash val="solid"/>
                    </a:lnB>
                    <a:noFill/>
                  </a:tcPr>
                </a:tc>
                <a:extLst>
                  <a:ext uri="{0D108BD9-81ED-4DB2-BD59-A6C34878D82A}">
                    <a16:rowId xmlns:a16="http://schemas.microsoft.com/office/drawing/2014/main" val="3119473694"/>
                  </a:ext>
                </a:extLst>
              </a:tr>
              <a:tr h="623234">
                <a:tc>
                  <a:txBody>
                    <a:bodyPr/>
                    <a:lstStyle/>
                    <a:p>
                      <a:pPr fontAlgn="ctr"/>
                      <a:r>
                        <a:rPr lang="en-US" sz="2000" b="1" cap="none" spc="0">
                          <a:solidFill>
                            <a:schemeClr val="tx1"/>
                          </a:solidFill>
                          <a:effectLst/>
                        </a:rPr>
                        <a:t>0</a:t>
                      </a:r>
                    </a:p>
                  </a:txBody>
                  <a:tcPr marL="106406" marR="234740" marT="30402" marB="228012"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a:r>
                        <a:rPr lang="en-US" sz="2000" cap="none" spc="0">
                          <a:solidFill>
                            <a:schemeClr val="tx1"/>
                          </a:solidFill>
                          <a:effectLst/>
                        </a:rPr>
                        <a:t>Logistic Regression</a:t>
                      </a:r>
                    </a:p>
                  </a:txBody>
                  <a:tcPr marL="106406" marR="234740" marT="30402" marB="22801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2000" cap="none" spc="0">
                          <a:solidFill>
                            <a:schemeClr val="tx1"/>
                          </a:solidFill>
                          <a:effectLst/>
                        </a:rPr>
                        <a:t>59.334262</a:t>
                      </a:r>
                    </a:p>
                  </a:txBody>
                  <a:tcPr marL="106406" marR="234740" marT="30402" marB="22801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8662005"/>
                  </a:ext>
                </a:extLst>
              </a:tr>
              <a:tr h="623234">
                <a:tc>
                  <a:txBody>
                    <a:bodyPr/>
                    <a:lstStyle/>
                    <a:p>
                      <a:pPr fontAlgn="ctr"/>
                      <a:r>
                        <a:rPr lang="en-US" sz="2000" b="1" cap="none" spc="0">
                          <a:solidFill>
                            <a:schemeClr val="tx1"/>
                          </a:solidFill>
                          <a:effectLst/>
                        </a:rPr>
                        <a:t>1</a:t>
                      </a:r>
                    </a:p>
                  </a:txBody>
                  <a:tcPr marL="106406" marR="234740" marT="30402" marB="228012" anchor="ctr">
                    <a:lnL w="9525"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a:r>
                        <a:rPr lang="en-US" sz="2000" cap="none" spc="0">
                          <a:solidFill>
                            <a:schemeClr val="tx1"/>
                          </a:solidFill>
                          <a:effectLst/>
                        </a:rPr>
                        <a:t>knn</a:t>
                      </a:r>
                    </a:p>
                  </a:txBody>
                  <a:tcPr marL="106406" marR="234740" marT="30402" marB="22801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a:r>
                        <a:rPr lang="en-US" sz="2000" cap="none" spc="0">
                          <a:solidFill>
                            <a:schemeClr val="tx1"/>
                          </a:solidFill>
                          <a:effectLst/>
                        </a:rPr>
                        <a:t>54.917170</a:t>
                      </a:r>
                    </a:p>
                  </a:txBody>
                  <a:tcPr marL="106406" marR="234740" marT="30402" marB="22801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506408258"/>
                  </a:ext>
                </a:extLst>
              </a:tr>
              <a:tr h="623234">
                <a:tc>
                  <a:txBody>
                    <a:bodyPr/>
                    <a:lstStyle/>
                    <a:p>
                      <a:pPr fontAlgn="ctr"/>
                      <a:r>
                        <a:rPr lang="en-US" sz="2000" b="1" cap="none" spc="0">
                          <a:solidFill>
                            <a:schemeClr val="tx1"/>
                          </a:solidFill>
                          <a:effectLst/>
                        </a:rPr>
                        <a:t>2</a:t>
                      </a:r>
                    </a:p>
                  </a:txBody>
                  <a:tcPr marL="106406" marR="234740" marT="30402" marB="228012"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a:r>
                        <a:rPr lang="en-US" sz="2000" cap="none" spc="0">
                          <a:solidFill>
                            <a:schemeClr val="tx1"/>
                          </a:solidFill>
                          <a:effectLst/>
                        </a:rPr>
                        <a:t>Naive Bayes</a:t>
                      </a:r>
                    </a:p>
                  </a:txBody>
                  <a:tcPr marL="106406" marR="234740" marT="30402" marB="22801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2000" cap="none" spc="0">
                          <a:solidFill>
                            <a:schemeClr val="tx1"/>
                          </a:solidFill>
                          <a:effectLst/>
                        </a:rPr>
                        <a:t>59.098932</a:t>
                      </a:r>
                    </a:p>
                  </a:txBody>
                  <a:tcPr marL="106406" marR="234740" marT="30402" marB="22801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1724832"/>
                  </a:ext>
                </a:extLst>
              </a:tr>
              <a:tr h="623234">
                <a:tc>
                  <a:txBody>
                    <a:bodyPr/>
                    <a:lstStyle/>
                    <a:p>
                      <a:pPr fontAlgn="ctr"/>
                      <a:r>
                        <a:rPr lang="en-US" sz="2000" b="1" cap="none" spc="0">
                          <a:solidFill>
                            <a:schemeClr val="tx1"/>
                          </a:solidFill>
                          <a:effectLst/>
                        </a:rPr>
                        <a:t>3</a:t>
                      </a:r>
                    </a:p>
                  </a:txBody>
                  <a:tcPr marL="106406" marR="234740" marT="30402" marB="228012" anchor="ctr">
                    <a:lnL w="9525"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a:r>
                        <a:rPr lang="en-US" sz="2000" cap="none" spc="0">
                          <a:solidFill>
                            <a:schemeClr val="tx1"/>
                          </a:solidFill>
                          <a:effectLst/>
                        </a:rPr>
                        <a:t>Random Forest</a:t>
                      </a:r>
                    </a:p>
                  </a:txBody>
                  <a:tcPr marL="106406" marR="234740" marT="30402" marB="22801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a:r>
                        <a:rPr lang="en-US" sz="2000" cap="none" spc="0">
                          <a:solidFill>
                            <a:schemeClr val="tx1"/>
                          </a:solidFill>
                          <a:effectLst/>
                        </a:rPr>
                        <a:t>56.880322</a:t>
                      </a:r>
                    </a:p>
                  </a:txBody>
                  <a:tcPr marL="106406" marR="234740" marT="30402" marB="22801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690691345"/>
                  </a:ext>
                </a:extLst>
              </a:tr>
            </a:tbl>
          </a:graphicData>
        </a:graphic>
      </p:graphicFrame>
    </p:spTree>
    <p:extLst>
      <p:ext uri="{BB962C8B-B14F-4D97-AF65-F5344CB8AC3E}">
        <p14:creationId xmlns:p14="http://schemas.microsoft.com/office/powerpoint/2010/main" val="4176407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treemap chart&#10;&#10;Description automatically generated">
            <a:extLst>
              <a:ext uri="{FF2B5EF4-FFF2-40B4-BE49-F238E27FC236}">
                <a16:creationId xmlns:a16="http://schemas.microsoft.com/office/drawing/2014/main" id="{DF6971DD-75CA-4623-996F-52A129409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643" y="1308312"/>
            <a:ext cx="6299887" cy="4126426"/>
          </a:xfrm>
          <a:prstGeom prst="rect">
            <a:avLst/>
          </a:prstGeom>
        </p:spPr>
      </p:pic>
      <p:pic>
        <p:nvPicPr>
          <p:cNvPr id="12" name="Picture 11">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965E30AE-0E81-447F-BC65-90ED07C208C9}"/>
              </a:ext>
            </a:extLst>
          </p:cNvPr>
          <p:cNvSpPr>
            <a:spLocks noGrp="1"/>
          </p:cNvSpPr>
          <p:nvPr>
            <p:ph idx="1"/>
          </p:nvPr>
        </p:nvSpPr>
        <p:spPr>
          <a:xfrm>
            <a:off x="913774" y="2367093"/>
            <a:ext cx="3740509" cy="2681157"/>
          </a:xfrm>
        </p:spPr>
        <p:txBody>
          <a:bodyPr>
            <a:normAutofit fontScale="85000" lnSpcReduction="10000"/>
          </a:bodyPr>
          <a:lstStyle/>
          <a:p>
            <a:r>
              <a:rPr lang="en-CA" sz="1700" dirty="0">
                <a:effectLst/>
                <a:latin typeface="Times New Roman" panose="02020603050405020304" pitchFamily="18" charset="0"/>
                <a:ea typeface="Times New Roman" panose="02020603050405020304" pitchFamily="18" charset="0"/>
              </a:rPr>
              <a:t>Well, it is a performance measurement for machine learning classification problem where output can be two or more classes. It is a table with 4 different combinations of predicted and actual </a:t>
            </a:r>
            <a:r>
              <a:rPr lang="en-CA" sz="1700" dirty="0" err="1">
                <a:effectLst/>
                <a:latin typeface="Times New Roman" panose="02020603050405020304" pitchFamily="18" charset="0"/>
                <a:ea typeface="Times New Roman" panose="02020603050405020304" pitchFamily="18" charset="0"/>
              </a:rPr>
              <a:t>values.and</a:t>
            </a:r>
            <a:r>
              <a:rPr lang="en-CA" sz="1700" dirty="0">
                <a:effectLst/>
                <a:latin typeface="Times New Roman" panose="02020603050405020304" pitchFamily="18" charset="0"/>
                <a:ea typeface="Times New Roman" panose="02020603050405020304" pitchFamily="18" charset="0"/>
              </a:rPr>
              <a:t> it a tabular summary of the number of correct and incorrect predictions made by a classifier</a:t>
            </a:r>
            <a:endParaRPr lang="en-US" sz="1700" dirty="0"/>
          </a:p>
        </p:txBody>
      </p:sp>
      <p:sp>
        <p:nvSpPr>
          <p:cNvPr id="2" name="Title 1">
            <a:extLst>
              <a:ext uri="{FF2B5EF4-FFF2-40B4-BE49-F238E27FC236}">
                <a16:creationId xmlns:a16="http://schemas.microsoft.com/office/drawing/2014/main" id="{B04108A0-B120-4DF4-B569-FB581275C648}"/>
              </a:ext>
            </a:extLst>
          </p:cNvPr>
          <p:cNvSpPr>
            <a:spLocks noGrp="1"/>
          </p:cNvSpPr>
          <p:nvPr>
            <p:ph type="title"/>
          </p:nvPr>
        </p:nvSpPr>
        <p:spPr>
          <a:xfrm>
            <a:off x="913774" y="640831"/>
            <a:ext cx="3740515" cy="1573863"/>
          </a:xfrm>
        </p:spPr>
        <p:txBody>
          <a:bodyPr>
            <a:normAutofit/>
          </a:bodyPr>
          <a:lstStyle/>
          <a:p>
            <a:pPr algn="l"/>
            <a:r>
              <a:rPr lang="en-US" b="1" u="sng" dirty="0"/>
              <a:t>Confusion matrix</a:t>
            </a:r>
            <a:endParaRPr lang="en-US" b="1" u="sng"/>
          </a:p>
        </p:txBody>
      </p:sp>
    </p:spTree>
    <p:extLst>
      <p:ext uri="{BB962C8B-B14F-4D97-AF65-F5344CB8AC3E}">
        <p14:creationId xmlns:p14="http://schemas.microsoft.com/office/powerpoint/2010/main" val="989706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D21FCB-56CB-4EFA-A79A-A9A8EC0F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86B6D585-F1D1-4A9C-9D85-C197675E4298}"/>
              </a:ext>
            </a:extLst>
          </p:cNvPr>
          <p:cNvPicPr>
            <a:picLocks noChangeAspect="1"/>
          </p:cNvPicPr>
          <p:nvPr/>
        </p:nvPicPr>
        <p:blipFill>
          <a:blip r:embed="rId2"/>
          <a:stretch>
            <a:fillRect/>
          </a:stretch>
        </p:blipFill>
        <p:spPr>
          <a:xfrm>
            <a:off x="5078061" y="914090"/>
            <a:ext cx="6200163" cy="4572619"/>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2" name="Picture 11">
            <a:extLst>
              <a:ext uri="{FF2B5EF4-FFF2-40B4-BE49-F238E27FC236}">
                <a16:creationId xmlns:a16="http://schemas.microsoft.com/office/drawing/2014/main" id="{B1027BD9-272C-4CC4-9396-1708F8B1F4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546FE9C-AFEA-45D3-9920-51E4FF3ED822}"/>
              </a:ext>
            </a:extLst>
          </p:cNvPr>
          <p:cNvSpPr>
            <a:spLocks noGrp="1"/>
          </p:cNvSpPr>
          <p:nvPr>
            <p:ph type="title"/>
          </p:nvPr>
        </p:nvSpPr>
        <p:spPr>
          <a:xfrm>
            <a:off x="913776" y="618517"/>
            <a:ext cx="3893976" cy="1596177"/>
          </a:xfrm>
        </p:spPr>
        <p:txBody>
          <a:bodyPr anchor="b">
            <a:normAutofit/>
          </a:bodyPr>
          <a:lstStyle/>
          <a:p>
            <a:pPr algn="l"/>
            <a:r>
              <a:rPr lang="en-CA" sz="2700" b="1">
                <a:effectLst/>
                <a:latin typeface="Times New Roman" panose="02020603050405020304" pitchFamily="18" charset="0"/>
                <a:ea typeface="Times New Roman" panose="02020603050405020304" pitchFamily="18" charset="0"/>
              </a:rPr>
              <a:t>ROC CURVE   (RECEIVER OPERATING CHARACTERISTIC) </a:t>
            </a:r>
            <a:endParaRPr lang="en-US" sz="2700"/>
          </a:p>
        </p:txBody>
      </p:sp>
      <p:sp>
        <p:nvSpPr>
          <p:cNvPr id="3" name="Content Placeholder 2">
            <a:extLst>
              <a:ext uri="{FF2B5EF4-FFF2-40B4-BE49-F238E27FC236}">
                <a16:creationId xmlns:a16="http://schemas.microsoft.com/office/drawing/2014/main" id="{BE37FAB1-5CE0-4414-A0DB-94DEB878A501}"/>
              </a:ext>
            </a:extLst>
          </p:cNvPr>
          <p:cNvSpPr>
            <a:spLocks noGrp="1"/>
          </p:cNvSpPr>
          <p:nvPr>
            <p:ph idx="1"/>
          </p:nvPr>
        </p:nvSpPr>
        <p:spPr>
          <a:xfrm>
            <a:off x="913774" y="2367092"/>
            <a:ext cx="3893978" cy="3424107"/>
          </a:xfrm>
        </p:spPr>
        <p:txBody>
          <a:bodyPr>
            <a:normAutofit/>
          </a:bodyPr>
          <a:lstStyle/>
          <a:p>
            <a:r>
              <a:rPr lang="en-CA" sz="1600" dirty="0">
                <a:effectLst/>
                <a:latin typeface="Times New Roman" panose="02020603050405020304" pitchFamily="18" charset="0"/>
                <a:ea typeface="Times New Roman" panose="02020603050405020304" pitchFamily="18" charset="0"/>
                <a:cs typeface="Times New Roman" panose="02020603050405020304" pitchFamily="18" charset="0"/>
              </a:rPr>
              <a:t>Roc  curves are widely used in binary classification to study the output of a classifier . </a:t>
            </a:r>
            <a:r>
              <a:rPr lang="en-US" sz="1400" b="0" i="0" dirty="0">
                <a:effectLst/>
                <a:latin typeface="arial" panose="020B0604020202020204" pitchFamily="34" charset="0"/>
              </a:rPr>
              <a:t>ROC curve, is a graphical plot that illustrates the diagnostic ability of a binary classifier system as its discrimination threshold is varied. The method was originally developed for operators of military radar receivers starting in 1941, which led to its name.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250816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75FF7-339D-4301-9240-B791C22DE6C9}"/>
              </a:ext>
            </a:extLst>
          </p:cNvPr>
          <p:cNvSpPr>
            <a:spLocks noGrp="1"/>
          </p:cNvSpPr>
          <p:nvPr>
            <p:ph type="title"/>
          </p:nvPr>
        </p:nvSpPr>
        <p:spPr>
          <a:xfrm>
            <a:off x="806195" y="804672"/>
            <a:ext cx="3521359" cy="5248656"/>
          </a:xfrm>
        </p:spPr>
        <p:txBody>
          <a:bodyPr vert="horz" lIns="91440" tIns="45720" rIns="91440" bIns="45720" rtlCol="0" anchor="ctr">
            <a:normAutofit/>
          </a:bodyPr>
          <a:lstStyle/>
          <a:p>
            <a:pPr algn="ctr"/>
            <a:r>
              <a:rPr lang="en-US" b="0" i="0" u="sng" kern="1200" dirty="0">
                <a:solidFill>
                  <a:schemeClr val="tx2"/>
                </a:solidFill>
                <a:latin typeface="+mj-lt"/>
                <a:ea typeface="+mj-ea"/>
                <a:cs typeface="+mj-cs"/>
              </a:rPr>
              <a:t>Basic information about project (Abstract)</a:t>
            </a:r>
          </a:p>
        </p:txBody>
      </p:sp>
      <p:sp>
        <p:nvSpPr>
          <p:cNvPr id="6" name="TextBox 5">
            <a:extLst>
              <a:ext uri="{FF2B5EF4-FFF2-40B4-BE49-F238E27FC236}">
                <a16:creationId xmlns:a16="http://schemas.microsoft.com/office/drawing/2014/main" id="{4452C3B6-748C-4737-AC68-B2B107BB74DE}"/>
              </a:ext>
            </a:extLst>
          </p:cNvPr>
          <p:cNvSpPr txBox="1"/>
          <p:nvPr/>
        </p:nvSpPr>
        <p:spPr>
          <a:xfrm>
            <a:off x="4975861" y="804671"/>
            <a:ext cx="6399930" cy="5248657"/>
          </a:xfrm>
          <a:prstGeom prst="rect">
            <a:avLst/>
          </a:prstGeom>
        </p:spPr>
        <p:txBody>
          <a:bodyPr vert="horz" lIns="91440" tIns="45720" rIns="91440" bIns="45720" rtlCol="0" anchor="ctr">
            <a:normAutofit/>
          </a:bodyPr>
          <a:lstStyle/>
          <a:p>
            <a:pPr indent="-228600">
              <a:lnSpc>
                <a:spcPct val="90000"/>
              </a:lnSpc>
              <a:spcBef>
                <a:spcPts val="1000"/>
              </a:spcBef>
              <a:buClr>
                <a:schemeClr val="bg2">
                  <a:lumMod val="40000"/>
                  <a:lumOff val="60000"/>
                </a:schemeClr>
              </a:buClr>
              <a:buSzPct val="80000"/>
              <a:buFont typeface="Wingdings 3" charset="2"/>
              <a:buChar char=""/>
            </a:pPr>
            <a:r>
              <a:rPr lang="en-US" sz="1500" dirty="0">
                <a:latin typeface="Times New Roman" panose="02020603050405020304" pitchFamily="18" charset="0"/>
                <a:ea typeface="+mj-ea"/>
                <a:cs typeface="Times New Roman" panose="02020603050405020304" pitchFamily="18" charset="0"/>
              </a:rPr>
              <a:t>My </a:t>
            </a:r>
            <a:r>
              <a:rPr lang="en-US" sz="1500" dirty="0">
                <a:effectLst/>
                <a:latin typeface="Times New Roman" panose="02020603050405020304" pitchFamily="18" charset="0"/>
                <a:ea typeface="+mj-ea"/>
                <a:cs typeface="Times New Roman" panose="02020603050405020304" pitchFamily="18" charset="0"/>
              </a:rPr>
              <a:t> project name is Android Google Play applications analysis, moreover, known as the Google Play Store, and in which I used androiddataset.csv dataset in which 1048575 records and 24 attributes. With the help of android google play store we will download or purchase millions of apps, diversions, and other media onto your Android gadget. You'll be able discover programs for a wide cluster of interfaces. You'll be able download apps or recreations by exploring to the app or amusement page inside the Play Store and tapping Introduce. Numerous apps will be free, a few will have in-app promotions, a few will fetch cash, whereas others may offer in-app buys, or a combination of any of these things. For those who are interested, there's the Google Play Pass, which allows you to download hundreds of apps and recreations for complimentary, without advertisements or in-app buys.so in this data we have some important attributes and value that help us to understand all functions of this dataset. Its a stage. It’s Google’s stage for advertising different advanced substance to its customers. Opposite to what a few individuals may think, the Google Play Store isn't fair an app store, not at all. You'll discover all sorts of substance accessible here. The Google Play Store is domestic to music, motion pictures, books, and recreations</a:t>
            </a:r>
          </a:p>
          <a:p>
            <a:pPr indent="-228600">
              <a:lnSpc>
                <a:spcPct val="90000"/>
              </a:lnSpc>
              <a:spcBef>
                <a:spcPts val="1000"/>
              </a:spcBef>
              <a:buClr>
                <a:schemeClr val="bg2">
                  <a:lumMod val="40000"/>
                  <a:lumOff val="60000"/>
                </a:schemeClr>
              </a:buClr>
              <a:buSzPct val="80000"/>
              <a:buFont typeface="Wingdings 3" charset="2"/>
              <a:buChar char=""/>
            </a:pPr>
            <a:endParaRPr lang="en-US" sz="15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936143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92545-C57D-400D-B6CA-38C0B58C6485}"/>
              </a:ext>
            </a:extLst>
          </p:cNvPr>
          <p:cNvSpPr>
            <a:spLocks noGrp="1"/>
          </p:cNvSpPr>
          <p:nvPr>
            <p:ph type="title"/>
          </p:nvPr>
        </p:nvSpPr>
        <p:spPr>
          <a:xfrm>
            <a:off x="641074" y="1314450"/>
            <a:ext cx="2844002" cy="3680244"/>
          </a:xfrm>
        </p:spPr>
        <p:txBody>
          <a:bodyPr vert="horz" lIns="91440" tIns="45720" rIns="91440" bIns="45720" rtlCol="0">
            <a:normAutofit/>
          </a:bodyPr>
          <a:lstStyle/>
          <a:p>
            <a:pPr algn="l"/>
            <a:r>
              <a:rPr lang="en-US" sz="4100" u="sng">
                <a:effectLst/>
              </a:rPr>
              <a:t>RESEARCH QUESTIONS</a:t>
            </a:r>
            <a:endParaRPr lang="en-US" sz="4100" u="sng"/>
          </a:p>
        </p:txBody>
      </p:sp>
      <p:graphicFrame>
        <p:nvGraphicFramePr>
          <p:cNvPr id="6" name="TextBox 3">
            <a:extLst>
              <a:ext uri="{FF2B5EF4-FFF2-40B4-BE49-F238E27FC236}">
                <a16:creationId xmlns:a16="http://schemas.microsoft.com/office/drawing/2014/main" id="{0F1AF22A-5B24-AE3E-F679-E143172E7D87}"/>
              </a:ext>
            </a:extLst>
          </p:cNvPr>
          <p:cNvGraphicFramePr/>
          <p:nvPr>
            <p:extLst>
              <p:ext uri="{D42A27DB-BD31-4B8C-83A1-F6EECF244321}">
                <p14:modId xmlns:p14="http://schemas.microsoft.com/office/powerpoint/2010/main" val="1220356851"/>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891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2C6C97-E097-4566-99A3-B3D717417AE3}"/>
              </a:ext>
            </a:extLst>
          </p:cNvPr>
          <p:cNvSpPr>
            <a:spLocks noGrp="1"/>
          </p:cNvSpPr>
          <p:nvPr>
            <p:ph type="title"/>
          </p:nvPr>
        </p:nvSpPr>
        <p:spPr>
          <a:xfrm>
            <a:off x="913774" y="1365957"/>
            <a:ext cx="10364452" cy="4041422"/>
          </a:xfrm>
        </p:spPr>
        <p:txBody>
          <a:bodyPr vert="horz" lIns="91440" tIns="45720" rIns="91440" bIns="45720" rtlCol="0" anchor="ctr">
            <a:normAutofit/>
          </a:bodyPr>
          <a:lstStyle/>
          <a:p>
            <a:pPr marL="0" marR="0" algn="l">
              <a:spcAft>
                <a:spcPts val="600"/>
              </a:spcAft>
            </a:pPr>
            <a:r>
              <a:rPr lang="en-US" sz="2000" b="1" u="sng" dirty="0"/>
              <a:t>Question 3) </a:t>
            </a:r>
            <a:r>
              <a:rPr lang="en-US" sz="2000" b="1" dirty="0"/>
              <a:t>   </a:t>
            </a:r>
            <a:r>
              <a:rPr lang="en-US" sz="2000" dirty="0"/>
              <a:t>find accuracy of this project(dataset) by using  different methods and also compare each other model to check which one is best as compared to the others?</a:t>
            </a:r>
            <a:br>
              <a:rPr lang="en-US" sz="2000" dirty="0"/>
            </a:br>
            <a:br>
              <a:rPr lang="en-US" sz="2000" dirty="0"/>
            </a:br>
            <a:r>
              <a:rPr lang="en-US" sz="2000" b="1" u="sng" dirty="0"/>
              <a:t>Solution: </a:t>
            </a:r>
            <a:r>
              <a:rPr lang="en-US" sz="2000" b="1" dirty="0"/>
              <a:t>- </a:t>
            </a:r>
            <a:r>
              <a:rPr lang="en-US" sz="2000" dirty="0"/>
              <a:t>I used four models to find accuracy of this project That is Logistic regression , KNN model , Naïve bayes model and random forest classifier model .</a:t>
            </a:r>
            <a:br>
              <a:rPr lang="en-US" sz="2000" dirty="0"/>
            </a:br>
            <a:r>
              <a:rPr lang="en-US" sz="2000" dirty="0"/>
              <a:t>Logistic regression accuracy is 59.33</a:t>
            </a:r>
            <a:br>
              <a:rPr lang="en-US" sz="2000" dirty="0"/>
            </a:br>
            <a:r>
              <a:rPr lang="en-US" sz="2000" dirty="0"/>
              <a:t>KNN model accuracy is 54.91</a:t>
            </a:r>
            <a:br>
              <a:rPr lang="en-US" sz="2000" dirty="0"/>
            </a:br>
            <a:r>
              <a:rPr lang="en-US" sz="2000" dirty="0"/>
              <a:t>Naïve bayes model accuracy is 59.09</a:t>
            </a:r>
            <a:br>
              <a:rPr lang="en-US" sz="2000" dirty="0"/>
            </a:br>
            <a:r>
              <a:rPr lang="en-US" sz="2000" dirty="0"/>
              <a:t>Random forest classifier accuracy is 56.88</a:t>
            </a:r>
            <a:br>
              <a:rPr lang="en-US" sz="2000" dirty="0"/>
            </a:br>
            <a:r>
              <a:rPr lang="en-US" sz="2000" dirty="0"/>
              <a:t>So accuracy that we find with the help of logistic regression is best for our model that is 59.33</a:t>
            </a:r>
            <a:br>
              <a:rPr lang="en-US" sz="2000" dirty="0"/>
            </a:br>
            <a:endParaRPr lang="en-US" sz="2000" dirty="0"/>
          </a:p>
        </p:txBody>
      </p:sp>
    </p:spTree>
    <p:extLst>
      <p:ext uri="{BB962C8B-B14F-4D97-AF65-F5344CB8AC3E}">
        <p14:creationId xmlns:p14="http://schemas.microsoft.com/office/powerpoint/2010/main" val="267536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17BF-A6F2-4B07-968B-377BBBD30794}"/>
              </a:ext>
            </a:extLst>
          </p:cNvPr>
          <p:cNvSpPr>
            <a:spLocks noGrp="1"/>
          </p:cNvSpPr>
          <p:nvPr>
            <p:ph type="title"/>
          </p:nvPr>
        </p:nvSpPr>
        <p:spPr>
          <a:xfrm>
            <a:off x="913775" y="618517"/>
            <a:ext cx="10364451" cy="1596177"/>
          </a:xfrm>
        </p:spPr>
        <p:txBody>
          <a:bodyPr>
            <a:normAutofit/>
          </a:bodyPr>
          <a:lstStyle/>
          <a:p>
            <a:r>
              <a:rPr lang="en-CA" b="1" u="sng">
                <a:effectLst/>
                <a:latin typeface="Times New Roman" panose="02020603050405020304" pitchFamily="18" charset="0"/>
                <a:ea typeface="Times New Roman" panose="02020603050405020304" pitchFamily="18" charset="0"/>
                <a:cs typeface="Times New Roman" panose="02020603050405020304" pitchFamily="18" charset="0"/>
              </a:rPr>
              <a:t>Methodology:</a:t>
            </a:r>
            <a:br>
              <a:rPr lang="en-US" b="1">
                <a:effectLst/>
                <a:latin typeface="Calibri Light" panose="020F0302020204030204" pitchFamily="34" charset="0"/>
                <a:ea typeface="Times New Roman" panose="02020603050405020304" pitchFamily="18" charset="0"/>
                <a:cs typeface="Times New Roman" panose="02020603050405020304" pitchFamily="18" charset="0"/>
              </a:rPr>
            </a:br>
            <a:endParaRPr lang="en-US"/>
          </a:p>
        </p:txBody>
      </p:sp>
      <p:graphicFrame>
        <p:nvGraphicFramePr>
          <p:cNvPr id="9" name="Diagram 8">
            <a:extLst>
              <a:ext uri="{FF2B5EF4-FFF2-40B4-BE49-F238E27FC236}">
                <a16:creationId xmlns:a16="http://schemas.microsoft.com/office/drawing/2014/main" id="{2494312B-B6EA-43E0-8513-12E44943E88D}"/>
              </a:ext>
            </a:extLst>
          </p:cNvPr>
          <p:cNvGraphicFramePr/>
          <p:nvPr>
            <p:extLst>
              <p:ext uri="{D42A27DB-BD31-4B8C-83A1-F6EECF244321}">
                <p14:modId xmlns:p14="http://schemas.microsoft.com/office/powerpoint/2010/main" val="61771394"/>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7445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B09ED-96DE-486B-882B-89AE44B9C676}"/>
              </a:ext>
            </a:extLst>
          </p:cNvPr>
          <p:cNvSpPr>
            <a:spLocks noGrp="1"/>
          </p:cNvSpPr>
          <p:nvPr>
            <p:ph type="title"/>
          </p:nvPr>
        </p:nvSpPr>
        <p:spPr>
          <a:xfrm>
            <a:off x="913775" y="618518"/>
            <a:ext cx="10364451" cy="1008264"/>
          </a:xfrm>
        </p:spPr>
        <p:txBody>
          <a:bodyPr>
            <a:normAutofit/>
          </a:bodyPr>
          <a:lstStyle/>
          <a:p>
            <a:r>
              <a:rPr lang="en-US" b="1" u="sng" dirty="0"/>
              <a:t>Numerical attributes</a:t>
            </a:r>
          </a:p>
        </p:txBody>
      </p:sp>
      <p:graphicFrame>
        <p:nvGraphicFramePr>
          <p:cNvPr id="4" name="Content Placeholder 3">
            <a:extLst>
              <a:ext uri="{FF2B5EF4-FFF2-40B4-BE49-F238E27FC236}">
                <a16:creationId xmlns:a16="http://schemas.microsoft.com/office/drawing/2014/main" id="{445E4C82-FCBF-4C37-9A5A-B7703558AFD6}"/>
              </a:ext>
            </a:extLst>
          </p:cNvPr>
          <p:cNvGraphicFramePr>
            <a:graphicFrameLocks noGrp="1"/>
          </p:cNvGraphicFramePr>
          <p:nvPr>
            <p:ph idx="1"/>
            <p:extLst>
              <p:ext uri="{D42A27DB-BD31-4B8C-83A1-F6EECF244321}">
                <p14:modId xmlns:p14="http://schemas.microsoft.com/office/powerpoint/2010/main" val="267886142"/>
              </p:ext>
            </p:extLst>
          </p:nvPr>
        </p:nvGraphicFramePr>
        <p:xfrm>
          <a:off x="914400" y="2592465"/>
          <a:ext cx="10363204" cy="2909089"/>
        </p:xfrm>
        <a:graphic>
          <a:graphicData uri="http://schemas.openxmlformats.org/drawingml/2006/table">
            <a:tbl>
              <a:tblPr firstRow="1" firstCol="1" bandRow="1">
                <a:tableStyleId>{5C22544A-7EE6-4342-B048-85BDC9FD1C3A}</a:tableStyleId>
              </a:tblPr>
              <a:tblGrid>
                <a:gridCol w="2075958">
                  <a:extLst>
                    <a:ext uri="{9D8B030D-6E8A-4147-A177-3AD203B41FA5}">
                      <a16:colId xmlns:a16="http://schemas.microsoft.com/office/drawing/2014/main" val="3851199500"/>
                    </a:ext>
                  </a:extLst>
                </a:gridCol>
                <a:gridCol w="1206434">
                  <a:extLst>
                    <a:ext uri="{9D8B030D-6E8A-4147-A177-3AD203B41FA5}">
                      <a16:colId xmlns:a16="http://schemas.microsoft.com/office/drawing/2014/main" val="3403964789"/>
                    </a:ext>
                  </a:extLst>
                </a:gridCol>
                <a:gridCol w="1080863">
                  <a:extLst>
                    <a:ext uri="{9D8B030D-6E8A-4147-A177-3AD203B41FA5}">
                      <a16:colId xmlns:a16="http://schemas.microsoft.com/office/drawing/2014/main" val="3209218518"/>
                    </a:ext>
                  </a:extLst>
                </a:gridCol>
                <a:gridCol w="1332006">
                  <a:extLst>
                    <a:ext uri="{9D8B030D-6E8A-4147-A177-3AD203B41FA5}">
                      <a16:colId xmlns:a16="http://schemas.microsoft.com/office/drawing/2014/main" val="3021875456"/>
                    </a:ext>
                  </a:extLst>
                </a:gridCol>
                <a:gridCol w="728789">
                  <a:extLst>
                    <a:ext uri="{9D8B030D-6E8A-4147-A177-3AD203B41FA5}">
                      <a16:colId xmlns:a16="http://schemas.microsoft.com/office/drawing/2014/main" val="3055887305"/>
                    </a:ext>
                  </a:extLst>
                </a:gridCol>
                <a:gridCol w="716468">
                  <a:extLst>
                    <a:ext uri="{9D8B030D-6E8A-4147-A177-3AD203B41FA5}">
                      <a16:colId xmlns:a16="http://schemas.microsoft.com/office/drawing/2014/main" val="2263905923"/>
                    </a:ext>
                  </a:extLst>
                </a:gridCol>
                <a:gridCol w="968559">
                  <a:extLst>
                    <a:ext uri="{9D8B030D-6E8A-4147-A177-3AD203B41FA5}">
                      <a16:colId xmlns:a16="http://schemas.microsoft.com/office/drawing/2014/main" val="1767273640"/>
                    </a:ext>
                  </a:extLst>
                </a:gridCol>
                <a:gridCol w="997938">
                  <a:extLst>
                    <a:ext uri="{9D8B030D-6E8A-4147-A177-3AD203B41FA5}">
                      <a16:colId xmlns:a16="http://schemas.microsoft.com/office/drawing/2014/main" val="3954253942"/>
                    </a:ext>
                  </a:extLst>
                </a:gridCol>
                <a:gridCol w="1256189">
                  <a:extLst>
                    <a:ext uri="{9D8B030D-6E8A-4147-A177-3AD203B41FA5}">
                      <a16:colId xmlns:a16="http://schemas.microsoft.com/office/drawing/2014/main" val="3744844309"/>
                    </a:ext>
                  </a:extLst>
                </a:gridCol>
              </a:tblGrid>
              <a:tr h="465894">
                <a:tc>
                  <a:txBody>
                    <a:bodyPr/>
                    <a:lstStyle/>
                    <a:p>
                      <a:pPr algn="l"/>
                      <a:r>
                        <a:rPr lang="en-CA" sz="1600">
                          <a:effectLst/>
                        </a:rPr>
                        <a:t>Attributes Name</a:t>
                      </a:r>
                      <a:endParaRPr lang="en-US" sz="1600">
                        <a:effectLst/>
                        <a:latin typeface="Arial" panose="020B0604020202020204" pitchFamily="34" charset="0"/>
                        <a:cs typeface="Times New Roman" panose="02020603050405020304" pitchFamily="18" charset="0"/>
                      </a:endParaRPr>
                    </a:p>
                  </a:txBody>
                  <a:tcPr marL="80555" marR="80555" marT="80555" marB="80555" anchor="ctr"/>
                </a:tc>
                <a:tc>
                  <a:txBody>
                    <a:bodyPr/>
                    <a:lstStyle/>
                    <a:p>
                      <a:pPr marL="211455" indent="-211455" algn="l"/>
                      <a:r>
                        <a:rPr lang="en-CA" sz="1500">
                          <a:effectLst/>
                        </a:rPr>
                        <a:t>count</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CA" sz="1500">
                          <a:effectLst/>
                        </a:rPr>
                        <a:t>mean</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CA" sz="1500">
                          <a:effectLst/>
                        </a:rPr>
                        <a:t>std</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CA" sz="1500">
                          <a:effectLst/>
                        </a:rPr>
                        <a:t>min</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CA" sz="1500">
                          <a:effectLst/>
                        </a:rPr>
                        <a:t>25%</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CA" sz="1500">
                          <a:effectLst/>
                        </a:rPr>
                        <a:t>50%</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CA" sz="1500">
                          <a:effectLst/>
                        </a:rPr>
                        <a:t>75%</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CA" sz="1500">
                          <a:effectLst/>
                        </a:rPr>
                        <a:t>max</a:t>
                      </a:r>
                      <a:endParaRPr lang="en-US" sz="1600">
                        <a:effectLst/>
                        <a:latin typeface="Arial" panose="020B0604020202020204" pitchFamily="34" charset="0"/>
                        <a:cs typeface="Times New Roman" panose="02020603050405020304" pitchFamily="18" charset="0"/>
                      </a:endParaRPr>
                    </a:p>
                  </a:txBody>
                  <a:tcPr marL="80555" marR="80555" marT="80555" marB="80555"/>
                </a:tc>
                <a:extLst>
                  <a:ext uri="{0D108BD9-81ED-4DB2-BD59-A6C34878D82A}">
                    <a16:rowId xmlns:a16="http://schemas.microsoft.com/office/drawing/2014/main" val="1561200291"/>
                  </a:ext>
                </a:extLst>
              </a:tr>
              <a:tr h="488639">
                <a:tc>
                  <a:txBody>
                    <a:bodyPr/>
                    <a:lstStyle/>
                    <a:p>
                      <a:pPr marL="211455" indent="-211455" algn="l"/>
                      <a:r>
                        <a:rPr lang="en-US" sz="1800">
                          <a:effectLst/>
                        </a:rPr>
                        <a:t>Rating</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US" sz="1800">
                          <a:effectLst/>
                        </a:rPr>
                        <a:t>1038265</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2</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2</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3</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4</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5</a:t>
                      </a:r>
                      <a:endParaRPr lang="en-US" sz="1600">
                        <a:effectLst/>
                        <a:latin typeface="Arial" panose="020B0604020202020204" pitchFamily="34" charset="0"/>
                        <a:cs typeface="Times New Roman" panose="02020603050405020304" pitchFamily="18" charset="0"/>
                      </a:endParaRPr>
                    </a:p>
                  </a:txBody>
                  <a:tcPr marL="80555" marR="80555" marT="80555" marB="80555" anchor="b"/>
                </a:tc>
                <a:extLst>
                  <a:ext uri="{0D108BD9-81ED-4DB2-BD59-A6C34878D82A}">
                    <a16:rowId xmlns:a16="http://schemas.microsoft.com/office/drawing/2014/main" val="1313381863"/>
                  </a:ext>
                </a:extLst>
              </a:tr>
              <a:tr h="488639">
                <a:tc>
                  <a:txBody>
                    <a:bodyPr/>
                    <a:lstStyle/>
                    <a:p>
                      <a:pPr marL="211455" indent="-211455" algn="l"/>
                      <a:r>
                        <a:rPr lang="en-US" sz="1800">
                          <a:effectLst/>
                        </a:rPr>
                        <a:t>Rating_Count</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US" sz="1800">
                          <a:effectLst/>
                        </a:rPr>
                        <a:t>1038265</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2937</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255967</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6</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42</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1.39E+08</a:t>
                      </a:r>
                      <a:endParaRPr lang="en-US" sz="1600">
                        <a:effectLst/>
                        <a:latin typeface="Arial" panose="020B0604020202020204" pitchFamily="34" charset="0"/>
                        <a:cs typeface="Times New Roman" panose="02020603050405020304" pitchFamily="18" charset="0"/>
                      </a:endParaRPr>
                    </a:p>
                  </a:txBody>
                  <a:tcPr marL="80555" marR="80555" marT="80555" marB="80555" anchor="b"/>
                </a:tc>
                <a:extLst>
                  <a:ext uri="{0D108BD9-81ED-4DB2-BD59-A6C34878D82A}">
                    <a16:rowId xmlns:a16="http://schemas.microsoft.com/office/drawing/2014/main" val="670348105"/>
                  </a:ext>
                </a:extLst>
              </a:tr>
              <a:tr h="488639">
                <a:tc>
                  <a:txBody>
                    <a:bodyPr/>
                    <a:lstStyle/>
                    <a:p>
                      <a:pPr marL="211455" indent="-211455" algn="l"/>
                      <a:r>
                        <a:rPr lang="en-US" sz="1800">
                          <a:effectLst/>
                        </a:rPr>
                        <a:t>Minimum_Installs</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US" sz="1800">
                          <a:effectLst/>
                        </a:rPr>
                        <a:t>1048529</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176200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13259642</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50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500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5000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5E+09</a:t>
                      </a:r>
                      <a:endParaRPr lang="en-US" sz="1600">
                        <a:effectLst/>
                        <a:latin typeface="Arial" panose="020B0604020202020204" pitchFamily="34" charset="0"/>
                        <a:cs typeface="Times New Roman" panose="02020603050405020304" pitchFamily="18" charset="0"/>
                      </a:endParaRPr>
                    </a:p>
                  </a:txBody>
                  <a:tcPr marL="80555" marR="80555" marT="80555" marB="80555" anchor="b"/>
                </a:tc>
                <a:extLst>
                  <a:ext uri="{0D108BD9-81ED-4DB2-BD59-A6C34878D82A}">
                    <a16:rowId xmlns:a16="http://schemas.microsoft.com/office/drawing/2014/main" val="4103996431"/>
                  </a:ext>
                </a:extLst>
              </a:tr>
              <a:tr h="488639">
                <a:tc>
                  <a:txBody>
                    <a:bodyPr/>
                    <a:lstStyle/>
                    <a:p>
                      <a:pPr marL="211455" indent="-211455" algn="l"/>
                      <a:r>
                        <a:rPr lang="en-US" sz="1800">
                          <a:effectLst/>
                        </a:rPr>
                        <a:t>Maximum_Installs</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US" sz="1800">
                          <a:effectLst/>
                        </a:rPr>
                        <a:t>1048575</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304457</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20466334</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84</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695</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7361</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9.77E+09</a:t>
                      </a:r>
                      <a:endParaRPr lang="en-US" sz="1600">
                        <a:effectLst/>
                        <a:latin typeface="Arial" panose="020B0604020202020204" pitchFamily="34" charset="0"/>
                        <a:cs typeface="Times New Roman" panose="02020603050405020304" pitchFamily="18" charset="0"/>
                      </a:endParaRPr>
                    </a:p>
                  </a:txBody>
                  <a:tcPr marL="80555" marR="80555" marT="80555" marB="80555" anchor="b"/>
                </a:tc>
                <a:extLst>
                  <a:ext uri="{0D108BD9-81ED-4DB2-BD59-A6C34878D82A}">
                    <a16:rowId xmlns:a16="http://schemas.microsoft.com/office/drawing/2014/main" val="1834949325"/>
                  </a:ext>
                </a:extLst>
              </a:tr>
              <a:tr h="488639">
                <a:tc>
                  <a:txBody>
                    <a:bodyPr/>
                    <a:lstStyle/>
                    <a:p>
                      <a:pPr marL="211455" indent="-211455" algn="l"/>
                      <a:r>
                        <a:rPr lang="en-US" sz="1800">
                          <a:effectLst/>
                        </a:rPr>
                        <a:t>Price</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US" sz="1800">
                          <a:effectLst/>
                        </a:rPr>
                        <a:t>1048575</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3</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400</a:t>
                      </a:r>
                      <a:endParaRPr lang="en-US" sz="1600">
                        <a:effectLst/>
                        <a:latin typeface="Arial" panose="020B0604020202020204" pitchFamily="34" charset="0"/>
                        <a:cs typeface="Times New Roman" panose="02020603050405020304" pitchFamily="18" charset="0"/>
                      </a:endParaRPr>
                    </a:p>
                  </a:txBody>
                  <a:tcPr marL="80555" marR="80555" marT="80555" marB="80555" anchor="b"/>
                </a:tc>
                <a:extLst>
                  <a:ext uri="{0D108BD9-81ED-4DB2-BD59-A6C34878D82A}">
                    <a16:rowId xmlns:a16="http://schemas.microsoft.com/office/drawing/2014/main" val="3974971334"/>
                  </a:ext>
                </a:extLst>
              </a:tr>
            </a:tbl>
          </a:graphicData>
        </a:graphic>
      </p:graphicFrame>
      <p:sp>
        <p:nvSpPr>
          <p:cNvPr id="5" name="TextBox 4">
            <a:extLst>
              <a:ext uri="{FF2B5EF4-FFF2-40B4-BE49-F238E27FC236}">
                <a16:creationId xmlns:a16="http://schemas.microsoft.com/office/drawing/2014/main" id="{EA7B6F48-6B9F-464D-83A4-457BEBA2C7F3}"/>
              </a:ext>
            </a:extLst>
          </p:cNvPr>
          <p:cNvSpPr txBox="1"/>
          <p:nvPr/>
        </p:nvSpPr>
        <p:spPr>
          <a:xfrm>
            <a:off x="913775" y="1626782"/>
            <a:ext cx="9686261" cy="861774"/>
          </a:xfrm>
          <a:prstGeom prst="rect">
            <a:avLst/>
          </a:prstGeom>
          <a:noFill/>
        </p:spPr>
        <p:txBody>
          <a:bodyPr wrap="square" rtlCol="0">
            <a:spAutoFit/>
          </a:bodyPr>
          <a:lstStyle/>
          <a:p>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contain summary of dataset it is showing the numeric attributes of count, mean</a:t>
            </a:r>
            <a:r>
              <a:rPr lang="en-CA" sz="1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or average, is calculated by adding up the scores and dividing the total by the number of scores</a:t>
            </a: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 standard deviation </a:t>
            </a:r>
            <a:r>
              <a:rPr lang="en-CA"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a measure of dispersion of data values from the </a:t>
            </a:r>
            <a:r>
              <a:rPr lang="en-CA" sz="14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mean</a:t>
            </a:r>
            <a:r>
              <a:rPr lang="en-CA"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474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6DBD0-949B-4430-91C0-268B64077048}"/>
              </a:ext>
            </a:extLst>
          </p:cNvPr>
          <p:cNvSpPr>
            <a:spLocks noGrp="1"/>
          </p:cNvSpPr>
          <p:nvPr>
            <p:ph type="title"/>
          </p:nvPr>
        </p:nvSpPr>
        <p:spPr>
          <a:xfrm>
            <a:off x="913775" y="618517"/>
            <a:ext cx="10364451" cy="1596177"/>
          </a:xfrm>
        </p:spPr>
        <p:txBody>
          <a:bodyPr>
            <a:normAutofit/>
          </a:bodyPr>
          <a:lstStyle/>
          <a:p>
            <a:r>
              <a:rPr lang="en-US" dirty="0"/>
              <a:t>Missing values</a:t>
            </a:r>
          </a:p>
        </p:txBody>
      </p:sp>
      <p:graphicFrame>
        <p:nvGraphicFramePr>
          <p:cNvPr id="4" name="Content Placeholder 3">
            <a:extLst>
              <a:ext uri="{FF2B5EF4-FFF2-40B4-BE49-F238E27FC236}">
                <a16:creationId xmlns:a16="http://schemas.microsoft.com/office/drawing/2014/main" id="{CCAD9887-D104-40AD-95F4-9942BDC76A49}"/>
              </a:ext>
            </a:extLst>
          </p:cNvPr>
          <p:cNvGraphicFramePr>
            <a:graphicFrameLocks noGrp="1"/>
          </p:cNvGraphicFramePr>
          <p:nvPr>
            <p:ph idx="1"/>
            <p:extLst>
              <p:ext uri="{D42A27DB-BD31-4B8C-83A1-F6EECF244321}">
                <p14:modId xmlns:p14="http://schemas.microsoft.com/office/powerpoint/2010/main" val="3646581629"/>
              </p:ext>
            </p:extLst>
          </p:nvPr>
        </p:nvGraphicFramePr>
        <p:xfrm>
          <a:off x="2428964" y="3287387"/>
          <a:ext cx="7334071" cy="3029069"/>
        </p:xfrm>
        <a:graphic>
          <a:graphicData uri="http://schemas.openxmlformats.org/drawingml/2006/table">
            <a:tbl>
              <a:tblPr firstRow="1" firstCol="1" bandRow="1">
                <a:noFill/>
                <a:tableStyleId>{5C22544A-7EE6-4342-B048-85BDC9FD1C3A}</a:tableStyleId>
              </a:tblPr>
              <a:tblGrid>
                <a:gridCol w="4875191">
                  <a:extLst>
                    <a:ext uri="{9D8B030D-6E8A-4147-A177-3AD203B41FA5}">
                      <a16:colId xmlns:a16="http://schemas.microsoft.com/office/drawing/2014/main" val="4270232624"/>
                    </a:ext>
                  </a:extLst>
                </a:gridCol>
                <a:gridCol w="2458880">
                  <a:extLst>
                    <a:ext uri="{9D8B030D-6E8A-4147-A177-3AD203B41FA5}">
                      <a16:colId xmlns:a16="http://schemas.microsoft.com/office/drawing/2014/main" val="1789799805"/>
                    </a:ext>
                  </a:extLst>
                </a:gridCol>
              </a:tblGrid>
              <a:tr h="683493">
                <a:tc>
                  <a:txBody>
                    <a:bodyPr/>
                    <a:lstStyle/>
                    <a:p>
                      <a:pPr marL="0" marR="0" algn="ctr">
                        <a:lnSpc>
                          <a:spcPct val="110000"/>
                        </a:lnSpc>
                        <a:spcBef>
                          <a:spcPts val="0"/>
                        </a:spcBef>
                        <a:spcAft>
                          <a:spcPts val="0"/>
                        </a:spcAft>
                      </a:pPr>
                      <a:r>
                        <a:rPr lang="en-US" sz="2500" b="1" cap="none" spc="0">
                          <a:solidFill>
                            <a:schemeClr val="tx1"/>
                          </a:solidFill>
                          <a:effectLst/>
                        </a:rPr>
                        <a:t>Developer_Website</a:t>
                      </a:r>
                      <a:endParaRPr lang="en-US" sz="25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8268" marR="105288" marT="28077" marB="210575" anchor="b">
                    <a:lnL w="12700" cmpd="sng">
                      <a:noFill/>
                    </a:lnL>
                    <a:lnR w="12700" cmpd="sng">
                      <a:noFill/>
                    </a:lnR>
                    <a:lnT w="9525" cap="flat" cmpd="sng" algn="ctr">
                      <a:noFill/>
                      <a:prstDash val="solid"/>
                    </a:lnT>
                    <a:lnB w="38100" cmpd="sng">
                      <a:noFill/>
                    </a:lnB>
                    <a:noFill/>
                  </a:tcPr>
                </a:tc>
                <a:tc>
                  <a:txBody>
                    <a:bodyPr/>
                    <a:lstStyle/>
                    <a:p>
                      <a:pPr marL="0" marR="0" algn="r">
                        <a:lnSpc>
                          <a:spcPct val="110000"/>
                        </a:lnSpc>
                        <a:spcBef>
                          <a:spcPts val="0"/>
                        </a:spcBef>
                        <a:spcAft>
                          <a:spcPts val="0"/>
                        </a:spcAft>
                      </a:pPr>
                      <a:r>
                        <a:rPr lang="en-US" sz="2500" b="1" cap="none" spc="0">
                          <a:solidFill>
                            <a:schemeClr val="tx1"/>
                          </a:solidFill>
                          <a:effectLst/>
                        </a:rPr>
                        <a:t>100692</a:t>
                      </a:r>
                      <a:endParaRPr lang="en-US" sz="25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8268" marR="105288" marT="28077" marB="210575"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299805494"/>
                  </a:ext>
                </a:extLst>
              </a:tr>
              <a:tr h="586394">
                <a:tc>
                  <a:txBody>
                    <a:bodyPr/>
                    <a:lstStyle/>
                    <a:p>
                      <a:pPr marL="0" marR="0" algn="ctr">
                        <a:lnSpc>
                          <a:spcPct val="110000"/>
                        </a:lnSpc>
                        <a:spcBef>
                          <a:spcPts val="0"/>
                        </a:spcBef>
                        <a:spcAft>
                          <a:spcPts val="0"/>
                        </a:spcAft>
                      </a:pPr>
                      <a:r>
                        <a:rPr lang="en-US" sz="1800" b="1" cap="none" spc="0" dirty="0" err="1">
                          <a:solidFill>
                            <a:schemeClr val="tx1"/>
                          </a:solidFill>
                          <a:effectLst/>
                        </a:rPr>
                        <a:t>Privacy_Policy</a:t>
                      </a:r>
                      <a:endParaRPr lang="en-US" sz="1800" b="1"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8268" marR="105288" marT="28077" marB="210575">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marL="0" marR="0" algn="r">
                        <a:lnSpc>
                          <a:spcPct val="110000"/>
                        </a:lnSpc>
                        <a:spcBef>
                          <a:spcPts val="0"/>
                        </a:spcBef>
                        <a:spcAft>
                          <a:spcPts val="0"/>
                        </a:spcAft>
                      </a:pPr>
                      <a:r>
                        <a:rPr lang="en-US" sz="1800" cap="none" spc="0">
                          <a:solidFill>
                            <a:schemeClr val="tx1"/>
                          </a:solidFill>
                          <a:effectLst/>
                        </a:rPr>
                        <a:t>55600</a:t>
                      </a:r>
                      <a:endParaRPr lang="en-US" sz="18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8268" marR="105288" marT="28077" marB="210575" anchor="b">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3879754937"/>
                  </a:ext>
                </a:extLst>
              </a:tr>
              <a:tr h="586394">
                <a:tc>
                  <a:txBody>
                    <a:bodyPr/>
                    <a:lstStyle/>
                    <a:p>
                      <a:pPr marL="0" marR="0" algn="ctr">
                        <a:lnSpc>
                          <a:spcPct val="110000"/>
                        </a:lnSpc>
                        <a:spcBef>
                          <a:spcPts val="0"/>
                        </a:spcBef>
                        <a:spcAft>
                          <a:spcPts val="0"/>
                        </a:spcAft>
                      </a:pPr>
                      <a:r>
                        <a:rPr lang="en-US" sz="1800" b="1" cap="none" spc="0">
                          <a:solidFill>
                            <a:schemeClr val="tx1"/>
                          </a:solidFill>
                          <a:effectLst/>
                        </a:rPr>
                        <a:t>Released</a:t>
                      </a:r>
                      <a:endParaRPr lang="en-US" sz="18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8268" marR="105288" marT="28077" marB="210575">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gn="r">
                        <a:lnSpc>
                          <a:spcPct val="110000"/>
                        </a:lnSpc>
                        <a:spcBef>
                          <a:spcPts val="0"/>
                        </a:spcBef>
                        <a:spcAft>
                          <a:spcPts val="0"/>
                        </a:spcAft>
                      </a:pPr>
                      <a:r>
                        <a:rPr lang="en-US" sz="1800" cap="none" spc="0">
                          <a:solidFill>
                            <a:schemeClr val="tx1"/>
                          </a:solidFill>
                          <a:effectLst/>
                        </a:rPr>
                        <a:t>9349</a:t>
                      </a:r>
                      <a:endParaRPr lang="en-US" sz="18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8268" marR="105288" marT="28077" marB="210575"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940654475"/>
                  </a:ext>
                </a:extLst>
              </a:tr>
              <a:tr h="586394">
                <a:tc>
                  <a:txBody>
                    <a:bodyPr/>
                    <a:lstStyle/>
                    <a:p>
                      <a:pPr marL="0" marR="0" algn="ctr">
                        <a:lnSpc>
                          <a:spcPct val="110000"/>
                        </a:lnSpc>
                        <a:spcBef>
                          <a:spcPts val="0"/>
                        </a:spcBef>
                        <a:spcAft>
                          <a:spcPts val="0"/>
                        </a:spcAft>
                      </a:pPr>
                      <a:r>
                        <a:rPr lang="en-US" sz="1800" b="1" cap="none" spc="0">
                          <a:solidFill>
                            <a:schemeClr val="tx1"/>
                          </a:solidFill>
                          <a:effectLst/>
                        </a:rPr>
                        <a:t>Rating</a:t>
                      </a:r>
                      <a:endParaRPr lang="en-US" sz="18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8268" marR="105288" marT="28077" marB="210575">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marL="0" marR="0" algn="r">
                        <a:lnSpc>
                          <a:spcPct val="110000"/>
                        </a:lnSpc>
                        <a:spcBef>
                          <a:spcPts val="0"/>
                        </a:spcBef>
                        <a:spcAft>
                          <a:spcPts val="0"/>
                        </a:spcAft>
                      </a:pPr>
                      <a:r>
                        <a:rPr lang="en-US" sz="1800" cap="none" spc="0">
                          <a:solidFill>
                            <a:schemeClr val="tx1"/>
                          </a:solidFill>
                          <a:effectLst/>
                        </a:rPr>
                        <a:t>3033</a:t>
                      </a:r>
                      <a:endParaRPr lang="en-US" sz="18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8268" marR="105288" marT="28077" marB="210575" anchor="b">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026804607"/>
                  </a:ext>
                </a:extLst>
              </a:tr>
              <a:tr h="586394">
                <a:tc>
                  <a:txBody>
                    <a:bodyPr/>
                    <a:lstStyle/>
                    <a:p>
                      <a:pPr marL="0" marR="0" algn="ctr">
                        <a:lnSpc>
                          <a:spcPct val="110000"/>
                        </a:lnSpc>
                        <a:spcBef>
                          <a:spcPts val="0"/>
                        </a:spcBef>
                        <a:spcAft>
                          <a:spcPts val="0"/>
                        </a:spcAft>
                      </a:pPr>
                      <a:r>
                        <a:rPr lang="en-US" sz="1800" b="1" cap="none" spc="0">
                          <a:solidFill>
                            <a:schemeClr val="tx1"/>
                          </a:solidFill>
                          <a:effectLst/>
                        </a:rPr>
                        <a:t>Rating_Count</a:t>
                      </a:r>
                      <a:endParaRPr lang="en-US" sz="18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8268" marR="105288" marT="28077" marB="210575">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gn="r">
                        <a:lnSpc>
                          <a:spcPct val="110000"/>
                        </a:lnSpc>
                        <a:spcBef>
                          <a:spcPts val="0"/>
                        </a:spcBef>
                        <a:spcAft>
                          <a:spcPts val="0"/>
                        </a:spcAft>
                      </a:pPr>
                      <a:r>
                        <a:rPr lang="en-US" sz="1800" cap="none" spc="0" dirty="0">
                          <a:solidFill>
                            <a:schemeClr val="tx1"/>
                          </a:solidFill>
                          <a:effectLst/>
                        </a:rPr>
                        <a:t>3033</a:t>
                      </a:r>
                      <a:endParaRPr lang="en-US" sz="18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8268" marR="105288" marT="28077" marB="210575"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19363014"/>
                  </a:ext>
                </a:extLst>
              </a:tr>
            </a:tbl>
          </a:graphicData>
        </a:graphic>
      </p:graphicFrame>
      <p:sp>
        <p:nvSpPr>
          <p:cNvPr id="5" name="TextBox 4">
            <a:extLst>
              <a:ext uri="{FF2B5EF4-FFF2-40B4-BE49-F238E27FC236}">
                <a16:creationId xmlns:a16="http://schemas.microsoft.com/office/drawing/2014/main" id="{C969D2EB-A25B-4F14-9A06-0B48DCC7C6C8}"/>
              </a:ext>
            </a:extLst>
          </p:cNvPr>
          <p:cNvSpPr txBox="1"/>
          <p:nvPr/>
        </p:nvSpPr>
        <p:spPr>
          <a:xfrm>
            <a:off x="1679943" y="2103701"/>
            <a:ext cx="7931889" cy="738664"/>
          </a:xfrm>
          <a:prstGeom prst="rect">
            <a:avLst/>
          </a:prstGeom>
          <a:noFill/>
        </p:spPr>
        <p:txBody>
          <a:bodyPr wrap="square" rtlCol="0">
            <a:spAutoFit/>
          </a:bodyPr>
          <a:lstStyle/>
          <a:p>
            <a:r>
              <a:rPr lang="en-CA" sz="1400" dirty="0">
                <a:solidFill>
                  <a:srgbClr val="000000"/>
                </a:solidFill>
                <a:effectLst/>
                <a:latin typeface="Times New Roman" panose="02020603050405020304" pitchFamily="18" charset="0"/>
                <a:ea typeface="Times New Roman" panose="02020603050405020304" pitchFamily="18" charset="0"/>
              </a:rPr>
              <a:t>Missing values are the null values in a dataset. When there is no value stored for any variable in an observation then that condition is treated as null/missing or N/A value. If there is an availability of null values in any dataset, then our result will never be accurate</a:t>
            </a:r>
            <a:endParaRPr lang="en-US" sz="1400" dirty="0"/>
          </a:p>
        </p:txBody>
      </p:sp>
    </p:spTree>
    <p:extLst>
      <p:ext uri="{BB962C8B-B14F-4D97-AF65-F5344CB8AC3E}">
        <p14:creationId xmlns:p14="http://schemas.microsoft.com/office/powerpoint/2010/main" val="146165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bar chart&#10;&#10;Description automatically generated">
            <a:extLst>
              <a:ext uri="{FF2B5EF4-FFF2-40B4-BE49-F238E27FC236}">
                <a16:creationId xmlns:a16="http://schemas.microsoft.com/office/drawing/2014/main" id="{1D873B53-6AF0-422C-959E-551F6113F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248643" y="1268938"/>
            <a:ext cx="6299887" cy="4205174"/>
          </a:xfrm>
          <a:prstGeom prst="rect">
            <a:avLst/>
          </a:prstGeom>
          <a:noFill/>
        </p:spPr>
      </p:pic>
      <p:pic>
        <p:nvPicPr>
          <p:cNvPr id="18" name="Picture 14">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Content Placeholder 7">
            <a:extLst>
              <a:ext uri="{FF2B5EF4-FFF2-40B4-BE49-F238E27FC236}">
                <a16:creationId xmlns:a16="http://schemas.microsoft.com/office/drawing/2014/main" id="{D49154E0-8F24-CCF4-4B19-7339922A2F03}"/>
              </a:ext>
            </a:extLst>
          </p:cNvPr>
          <p:cNvSpPr>
            <a:spLocks noGrp="1"/>
          </p:cNvSpPr>
          <p:nvPr>
            <p:ph idx="1"/>
          </p:nvPr>
        </p:nvSpPr>
        <p:spPr>
          <a:xfrm>
            <a:off x="913774" y="2367092"/>
            <a:ext cx="3740509" cy="3881309"/>
          </a:xfrm>
        </p:spPr>
        <p:txBody>
          <a:bodyPr>
            <a:normAutofit/>
          </a:bodyPr>
          <a:lstStyle/>
          <a:p>
            <a:r>
              <a:rPr lang="en-CA"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CA" sz="1600" b="1" u="sng" dirty="0">
                <a:effectLst/>
                <a:latin typeface="Times New Roman" panose="02020603050405020304" pitchFamily="18" charset="0"/>
                <a:ea typeface="Times New Roman" panose="02020603050405020304" pitchFamily="18" charset="0"/>
                <a:cs typeface="Times New Roman" panose="02020603050405020304" pitchFamily="18" charset="0"/>
              </a:rPr>
              <a:t>Count vs Currency) </a:t>
            </a:r>
            <a:r>
              <a:rPr lang="en-CA" sz="16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r>
              <a:rPr lang="en-CA" sz="1600" dirty="0">
                <a:effectLst/>
                <a:latin typeface="Times New Roman" panose="02020603050405020304" pitchFamily="18" charset="0"/>
                <a:ea typeface="Times New Roman" panose="02020603050405020304" pitchFamily="18" charset="0"/>
                <a:cs typeface="Times New Roman" panose="02020603050405020304" pitchFamily="18" charset="0"/>
              </a:rPr>
              <a:t> This bar graph represents the information between currency and counts. We can see that from this graph that the counts of USD currency has highest as compared to others. It is nearly 700000.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cap="none"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C291BE2F-9F15-495D-A9F7-D1C799396EE8}"/>
              </a:ext>
            </a:extLst>
          </p:cNvPr>
          <p:cNvSpPr>
            <a:spLocks noGrp="1"/>
          </p:cNvSpPr>
          <p:nvPr>
            <p:ph type="title"/>
          </p:nvPr>
        </p:nvSpPr>
        <p:spPr>
          <a:xfrm>
            <a:off x="913774" y="640831"/>
            <a:ext cx="3740515" cy="1573863"/>
          </a:xfrm>
        </p:spPr>
        <p:txBody>
          <a:bodyPr>
            <a:normAutofit/>
          </a:bodyPr>
          <a:lstStyle/>
          <a:p>
            <a:pPr algn="l"/>
            <a:r>
              <a:rPr lang="en-US" b="1" u="sng" dirty="0"/>
              <a:t>Data visualization</a:t>
            </a:r>
            <a:endParaRPr lang="en-US" b="1" u="sng"/>
          </a:p>
        </p:txBody>
      </p:sp>
    </p:spTree>
    <p:extLst>
      <p:ext uri="{BB962C8B-B14F-4D97-AF65-F5344CB8AC3E}">
        <p14:creationId xmlns:p14="http://schemas.microsoft.com/office/powerpoint/2010/main" val="127205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262BA729-561C-4E13-9D6E-6402E3C6C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643" y="1450060"/>
            <a:ext cx="6299887" cy="3842930"/>
          </a:xfrm>
          <a:prstGeom prst="rect">
            <a:avLst/>
          </a:prstGeom>
        </p:spPr>
      </p:pic>
      <p:pic>
        <p:nvPicPr>
          <p:cNvPr id="22" name="Picture 21">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0EF82EBB-12D5-41C3-89B5-627D8011647D}"/>
              </a:ext>
            </a:extLst>
          </p:cNvPr>
          <p:cNvSpPr>
            <a:spLocks noGrp="1"/>
          </p:cNvSpPr>
          <p:nvPr>
            <p:ph idx="1"/>
          </p:nvPr>
        </p:nvSpPr>
        <p:spPr>
          <a:xfrm>
            <a:off x="913774" y="2367092"/>
            <a:ext cx="3740509" cy="3881309"/>
          </a:xfrm>
        </p:spPr>
        <p:txBody>
          <a:bodyPr>
            <a:normAutofit/>
          </a:bodyPr>
          <a:lstStyle/>
          <a:p>
            <a:pPr marL="0" indent="0">
              <a:buNone/>
            </a:pP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  We can noticed that  people who are 18+ that people give highest rating to the content of all application as compare to the other categories( adults only , everyone , mature , 17+ , Teen , Unrated) like more then as a 60,00,00 counts number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p>
        </p:txBody>
      </p:sp>
      <p:sp>
        <p:nvSpPr>
          <p:cNvPr id="2" name="Title 1">
            <a:extLst>
              <a:ext uri="{FF2B5EF4-FFF2-40B4-BE49-F238E27FC236}">
                <a16:creationId xmlns:a16="http://schemas.microsoft.com/office/drawing/2014/main" id="{9DC15475-BED1-4B68-BCB3-DE37AE6EA7C6}"/>
              </a:ext>
            </a:extLst>
          </p:cNvPr>
          <p:cNvSpPr>
            <a:spLocks noGrp="1"/>
          </p:cNvSpPr>
          <p:nvPr>
            <p:ph type="title"/>
          </p:nvPr>
        </p:nvSpPr>
        <p:spPr>
          <a:xfrm>
            <a:off x="913774" y="640831"/>
            <a:ext cx="3740515" cy="1573863"/>
          </a:xfrm>
        </p:spPr>
        <p:txBody>
          <a:bodyPr>
            <a:normAutofit/>
          </a:bodyPr>
          <a:lstStyle/>
          <a:p>
            <a:pPr algn="l"/>
            <a:r>
              <a:rPr lang="en-US" b="1" u="sng"/>
              <a:t>Show highest content rating category</a:t>
            </a:r>
          </a:p>
        </p:txBody>
      </p:sp>
    </p:spTree>
    <p:extLst>
      <p:ext uri="{BB962C8B-B14F-4D97-AF65-F5344CB8AC3E}">
        <p14:creationId xmlns:p14="http://schemas.microsoft.com/office/powerpoint/2010/main" val="40928282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127</TotalTime>
  <Words>1246</Words>
  <Application>Microsoft Office PowerPoint</Application>
  <PresentationFormat>Widescreen</PresentationFormat>
  <Paragraphs>124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vt:lpstr>
      <vt:lpstr>Calibri</vt:lpstr>
      <vt:lpstr>Calibri Light</vt:lpstr>
      <vt:lpstr>Times New Roman</vt:lpstr>
      <vt:lpstr>Tw Cen MT</vt:lpstr>
      <vt:lpstr>Wingdings 3</vt:lpstr>
      <vt:lpstr>Droplet</vt:lpstr>
      <vt:lpstr>PowerPoint Presentation</vt:lpstr>
      <vt:lpstr>Basic information about project (Abstract)</vt:lpstr>
      <vt:lpstr>RESEARCH QUESTIONS</vt:lpstr>
      <vt:lpstr>Question 3)    find accuracy of this project(dataset) by using  different methods and also compare each other model to check which one is best as compared to the others?  Solution: - I used four models to find accuracy of this project That is Logistic regression , KNN model , Naïve bayes model and random forest classifier model . Logistic regression accuracy is 59.33 KNN model accuracy is 54.91 Naïve bayes model accuracy is 59.09 Random forest classifier accuracy is 56.88 So accuracy that we find with the help of logistic regression is best for our model that is 59.33 </vt:lpstr>
      <vt:lpstr>Methodology: </vt:lpstr>
      <vt:lpstr>Numerical attributes</vt:lpstr>
      <vt:lpstr>Missing values</vt:lpstr>
      <vt:lpstr>Data visualization</vt:lpstr>
      <vt:lpstr>Show highest content rating category</vt:lpstr>
      <vt:lpstr>Show how many applications are supported purchased feature.:- </vt:lpstr>
      <vt:lpstr>Show how many applications are free of cost to the customer:- </vt:lpstr>
      <vt:lpstr>Model implementation</vt:lpstr>
      <vt:lpstr>PowerPoint Presentation</vt:lpstr>
      <vt:lpstr>PowerPoint Presentation</vt:lpstr>
      <vt:lpstr>Models result</vt:lpstr>
      <vt:lpstr>Confusion matrix</vt:lpstr>
      <vt:lpstr>ROC CURVE   (RECEIVER OPERATING CHARACTERISTIC)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Naresh Kumar</dc:creator>
  <cp:lastModifiedBy>Naresh Kumar</cp:lastModifiedBy>
  <cp:revision>53</cp:revision>
  <dcterms:created xsi:type="dcterms:W3CDTF">2022-04-21T12:39:51Z</dcterms:created>
  <dcterms:modified xsi:type="dcterms:W3CDTF">2022-04-21T14:47:16Z</dcterms:modified>
</cp:coreProperties>
</file>