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0"/>
  </p:notesMasterIdLst>
  <p:sldIdLst>
    <p:sldId id="367" r:id="rId2"/>
    <p:sldId id="257" r:id="rId3"/>
    <p:sldId id="258" r:id="rId4"/>
    <p:sldId id="348" r:id="rId5"/>
    <p:sldId id="259" r:id="rId6"/>
    <p:sldId id="260" r:id="rId7"/>
    <p:sldId id="284" r:id="rId8"/>
    <p:sldId id="262" r:id="rId9"/>
    <p:sldId id="263" r:id="rId10"/>
    <p:sldId id="264" r:id="rId11"/>
    <p:sldId id="261" r:id="rId12"/>
    <p:sldId id="310" r:id="rId13"/>
    <p:sldId id="271" r:id="rId14"/>
    <p:sldId id="272" r:id="rId15"/>
    <p:sldId id="273" r:id="rId16"/>
    <p:sldId id="275" r:id="rId17"/>
    <p:sldId id="274" r:id="rId18"/>
    <p:sldId id="340" r:id="rId19"/>
    <p:sldId id="343" r:id="rId20"/>
    <p:sldId id="341" r:id="rId21"/>
    <p:sldId id="277" r:id="rId22"/>
    <p:sldId id="276" r:id="rId23"/>
    <p:sldId id="278" r:id="rId24"/>
    <p:sldId id="279" r:id="rId25"/>
    <p:sldId id="311" r:id="rId26"/>
    <p:sldId id="280" r:id="rId27"/>
    <p:sldId id="350" r:id="rId28"/>
    <p:sldId id="312" r:id="rId29"/>
    <p:sldId id="281" r:id="rId30"/>
    <p:sldId id="283" r:id="rId31"/>
    <p:sldId id="286" r:id="rId32"/>
    <p:sldId id="351" r:id="rId33"/>
    <p:sldId id="352" r:id="rId34"/>
    <p:sldId id="353" r:id="rId35"/>
    <p:sldId id="354" r:id="rId36"/>
    <p:sldId id="287" r:id="rId37"/>
    <p:sldId id="290" r:id="rId38"/>
    <p:sldId id="357" r:id="rId39"/>
    <p:sldId id="355" r:id="rId40"/>
    <p:sldId id="356" r:id="rId41"/>
    <p:sldId id="295" r:id="rId42"/>
    <p:sldId id="300" r:id="rId43"/>
    <p:sldId id="362" r:id="rId44"/>
    <p:sldId id="301" r:id="rId45"/>
    <p:sldId id="302" r:id="rId46"/>
    <p:sldId id="304" r:id="rId47"/>
    <p:sldId id="305" r:id="rId48"/>
    <p:sldId id="306" r:id="rId49"/>
    <p:sldId id="307" r:id="rId50"/>
    <p:sldId id="313" r:id="rId51"/>
    <p:sldId id="308" r:id="rId52"/>
    <p:sldId id="315" r:id="rId53"/>
    <p:sldId id="314" r:id="rId54"/>
    <p:sldId id="316" r:id="rId55"/>
    <p:sldId id="325" r:id="rId56"/>
    <p:sldId id="318" r:id="rId57"/>
    <p:sldId id="319" r:id="rId58"/>
    <p:sldId id="324" r:id="rId59"/>
    <p:sldId id="320" r:id="rId60"/>
    <p:sldId id="317" r:id="rId61"/>
    <p:sldId id="323" r:id="rId62"/>
    <p:sldId id="321" r:id="rId63"/>
    <p:sldId id="322" r:id="rId64"/>
    <p:sldId id="326" r:id="rId65"/>
    <p:sldId id="309" r:id="rId66"/>
    <p:sldId id="336" r:id="rId67"/>
    <p:sldId id="327" r:id="rId68"/>
    <p:sldId id="328" r:id="rId69"/>
    <p:sldId id="329" r:id="rId70"/>
    <p:sldId id="330" r:id="rId71"/>
    <p:sldId id="331" r:id="rId72"/>
    <p:sldId id="332" r:id="rId73"/>
    <p:sldId id="333" r:id="rId74"/>
    <p:sldId id="334" r:id="rId75"/>
    <p:sldId id="346" r:id="rId76"/>
    <p:sldId id="363" r:id="rId77"/>
    <p:sldId id="364" r:id="rId78"/>
    <p:sldId id="365" r:id="rId79"/>
    <p:sldId id="345" r:id="rId80"/>
    <p:sldId id="344" r:id="rId81"/>
    <p:sldId id="335" r:id="rId82"/>
    <p:sldId id="347" r:id="rId83"/>
    <p:sldId id="358" r:id="rId84"/>
    <p:sldId id="359" r:id="rId85"/>
    <p:sldId id="361" r:id="rId86"/>
    <p:sldId id="366" r:id="rId87"/>
    <p:sldId id="360" r:id="rId88"/>
    <p:sldId id="339" r:id="rId89"/>
  </p:sldIdLst>
  <p:sldSz cx="9144000" cy="5143500" type="screen16x9"/>
  <p:notesSz cx="6858000" cy="9144000"/>
  <p:embeddedFontLst>
    <p:embeddedFont>
      <p:font typeface="Lato" panose="020F0502020204030203" pitchFamily="34" charset="0"/>
      <p:regular r:id="rId91"/>
      <p:bold r:id="rId92"/>
      <p:italic r:id="rId93"/>
      <p:boldItalic r:id="rId94"/>
    </p:embeddedFont>
    <p:embeddedFont>
      <p:font typeface="Raleway" pitchFamily="2" charset="77"/>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22" autoAdjust="0"/>
    <p:restoredTop sz="94680" autoAdjust="0"/>
  </p:normalViewPr>
  <p:slideViewPr>
    <p:cSldViewPr snapToGrid="0">
      <p:cViewPr varScale="1">
        <p:scale>
          <a:sx n="282" d="100"/>
          <a:sy n="282" d="100"/>
        </p:scale>
        <p:origin x="1104" y="160"/>
      </p:cViewPr>
      <p:guideLst>
        <p:guide orient="horz" pos="1620"/>
        <p:guide pos="2880"/>
      </p:guideLst>
    </p:cSldViewPr>
  </p:slideViewPr>
  <p:outlineViewPr>
    <p:cViewPr>
      <p:scale>
        <a:sx n="33" d="100"/>
        <a:sy n="33" d="100"/>
      </p:scale>
      <p:origin x="0" y="1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1.fntdata"/><Relationship Id="rId96"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83355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4c8bc80ea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4c8bc80e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4c8bc80ea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4c8bc80e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4c8bc80e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4c8bc80e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24c8bc80ea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24c8bc80ea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24fa9549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24fa9549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24fa9549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24fa9549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24fa9549b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24fa9549b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24fa9549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24fa9549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4fa9549b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4fa9549b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4fa9549b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24fa9549b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4fa9549b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4fa9549b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4fa9549b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4fa9549b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4fa9549b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4fa9549b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4c8bc80ea_0_2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4c8bc80e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4fa9549b7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24fa9549b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4fa9549b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24fa9549b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4c8bc80ea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4c8bc80ea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4c8bc80ea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4c8bc80ea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4c8bc80ea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4c8bc80ea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24fa9549b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24fa9549b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4c8bc80ea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c8bc80e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24c8bc80ea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24c8bc80ea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data-factory/supported-file-formats-and-compression-codec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dummy.restapiexample.com/api/v1/employees"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data-factory/control-flow-system-variables"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data-factory/control-flow-filter-activity"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azure/data-factory/control-flow-for-each-activity"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data-factory/control-flow-lookup-activity"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en-us/azure/data-factory/control-flow-get-metadata-activity"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azure/data-factory/control-flow-if-condition-activity"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azure/data-factory/control-flow-switch-activity"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zure/data-factory/control-flow-validation-activity"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azure/data-factory/transform-data-using-stored-procedur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zure/data-factory/control-flow-fail-activity"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data-factory/control-flow-execute-data-flow-activity" TargetMode="External"/><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data-factory/concepts-data-flow-overview"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data-factory/data-flow-source" TargetMode="External"/><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s://docs.microsoft.com/en-us/azure/data-factory/data-flow-sink" TargetMode="External"/><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azure/data-factory/data-flow-select"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data-factory/data-flow-filter"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azure/data-factory/data-flow-conditional-split" TargetMode="External"/><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azure/data-factory/data-flow-union" TargetMode="External"/><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ocs.microsoft.com/en-us/azure/data-factory/data-flow-exists" TargetMode="External"/><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s://docs.microsoft.com/en-us/azure/data-factory/data-flow-sort" TargetMode="Externa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s://docs.microsoft.com/en-us/azure/data-factory/data-flow-rank"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docs.microsoft.com/en-us/azure/data-factory/data-flow-aggregate"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hyperlink" Target="https://docs.microsoft.com/en-us/azure/data-factory/data-flow-join"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docs.microsoft.com/en-us/azure/data-factory/data-flow-pivot"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docs.microsoft.com/en-us/azure/data-factory/data-flow-derived-column"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hyperlink" Target="https://docs.microsoft.com/en-us/azure/data-factory/concepts-data-flow-expression-builder"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icrosoft.com/en-us/azure/data-factory/data-flow-surrogate-key"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docs.microsoft.com/en-us/azure/data-factory/data-flow-flatten" TargetMode="External"/><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s://docs.microsoft.com/en-us/azure/data-factory/data-flow-alter-row" TargetMode="External"/><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docs.microsoft.com/en-us/azure/data-factory/data-flow-assert" TargetMode="External"/><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docs.microsoft.com/en-us/azure/data-factory/control-flow-expression-language-functions"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docs.microsoft.com/en-us/azure/data-factory/concepts-pipeline-execution-triggers" TargetMode="External"/><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hyperlink" Target="https://docs.microsoft.com/en-us/azure/event-grid/custom-topics" TargetMode="External"/><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hyperlink" Target="https://docs.microsoft.com/en-us/azure/data-factory/concepts-pipeline-execution-triggers#schedule-trigger-with-json" TargetMode="Externa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docs.microsoft.com/en-us/azure/data-factory/how-to-create-tumbling-window-trigger?tabs=data-factory,azure-powershell"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hyperlink" Target="https://docs.microsoft.com/en-us/azure/data-factory/tumbling-window-trigger-dependency"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azure.microsoft.com/services/event-grid/"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hyperlink" Target="https://docs.microsoft.com/en-us/azure/data-factory/how-to-create-event-trigger?tabs=data-factory"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Slowly_changing_dimension" TargetMode="External"/><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microsoft.com/en-us/azure/data-factory/control-flow-expression-language-functions" TargetMode="External"/><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Autofit/>
          </a:bodyPr>
          <a:lstStyle/>
          <a:p>
            <a:pPr lvl="0"/>
            <a:r>
              <a:rPr lang="en-IN" sz="3600" dirty="0"/>
              <a:t>Welcome to  ADF : Zero To Hero</a:t>
            </a:r>
            <a:endParaRPr sz="3600" dirty="0"/>
          </a:p>
        </p:txBody>
      </p:sp>
      <p:sp>
        <p:nvSpPr>
          <p:cNvPr id="111" name="Google Shape;111;p17"/>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 dirty="0"/>
              <a:t> </a:t>
            </a:r>
            <a:endParaRPr lang="en-IN" dirty="0"/>
          </a:p>
          <a:p>
            <a:pPr marL="0" lvl="0" indent="0"/>
            <a:r>
              <a:rPr lang="en-IN" sz="1800" b="1" dirty="0"/>
              <a:t>Alias:  C hawk</a:t>
            </a:r>
          </a:p>
          <a:p>
            <a:pPr marL="0" lvl="0" indent="0"/>
            <a:endParaRPr lang="en-IN" dirty="0"/>
          </a:p>
          <a:p>
            <a:pPr marL="285750" lvl="0" indent="-285750">
              <a:buFont typeface="Arial" pitchFamily="34" charset="0"/>
              <a:buChar char="•"/>
            </a:pPr>
            <a:r>
              <a:rPr lang="en-IN" dirty="0"/>
              <a:t>ETL </a:t>
            </a:r>
            <a:r>
              <a:rPr lang="en-IN" dirty="0" err="1"/>
              <a:t>Exp</a:t>
            </a:r>
            <a:r>
              <a:rPr lang="en-IN" dirty="0"/>
              <a:t>:        9+ years</a:t>
            </a:r>
          </a:p>
          <a:p>
            <a:pPr marL="285750" lvl="0" indent="-285750">
              <a:buFont typeface="Arial" pitchFamily="34" charset="0"/>
              <a:buChar char="•"/>
            </a:pPr>
            <a:r>
              <a:rPr lang="en-IN" dirty="0"/>
              <a:t>Azure </a:t>
            </a:r>
            <a:r>
              <a:rPr lang="en-IN" dirty="0" err="1"/>
              <a:t>Exp</a:t>
            </a:r>
            <a:r>
              <a:rPr lang="en-IN" dirty="0"/>
              <a:t>:   7+ years</a:t>
            </a:r>
          </a:p>
          <a:p>
            <a:pPr marL="285750" lvl="0" indent="-285750">
              <a:buFont typeface="Arial" pitchFamily="34" charset="0"/>
              <a:buChar char="•"/>
            </a:pPr>
            <a:r>
              <a:rPr lang="en-IN" dirty="0"/>
              <a:t>Microsoft Certified Azure Data Engineer</a:t>
            </a:r>
          </a:p>
          <a:p>
            <a:pPr marL="285750" lvl="0" indent="-285750">
              <a:buFont typeface="Arial" pitchFamily="34" charset="0"/>
              <a:buChar char="•"/>
            </a:pPr>
            <a:r>
              <a:rPr lang="en-IN" dirty="0"/>
              <a:t>Worked for clients in US, Europe , Japan &amp; India</a:t>
            </a:r>
          </a:p>
          <a:p>
            <a:pPr marL="285750" lvl="0" indent="-285750">
              <a:buFont typeface="Arial" pitchFamily="34" charset="0"/>
              <a:buChar char="•"/>
            </a:pPr>
            <a:endParaRPr lang="en-IN" dirty="0"/>
          </a:p>
          <a:p>
            <a:pPr marL="0" lvl="0" indent="0"/>
            <a:endParaRPr lang="en-IN" dirty="0"/>
          </a:p>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602" y="3562564"/>
            <a:ext cx="1083789" cy="108378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9434" y="1345924"/>
            <a:ext cx="1752123" cy="2216640"/>
          </a:xfrm>
          <a:prstGeom prst="rect">
            <a:avLst/>
          </a:prstGeom>
        </p:spPr>
      </p:pic>
    </p:spTree>
    <p:extLst>
      <p:ext uri="{BB962C8B-B14F-4D97-AF65-F5344CB8AC3E}">
        <p14:creationId xmlns:p14="http://schemas.microsoft.com/office/powerpoint/2010/main" val="855138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a:t>Create Azure SQL DB</a:t>
            </a:r>
            <a:endParaRPr sz="3755"/>
          </a:p>
          <a:p>
            <a:pPr marL="0" lvl="0" indent="0" algn="l" rtl="0">
              <a:spcBef>
                <a:spcPts val="0"/>
              </a:spcBef>
              <a:spcAft>
                <a:spcPts val="0"/>
              </a:spcAft>
              <a:buNone/>
            </a:pPr>
            <a:endParaRPr/>
          </a:p>
        </p:txBody>
      </p:sp>
      <p:sp>
        <p:nvSpPr>
          <p:cNvPr id="135" name="Google Shape;135;p21"/>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a:t>Create Azure Data Factory</a:t>
            </a:r>
            <a:endParaRPr sz="3755"/>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7" name="Google Shape;117;p18"/>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Create Azure SQL Server VM</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9" name="Google Shape;99;p15"/>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33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4000" dirty="0"/>
              <a:t>Module 3: Building Blocks of ADF</a:t>
            </a:r>
            <a:endParaRPr sz="4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7" name="Google Shape;177;p28"/>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itchFamily="2" charset="2"/>
              <a:buChar char="Ø"/>
            </a:pPr>
            <a:r>
              <a:rPr lang="en-IN" sz="1800" dirty="0">
                <a:solidFill>
                  <a:schemeClr val="bg2"/>
                </a:solidFill>
              </a:rPr>
              <a:t>Pipelines</a:t>
            </a:r>
          </a:p>
          <a:p>
            <a:pPr marL="285750" lvl="0" indent="-285750" algn="l" rtl="0">
              <a:spcBef>
                <a:spcPts val="0"/>
              </a:spcBef>
              <a:spcAft>
                <a:spcPts val="0"/>
              </a:spcAft>
              <a:buFont typeface="Wingdings" pitchFamily="2" charset="2"/>
              <a:buChar char="Ø"/>
            </a:pPr>
            <a:r>
              <a:rPr lang="en-IN" sz="1800" dirty="0">
                <a:solidFill>
                  <a:schemeClr val="bg2"/>
                </a:solidFill>
              </a:rPr>
              <a:t>Activities</a:t>
            </a:r>
          </a:p>
          <a:p>
            <a:pPr marL="285750" lvl="0" indent="-285750" algn="l" rtl="0">
              <a:spcBef>
                <a:spcPts val="0"/>
              </a:spcBef>
              <a:spcAft>
                <a:spcPts val="0"/>
              </a:spcAft>
              <a:buFont typeface="Wingdings" pitchFamily="2" charset="2"/>
              <a:buChar char="Ø"/>
            </a:pPr>
            <a:r>
              <a:rPr lang="en-IN" sz="1800" dirty="0">
                <a:solidFill>
                  <a:schemeClr val="bg2"/>
                </a:solidFill>
              </a:rPr>
              <a:t>Dataset</a:t>
            </a:r>
          </a:p>
          <a:p>
            <a:pPr marL="285750" lvl="0" indent="-285750" algn="l" rtl="0">
              <a:spcBef>
                <a:spcPts val="0"/>
              </a:spcBef>
              <a:spcAft>
                <a:spcPts val="0"/>
              </a:spcAft>
              <a:buFont typeface="Wingdings" pitchFamily="2" charset="2"/>
              <a:buChar char="Ø"/>
            </a:pPr>
            <a:r>
              <a:rPr lang="en-IN" sz="1800" dirty="0">
                <a:solidFill>
                  <a:schemeClr val="bg2"/>
                </a:solidFill>
              </a:rPr>
              <a:t>Linked Services</a:t>
            </a:r>
          </a:p>
          <a:p>
            <a:pPr marL="285750" lvl="0" indent="-285750" algn="l" rtl="0">
              <a:spcBef>
                <a:spcPts val="0"/>
              </a:spcBef>
              <a:spcAft>
                <a:spcPts val="0"/>
              </a:spcAft>
              <a:buFont typeface="Wingdings" pitchFamily="2" charset="2"/>
              <a:buChar char="Ø"/>
            </a:pPr>
            <a:r>
              <a:rPr lang="en-IN" sz="1800" dirty="0">
                <a:solidFill>
                  <a:schemeClr val="bg2"/>
                </a:solidFill>
              </a:rPr>
              <a:t>Triggers</a:t>
            </a:r>
          </a:p>
          <a:p>
            <a:pPr marL="285750" lvl="0" indent="-285750" algn="l" rtl="0">
              <a:spcBef>
                <a:spcPts val="0"/>
              </a:spcBef>
              <a:spcAft>
                <a:spcPts val="0"/>
              </a:spcAft>
              <a:buFont typeface="Wingdings" pitchFamily="2" charset="2"/>
              <a:buChar char="Ø"/>
            </a:pPr>
            <a:r>
              <a:rPr lang="en-IN" sz="1800" dirty="0">
                <a:solidFill>
                  <a:schemeClr val="bg2"/>
                </a:solidFill>
              </a:rPr>
              <a:t>Interconnection of above components</a:t>
            </a:r>
          </a:p>
          <a:p>
            <a:pPr marL="0" lvl="0" indent="0" algn="l" rtl="0">
              <a:spcBef>
                <a:spcPts val="0"/>
              </a:spcBef>
              <a:spcAft>
                <a:spcPts val="0"/>
              </a:spcAft>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Pipelines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83" name="Google Shape;183;p29"/>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buFont typeface="Wingdings" pitchFamily="2" charset="2"/>
              <a:buChar char="Ø"/>
            </a:pPr>
            <a:r>
              <a:rPr lang="en-IN" sz="1800" dirty="0">
                <a:solidFill>
                  <a:schemeClr val="bg2"/>
                </a:solidFill>
              </a:rPr>
              <a:t>A pipeline is a </a:t>
            </a:r>
            <a:r>
              <a:rPr lang="en-IN" sz="1800" b="1" dirty="0">
                <a:solidFill>
                  <a:schemeClr val="bg2"/>
                </a:solidFill>
              </a:rPr>
              <a:t>logical grouping of activities </a:t>
            </a:r>
            <a:r>
              <a:rPr lang="en-IN" sz="1800" dirty="0">
                <a:solidFill>
                  <a:schemeClr val="bg2"/>
                </a:solidFill>
              </a:rPr>
              <a:t>that performs a unit of work. Together, the activities in a pipeline perform a task.</a:t>
            </a:r>
          </a:p>
          <a:p>
            <a:pPr marL="285750" lvl="0" indent="-285750">
              <a:buFont typeface="Wingdings" pitchFamily="2" charset="2"/>
              <a:buChar char="Ø"/>
            </a:pPr>
            <a:endParaRPr lang="en-IN" sz="1800" dirty="0">
              <a:solidFill>
                <a:schemeClr val="bg2"/>
              </a:solidFill>
            </a:endParaRPr>
          </a:p>
          <a:p>
            <a:pPr marL="457200" lvl="1" indent="0"/>
            <a:r>
              <a:rPr lang="en-IN" sz="1800" dirty="0">
                <a:solidFill>
                  <a:schemeClr val="bg2"/>
                </a:solidFill>
              </a:rPr>
              <a:t>Example:</a:t>
            </a:r>
          </a:p>
          <a:p>
            <a:pPr marL="457200" lvl="1" indent="0"/>
            <a:r>
              <a:rPr lang="en-IN" sz="1800" dirty="0">
                <a:solidFill>
                  <a:schemeClr val="bg2"/>
                </a:solidFill>
              </a:rPr>
              <a:t>A pipeline can contain group of activities that ingest data from data lake storage to Azure Blob storage and then store the ingestion details inside a SQL DB.</a:t>
            </a:r>
            <a:endParaRPr sz="1800"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Activities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89" name="Google Shape;189;p3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itchFamily="2" charset="2"/>
              <a:buChar char="Ø"/>
            </a:pPr>
            <a:r>
              <a:rPr lang="en-IN" sz="1800" dirty="0">
                <a:solidFill>
                  <a:schemeClr val="bg2"/>
                </a:solidFill>
              </a:rPr>
              <a:t>An activity represent an </a:t>
            </a:r>
            <a:r>
              <a:rPr lang="en-IN" sz="1800" b="1" dirty="0">
                <a:solidFill>
                  <a:schemeClr val="bg2"/>
                </a:solidFill>
              </a:rPr>
              <a:t>elementary or atomic processing step </a:t>
            </a:r>
            <a:r>
              <a:rPr lang="en-IN" sz="1800" dirty="0">
                <a:solidFill>
                  <a:schemeClr val="bg2"/>
                </a:solidFill>
              </a:rPr>
              <a:t>in a pipeline.</a:t>
            </a:r>
          </a:p>
          <a:p>
            <a:pPr marL="285750" lvl="0" indent="-285750" algn="l" rtl="0">
              <a:spcBef>
                <a:spcPts val="0"/>
              </a:spcBef>
              <a:spcAft>
                <a:spcPts val="0"/>
              </a:spcAft>
              <a:buFont typeface="Wingdings" pitchFamily="2" charset="2"/>
              <a:buChar char="Ø"/>
            </a:pPr>
            <a:endParaRPr lang="en-IN" sz="1800" dirty="0">
              <a:solidFill>
                <a:schemeClr val="bg2"/>
              </a:solidFill>
            </a:endParaRPr>
          </a:p>
          <a:p>
            <a:pPr marL="457200" lvl="1" indent="0"/>
            <a:r>
              <a:rPr lang="en-IN" sz="1800" dirty="0">
                <a:solidFill>
                  <a:schemeClr val="bg2"/>
                </a:solidFill>
              </a:rPr>
              <a:t>Example:</a:t>
            </a:r>
          </a:p>
          <a:p>
            <a:pPr marL="457200" lvl="1" indent="0"/>
            <a:r>
              <a:rPr lang="en-IN" sz="1800" dirty="0">
                <a:solidFill>
                  <a:schemeClr val="bg2"/>
                </a:solidFill>
              </a:rPr>
              <a:t>Use a copy activity to copy data from one data store to another data store. </a:t>
            </a:r>
            <a:endParaRPr sz="1800" dirty="0">
              <a:solidFill>
                <a:schemeClr val="bg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Linked Service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01" name="Google Shape;201;p32"/>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itchFamily="2" charset="2"/>
              <a:buChar char="Ø"/>
            </a:pPr>
            <a:r>
              <a:rPr lang="en-IN" sz="1800" dirty="0">
                <a:solidFill>
                  <a:schemeClr val="bg2"/>
                </a:solidFill>
              </a:rPr>
              <a:t>Linked Services are much like connection strings, which define the connection information that’s needed for Data Factory to connect to external resources.</a:t>
            </a:r>
          </a:p>
          <a:p>
            <a:pPr marL="285750" indent="-285750">
              <a:buFont typeface="Wingdings" pitchFamily="2" charset="2"/>
              <a:buChar char="Ø"/>
            </a:pPr>
            <a:endParaRPr lang="en-IN" sz="1800" dirty="0">
              <a:solidFill>
                <a:schemeClr val="bg2"/>
              </a:solidFill>
            </a:endParaRPr>
          </a:p>
          <a:p>
            <a:pPr marL="0" indent="0"/>
            <a:r>
              <a:rPr lang="en-IN" sz="1800" dirty="0">
                <a:solidFill>
                  <a:schemeClr val="bg2"/>
                </a:solidFill>
              </a:rPr>
              <a:t>             Example:</a:t>
            </a:r>
          </a:p>
          <a:p>
            <a:pPr marL="0" indent="0"/>
            <a:r>
              <a:rPr lang="en-IN" sz="1800" dirty="0">
                <a:solidFill>
                  <a:schemeClr val="bg2"/>
                </a:solidFill>
              </a:rPr>
              <a:t>                 An Azure </a:t>
            </a:r>
            <a:r>
              <a:rPr lang="en-IN" sz="1800" dirty="0" err="1">
                <a:solidFill>
                  <a:schemeClr val="bg2"/>
                </a:solidFill>
              </a:rPr>
              <a:t>Datalake</a:t>
            </a:r>
            <a:r>
              <a:rPr lang="en-IN" sz="1800" dirty="0">
                <a:solidFill>
                  <a:schemeClr val="bg2"/>
                </a:solidFill>
              </a:rPr>
              <a:t> Gen2 linked service specifies a connection string                	to connect to the </a:t>
            </a:r>
            <a:r>
              <a:rPr lang="en-IN" sz="1800" dirty="0" err="1">
                <a:solidFill>
                  <a:schemeClr val="bg2"/>
                </a:solidFill>
              </a:rPr>
              <a:t>Datalake</a:t>
            </a:r>
            <a:r>
              <a:rPr lang="en-IN" sz="1800" dirty="0">
                <a:solidFill>
                  <a:schemeClr val="bg2"/>
                </a:solidFill>
              </a:rPr>
              <a:t> Gen2 storage account.</a:t>
            </a:r>
          </a:p>
          <a:p>
            <a:pPr marL="285750" lvl="0" indent="-285750" algn="l" rtl="0">
              <a:spcBef>
                <a:spcPts val="0"/>
              </a:spcBef>
              <a:spcAft>
                <a:spcPts val="0"/>
              </a:spcAft>
              <a:buFont typeface="Wingdings" pitchFamily="2" charset="2"/>
              <a:buChar char="Ø"/>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Dataset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95" name="Google Shape;195;p31"/>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itchFamily="2" charset="2"/>
              <a:buChar char="Ø"/>
            </a:pPr>
            <a:r>
              <a:rPr lang="en-IN" sz="1800" dirty="0">
                <a:solidFill>
                  <a:schemeClr val="bg2"/>
                </a:solidFill>
              </a:rPr>
              <a:t>Datasets represents data structures within the data stores, which simply point to or reference the data you want to use in your activity.</a:t>
            </a:r>
          </a:p>
          <a:p>
            <a:pPr marL="285750" lvl="0" indent="-285750" algn="l" rtl="0">
              <a:spcBef>
                <a:spcPts val="0"/>
              </a:spcBef>
              <a:spcAft>
                <a:spcPts val="0"/>
              </a:spcAft>
              <a:buFont typeface="Wingdings" pitchFamily="2" charset="2"/>
              <a:buChar char="Ø"/>
            </a:pPr>
            <a:endParaRPr lang="en-IN" sz="1800" dirty="0">
              <a:solidFill>
                <a:schemeClr val="bg2"/>
              </a:solidFill>
            </a:endParaRPr>
          </a:p>
          <a:p>
            <a:pPr marL="457200" lvl="1" indent="0"/>
            <a:r>
              <a:rPr lang="en-IN" sz="1800" dirty="0">
                <a:solidFill>
                  <a:schemeClr val="bg2"/>
                </a:solidFill>
              </a:rPr>
              <a:t>Example:</a:t>
            </a:r>
          </a:p>
          <a:p>
            <a:pPr marL="457200" lvl="1" indent="0"/>
            <a:r>
              <a:rPr lang="en-IN" sz="1800" dirty="0">
                <a:solidFill>
                  <a:schemeClr val="bg2"/>
                </a:solidFill>
              </a:rPr>
              <a:t>A dataset can point to a particular file inside a container of a </a:t>
            </a:r>
            <a:r>
              <a:rPr lang="en-IN" sz="1800" dirty="0" err="1">
                <a:solidFill>
                  <a:schemeClr val="bg2"/>
                </a:solidFill>
              </a:rPr>
              <a:t>Datalake</a:t>
            </a:r>
            <a:r>
              <a:rPr lang="en-IN" sz="1800" dirty="0">
                <a:solidFill>
                  <a:schemeClr val="bg2"/>
                </a:solidFill>
              </a:rPr>
              <a:t> Gen2 storage.</a:t>
            </a:r>
            <a:endParaRPr sz="1800" dirty="0">
              <a:solidFill>
                <a:schemeClr val="bg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Supported File Formats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lang="en-IN" dirty="0"/>
          </a:p>
          <a:p>
            <a:pPr marL="0" lvl="0" indent="0"/>
            <a:r>
              <a:rPr lang="en-IN" dirty="0"/>
              <a:t>Azure Data Factory supports the following file formats –</a:t>
            </a:r>
          </a:p>
          <a:p>
            <a:pPr marL="0" lvl="0" indent="0"/>
            <a:endParaRPr lang="en-IN" dirty="0"/>
          </a:p>
          <a:p>
            <a:pPr marL="285750" lvl="0" indent="-285750">
              <a:buFont typeface="Arial" pitchFamily="34" charset="0"/>
              <a:buChar char="•"/>
            </a:pPr>
            <a:r>
              <a:rPr lang="en-IN" dirty="0"/>
              <a:t>Avro format</a:t>
            </a:r>
          </a:p>
          <a:p>
            <a:pPr marL="285750" lvl="0" indent="-285750">
              <a:buFont typeface="Arial" pitchFamily="34" charset="0"/>
              <a:buChar char="•"/>
            </a:pPr>
            <a:r>
              <a:rPr lang="en-IN" dirty="0"/>
              <a:t>Binary format</a:t>
            </a:r>
          </a:p>
          <a:p>
            <a:pPr marL="285750" lvl="0" indent="-285750">
              <a:buFont typeface="Arial" pitchFamily="34" charset="0"/>
              <a:buChar char="•"/>
            </a:pPr>
            <a:r>
              <a:rPr lang="en-IN" dirty="0"/>
              <a:t>Delimited text format</a:t>
            </a:r>
          </a:p>
          <a:p>
            <a:pPr marL="285750" lvl="0" indent="-285750">
              <a:buFont typeface="Arial" pitchFamily="34" charset="0"/>
              <a:buChar char="•"/>
            </a:pPr>
            <a:r>
              <a:rPr lang="en-IN" dirty="0"/>
              <a:t>Excel format</a:t>
            </a:r>
          </a:p>
          <a:p>
            <a:pPr marL="285750" lvl="0" indent="-285750">
              <a:buFont typeface="Arial" pitchFamily="34" charset="0"/>
              <a:buChar char="•"/>
            </a:pPr>
            <a:r>
              <a:rPr lang="en-IN" dirty="0"/>
              <a:t>JSON format</a:t>
            </a:r>
          </a:p>
          <a:p>
            <a:pPr marL="285750" lvl="0" indent="-285750">
              <a:buFont typeface="Arial" pitchFamily="34" charset="0"/>
              <a:buChar char="•"/>
            </a:pPr>
            <a:r>
              <a:rPr lang="en-IN" dirty="0"/>
              <a:t>ORC format</a:t>
            </a:r>
          </a:p>
          <a:p>
            <a:pPr marL="285750" lvl="0" indent="-285750">
              <a:buFont typeface="Arial" pitchFamily="34" charset="0"/>
              <a:buChar char="•"/>
            </a:pPr>
            <a:r>
              <a:rPr lang="en-IN" dirty="0"/>
              <a:t>Parquet format</a:t>
            </a:r>
          </a:p>
          <a:p>
            <a:pPr marL="285750" lvl="0" indent="-285750">
              <a:buFont typeface="Arial" pitchFamily="34" charset="0"/>
              <a:buChar char="•"/>
            </a:pPr>
            <a:r>
              <a:rPr lang="en-IN" dirty="0"/>
              <a:t>XML format</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https://docs.microsoft.com/en-us/azure/data-factory/supported-file-formats-and-compression-codecs</a:t>
            </a:r>
            <a:endParaRPr lang="en-IN" dirty="0"/>
          </a:p>
          <a:p>
            <a:pPr marL="0" lvl="0" indent="0"/>
            <a:endParaRPr dirty="0"/>
          </a:p>
        </p:txBody>
      </p:sp>
    </p:spTree>
    <p:extLst>
      <p:ext uri="{BB962C8B-B14F-4D97-AF65-F5344CB8AC3E}">
        <p14:creationId xmlns:p14="http://schemas.microsoft.com/office/powerpoint/2010/main" val="2565976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JSON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data = {“Key1":“Value1", </a:t>
            </a:r>
          </a:p>
          <a:p>
            <a:pPr marL="0" lvl="0" indent="0"/>
            <a:r>
              <a:rPr lang="en-IN" dirty="0"/>
              <a:t>                “Key2":“Value2"};</a:t>
            </a:r>
          </a:p>
          <a:p>
            <a:pPr marL="0" lvl="0" indent="0"/>
            <a:endParaRPr lang="en-IN" dirty="0"/>
          </a:p>
          <a:p>
            <a:pPr marL="0" lvl="0" indent="0"/>
            <a:endParaRPr lang="en-IN" dirty="0"/>
          </a:p>
          <a:p>
            <a:pPr marL="0" lvl="0" indent="0"/>
            <a:r>
              <a:rPr lang="en-IN" dirty="0" err="1"/>
              <a:t>myObj</a:t>
            </a:r>
            <a:r>
              <a:rPr lang="en-IN" dirty="0"/>
              <a:t> = {"</a:t>
            </a:r>
            <a:r>
              <a:rPr lang="en-IN" dirty="0" err="1"/>
              <a:t>name":"John</a:t>
            </a:r>
            <a:r>
              <a:rPr lang="en-IN" dirty="0"/>
              <a:t>", "age":30, "</a:t>
            </a:r>
            <a:r>
              <a:rPr lang="en-IN" dirty="0" err="1"/>
              <a:t>car":null</a:t>
            </a:r>
            <a:r>
              <a:rPr lang="en-IN" dirty="0"/>
              <a:t>};</a:t>
            </a:r>
            <a:endParaRPr dirty="0"/>
          </a:p>
        </p:txBody>
      </p:sp>
    </p:spTree>
    <p:extLst>
      <p:ext uri="{BB962C8B-B14F-4D97-AF65-F5344CB8AC3E}">
        <p14:creationId xmlns:p14="http://schemas.microsoft.com/office/powerpoint/2010/main" val="2747064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What is Cloud Computing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Cloud Computing is the on-demand delivery of IT resources via the internet with pay-as-you-go pricing.</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Advantages:</a:t>
            </a:r>
          </a:p>
          <a:p>
            <a:pPr marL="0" lvl="0" indent="0" algn="l" rtl="0">
              <a:spcBef>
                <a:spcPts val="0"/>
              </a:spcBef>
              <a:spcAft>
                <a:spcPts val="0"/>
              </a:spcAft>
              <a:buNone/>
            </a:pPr>
            <a:endParaRPr lang="en-IN" dirty="0"/>
          </a:p>
          <a:p>
            <a:pPr marL="285750" lvl="0" indent="-285750" algn="l" rtl="0">
              <a:spcBef>
                <a:spcPts val="0"/>
              </a:spcBef>
              <a:spcAft>
                <a:spcPts val="0"/>
              </a:spcAft>
              <a:buFont typeface="Wingdings" pitchFamily="2" charset="2"/>
              <a:buChar char="ü"/>
            </a:pPr>
            <a:r>
              <a:rPr lang="en-IN" dirty="0"/>
              <a:t>Cost Saving</a:t>
            </a:r>
          </a:p>
          <a:p>
            <a:pPr marL="285750" lvl="0" indent="-285750" algn="l" rtl="0">
              <a:spcBef>
                <a:spcPts val="0"/>
              </a:spcBef>
              <a:spcAft>
                <a:spcPts val="0"/>
              </a:spcAft>
              <a:buFont typeface="Wingdings" pitchFamily="2" charset="2"/>
              <a:buChar char="ü"/>
            </a:pPr>
            <a:r>
              <a:rPr lang="en-IN" dirty="0"/>
              <a:t>Scalability</a:t>
            </a:r>
          </a:p>
          <a:p>
            <a:pPr marL="285750" lvl="0" indent="-285750" algn="l" rtl="0">
              <a:spcBef>
                <a:spcPts val="0"/>
              </a:spcBef>
              <a:spcAft>
                <a:spcPts val="0"/>
              </a:spcAft>
              <a:buFont typeface="Wingdings" pitchFamily="2" charset="2"/>
              <a:buChar char="ü"/>
            </a:pPr>
            <a:r>
              <a:rPr lang="en-IN" dirty="0"/>
              <a:t>Flexibility</a:t>
            </a:r>
          </a:p>
          <a:p>
            <a:pPr marL="285750" lvl="0" indent="-285750" algn="l" rtl="0">
              <a:spcBef>
                <a:spcPts val="0"/>
              </a:spcBef>
              <a:spcAft>
                <a:spcPts val="0"/>
              </a:spcAft>
              <a:buFont typeface="Wingdings" pitchFamily="2" charset="2"/>
              <a:buChar char="ü"/>
            </a:pPr>
            <a:r>
              <a:rPr lang="en-IN" dirty="0"/>
              <a:t>Loss prevention &amp; Disaster Recovery</a:t>
            </a:r>
          </a:p>
          <a:p>
            <a:pPr marL="285750" lvl="0" indent="-285750" algn="l" rtl="0">
              <a:spcBef>
                <a:spcPts val="0"/>
              </a:spcBef>
              <a:spcAft>
                <a:spcPts val="0"/>
              </a:spcAft>
              <a:buFont typeface="Wingdings" pitchFamily="2" charset="2"/>
              <a:buChar char="ü"/>
            </a:pPr>
            <a:r>
              <a:rPr lang="en-IN" dirty="0"/>
              <a:t>Security</a:t>
            </a:r>
          </a:p>
          <a:p>
            <a:pPr marL="285750" lvl="0" indent="-285750" algn="l" rtl="0">
              <a:spcBef>
                <a:spcPts val="0"/>
              </a:spcBef>
              <a:spcAft>
                <a:spcPts val="0"/>
              </a:spcAft>
              <a:buFont typeface="Wingdings" pitchFamily="2" charset="2"/>
              <a:buChar char="ü"/>
            </a:pPr>
            <a:r>
              <a:rPr lang="en-IN" dirty="0"/>
              <a:t>High Availability</a:t>
            </a:r>
          </a:p>
          <a:p>
            <a:pPr marL="285750" lvl="0" indent="-285750" algn="l" rtl="0">
              <a:spcBef>
                <a:spcPts val="0"/>
              </a:spcBef>
              <a:spcAft>
                <a:spcPts val="0"/>
              </a:spcAft>
              <a:buFont typeface="Wingdings" pitchFamily="2" charset="2"/>
              <a:buChar char="ü"/>
            </a:pPr>
            <a:r>
              <a:rPr lang="en-IN" dirty="0"/>
              <a:t>Quick &amp; Easy deployment across the Globe</a:t>
            </a:r>
          </a:p>
          <a:p>
            <a:pPr marL="285750" lvl="0" indent="-285750" algn="l" rtl="0">
              <a:spcBef>
                <a:spcPts val="0"/>
              </a:spcBef>
              <a:spcAft>
                <a:spcPts val="0"/>
              </a:spcAft>
              <a:buFont typeface="Wingdings" pitchFamily="2" charset="2"/>
              <a:buChar char="ü"/>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Avro / ORC / Parquet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buFont typeface="Arial" pitchFamily="34" charset="0"/>
              <a:buChar char="•"/>
            </a:pPr>
            <a:r>
              <a:rPr lang="en-IN" dirty="0"/>
              <a:t>All three of the formats are optimized for storage on </a:t>
            </a:r>
            <a:r>
              <a:rPr lang="en-IN" dirty="0" err="1"/>
              <a:t>Hadoop</a:t>
            </a:r>
            <a:r>
              <a:rPr lang="en-IN" dirty="0"/>
              <a:t>, and provide some degree of compression. </a:t>
            </a:r>
          </a:p>
          <a:p>
            <a:pPr marL="285750" lvl="0" indent="-285750">
              <a:buFont typeface="Arial" pitchFamily="34" charset="0"/>
              <a:buChar char="•"/>
            </a:pPr>
            <a:r>
              <a:rPr lang="en-IN" dirty="0"/>
              <a:t>Files stored in ORC, Parquet, and Avro formats can be split across multiple disks, which lends themselves to scalability and parallel processing.</a:t>
            </a:r>
          </a:p>
          <a:p>
            <a:pPr marL="285750" lvl="0" indent="-285750">
              <a:buFont typeface="Arial" pitchFamily="34" charset="0"/>
              <a:buChar char="•"/>
            </a:pPr>
            <a:r>
              <a:rPr lang="en-IN" dirty="0"/>
              <a:t>All three formats carry the data schema in the files themselves, which is to say they’re self-described.</a:t>
            </a:r>
          </a:p>
          <a:p>
            <a:pPr marL="0" lvl="0" indent="0"/>
            <a:endParaRPr lang="en-IN" dirty="0"/>
          </a:p>
          <a:p>
            <a:pPr marL="285750" lvl="0" indent="-285750">
              <a:buFont typeface="Arial" pitchFamily="34" charset="0"/>
              <a:buChar char="•"/>
            </a:pPr>
            <a:r>
              <a:rPr lang="en-IN" dirty="0"/>
              <a:t>The biggest difference between ORC, Avro, and Parquet is how the store the data. Parquet and ORC both store data in columns, while Avro stores data in a row-based format. By their very nature, column-oriented data stores are optimized for read-heavy analytical workloads, while row-based databases are best for write-heavy transactional workloads.</a:t>
            </a:r>
            <a:endParaRPr dirty="0"/>
          </a:p>
        </p:txBody>
      </p:sp>
    </p:spTree>
    <p:extLst>
      <p:ext uri="{BB962C8B-B14F-4D97-AF65-F5344CB8AC3E}">
        <p14:creationId xmlns:p14="http://schemas.microsoft.com/office/powerpoint/2010/main" val="340599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Triggers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13" name="Google Shape;213;p3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0"/>
              </a:spcAft>
              <a:buFont typeface="Wingdings" pitchFamily="2" charset="2"/>
              <a:buChar char="Ø"/>
            </a:pPr>
            <a:r>
              <a:rPr lang="en-IN" sz="1800" dirty="0">
                <a:solidFill>
                  <a:schemeClr val="bg2"/>
                </a:solidFill>
              </a:rPr>
              <a:t>Triggers Determines when a pipeline execution needs to be kicked off.</a:t>
            </a:r>
          </a:p>
          <a:p>
            <a:pPr marL="285750" lvl="0" indent="-285750" algn="l" rtl="0">
              <a:spcBef>
                <a:spcPts val="0"/>
              </a:spcBef>
              <a:spcAft>
                <a:spcPts val="0"/>
              </a:spcAft>
              <a:buFont typeface="Wingdings" pitchFamily="2" charset="2"/>
              <a:buChar char="Ø"/>
            </a:pPr>
            <a:endParaRPr lang="en-IN" sz="1800" dirty="0">
              <a:solidFill>
                <a:schemeClr val="bg2"/>
              </a:solidFill>
            </a:endParaRPr>
          </a:p>
          <a:p>
            <a:pPr marL="285750" lvl="0" indent="-285750" algn="l" rtl="0">
              <a:spcBef>
                <a:spcPts val="0"/>
              </a:spcBef>
              <a:spcAft>
                <a:spcPts val="0"/>
              </a:spcAft>
              <a:buFont typeface="Wingdings" pitchFamily="2" charset="2"/>
              <a:buChar char="Ø"/>
            </a:pPr>
            <a:r>
              <a:rPr lang="en-IN" sz="1800" dirty="0">
                <a:solidFill>
                  <a:schemeClr val="bg2"/>
                </a:solidFill>
              </a:rPr>
              <a:t>There are different kind of triggers –</a:t>
            </a:r>
          </a:p>
          <a:p>
            <a:pPr marL="742950" lvl="1" indent="-285750">
              <a:buFont typeface="Arial" pitchFamily="34" charset="0"/>
              <a:buChar char="•"/>
            </a:pPr>
            <a:r>
              <a:rPr lang="en-IN" sz="1800" dirty="0">
                <a:solidFill>
                  <a:schemeClr val="bg2"/>
                </a:solidFill>
              </a:rPr>
              <a:t>Schedule Trigger</a:t>
            </a:r>
          </a:p>
          <a:p>
            <a:pPr marL="742950" lvl="1" indent="-285750">
              <a:buFont typeface="Arial" pitchFamily="34" charset="0"/>
              <a:buChar char="•"/>
            </a:pPr>
            <a:r>
              <a:rPr lang="en-IN" sz="1800" dirty="0">
                <a:solidFill>
                  <a:schemeClr val="bg2"/>
                </a:solidFill>
              </a:rPr>
              <a:t>Tumbling Window Trigger</a:t>
            </a:r>
          </a:p>
          <a:p>
            <a:pPr marL="742950" lvl="1" indent="-285750">
              <a:buFont typeface="Arial" pitchFamily="34" charset="0"/>
              <a:buChar char="•"/>
            </a:pPr>
            <a:r>
              <a:rPr lang="en-IN" sz="1800" dirty="0">
                <a:solidFill>
                  <a:schemeClr val="bg2"/>
                </a:solidFill>
              </a:rPr>
              <a:t>Storage Event Based Trigger</a:t>
            </a:r>
          </a:p>
          <a:p>
            <a:pPr marL="742950" lvl="1" indent="-285750">
              <a:buFont typeface="Arial" pitchFamily="34" charset="0"/>
              <a:buChar char="•"/>
            </a:pPr>
            <a:r>
              <a:rPr lang="en-IN" sz="1800" dirty="0">
                <a:solidFill>
                  <a:schemeClr val="bg2"/>
                </a:solidFill>
              </a:rPr>
              <a:t>Custom Event Base Trigger</a:t>
            </a:r>
          </a:p>
          <a:p>
            <a:pPr marL="285750" lvl="0" indent="-285750" algn="l" rtl="0">
              <a:spcBef>
                <a:spcPts val="0"/>
              </a:spcBef>
              <a:spcAft>
                <a:spcPts val="0"/>
              </a:spcAft>
              <a:buFont typeface="Wingdings" pitchFamily="2" charset="2"/>
              <a:buChar char="Ø"/>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sz="4000" dirty="0">
                <a:solidFill>
                  <a:schemeClr val="bg2"/>
                </a:solidFill>
              </a:rPr>
              <a:t>Interconnection of components</a:t>
            </a:r>
            <a:br>
              <a:rPr lang="en-IN" sz="4400" dirty="0">
                <a:solidFill>
                  <a:schemeClr val="bg2"/>
                </a:solidFill>
              </a:rPr>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07" name="Google Shape;207;p33"/>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74" y="1380143"/>
            <a:ext cx="4257622" cy="36189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Copy Data from Blob to ADLS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19" name="Google Shape;219;p35"/>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t>                 </a:t>
            </a:r>
            <a:r>
              <a:rPr lang="en-IN" b="1" u="sng" dirty="0"/>
              <a:t>Source</a:t>
            </a:r>
            <a:r>
              <a:rPr lang="en-IN" b="1" dirty="0"/>
              <a:t>   </a:t>
            </a:r>
            <a:r>
              <a:rPr lang="en-IN" dirty="0"/>
              <a:t>                                                                                             </a:t>
            </a:r>
            <a:r>
              <a:rPr lang="en-IN" b="1" u="sng" dirty="0"/>
              <a:t>Sink/Destination</a:t>
            </a:r>
          </a:p>
          <a:p>
            <a:pPr marL="0" lvl="0" indent="0"/>
            <a:r>
              <a:rPr lang="en-IN" sz="2400" dirty="0"/>
              <a:t>                                                     Copy</a:t>
            </a:r>
          </a:p>
          <a:p>
            <a:pPr marL="0" lvl="0" indent="0" algn="l" rtl="0">
              <a:spcBef>
                <a:spcPts val="0"/>
              </a:spcBef>
              <a:spcAft>
                <a:spcPts val="0"/>
              </a:spcAft>
              <a:buNone/>
            </a:pPr>
            <a:r>
              <a:rPr lang="en-IN" sz="2400" dirty="0"/>
              <a:t>Azure Blob Storage                              Azure </a:t>
            </a:r>
            <a:r>
              <a:rPr lang="en-IN" sz="2400" dirty="0" err="1"/>
              <a:t>DataLake</a:t>
            </a:r>
            <a:r>
              <a:rPr lang="en-IN" sz="2400" dirty="0"/>
              <a:t> Gen2</a:t>
            </a:r>
            <a:endParaRPr sz="2400" dirty="0"/>
          </a:p>
        </p:txBody>
      </p:sp>
      <p:sp>
        <p:nvSpPr>
          <p:cNvPr id="2" name="Right Arrow 1"/>
          <p:cNvSpPr/>
          <p:nvPr/>
        </p:nvSpPr>
        <p:spPr>
          <a:xfrm>
            <a:off x="3816415" y="2724788"/>
            <a:ext cx="996217" cy="164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Copy Data from Blob to ADLS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25" name="Google Shape;225;p36"/>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Datasets considered for activity</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	Start time			              End time	       Activity(Copy data)	</a:t>
            </a:r>
            <a:endParaRPr dirty="0"/>
          </a:p>
        </p:txBody>
      </p:sp>
      <p:cxnSp>
        <p:nvCxnSpPr>
          <p:cNvPr id="3" name="Straight Connector 2"/>
          <p:cNvCxnSpPr/>
          <p:nvPr/>
        </p:nvCxnSpPr>
        <p:spPr>
          <a:xfrm flipV="1">
            <a:off x="1665171" y="2608446"/>
            <a:ext cx="5881035" cy="9626"/>
          </a:xfrm>
          <a:prstGeom prst="line">
            <a:avLst/>
          </a:prstGeom>
        </p:spPr>
        <p:style>
          <a:lnRef idx="1">
            <a:schemeClr val="accent1"/>
          </a:lnRef>
          <a:fillRef idx="0">
            <a:schemeClr val="accent1"/>
          </a:fillRef>
          <a:effectRef idx="0">
            <a:schemeClr val="accent1"/>
          </a:effectRef>
          <a:fontRef idx="minor">
            <a:schemeClr val="tx1"/>
          </a:fontRef>
        </p:style>
      </p:cxnSp>
      <p:sp>
        <p:nvSpPr>
          <p:cNvPr id="6" name="Flowchart: Off-page Connector 5"/>
          <p:cNvSpPr/>
          <p:nvPr/>
        </p:nvSpPr>
        <p:spPr>
          <a:xfrm>
            <a:off x="1819175" y="2040556"/>
            <a:ext cx="231006" cy="56789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Off-page Connector 6"/>
          <p:cNvSpPr/>
          <p:nvPr/>
        </p:nvSpPr>
        <p:spPr>
          <a:xfrm>
            <a:off x="5245768" y="2040556"/>
            <a:ext cx="221381" cy="56789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Off-page Connector 7"/>
          <p:cNvSpPr/>
          <p:nvPr/>
        </p:nvSpPr>
        <p:spPr>
          <a:xfrm>
            <a:off x="7132320" y="2040556"/>
            <a:ext cx="202131" cy="567890"/>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a:off x="2136808" y="2324501"/>
            <a:ext cx="3003083"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Real World Scenario #3</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Dynamically add filename while copying data from source to sink</a:t>
            </a:r>
            <a:endParaRPr dirty="0"/>
          </a:p>
        </p:txBody>
      </p:sp>
    </p:spTree>
    <p:extLst>
      <p:ext uri="{BB962C8B-B14F-4D97-AF65-F5344CB8AC3E}">
        <p14:creationId xmlns:p14="http://schemas.microsoft.com/office/powerpoint/2010/main" val="3762435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Copy Data from SQL DB to ADLS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1" name="Google Shape;231;p37"/>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                </a:t>
            </a:r>
            <a:r>
              <a:rPr lang="en-IN" b="1" u="sng" dirty="0"/>
              <a:t>Source</a:t>
            </a:r>
            <a:r>
              <a:rPr lang="en-IN" b="1" dirty="0"/>
              <a:t>   </a:t>
            </a:r>
            <a:r>
              <a:rPr lang="en-IN" dirty="0"/>
              <a:t>                                                                                             </a:t>
            </a:r>
            <a:r>
              <a:rPr lang="en-IN" b="1" u="sng" dirty="0"/>
              <a:t>Sink/Destination</a:t>
            </a:r>
          </a:p>
          <a:p>
            <a:pPr marL="0" lvl="0" indent="0"/>
            <a:r>
              <a:rPr lang="en-IN" dirty="0"/>
              <a:t>                                                                          Copy</a:t>
            </a:r>
          </a:p>
          <a:p>
            <a:pPr marL="0" lvl="0" indent="0"/>
            <a:r>
              <a:rPr lang="en-IN" dirty="0"/>
              <a:t>         Azure SQL DB                                                                                    Azure </a:t>
            </a:r>
            <a:r>
              <a:rPr lang="en-IN" dirty="0" err="1"/>
              <a:t>DataLake</a:t>
            </a:r>
            <a:r>
              <a:rPr lang="en-IN" dirty="0"/>
              <a:t> Gen2</a:t>
            </a:r>
            <a:endParaRPr dirty="0"/>
          </a:p>
        </p:txBody>
      </p:sp>
      <p:sp>
        <p:nvSpPr>
          <p:cNvPr id="4" name="Right Arrow 3"/>
          <p:cNvSpPr/>
          <p:nvPr/>
        </p:nvSpPr>
        <p:spPr>
          <a:xfrm>
            <a:off x="3465095" y="2310063"/>
            <a:ext cx="1193532" cy="134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Setting Up Self Hosted IR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p26"/>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744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Copy Data On </a:t>
            </a:r>
            <a:r>
              <a:rPr lang="en-IN" dirty="0" err="1"/>
              <a:t>Prem</a:t>
            </a:r>
            <a:r>
              <a:rPr lang="en-IN" dirty="0"/>
              <a:t> DB to ADLS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31" name="Google Shape;231;p37"/>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         </a:t>
            </a:r>
            <a:r>
              <a:rPr lang="en-IN" b="1" u="sng" dirty="0"/>
              <a:t>On </a:t>
            </a:r>
            <a:r>
              <a:rPr lang="en-IN" b="1" u="sng" dirty="0" err="1"/>
              <a:t>Prem</a:t>
            </a:r>
            <a:r>
              <a:rPr lang="en-IN" b="1" u="sng" dirty="0"/>
              <a:t> DB </a:t>
            </a:r>
            <a:r>
              <a:rPr lang="en-IN" b="1" dirty="0"/>
              <a:t>  </a:t>
            </a:r>
            <a:r>
              <a:rPr lang="en-IN" dirty="0"/>
              <a:t>                                                                                           </a:t>
            </a:r>
            <a:r>
              <a:rPr lang="en-IN" b="1" u="sng" dirty="0"/>
              <a:t>Sink/Destination</a:t>
            </a:r>
          </a:p>
          <a:p>
            <a:pPr marL="0" lvl="0" indent="0"/>
            <a:r>
              <a:rPr lang="en-IN" dirty="0"/>
              <a:t>                                                                          Copy</a:t>
            </a:r>
          </a:p>
          <a:p>
            <a:pPr marL="0" lvl="0" indent="0"/>
            <a:r>
              <a:rPr lang="en-IN" dirty="0"/>
              <a:t>         Azure SQL VM                                                                                    Azure </a:t>
            </a:r>
            <a:r>
              <a:rPr lang="en-IN" dirty="0" err="1"/>
              <a:t>DataLake</a:t>
            </a:r>
            <a:r>
              <a:rPr lang="en-IN" dirty="0"/>
              <a:t> Gen2</a:t>
            </a:r>
            <a:endParaRPr dirty="0"/>
          </a:p>
        </p:txBody>
      </p:sp>
      <p:sp>
        <p:nvSpPr>
          <p:cNvPr id="4" name="Right Arrow 3"/>
          <p:cNvSpPr/>
          <p:nvPr/>
        </p:nvSpPr>
        <p:spPr>
          <a:xfrm>
            <a:off x="3465095" y="2310063"/>
            <a:ext cx="1193532" cy="1347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820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Ingest data from API to ADLS</a:t>
            </a:r>
            <a:endParaRPr dirty="0"/>
          </a:p>
          <a:p>
            <a:pPr marL="0" lvl="0" indent="0" algn="l" rtl="0">
              <a:spcBef>
                <a:spcPts val="0"/>
              </a:spcBef>
              <a:spcAft>
                <a:spcPts val="0"/>
              </a:spcAft>
              <a:buNone/>
            </a:pPr>
            <a:endParaRPr dirty="0"/>
          </a:p>
          <a:p>
            <a:pPr marL="0" lvl="0" indent="0" algn="l" rtl="0">
              <a:spcBef>
                <a:spcPts val="0"/>
              </a:spcBef>
              <a:spcAft>
                <a:spcPts val="0"/>
              </a:spcAft>
              <a:buNone/>
            </a:pPr>
            <a:br>
              <a:rPr lang="en-IN" dirty="0"/>
            </a:br>
            <a:endParaRPr dirty="0"/>
          </a:p>
        </p:txBody>
      </p:sp>
      <p:sp>
        <p:nvSpPr>
          <p:cNvPr id="237" name="Google Shape;237;p38"/>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b="1" dirty="0"/>
              <a:t>Public API </a:t>
            </a:r>
            <a:r>
              <a:rPr lang="en-IN" dirty="0"/>
              <a:t>to consume </a:t>
            </a:r>
            <a:r>
              <a:rPr lang="en-IN" b="1" dirty="0"/>
              <a:t>sample JSON data without any authentication </a:t>
            </a:r>
            <a:r>
              <a:rPr lang="en-IN" dirty="0"/>
              <a:t>–</a:t>
            </a:r>
          </a:p>
          <a:p>
            <a:pPr marL="0" lvl="0" indent="0" algn="l" rtl="0">
              <a:spcBef>
                <a:spcPts val="0"/>
              </a:spcBef>
              <a:spcAft>
                <a:spcPts val="0"/>
              </a:spcAft>
              <a:buNone/>
            </a:pPr>
            <a:endParaRPr lang="en-IN" dirty="0"/>
          </a:p>
          <a:p>
            <a:pPr marL="0" lvl="0" indent="0"/>
            <a:r>
              <a:rPr lang="en-IN" dirty="0">
                <a:hlinkClick r:id="rId3"/>
              </a:rPr>
              <a:t>http://dummy.restapiexample.com/api/v1/employees</a:t>
            </a:r>
            <a:endParaRPr lang="en-IN" dirty="0"/>
          </a:p>
          <a:p>
            <a:pPr marL="0" lvl="0" indent="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4000" dirty="0"/>
              <a:t>What is Azure Data Factory(ADF) ?</a:t>
            </a:r>
            <a:endParaRPr sz="40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9" name="Google Shape;99;p15"/>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lnSpcReduction="10000"/>
          </a:bodyPr>
          <a:lstStyle/>
          <a:p>
            <a:pPr marL="285750" lvl="0" indent="-285750">
              <a:buFont typeface="Arial" pitchFamily="34" charset="0"/>
              <a:buChar char="•"/>
            </a:pPr>
            <a:r>
              <a:rPr lang="en-IN" dirty="0"/>
              <a:t>Azure Data Factory is Azure's cloud ETL service for scale-out </a:t>
            </a:r>
            <a:r>
              <a:rPr lang="en-IN" dirty="0" err="1"/>
              <a:t>serverless</a:t>
            </a:r>
            <a:r>
              <a:rPr lang="en-IN" dirty="0"/>
              <a:t> data integration and data transformation. </a:t>
            </a:r>
          </a:p>
          <a:p>
            <a:pPr marL="285750" lvl="0" indent="-285750">
              <a:buFont typeface="Arial" pitchFamily="34" charset="0"/>
              <a:buChar char="•"/>
            </a:pPr>
            <a:endParaRPr lang="en-IN" dirty="0"/>
          </a:p>
          <a:p>
            <a:pPr marL="285750" lvl="0" indent="-285750">
              <a:buFont typeface="Arial" pitchFamily="34" charset="0"/>
              <a:buChar char="•"/>
            </a:pPr>
            <a:r>
              <a:rPr lang="en-IN" dirty="0"/>
              <a:t>It offers a code-free UI for intuitive authoring and single-pane-of-glass monitoring and management. </a:t>
            </a:r>
          </a:p>
          <a:p>
            <a:pPr marL="285750" lvl="0" indent="-285750">
              <a:buFont typeface="Arial" pitchFamily="34" charset="0"/>
              <a:buChar char="•"/>
            </a:pPr>
            <a:endParaRPr lang="en-IN" dirty="0"/>
          </a:p>
          <a:p>
            <a:pPr marL="285750" lvl="0" indent="-285750">
              <a:buFont typeface="Arial" pitchFamily="34" charset="0"/>
              <a:buChar char="•"/>
            </a:pPr>
            <a:r>
              <a:rPr lang="en-IN" dirty="0"/>
              <a:t>It is the cloud-based ETL and data integration service that allows you to create data-driven workflows for orchestrating data movement and transforming data at scale.</a:t>
            </a:r>
          </a:p>
          <a:p>
            <a:pPr marL="285750" lvl="0" indent="-285750">
              <a:buFont typeface="Arial" pitchFamily="34" charset="0"/>
              <a:buChar char="•"/>
            </a:pPr>
            <a:endParaRPr lang="en-IN" dirty="0"/>
          </a:p>
          <a:p>
            <a:pPr marL="285750" lvl="0" indent="-285750">
              <a:buFont typeface="Arial" pitchFamily="34" charset="0"/>
              <a:buChar char="•"/>
            </a:pPr>
            <a:r>
              <a:rPr lang="en-IN" dirty="0"/>
              <a:t>You can also lift and shift existing SSIS packages to Azure and run them with full compatibility in ADF.</a:t>
            </a:r>
          </a:p>
          <a:p>
            <a:pPr marL="285750" lvl="0" indent="-285750">
              <a:buFont typeface="Arial" pitchFamily="34" charset="0"/>
              <a:buChar char="•"/>
            </a:pPr>
            <a:endParaRPr lang="en-IN" dirty="0"/>
          </a:p>
          <a:p>
            <a:pPr marL="285750" lvl="0" indent="-285750">
              <a:buFont typeface="Arial" pitchFamily="34" charset="0"/>
              <a:buChar char="•"/>
            </a:pPr>
            <a:r>
              <a:rPr lang="en-IN" dirty="0"/>
              <a:t>Behind the scene it uses Apache Spark technology to do the processing.</a:t>
            </a:r>
          </a:p>
          <a:p>
            <a:pPr marL="285750" lvl="0" indent="-285750">
              <a:buFont typeface="Arial" pitchFamily="34" charset="0"/>
              <a:buChar char="•"/>
            </a:pPr>
            <a:endParaRPr lang="en-IN" dirty="0"/>
          </a:p>
          <a:p>
            <a:pPr marL="285750" lvl="0" indent="-285750">
              <a:buFont typeface="Arial" pitchFamily="34" charset="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Parameters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Parameters are external values to be passed into pipelines, datasets, linked services, and data flows. </a:t>
            </a:r>
          </a:p>
          <a:p>
            <a:pPr marL="0" lvl="0" indent="0"/>
            <a:endParaRPr lang="en-IN" dirty="0"/>
          </a:p>
          <a:p>
            <a:pPr marL="0" lvl="0" indent="0"/>
            <a:r>
              <a:rPr lang="en-IN" dirty="0"/>
              <a:t>By parameterizing resources, you can reuse them with different values each time.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Variables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Variables are internal to pipelines.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Difference between </a:t>
            </a:r>
            <a:r>
              <a:rPr lang="en-IN" dirty="0" err="1"/>
              <a:t>Paramaters</a:t>
            </a:r>
            <a:r>
              <a:rPr lang="en-IN" dirty="0"/>
              <a:t> and Variables -  We cannot reset </a:t>
            </a:r>
            <a:r>
              <a:rPr lang="en-IN" dirty="0" err="1"/>
              <a:t>paramater</a:t>
            </a:r>
            <a:r>
              <a:rPr lang="en-IN" dirty="0"/>
              <a:t> values inside pipeline whereas we can reset variable values multiple times.</a:t>
            </a:r>
            <a:endParaRPr dirty="0"/>
          </a:p>
        </p:txBody>
      </p:sp>
    </p:spTree>
    <p:extLst>
      <p:ext uri="{BB962C8B-B14F-4D97-AF65-F5344CB8AC3E}">
        <p14:creationId xmlns:p14="http://schemas.microsoft.com/office/powerpoint/2010/main" val="2408836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System Variables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endParaRPr lang="en-IN" dirty="0">
              <a:hlinkClick r:id="rId3"/>
            </a:endParaRPr>
          </a:p>
          <a:p>
            <a:pPr marL="0" indent="0"/>
            <a:r>
              <a:rPr lang="en-IN" b="1" dirty="0"/>
              <a:t>Pipeline scope</a:t>
            </a:r>
          </a:p>
          <a:p>
            <a:pPr marL="0" indent="0"/>
            <a:r>
              <a:rPr lang="en-IN" b="1" dirty="0"/>
              <a:t>Schedule trigger scope</a:t>
            </a:r>
          </a:p>
          <a:p>
            <a:pPr marL="0" indent="0"/>
            <a:r>
              <a:rPr lang="en-IN" b="1" dirty="0"/>
              <a:t>Tumbling window trigger scope</a:t>
            </a:r>
          </a:p>
          <a:p>
            <a:pPr marL="0" indent="0"/>
            <a:r>
              <a:rPr lang="en-IN" b="1" dirty="0"/>
              <a:t>Storage event trigger scope</a:t>
            </a:r>
            <a:br>
              <a:rPr lang="en-IN" b="1" dirty="0"/>
            </a:br>
            <a:r>
              <a:rPr lang="en-IN" b="1" dirty="0"/>
              <a:t>Custom event trigger scope</a:t>
            </a:r>
            <a:endParaRPr lang="en-IN" dirty="0">
              <a:hlinkClick r:id="rId3"/>
            </a:endParaRPr>
          </a:p>
          <a:p>
            <a:pPr marL="0" lvl="0" indent="0"/>
            <a:endParaRPr lang="en-IN" dirty="0">
              <a:hlinkClick r:id="rId3"/>
            </a:endParaRPr>
          </a:p>
          <a:p>
            <a:pPr marL="0" lvl="0" indent="0"/>
            <a:endParaRPr lang="en-IN" dirty="0">
              <a:hlinkClick r:id="rId3"/>
            </a:endParaRPr>
          </a:p>
          <a:p>
            <a:pPr marL="0" lvl="0" indent="0"/>
            <a:endParaRPr lang="en-IN" dirty="0">
              <a:hlinkClick r:id="rId3"/>
            </a:endParaRPr>
          </a:p>
          <a:p>
            <a:pPr marL="0" lvl="0" indent="0"/>
            <a:endParaRPr lang="en-IN" dirty="0">
              <a:hlinkClick r:id="rId3"/>
            </a:endParaRPr>
          </a:p>
          <a:p>
            <a:pPr marL="0" lvl="0" indent="0"/>
            <a:r>
              <a:rPr lang="en-IN" dirty="0">
                <a:hlinkClick r:id="rId3"/>
              </a:rPr>
              <a:t>https://docs.microsoft.com/en-us/azure/data-factory/control-flow-system-variables</a:t>
            </a:r>
            <a:endParaRPr lang="en-IN" dirty="0"/>
          </a:p>
          <a:p>
            <a:pPr marL="0" lvl="0" indent="0"/>
            <a:endParaRPr dirty="0"/>
          </a:p>
        </p:txBody>
      </p:sp>
    </p:spTree>
    <p:extLst>
      <p:ext uri="{BB962C8B-B14F-4D97-AF65-F5344CB8AC3E}">
        <p14:creationId xmlns:p14="http://schemas.microsoft.com/office/powerpoint/2010/main" val="59305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Filter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You can use a Filter activity in a pipeline to apply a filter expression to an input </a:t>
            </a:r>
            <a:r>
              <a:rPr lang="en-IN" b="1" dirty="0"/>
              <a:t>array.</a:t>
            </a:r>
          </a:p>
          <a:p>
            <a:pPr marL="0" lvl="0" indent="0"/>
            <a:endParaRPr lang="en-IN" b="1" dirty="0"/>
          </a:p>
          <a:p>
            <a:pPr marL="0" lvl="0" indent="0"/>
            <a:r>
              <a:rPr lang="en-IN" dirty="0"/>
              <a:t>To use individual array elements use </a:t>
            </a:r>
            <a:r>
              <a:rPr lang="en-IN" b="1" dirty="0"/>
              <a:t> item()</a:t>
            </a:r>
          </a:p>
          <a:p>
            <a:pPr marL="0" lvl="0" indent="0"/>
            <a:endParaRPr lang="en-IN" b="1" dirty="0"/>
          </a:p>
          <a:p>
            <a:pPr marL="0" lvl="0" indent="0"/>
            <a:endParaRPr lang="en-IN" b="1" dirty="0"/>
          </a:p>
          <a:p>
            <a:pPr marL="0" lvl="0" indent="0"/>
            <a:endParaRPr lang="en-IN" b="1" dirty="0"/>
          </a:p>
          <a:p>
            <a:pPr marL="0" lvl="0" indent="0"/>
            <a:endParaRPr lang="en-IN" b="1" dirty="0"/>
          </a:p>
          <a:p>
            <a:pPr marL="0" lvl="0" indent="0"/>
            <a:endParaRPr lang="en-IN" b="1" dirty="0"/>
          </a:p>
          <a:p>
            <a:pPr marL="0" lvl="0" indent="0"/>
            <a:endParaRPr lang="en-IN" b="1" dirty="0"/>
          </a:p>
          <a:p>
            <a:pPr marL="0" lvl="0" indent="0"/>
            <a:endParaRPr lang="en-IN" b="1" dirty="0"/>
          </a:p>
          <a:p>
            <a:pPr marL="0" lvl="0" indent="0"/>
            <a:r>
              <a:rPr lang="en-IN" dirty="0">
                <a:hlinkClick r:id="rId3"/>
              </a:rPr>
              <a:t>https://docs.microsoft.com/en-us/azure/data-factory/control-flow-filter-activity</a:t>
            </a:r>
            <a:endParaRPr lang="en-IN" dirty="0"/>
          </a:p>
          <a:p>
            <a:pPr marL="0" lvl="0" indent="0"/>
            <a:endParaRPr lang="en-IN" dirty="0"/>
          </a:p>
          <a:p>
            <a:pPr marL="0" lvl="0" indent="0"/>
            <a:endParaRPr b="1" dirty="0"/>
          </a:p>
        </p:txBody>
      </p:sp>
    </p:spTree>
    <p:extLst>
      <p:ext uri="{BB962C8B-B14F-4D97-AF65-F5344CB8AC3E}">
        <p14:creationId xmlns:p14="http://schemas.microsoft.com/office/powerpoint/2010/main" val="758714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err="1"/>
              <a:t>ForEach</a:t>
            </a:r>
            <a:r>
              <a:rPr lang="en-IN" dirty="0"/>
              <a:t>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a:t>
            </a:r>
            <a:r>
              <a:rPr lang="en-IN" dirty="0" err="1"/>
              <a:t>ForEach</a:t>
            </a:r>
            <a:r>
              <a:rPr lang="en-IN" dirty="0"/>
              <a:t> Activity defines a repeating control flow in an Azure Data Factory. This activity is used to iterate over a collection and executes specified activities in a loop. The loop implementation of this activity is similar to </a:t>
            </a:r>
            <a:r>
              <a:rPr lang="en-IN" dirty="0" err="1"/>
              <a:t>Foreach</a:t>
            </a:r>
            <a:r>
              <a:rPr lang="en-IN" dirty="0"/>
              <a:t> looping structure in programming languages.</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https://docs.microsoft.com/en-us/azure/data-factory/control-flow-for-each-activity</a:t>
            </a:r>
            <a:endParaRPr lang="en-IN" dirty="0"/>
          </a:p>
          <a:p>
            <a:pPr marL="0" lvl="0" indent="0"/>
            <a:endParaRPr dirty="0"/>
          </a:p>
        </p:txBody>
      </p:sp>
    </p:spTree>
    <p:extLst>
      <p:ext uri="{BB962C8B-B14F-4D97-AF65-F5344CB8AC3E}">
        <p14:creationId xmlns:p14="http://schemas.microsoft.com/office/powerpoint/2010/main" val="3517112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Lookup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lnSpcReduction="10000"/>
          </a:bodyPr>
          <a:lstStyle/>
          <a:p>
            <a:pPr marL="0" lvl="0" indent="0"/>
            <a:r>
              <a:rPr lang="en-IN" dirty="0"/>
              <a:t>Lookup activity can </a:t>
            </a:r>
            <a:r>
              <a:rPr lang="en-IN" b="1" dirty="0"/>
              <a:t>read / retrieve a dataset from any of the data sources </a:t>
            </a:r>
            <a:r>
              <a:rPr lang="en-IN" dirty="0"/>
              <a:t>supported by data factory. You can use it to dynamically determine which objects to operate on in a subsequent activity, instead of hard coding the object name. Some object examples are files and tables.</a:t>
            </a:r>
          </a:p>
          <a:p>
            <a:pPr marL="0" lvl="0" indent="0"/>
            <a:endParaRPr lang="en-IN" dirty="0"/>
          </a:p>
          <a:p>
            <a:pPr marL="0" lvl="0" indent="0"/>
            <a:r>
              <a:rPr lang="en-IN" b="1" dirty="0"/>
              <a:t>Lookup activity reads and returns the content of a configuration file or table</a:t>
            </a:r>
            <a:r>
              <a:rPr lang="en-IN" dirty="0"/>
              <a:t>. It also returns the result of executing a query or stored procedure. The output can be a singleton value or an array of attributes, which can be consumed in a subsequent copy, transformation, or control flow activities like </a:t>
            </a:r>
            <a:r>
              <a:rPr lang="en-IN" dirty="0" err="1"/>
              <a:t>ForEach</a:t>
            </a:r>
            <a:r>
              <a:rPr lang="en-IN" dirty="0"/>
              <a:t> activity.</a:t>
            </a:r>
          </a:p>
          <a:p>
            <a:pPr marL="0" lvl="0" indent="0"/>
            <a:endParaRPr lang="en-IN" dirty="0"/>
          </a:p>
          <a:p>
            <a:pPr marL="0" lvl="0" indent="0" algn="l" rtl="0">
              <a:spcBef>
                <a:spcPts val="0"/>
              </a:spcBef>
              <a:spcAft>
                <a:spcPts val="0"/>
              </a:spcAft>
              <a:buNone/>
            </a:pPr>
            <a:r>
              <a:rPr lang="en-IN" dirty="0"/>
              <a:t>Limitation: </a:t>
            </a:r>
            <a:r>
              <a:rPr lang="en-IN" b="1" dirty="0"/>
              <a:t>Fetched / Looked up data should be less than 5000 rows or 4 MB in size. </a:t>
            </a:r>
          </a:p>
          <a:p>
            <a:pPr marL="0" lvl="0" indent="0" algn="l" rtl="0">
              <a:spcBef>
                <a:spcPts val="0"/>
              </a:spcBef>
              <a:spcAft>
                <a:spcPts val="0"/>
              </a:spcAft>
              <a:buNone/>
            </a:pPr>
            <a:endParaRPr lang="en-IN" dirty="0"/>
          </a:p>
          <a:p>
            <a:pPr marL="0" lvl="0" indent="0"/>
            <a:r>
              <a:rPr lang="en-IN" dirty="0">
                <a:hlinkClick r:id="rId3"/>
              </a:rPr>
              <a:t>https://docs.microsoft.com/en-us/azure/data-factory/control-flow-lookup-activity</a:t>
            </a:r>
            <a:endParaRPr lang="en-IN" dirty="0"/>
          </a:p>
          <a:p>
            <a:pPr marL="0" lvl="0" indent="0"/>
            <a:endParaRPr dirty="0"/>
          </a:p>
        </p:txBody>
      </p:sp>
    </p:spTree>
    <p:extLst>
      <p:ext uri="{BB962C8B-B14F-4D97-AF65-F5344CB8AC3E}">
        <p14:creationId xmlns:p14="http://schemas.microsoft.com/office/powerpoint/2010/main" val="1406052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Get Metadata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r>
              <a:rPr lang="en-IN" dirty="0"/>
              <a:t>	You can use the Get Metadata activity to retrieve the metadata of any data in Azure Data Factory. You can use the output from the Get Metadata activity in conditional expressions to perform validation, or consume the metadata in subsequent activities.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https://docs.microsoft.com/en-us/azure/data-factory/control-flow-get-metadata-activity</a:t>
            </a:r>
            <a:endParaRPr lang="en-IN" dirty="0"/>
          </a:p>
          <a:p>
            <a:pPr marL="0" lvl="0" indent="0"/>
            <a:endParaRPr dirty="0"/>
          </a:p>
        </p:txBody>
      </p:sp>
    </p:spTree>
    <p:extLst>
      <p:ext uri="{BB962C8B-B14F-4D97-AF65-F5344CB8AC3E}">
        <p14:creationId xmlns:p14="http://schemas.microsoft.com/office/powerpoint/2010/main" val="2408836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If Condition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It executes a set of activities when the condition evaluates to true and another set of activities when the condition evaluates to false.</a:t>
            </a:r>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https://docs.microsoft.com/en-us/azure/data-factory/control-flow-if-condition-activity</a:t>
            </a:r>
            <a:endParaRPr lang="en-IN" dirty="0"/>
          </a:p>
          <a:p>
            <a:pPr marL="0" lvl="0" indent="0"/>
            <a:endParaRPr dirty="0"/>
          </a:p>
        </p:txBody>
      </p:sp>
    </p:spTree>
    <p:extLst>
      <p:ext uri="{BB962C8B-B14F-4D97-AF65-F5344CB8AC3E}">
        <p14:creationId xmlns:p14="http://schemas.microsoft.com/office/powerpoint/2010/main" val="2408836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Wait activity</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When you use a Wait activity in a pipeline, the pipeline waits for the specified period of time before continuing with execution of subsequent activities.</a:t>
            </a:r>
            <a:endParaRPr dirty="0"/>
          </a:p>
        </p:txBody>
      </p:sp>
    </p:spTree>
    <p:extLst>
      <p:ext uri="{BB962C8B-B14F-4D97-AF65-F5344CB8AC3E}">
        <p14:creationId xmlns:p14="http://schemas.microsoft.com/office/powerpoint/2010/main" val="4079646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Switch activity</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Switch activity provides the same functionality that a switch statement provides in programming languages.</a:t>
            </a:r>
          </a:p>
          <a:p>
            <a:pPr marL="0" lvl="0" indent="0"/>
            <a:endParaRPr lang="en-IN" dirty="0"/>
          </a:p>
          <a:p>
            <a:pPr marL="0" lvl="0" indent="0"/>
            <a:r>
              <a:rPr lang="en-IN" dirty="0"/>
              <a:t> It evaluates a set of activities corresponding to a case that matches the condition evaluation.</a:t>
            </a:r>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https://docs.microsoft.com/en-us/azure/data-factory/control-flow-switch-activity</a:t>
            </a:r>
            <a:endParaRPr lang="en-IN" dirty="0"/>
          </a:p>
          <a:p>
            <a:pPr marL="0" lvl="0" indent="0"/>
            <a:endParaRPr dirty="0"/>
          </a:p>
        </p:txBody>
      </p:sp>
    </p:spTree>
    <p:extLst>
      <p:ext uri="{BB962C8B-B14F-4D97-AF65-F5344CB8AC3E}">
        <p14:creationId xmlns:p14="http://schemas.microsoft.com/office/powerpoint/2010/main" val="372171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Extract-Transform-Load  (ETL)</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876425"/>
            <a:ext cx="7362825" cy="2695576"/>
          </a:xfrm>
          <a:prstGeom prst="rect">
            <a:avLst/>
          </a:prstGeom>
        </p:spPr>
      </p:pic>
    </p:spTree>
    <p:extLst>
      <p:ext uri="{BB962C8B-B14F-4D97-AF65-F5344CB8AC3E}">
        <p14:creationId xmlns:p14="http://schemas.microsoft.com/office/powerpoint/2010/main" val="1233770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Validation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You can use a Validation in a pipeline to ensure the pipeline only continues execution once it has validated the attached dataset reference exists, that it meets the specified criteria, or timeout has been reached.</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https://docs.microsoft.com/en-us/azure/data-factory/control-flow-validation-activity</a:t>
            </a:r>
            <a:endParaRPr lang="en-IN" dirty="0"/>
          </a:p>
          <a:p>
            <a:pPr marL="0" lvl="0" indent="0"/>
            <a:endParaRPr dirty="0"/>
          </a:p>
        </p:txBody>
      </p:sp>
    </p:spTree>
    <p:extLst>
      <p:ext uri="{BB962C8B-B14F-4D97-AF65-F5344CB8AC3E}">
        <p14:creationId xmlns:p14="http://schemas.microsoft.com/office/powerpoint/2010/main" val="3040896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Stored Procedure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A stored procedure is a set of Structured Query Language (SQL) statements with an assigned name, which are stored in a relational database management system (RDBMS) as a group, so it can be reused and shared by multiple programs.</a:t>
            </a:r>
          </a:p>
          <a:p>
            <a:pPr marL="0" lvl="0" indent="0"/>
            <a:endParaRPr lang="en-IN" dirty="0"/>
          </a:p>
          <a:p>
            <a:pPr marL="0" lvl="0" indent="0"/>
            <a:r>
              <a:rPr lang="en-IN" dirty="0"/>
              <a:t>Using Stored Procedure Activity you can execute a stored procedure inside your DB via ADF</a:t>
            </a:r>
          </a:p>
          <a:p>
            <a:pPr marL="0" lvl="0" indent="0"/>
            <a:endParaRPr lang="en-IN" dirty="0"/>
          </a:p>
          <a:p>
            <a:pPr marL="0" lvl="0" indent="0"/>
            <a:r>
              <a:rPr lang="en-IN" dirty="0">
                <a:hlinkClick r:id="rId3"/>
              </a:rPr>
              <a:t>https://docs.microsoft.com/en-us/azure/data-factory/transform-data-using-stored-procedure</a:t>
            </a:r>
            <a:endParaRPr lang="en-IN" dirty="0"/>
          </a:p>
          <a:p>
            <a:pPr marL="0" lvl="0" indent="0"/>
            <a:endParaRPr dirty="0"/>
          </a:p>
        </p:txBody>
      </p:sp>
    </p:spTree>
    <p:extLst>
      <p:ext uri="{BB962C8B-B14F-4D97-AF65-F5344CB8AC3E}">
        <p14:creationId xmlns:p14="http://schemas.microsoft.com/office/powerpoint/2010/main" val="2408836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Delete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You can use the Delete Activity in Azure Data Factory to delete files or folders from on-premises storage stores or cloud storage stores. Use this activity to clean up or archive files when they are no longer needed.</a:t>
            </a:r>
            <a:endParaRPr dirty="0"/>
          </a:p>
        </p:txBody>
      </p:sp>
    </p:spTree>
    <p:extLst>
      <p:ext uri="{BB962C8B-B14F-4D97-AF65-F5344CB8AC3E}">
        <p14:creationId xmlns:p14="http://schemas.microsoft.com/office/powerpoint/2010/main" val="1337063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Fail Activity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You might occasionally want to throw an error in a pipeline intentionally. A Lookup activity might return no matching data, or a Custom activity might finish with an internal error. Whatever the reason might be, now you can use a Fail activity in a pipeline and customize both its error message and error code.</a:t>
            </a:r>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https://docs.microsoft.com/en-us/azure/data-factory/control-flow-fail-activity</a:t>
            </a:r>
            <a:endParaRPr lang="en-IN" dirty="0"/>
          </a:p>
          <a:p>
            <a:pPr marL="0" lvl="0" indent="0"/>
            <a:endParaRPr dirty="0"/>
          </a:p>
        </p:txBody>
      </p:sp>
    </p:spTree>
    <p:extLst>
      <p:ext uri="{BB962C8B-B14F-4D97-AF65-F5344CB8AC3E}">
        <p14:creationId xmlns:p14="http://schemas.microsoft.com/office/powerpoint/2010/main" val="504252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Execute Pipeline</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Execute Pipeline activity allows a Data Factory pipeline to invoke another pipeline.</a:t>
            </a:r>
            <a:endParaRPr dirty="0"/>
          </a:p>
        </p:txBody>
      </p:sp>
    </p:spTree>
    <p:extLst>
      <p:ext uri="{BB962C8B-B14F-4D97-AF65-F5344CB8AC3E}">
        <p14:creationId xmlns:p14="http://schemas.microsoft.com/office/powerpoint/2010/main" val="1337063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err="1"/>
              <a:t>DataFlow</a:t>
            </a:r>
            <a:r>
              <a:rPr lang="en-IN" dirty="0"/>
              <a:t> activity</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Data Flow activity to transform and move data via mapping data flows.</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https://docs.microsoft.com/en-us/azure/data-factory/control-flow-execute-data-flow-activity</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Module 8: Mapping </a:t>
            </a:r>
            <a:r>
              <a:rPr lang="en-IN" dirty="0" err="1"/>
              <a:t>DataFlows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Mapping data flows are </a:t>
            </a:r>
            <a:r>
              <a:rPr lang="en-IN" b="1" dirty="0"/>
              <a:t>visually designed data transformations </a:t>
            </a:r>
            <a:r>
              <a:rPr lang="en-IN" dirty="0"/>
              <a:t>in Azure Data Factory. Data flows allow data engineers to develop data transformation logic without writing code. The resulting data flows are executed as activities within Azure Data Factory pipelines that </a:t>
            </a:r>
            <a:r>
              <a:rPr lang="en-IN" b="1" dirty="0"/>
              <a:t>use scaled-out Apache Spark clusters</a:t>
            </a:r>
            <a:r>
              <a:rPr lang="en-IN" dirty="0"/>
              <a:t>. Data flow activities can be operationalized using existing Azure Data Factory scheduling, control, flow, and monitoring capabilities.</a:t>
            </a:r>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https://docs.microsoft.com/en-us/azure/data-factory/concepts-data-flow-overview</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Source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A source transformation configures your data source for the data flow. When you design data flows, your first step is always configuring a source transformation. To add a source, select the </a:t>
            </a:r>
            <a:r>
              <a:rPr lang="en-IN" b="1" dirty="0"/>
              <a:t>Add Source</a:t>
            </a:r>
            <a:r>
              <a:rPr lang="en-IN" dirty="0"/>
              <a:t> box in the data flow canvas.</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https://docs.microsoft.com/en-us/azure/data-factory/data-flow-source</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Sink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After you finish transforming your data, write it into a destination store by using the sink transformation. Every data flow requires at least one sink transformation, but you can write to as many sinks as necessary to complete your transformation flow. To write to additional sinks, create new streams via new branches and conditional splits.</a:t>
            </a:r>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https://docs.microsoft.com/en-us/azure/data-factory/data-flow-sink</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Select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select transformation to </a:t>
            </a:r>
            <a:r>
              <a:rPr lang="en-IN" b="1" dirty="0"/>
              <a:t>rename, drop, or reorder columns</a:t>
            </a:r>
            <a:r>
              <a:rPr lang="en-IN" dirty="0"/>
              <a:t>. This transformation </a:t>
            </a:r>
            <a:r>
              <a:rPr lang="en-IN" b="1" dirty="0"/>
              <a:t>doesn't alter row data</a:t>
            </a:r>
            <a:r>
              <a:rPr lang="en-IN" dirty="0"/>
              <a:t>, but chooses which columns are propagated downstream.</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https://docs.microsoft.com/en-us/azure/data-factory/data-flow-select</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ctrTitle"/>
          </p:nvPr>
        </p:nvSpPr>
        <p:spPr>
          <a:xfrm>
            <a:off x="727950" y="4548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dirty="0"/>
              <a:t>Module 2 : Environment Setup</a:t>
            </a:r>
            <a:endParaRPr sz="3755"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05" name="Google Shape;105;p16"/>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2"/>
                </a:solidFill>
              </a:rPr>
              <a:t>In this module, we will create below resources -</a:t>
            </a:r>
            <a:endParaRPr dirty="0">
              <a:solidFill>
                <a:schemeClr val="dk2"/>
              </a:solidFill>
            </a:endParaRPr>
          </a:p>
          <a:p>
            <a:pPr marL="0" lvl="0" indent="0" algn="l" rtl="0">
              <a:spcBef>
                <a:spcPts val="0"/>
              </a:spcBef>
              <a:spcAft>
                <a:spcPts val="0"/>
              </a:spcAft>
              <a:buNone/>
            </a:pPr>
            <a:endParaRPr dirty="0">
              <a:solidFill>
                <a:schemeClr val="dk2"/>
              </a:solidFill>
            </a:endParaRPr>
          </a:p>
          <a:p>
            <a:pPr marL="457200" lvl="0" indent="-330200" algn="l" rtl="0">
              <a:spcBef>
                <a:spcPts val="0"/>
              </a:spcBef>
              <a:spcAft>
                <a:spcPts val="0"/>
              </a:spcAft>
              <a:buClr>
                <a:schemeClr val="dk2"/>
              </a:buClr>
              <a:buSzPts val="1600"/>
              <a:buChar char="●"/>
            </a:pPr>
            <a:r>
              <a:rPr lang="en" dirty="0">
                <a:solidFill>
                  <a:schemeClr val="dk2"/>
                </a:solidFill>
              </a:rPr>
              <a:t>Azure Account</a:t>
            </a:r>
            <a:endParaRPr dirty="0">
              <a:solidFill>
                <a:schemeClr val="dk2"/>
              </a:solidFill>
            </a:endParaRPr>
          </a:p>
          <a:p>
            <a:pPr marL="457200" lvl="0" indent="-330200" algn="l" rtl="0">
              <a:spcBef>
                <a:spcPts val="0"/>
              </a:spcBef>
              <a:spcAft>
                <a:spcPts val="0"/>
              </a:spcAft>
              <a:buClr>
                <a:schemeClr val="dk2"/>
              </a:buClr>
              <a:buSzPts val="1600"/>
              <a:buChar char="●"/>
            </a:pPr>
            <a:r>
              <a:rPr lang="en" dirty="0">
                <a:solidFill>
                  <a:schemeClr val="dk2"/>
                </a:solidFill>
              </a:rPr>
              <a:t>Azure Blob Storage </a:t>
            </a:r>
            <a:endParaRPr dirty="0">
              <a:solidFill>
                <a:schemeClr val="dk2"/>
              </a:solidFill>
            </a:endParaRPr>
          </a:p>
          <a:p>
            <a:pPr marL="457200" lvl="0" indent="-330200" algn="l" rtl="0">
              <a:spcBef>
                <a:spcPts val="0"/>
              </a:spcBef>
              <a:spcAft>
                <a:spcPts val="0"/>
              </a:spcAft>
              <a:buClr>
                <a:schemeClr val="dk2"/>
              </a:buClr>
              <a:buSzPts val="1600"/>
              <a:buChar char="●"/>
            </a:pPr>
            <a:r>
              <a:rPr lang="en" dirty="0">
                <a:solidFill>
                  <a:schemeClr val="dk2"/>
                </a:solidFill>
              </a:rPr>
              <a:t>Azure Datalake Gen 2</a:t>
            </a:r>
            <a:endParaRPr dirty="0">
              <a:solidFill>
                <a:schemeClr val="dk2"/>
              </a:solidFill>
            </a:endParaRPr>
          </a:p>
          <a:p>
            <a:pPr marL="457200" lvl="0" indent="-330200" algn="l" rtl="0">
              <a:spcBef>
                <a:spcPts val="0"/>
              </a:spcBef>
              <a:spcAft>
                <a:spcPts val="0"/>
              </a:spcAft>
              <a:buClr>
                <a:schemeClr val="dk2"/>
              </a:buClr>
              <a:buSzPts val="1600"/>
              <a:buChar char="●"/>
            </a:pPr>
            <a:r>
              <a:rPr lang="en" dirty="0">
                <a:solidFill>
                  <a:schemeClr val="dk2"/>
                </a:solidFill>
              </a:rPr>
              <a:t>Azure SQL DB</a:t>
            </a:r>
            <a:endParaRPr dirty="0">
              <a:solidFill>
                <a:schemeClr val="dk2"/>
              </a:solidFill>
            </a:endParaRPr>
          </a:p>
          <a:p>
            <a:pPr marL="457200" lvl="0" indent="-330200" algn="l" rtl="0">
              <a:spcBef>
                <a:spcPts val="0"/>
              </a:spcBef>
              <a:spcAft>
                <a:spcPts val="0"/>
              </a:spcAft>
              <a:buClr>
                <a:schemeClr val="dk2"/>
              </a:buClr>
              <a:buSzPts val="1600"/>
              <a:buChar char="●"/>
            </a:pPr>
            <a:r>
              <a:rPr lang="en" dirty="0">
                <a:solidFill>
                  <a:schemeClr val="dk2"/>
                </a:solidFill>
              </a:rPr>
              <a:t>Azure Data Factory</a:t>
            </a:r>
          </a:p>
          <a:p>
            <a:pPr marL="457200" lvl="0" indent="-330200" algn="l" rtl="0">
              <a:spcBef>
                <a:spcPts val="0"/>
              </a:spcBef>
              <a:spcAft>
                <a:spcPts val="0"/>
              </a:spcAft>
              <a:buClr>
                <a:schemeClr val="dk2"/>
              </a:buClr>
              <a:buSzPts val="1600"/>
              <a:buChar char="●"/>
            </a:pPr>
            <a:r>
              <a:rPr lang="en" dirty="0">
                <a:solidFill>
                  <a:schemeClr val="dk2"/>
                </a:solidFill>
              </a:rPr>
              <a:t>Azure SQL Server VM</a:t>
            </a:r>
            <a:endParaRPr dirty="0">
              <a:solidFill>
                <a:schemeClr val="dk2"/>
              </a:solidFill>
            </a:endParaRPr>
          </a:p>
          <a:p>
            <a:pPr marL="457200" lvl="0" indent="0" algn="l" rtl="0">
              <a:spcBef>
                <a:spcPts val="0"/>
              </a:spcBef>
              <a:spcAft>
                <a:spcPts val="0"/>
              </a:spcAft>
              <a:buNone/>
            </a:pPr>
            <a:endParaRPr dirty="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Filter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The Filter transforms allows row filtering based upon a condition. The output stream includes all rows that matching the filtering condition. The filter transformation is similar to a WHERE clause in SQL.</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https://docs.microsoft.com/en-us/azure/data-factory/data-flow-filter</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Conditional split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conditional split transformation routes data rows to different streams based on matching conditions. </a:t>
            </a:r>
          </a:p>
          <a:p>
            <a:pPr marL="0" lvl="0" indent="0"/>
            <a:endParaRPr lang="en-IN" dirty="0"/>
          </a:p>
          <a:p>
            <a:pPr marL="0" lvl="0" indent="0"/>
            <a:r>
              <a:rPr lang="en-IN" dirty="0"/>
              <a:t>The transformation evaluates expressions, and based on the results, directs the data row to the specified stream.</a:t>
            </a:r>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https://docs.microsoft.com/en-us/azure/data-factory/data-flow-conditional-split</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Union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Union will combine multiple data streams into one, with the SQL Union of those streams as the new output from the Union transformation. All of the schema from each input stream will be combined inside of your data flow, without needing to have a join key.</a:t>
            </a:r>
          </a:p>
          <a:p>
            <a:pPr marL="0" lvl="0" indent="0"/>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https://docs.microsoft.com/en-us/azure/data-factory/data-flow-union</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Exists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exists transformation is a row filtering transformation that checks whether your data exists in another source or stream. </a:t>
            </a:r>
          </a:p>
          <a:p>
            <a:pPr marL="0" lvl="0" indent="0"/>
            <a:endParaRPr lang="en-IN" dirty="0"/>
          </a:p>
          <a:p>
            <a:pPr marL="0" lvl="0" indent="0"/>
            <a:r>
              <a:rPr lang="en-IN" dirty="0"/>
              <a:t>The output stream includes all rows in the left stream that either exist or don't exist in the right stream. </a:t>
            </a:r>
          </a:p>
          <a:p>
            <a:pPr marL="0" lvl="0" indent="0"/>
            <a:endParaRPr lang="en-IN" dirty="0"/>
          </a:p>
          <a:p>
            <a:pPr marL="0" lvl="0" indent="0"/>
            <a:r>
              <a:rPr lang="en-IN" dirty="0"/>
              <a:t>The exists transformation is similar to SQL WHERE EXISTS and SQL WHERE NOT EXISTS.</a:t>
            </a:r>
          </a:p>
          <a:p>
            <a:pPr marL="0" lvl="0" indent="0"/>
            <a:endParaRPr lang="en-IN" dirty="0"/>
          </a:p>
          <a:p>
            <a:pPr marL="0" lvl="0" indent="0"/>
            <a:r>
              <a:rPr lang="en-IN" dirty="0">
                <a:hlinkClick r:id="rId3"/>
              </a:rPr>
              <a:t>https://docs.microsoft.com/en-us/azure/data-factory/data-flow-exists</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Sort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sort transformation allows you to sort the incoming rows on the current data stream. You can choose individual columns and sort them in ascending or descending order.</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https://docs.microsoft.com/en-us/azure/data-factory/data-flow-sort</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Rank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rank transformation to generate an ordered ranking based upon sort conditions specified by the user.</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https://docs.microsoft.com/en-us/azure/data-factory/data-flow-rank</a:t>
            </a:r>
            <a:endParaRPr lang="en-IN" dirty="0"/>
          </a:p>
          <a:p>
            <a:pPr marL="0" lvl="0" indent="0"/>
            <a:endParaRPr dirty="0"/>
          </a:p>
        </p:txBody>
      </p:sp>
    </p:spTree>
    <p:extLst>
      <p:ext uri="{BB962C8B-B14F-4D97-AF65-F5344CB8AC3E}">
        <p14:creationId xmlns:p14="http://schemas.microsoft.com/office/powerpoint/2010/main" val="2113280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Aggregate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Aggregate transformation defines aggregations of columns in your data streams. Using the Expression Builder, you can define different types of aggregations such as SUM, MIN, MAX, and COUNT grouped by existing or computed columns.</a:t>
            </a:r>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https://docs.microsoft.com/en-us/azure/data-factory/data-flow-aggregate</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Join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join transformation to combine data from two sources or streams in a mapping data flow. The output stream will include all columns from both sources matched based on a join condition.</a:t>
            </a:r>
          </a:p>
          <a:p>
            <a:pPr marL="0" lvl="0" indent="0"/>
            <a:endParaRPr lang="en-IN" dirty="0"/>
          </a:p>
          <a:p>
            <a:pPr marL="0" lvl="0" indent="0"/>
            <a:endParaRPr lang="en-IN" dirty="0"/>
          </a:p>
          <a:p>
            <a:pPr marL="0" lvl="0" indent="0"/>
            <a:endParaRPr lang="en-IN" dirty="0"/>
          </a:p>
          <a:p>
            <a:pPr marL="0" lvl="0" indent="0"/>
            <a:endParaRPr lang="en-IN" dirty="0"/>
          </a:p>
          <a:p>
            <a:pPr marL="0" lvl="0" indent="0"/>
            <a:endParaRPr lang="en-IN" dirty="0"/>
          </a:p>
          <a:p>
            <a:pPr marL="0" lvl="0" indent="0"/>
            <a:r>
              <a:rPr lang="en-IN" dirty="0">
                <a:hlinkClick r:id="rId3"/>
              </a:rPr>
              <a:t>https://docs.microsoft.com/en-us/azure/data-factory/data-flow-join</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Pivot Transformation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pivot transformation to create multiple columns from the unique row values of a single column. Pivot is an aggregation transformation where you select group by columns and generate pivot columns using aggregate functions.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https://docs.microsoft.com/en-us/azure/data-factory/data-flow-pivot</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Lookup transformations</a:t>
            </a:r>
            <a:br>
              <a:rPr lang="en-IN" dirty="0"/>
            </a:b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Use the lookup transformation to reference data from another source in a data flow stream. The lookup transformation appends columns from matched data to your source data.</a:t>
            </a:r>
          </a:p>
          <a:p>
            <a:pPr marL="0" lvl="0" indent="0"/>
            <a:endParaRPr lang="en-IN" dirty="0"/>
          </a:p>
          <a:p>
            <a:pPr marL="0" lvl="0" indent="0"/>
            <a:r>
              <a:rPr lang="en-IN" dirty="0"/>
              <a:t>A lookup transformation is similar to a left outer join. All rows from the primary stream will exist in the output stream with additional columns from the lookup stream.</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t>https://docs.microsoft.com/en-us/azure/data-factory/data-flow-lookup</a:t>
            </a:r>
            <a:endParaRPr dirty="0"/>
          </a:p>
        </p:txBody>
      </p:sp>
    </p:spTree>
    <p:extLst>
      <p:ext uri="{BB962C8B-B14F-4D97-AF65-F5344CB8AC3E}">
        <p14:creationId xmlns:p14="http://schemas.microsoft.com/office/powerpoint/2010/main" val="129024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a:t>Create Azure Account</a:t>
            </a:r>
            <a:endParaRPr sz="3755"/>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1" name="Google Shape;111;p17"/>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Derived Column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Use the derived column transformation to generate new columns in your data flow or to modify existing fields.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https://docs.microsoft.com/en-us/azure/data-factory/data-flow-derived-column</a:t>
            </a:r>
            <a:endParaRPr lang="en-IN" dirty="0"/>
          </a:p>
          <a:p>
            <a:pPr marL="0" lvl="0" indent="0"/>
            <a:endParaRPr lang="en-IN" dirty="0"/>
          </a:p>
          <a:p>
            <a:pPr marL="0" lvl="0" indent="0"/>
            <a:r>
              <a:rPr lang="en-IN" dirty="0">
                <a:hlinkClick r:id="rId4"/>
              </a:rPr>
              <a:t>https://docs.microsoft.com/en-us/azure/data-factory/concepts-data-flow-expression-builder</a:t>
            </a:r>
            <a:endParaRPr lang="en-IN" dirty="0"/>
          </a:p>
          <a:p>
            <a:pPr marL="0" lvl="0" indent="0"/>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902490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New Branch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Add a new branch to do multiple sets of operations and transformations against the same data stream. Adding a new branch is useful when you want to use the same source to for multiple sinks or for self-joining data together.</a:t>
            </a:r>
          </a:p>
          <a:p>
            <a:pPr marL="0" lvl="0" indent="0"/>
            <a:endParaRPr lang="en-IN" dirty="0"/>
          </a:p>
          <a:p>
            <a:pPr marL="0" lvl="0" indent="0"/>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Surrogate key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Use the surrogate key transformation to add an incrementing key value to each row of data. This is useful when designing dimension tables in a star schema analytical data model. In a star schema, each member in your dimension tables requires a unique key that is a non-business key.</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https://docs.microsoft.com/en-us/azure/data-factory/data-flow-surrogate-key</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Flatten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r>
              <a:rPr lang="en-IN" dirty="0"/>
              <a:t>Use the flatten transformation to take array values inside hierarchical structures such as JSON and unroll them into individual rows. This process is known as </a:t>
            </a:r>
            <a:r>
              <a:rPr lang="en-IN" dirty="0" err="1"/>
              <a:t>denormalization</a:t>
            </a:r>
            <a:r>
              <a:rPr lang="en-IN" dirty="0"/>
              <a:t>.</a:t>
            </a:r>
          </a:p>
          <a:p>
            <a:pPr marL="0" lvl="0" indent="0"/>
            <a:endParaRPr lang="en-IN" dirty="0"/>
          </a:p>
          <a:p>
            <a:pPr marL="0" lvl="0" indent="0"/>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https://docs.microsoft.com/en-us/azure/data-factory/data-flow-flatten</a:t>
            </a:r>
            <a:endParaRPr lang="en-IN" dirty="0"/>
          </a:p>
          <a:p>
            <a:pPr marL="0" lvl="0" indent="0"/>
            <a:endParaRPr dirty="0"/>
          </a:p>
        </p:txBody>
      </p:sp>
    </p:spTree>
    <p:extLst>
      <p:ext uri="{BB962C8B-B14F-4D97-AF65-F5344CB8AC3E}">
        <p14:creationId xmlns:p14="http://schemas.microsoft.com/office/powerpoint/2010/main" val="1290249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Alter Row transformation</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Use the Alter Row transformation to </a:t>
            </a:r>
            <a:r>
              <a:rPr lang="en-IN" b="1" dirty="0"/>
              <a:t>set insert, delete, update, and </a:t>
            </a:r>
            <a:r>
              <a:rPr lang="en-IN" b="1" dirty="0" err="1"/>
              <a:t>upsert</a:t>
            </a:r>
            <a:r>
              <a:rPr lang="en-IN" b="1" dirty="0"/>
              <a:t> policies on rows.</a:t>
            </a:r>
            <a:r>
              <a:rPr lang="en-IN" dirty="0"/>
              <a:t> You can add one-to-many conditions as expressions. These conditions should be specified </a:t>
            </a:r>
            <a:r>
              <a:rPr lang="en-IN" b="1" dirty="0"/>
              <a:t>in order of priority</a:t>
            </a:r>
            <a:r>
              <a:rPr lang="en-IN" dirty="0"/>
              <a:t>, as each row will be marked with the policy corresponding to the first-matching expression. Each of those conditions can result in a row (or rows) being inserted, updated, deleted, or </a:t>
            </a:r>
            <a:r>
              <a:rPr lang="en-IN" dirty="0" err="1"/>
              <a:t>upserted</a:t>
            </a:r>
            <a:r>
              <a:rPr lang="en-IN" dirty="0"/>
              <a:t>. </a:t>
            </a:r>
          </a:p>
          <a:p>
            <a:pPr marL="0" lvl="0" indent="0"/>
            <a:endParaRPr lang="en-IN" dirty="0"/>
          </a:p>
          <a:p>
            <a:pPr marL="0" lvl="0" indent="0"/>
            <a:r>
              <a:rPr lang="en-IN" dirty="0"/>
              <a:t>Alter Row transformations will only operate on database, REST, or </a:t>
            </a:r>
            <a:r>
              <a:rPr lang="en-IN" dirty="0" err="1"/>
              <a:t>CosmosDB</a:t>
            </a:r>
            <a:r>
              <a:rPr lang="en-IN" dirty="0"/>
              <a:t> sinks in your data flow. The actions that you assign to rows (insert, update, delete, </a:t>
            </a:r>
            <a:r>
              <a:rPr lang="en-IN" dirty="0" err="1"/>
              <a:t>upsert</a:t>
            </a:r>
            <a:r>
              <a:rPr lang="en-IN" dirty="0"/>
              <a:t>) won't occur during debug sessions. Run an Execute Data Flow activity in a pipeline to enact the alter row policies on your database tables.</a:t>
            </a:r>
          </a:p>
          <a:p>
            <a:pPr marL="0" lvl="0" indent="0"/>
            <a:endParaRPr lang="en-IN" dirty="0"/>
          </a:p>
          <a:p>
            <a:pPr marL="0" lvl="0" indent="0"/>
            <a:r>
              <a:rPr lang="en-IN" dirty="0">
                <a:hlinkClick r:id="rId3"/>
              </a:rPr>
              <a:t>https://docs.microsoft.com/en-us/azure/data-factory/data-flow-alter-row</a:t>
            </a:r>
            <a:endParaRPr lang="en-IN" dirty="0"/>
          </a:p>
          <a:p>
            <a:pPr marL="0" lvl="0" indent="0"/>
            <a:endParaRPr dirty="0"/>
          </a:p>
        </p:txBody>
      </p:sp>
    </p:spTree>
    <p:extLst>
      <p:ext uri="{BB962C8B-B14F-4D97-AF65-F5344CB8AC3E}">
        <p14:creationId xmlns:p14="http://schemas.microsoft.com/office/powerpoint/2010/main" val="3307157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Assert Transformation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The assert transformation enables you to build </a:t>
            </a:r>
            <a:r>
              <a:rPr lang="en-IN" b="1" dirty="0"/>
              <a:t>custom rules </a:t>
            </a:r>
            <a:r>
              <a:rPr lang="en-IN" dirty="0"/>
              <a:t>inside your mapping data flows </a:t>
            </a:r>
            <a:r>
              <a:rPr lang="en-IN" b="1" dirty="0"/>
              <a:t>for data quality and data validation</a:t>
            </a:r>
            <a:r>
              <a:rPr lang="en-IN" dirty="0"/>
              <a:t>. You can build rules that will determine whether values meet an expected value domain. The assert transformation also allows you to set custom error messages when data validation rules are not met.</a:t>
            </a:r>
          </a:p>
          <a:p>
            <a:pPr marL="0" lvl="0" indent="0"/>
            <a:endParaRPr lang="en-IN" dirty="0"/>
          </a:p>
          <a:p>
            <a:pPr marL="285750" lvl="0" indent="-285750">
              <a:buFont typeface="Arial" pitchFamily="34" charset="0"/>
              <a:buChar char="•"/>
            </a:pPr>
            <a:r>
              <a:rPr lang="en-IN" dirty="0"/>
              <a:t>Expect true – for data type Validations</a:t>
            </a:r>
          </a:p>
          <a:p>
            <a:pPr marL="285750" lvl="0" indent="-285750">
              <a:buFont typeface="Arial" pitchFamily="34" charset="0"/>
              <a:buChar char="•"/>
            </a:pPr>
            <a:r>
              <a:rPr lang="en-IN" dirty="0"/>
              <a:t>Expect unique – for uniqueness check in a column</a:t>
            </a:r>
          </a:p>
          <a:p>
            <a:pPr marL="285750" lvl="0" indent="-285750">
              <a:buFont typeface="Arial" pitchFamily="34" charset="0"/>
              <a:buChar char="•"/>
            </a:pPr>
            <a:r>
              <a:rPr lang="en-IN" dirty="0"/>
              <a:t>Expect exists – for referencing column value to another dataset</a:t>
            </a:r>
          </a:p>
          <a:p>
            <a:pPr marL="285750" lvl="0" indent="-285750">
              <a:buFont typeface="Arial" pitchFamily="34" charset="0"/>
              <a:buChar char="•"/>
            </a:pPr>
            <a:r>
              <a:rPr lang="en-IN" dirty="0"/>
              <a:t>Use </a:t>
            </a:r>
            <a:r>
              <a:rPr lang="en-IN" dirty="0" err="1"/>
              <a:t>isError</a:t>
            </a:r>
            <a:r>
              <a:rPr lang="en-IN" dirty="0"/>
              <a:t>() and </a:t>
            </a:r>
            <a:r>
              <a:rPr lang="en-IN" dirty="0" err="1"/>
              <a:t>hasError</a:t>
            </a:r>
            <a:r>
              <a:rPr lang="en-IN" dirty="0"/>
              <a:t>(‘assert id’) to get bad rows</a:t>
            </a:r>
          </a:p>
          <a:p>
            <a:pPr marL="285750" lvl="0" indent="-285750">
              <a:buFont typeface="Arial" pitchFamily="34" charset="0"/>
              <a:buChar char="•"/>
            </a:pPr>
            <a:endParaRPr lang="en-IN" dirty="0"/>
          </a:p>
          <a:p>
            <a:pPr marL="0" lvl="0" indent="0"/>
            <a:r>
              <a:rPr lang="en-IN" dirty="0">
                <a:hlinkClick r:id="rId3"/>
              </a:rPr>
              <a:t>https://docs.microsoft.com/en-us/azure/data-factory/data-flow-assert</a:t>
            </a:r>
            <a:endParaRPr lang="en-IN" dirty="0"/>
          </a:p>
          <a:p>
            <a:pPr marL="0" lvl="0" indent="0"/>
            <a:endParaRPr dirty="0"/>
          </a:p>
        </p:txBody>
      </p:sp>
    </p:spTree>
    <p:extLst>
      <p:ext uri="{BB962C8B-B14F-4D97-AF65-F5344CB8AC3E}">
        <p14:creationId xmlns:p14="http://schemas.microsoft.com/office/powerpoint/2010/main" val="13370635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Expressions &amp; Functions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We use expressions to make activities and pipelines dynamic in nature.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Expressions will be converted to proper values during runtime.</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r>
              <a:rPr lang="en-IN" dirty="0"/>
              <a:t>Must Read:</a:t>
            </a:r>
          </a:p>
          <a:p>
            <a:pPr marL="0" lvl="0" indent="0"/>
            <a:r>
              <a:rPr lang="en-IN" dirty="0">
                <a:hlinkClick r:id="rId3"/>
              </a:rPr>
              <a:t>https://docs.microsoft.com/en-us/azure/data-factory/control-flow-expression-language-functions</a:t>
            </a:r>
            <a:endParaRPr lang="en-IN" dirty="0"/>
          </a:p>
          <a:p>
            <a:pPr marL="0" lvl="0" indent="0"/>
            <a:endParaRPr dirty="0"/>
          </a:p>
        </p:txBody>
      </p:sp>
    </p:spTree>
    <p:extLst>
      <p:ext uri="{BB962C8B-B14F-4D97-AF65-F5344CB8AC3E}">
        <p14:creationId xmlns:p14="http://schemas.microsoft.com/office/powerpoint/2010/main" val="2986786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Module 10: Triggers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Triggers determine when a pipeline execution needs to be kicked off.  Using triggers you can control when to execute your pipeline.</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Pipelines and triggers have many to many relationship (except for Tumbling window trigger)</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https://docs.microsoft.com/en-us/azure/data-factory/concepts-pipeline-execution-triggers</a:t>
            </a:r>
            <a:endParaRPr lang="en-IN" dirty="0"/>
          </a:p>
          <a:p>
            <a:pPr marL="0" lvl="0" indent="0"/>
            <a:endParaRPr dirty="0"/>
          </a:p>
        </p:txBody>
      </p:sp>
    </p:spTree>
    <p:extLst>
      <p:ext uri="{BB962C8B-B14F-4D97-AF65-F5344CB8AC3E}">
        <p14:creationId xmlns:p14="http://schemas.microsoft.com/office/powerpoint/2010/main" val="33071575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Types of Triggers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IN" dirty="0"/>
              <a:t>Below are currently available trigger types in ADF –</a:t>
            </a:r>
          </a:p>
          <a:p>
            <a:pPr marL="0" lvl="0" indent="0" algn="l" rtl="0">
              <a:spcBef>
                <a:spcPts val="0"/>
              </a:spcBef>
              <a:spcAft>
                <a:spcPts val="0"/>
              </a:spcAft>
              <a:buNone/>
            </a:pPr>
            <a:endParaRPr lang="en-IN" dirty="0"/>
          </a:p>
          <a:p>
            <a:pPr marL="285750" lvl="0" indent="-285750" algn="l" rtl="0">
              <a:spcBef>
                <a:spcPts val="0"/>
              </a:spcBef>
              <a:spcAft>
                <a:spcPts val="0"/>
              </a:spcAft>
              <a:buFont typeface="Arial" pitchFamily="34" charset="0"/>
              <a:buChar char="•"/>
            </a:pPr>
            <a:r>
              <a:rPr lang="en-IN" dirty="0"/>
              <a:t>Schedule Trigger – Invokes a pipeline on pre-specified clock timings.</a:t>
            </a:r>
          </a:p>
          <a:p>
            <a:pPr marL="0" lvl="0" indent="0" algn="l" rtl="0">
              <a:spcBef>
                <a:spcPts val="0"/>
              </a:spcBef>
              <a:spcAft>
                <a:spcPts val="0"/>
              </a:spcAft>
            </a:pPr>
            <a:endParaRPr lang="en-IN" dirty="0"/>
          </a:p>
          <a:p>
            <a:pPr marL="285750" lvl="0" indent="-285750" algn="l" rtl="0">
              <a:spcBef>
                <a:spcPts val="0"/>
              </a:spcBef>
              <a:spcAft>
                <a:spcPts val="0"/>
              </a:spcAft>
              <a:buFont typeface="Arial" pitchFamily="34" charset="0"/>
              <a:buChar char="•"/>
            </a:pPr>
            <a:r>
              <a:rPr lang="en-IN" dirty="0"/>
              <a:t>Tumbling Window Trigger – Operates on periodic interval, while also retaining the state.</a:t>
            </a:r>
          </a:p>
          <a:p>
            <a:pPr marL="0" lvl="0" indent="0" algn="l" rtl="0">
              <a:spcBef>
                <a:spcPts val="0"/>
              </a:spcBef>
              <a:spcAft>
                <a:spcPts val="0"/>
              </a:spcAft>
            </a:pPr>
            <a:endParaRPr lang="en-IN" dirty="0"/>
          </a:p>
          <a:p>
            <a:pPr marL="285750" lvl="0" indent="-285750">
              <a:buFont typeface="Arial" pitchFamily="34" charset="0"/>
              <a:buChar char="•"/>
            </a:pPr>
            <a:r>
              <a:rPr lang="en-IN" dirty="0"/>
              <a:t>Storage Event Based Trigger- runs a pipeline against events happening in a Storage account, such as the arrival of a file, or the deletion of a file in Azure Blob Storage account.</a:t>
            </a:r>
          </a:p>
          <a:p>
            <a:pPr marL="0" lvl="0" indent="0"/>
            <a:endParaRPr lang="en-IN" dirty="0"/>
          </a:p>
          <a:p>
            <a:pPr marL="285750" indent="-285750">
              <a:buFont typeface="Arial" pitchFamily="34" charset="0"/>
              <a:buChar char="•"/>
            </a:pPr>
            <a:r>
              <a:rPr lang="en-IN" dirty="0"/>
              <a:t>Custom Event Based  Trigger - processes and handles </a:t>
            </a:r>
            <a:r>
              <a:rPr lang="en-IN" dirty="0">
                <a:hlinkClick r:id="rId3"/>
              </a:rPr>
              <a:t>custom articles</a:t>
            </a:r>
            <a:r>
              <a:rPr lang="en-IN" dirty="0"/>
              <a:t> in Event Grid.</a:t>
            </a:r>
          </a:p>
          <a:p>
            <a:pPr marL="285750" lvl="0" indent="-285750">
              <a:buFont typeface="Arial" pitchFamily="34" charset="0"/>
              <a:buChar char="•"/>
            </a:pPr>
            <a:endParaRPr lang="en-IN" dirty="0"/>
          </a:p>
          <a:p>
            <a:pPr marL="0" lvl="0" indent="0"/>
            <a:endParaRPr dirty="0"/>
          </a:p>
        </p:txBody>
      </p:sp>
    </p:spTree>
    <p:extLst>
      <p:ext uri="{BB962C8B-B14F-4D97-AF65-F5344CB8AC3E}">
        <p14:creationId xmlns:p14="http://schemas.microsoft.com/office/powerpoint/2010/main" val="33071575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Schedule Trigger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lnSpcReduction="10000"/>
          </a:bodyPr>
          <a:lstStyle/>
          <a:p>
            <a:pPr marL="0" lvl="0" indent="0"/>
            <a:r>
              <a:rPr lang="en-IN" dirty="0"/>
              <a:t>A schedule trigger runs pipelines on a wall-clock schedule. This trigger supports periodic and advanced calendar options.</a:t>
            </a:r>
          </a:p>
          <a:p>
            <a:pPr marL="0" lvl="0" indent="0"/>
            <a:endParaRPr lang="en-IN" dirty="0"/>
          </a:p>
          <a:p>
            <a:pPr marL="0" lvl="0" indent="0"/>
            <a:r>
              <a:rPr lang="en-IN" dirty="0"/>
              <a:t>For example, the trigger supports intervals like "weekly" or "Monday at 5:00 PM and Thursday at 9:00 PM.“</a:t>
            </a:r>
          </a:p>
          <a:p>
            <a:pPr marL="0" lvl="0" indent="0"/>
            <a:endParaRPr lang="en-IN" dirty="0"/>
          </a:p>
          <a:p>
            <a:pPr marL="0" lvl="0" indent="0"/>
            <a:r>
              <a:rPr lang="en-IN" dirty="0"/>
              <a:t>Pipelines and Scheduled triggers have a many-to-many relationship. Multiple triggers can kick off a single pipeline. A single trigger can kick off multiple pipelines.</a:t>
            </a:r>
          </a:p>
          <a:p>
            <a:pPr marL="0" lvl="0" indent="0"/>
            <a:endParaRPr lang="en-IN" dirty="0"/>
          </a:p>
          <a:p>
            <a:pPr marL="0" lvl="0" indent="0"/>
            <a:r>
              <a:rPr lang="en-IN" dirty="0"/>
              <a:t>@trigger().</a:t>
            </a:r>
            <a:r>
              <a:rPr lang="en-IN" dirty="0" err="1"/>
              <a:t>scheduledTime</a:t>
            </a:r>
            <a:endParaRPr lang="en-IN" dirty="0"/>
          </a:p>
          <a:p>
            <a:pPr marL="0" lvl="0" indent="0"/>
            <a:r>
              <a:rPr lang="en-IN" dirty="0"/>
              <a:t>@trigger().</a:t>
            </a:r>
            <a:r>
              <a:rPr lang="en-IN" dirty="0" err="1"/>
              <a:t>startTime</a:t>
            </a:r>
            <a:endParaRPr lang="en-IN" dirty="0"/>
          </a:p>
          <a:p>
            <a:pPr marL="0" lvl="0" indent="0"/>
            <a:endParaRPr lang="en-IN" dirty="0"/>
          </a:p>
          <a:p>
            <a:pPr marL="0" lvl="0" indent="0"/>
            <a:r>
              <a:rPr lang="en-IN" dirty="0">
                <a:hlinkClick r:id="rId3"/>
              </a:rPr>
              <a:t>https://docs.microsoft.com/en-us/azure/data-factory/concepts-pipeline-execution-triggers#schedule-trigger-with-json</a:t>
            </a:r>
            <a:endParaRPr lang="en-IN" dirty="0"/>
          </a:p>
          <a:p>
            <a:pPr marL="0" lvl="0" indent="0"/>
            <a:endParaRPr dirty="0"/>
          </a:p>
        </p:txBody>
      </p:sp>
    </p:spTree>
    <p:extLst>
      <p:ext uri="{BB962C8B-B14F-4D97-AF65-F5344CB8AC3E}">
        <p14:creationId xmlns:p14="http://schemas.microsoft.com/office/powerpoint/2010/main" val="330715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Azure Portal Walkthrough</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63614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Tumbling Window Trigger</a:t>
            </a:r>
            <a:br>
              <a:rPr lang="en-IN"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fontScale="92500" lnSpcReduction="20000"/>
          </a:bodyPr>
          <a:lstStyle/>
          <a:p>
            <a:pPr marL="0" indent="0"/>
            <a:r>
              <a:rPr lang="en-IN" dirty="0"/>
              <a:t>Tumbling windows are a series of </a:t>
            </a:r>
            <a:r>
              <a:rPr lang="en-IN" b="1" dirty="0"/>
              <a:t>fixed-sized, non-overlapping, and contiguous</a:t>
            </a:r>
            <a:r>
              <a:rPr lang="en-IN" dirty="0"/>
              <a:t> time intervals. </a:t>
            </a:r>
          </a:p>
          <a:p>
            <a:pPr marL="0" lvl="0" indent="0"/>
            <a:endParaRPr lang="en-IN" dirty="0"/>
          </a:p>
          <a:p>
            <a:pPr marL="0" lvl="0" indent="0"/>
            <a:r>
              <a:rPr lang="en-IN" dirty="0"/>
              <a:t>Tumbling window triggers are a type of trigger that fires at a periodic time interval from a specified start time, </a:t>
            </a:r>
            <a:r>
              <a:rPr lang="en-IN" b="1" dirty="0"/>
              <a:t>while retaining state.</a:t>
            </a:r>
          </a:p>
          <a:p>
            <a:pPr marL="0" lvl="0" indent="0"/>
            <a:endParaRPr lang="en-IN" dirty="0"/>
          </a:p>
          <a:p>
            <a:pPr marL="0" lvl="0" indent="0"/>
            <a:r>
              <a:rPr lang="en-IN" dirty="0"/>
              <a:t>A tumbling window trigger has a one-to-one relationship with a pipeline and can only reference a singular pipeline.</a:t>
            </a:r>
          </a:p>
          <a:p>
            <a:pPr marL="0" lvl="0" indent="0"/>
            <a:endParaRPr lang="en-IN" dirty="0"/>
          </a:p>
          <a:p>
            <a:pPr marL="0" lvl="0" indent="0"/>
            <a:r>
              <a:rPr lang="en-IN" dirty="0"/>
              <a:t>@trigger().</a:t>
            </a:r>
            <a:r>
              <a:rPr lang="en-IN" dirty="0" err="1"/>
              <a:t>outputs.windowStartTime</a:t>
            </a:r>
            <a:endParaRPr lang="en-IN" dirty="0"/>
          </a:p>
          <a:p>
            <a:pPr marL="0" lvl="0" indent="0"/>
            <a:r>
              <a:rPr lang="en-IN" dirty="0"/>
              <a:t>@trigger().</a:t>
            </a:r>
            <a:r>
              <a:rPr lang="en-IN" dirty="0" err="1"/>
              <a:t>outputs.windowEndTime</a:t>
            </a:r>
            <a:endParaRPr lang="en-IN" dirty="0"/>
          </a:p>
          <a:p>
            <a:pPr marL="0" lvl="0" indent="0"/>
            <a:endParaRPr lang="en-IN" dirty="0"/>
          </a:p>
          <a:p>
            <a:pPr marL="0" lvl="0" indent="0"/>
            <a:r>
              <a:rPr lang="en-IN" dirty="0">
                <a:hlinkClick r:id="rId3"/>
              </a:rPr>
              <a:t>https://docs.microsoft.com/en-us/azure/data-factory/how-to-create-tumbling-window-trigger?tabs=data-factory%2Cazure-powershell</a:t>
            </a:r>
            <a:endParaRPr lang="en-IN" dirty="0"/>
          </a:p>
          <a:p>
            <a:pPr marL="0" lvl="0" indent="0"/>
            <a:endParaRPr lang="en-IN" dirty="0"/>
          </a:p>
          <a:p>
            <a:pPr marL="0" lvl="0" indent="0"/>
            <a:r>
              <a:rPr lang="en-IN" dirty="0">
                <a:hlinkClick r:id="rId4"/>
              </a:rPr>
              <a:t>https://docs.microsoft.com/en-us/azure/data-factory/tumbling-window-trigger-dependency</a:t>
            </a:r>
            <a:endParaRPr lang="en-IN" dirty="0"/>
          </a:p>
          <a:p>
            <a:pPr marL="0" lvl="0" indent="0"/>
            <a:endParaRPr dirty="0"/>
          </a:p>
        </p:txBody>
      </p:sp>
    </p:spTree>
    <p:extLst>
      <p:ext uri="{BB962C8B-B14F-4D97-AF65-F5344CB8AC3E}">
        <p14:creationId xmlns:p14="http://schemas.microsoft.com/office/powerpoint/2010/main" val="3307157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Storage Event based Trigger</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Data integration scenarios often require customers to trigger pipelines based on events happening in storage account, such as the arrival or deletion of a file in Azure Blob Storage account. </a:t>
            </a:r>
          </a:p>
          <a:p>
            <a:pPr marL="0" indent="0"/>
            <a:endParaRPr lang="en-IN" dirty="0"/>
          </a:p>
          <a:p>
            <a:pPr marL="0" indent="0"/>
            <a:r>
              <a:rPr lang="en-IN" dirty="0"/>
              <a:t>Invokes a pipeline against events happening in a Storage account, such as the arrival of a file, or the deletion of a file in Azure Blob Storage account.</a:t>
            </a:r>
          </a:p>
          <a:p>
            <a:pPr marL="0" lvl="0" indent="0"/>
            <a:endParaRPr lang="en-IN" dirty="0"/>
          </a:p>
          <a:p>
            <a:pPr marL="0" lvl="0" indent="0"/>
            <a:r>
              <a:rPr lang="en-IN" dirty="0"/>
              <a:t>Data Factory pipelines natively integrate with </a:t>
            </a:r>
            <a:r>
              <a:rPr lang="en-IN" dirty="0">
                <a:hlinkClick r:id="rId3"/>
              </a:rPr>
              <a:t>Azure Event Grid</a:t>
            </a:r>
            <a:r>
              <a:rPr lang="en-IN" dirty="0"/>
              <a:t>, which lets you trigger pipelines on such events.</a:t>
            </a:r>
          </a:p>
          <a:p>
            <a:pPr marL="0" lvl="0" indent="0" algn="l" rtl="0">
              <a:spcBef>
                <a:spcPts val="0"/>
              </a:spcBef>
              <a:spcAft>
                <a:spcPts val="0"/>
              </a:spcAft>
              <a:buNone/>
            </a:pPr>
            <a:endParaRPr lang="en-IN" dirty="0"/>
          </a:p>
          <a:p>
            <a:pPr marL="0" lvl="0" indent="0"/>
            <a:r>
              <a:rPr lang="en-IN" dirty="0">
                <a:hlinkClick r:id="rId4"/>
              </a:rPr>
              <a:t>https://docs.microsoft.com/en-us/azure/data-factory/how-to-create-event-trigger?tabs=data-factory</a:t>
            </a:r>
            <a:endParaRPr lang="en-IN" dirty="0"/>
          </a:p>
          <a:p>
            <a:pPr marL="0" lvl="0" indent="0"/>
            <a:endParaRPr dirty="0"/>
          </a:p>
        </p:txBody>
      </p:sp>
    </p:spTree>
    <p:extLst>
      <p:ext uri="{BB962C8B-B14F-4D97-AF65-F5344CB8AC3E}">
        <p14:creationId xmlns:p14="http://schemas.microsoft.com/office/powerpoint/2010/main" val="2986786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Storage Event Trigger Creation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794" y="1393293"/>
            <a:ext cx="5987477" cy="3432571"/>
          </a:xfrm>
          <a:prstGeom prst="rect">
            <a:avLst/>
          </a:prstGeom>
        </p:spPr>
      </p:pic>
    </p:spTree>
    <p:extLst>
      <p:ext uri="{BB962C8B-B14F-4D97-AF65-F5344CB8AC3E}">
        <p14:creationId xmlns:p14="http://schemas.microsoft.com/office/powerpoint/2010/main" val="29867865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Storage Event Trigger work flow</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736" y="1453002"/>
            <a:ext cx="6848525" cy="3238524"/>
          </a:xfrm>
          <a:prstGeom prst="rect">
            <a:avLst/>
          </a:prstGeom>
        </p:spPr>
      </p:pic>
    </p:spTree>
    <p:extLst>
      <p:ext uri="{BB962C8B-B14F-4D97-AF65-F5344CB8AC3E}">
        <p14:creationId xmlns:p14="http://schemas.microsoft.com/office/powerpoint/2010/main" val="2986786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sz="3100" dirty="0"/>
              <a:t>Storage Event Trigger System Variables</a:t>
            </a:r>
            <a:endParaRPr sz="31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graphicFrame>
        <p:nvGraphicFramePr>
          <p:cNvPr id="2" name="Table 1"/>
          <p:cNvGraphicFramePr>
            <a:graphicFrameLocks noGrp="1"/>
          </p:cNvGraphicFramePr>
          <p:nvPr>
            <p:extLst>
              <p:ext uri="{D42A27DB-BD31-4B8C-83A1-F6EECF244321}">
                <p14:modId xmlns:p14="http://schemas.microsoft.com/office/powerpoint/2010/main" val="507361982"/>
              </p:ext>
            </p:extLst>
          </p:nvPr>
        </p:nvGraphicFramePr>
        <p:xfrm>
          <a:off x="1482817" y="1639068"/>
          <a:ext cx="6043612" cy="2712720"/>
        </p:xfrm>
        <a:graphic>
          <a:graphicData uri="http://schemas.openxmlformats.org/drawingml/2006/table">
            <a:tbl>
              <a:tblPr/>
              <a:tblGrid>
                <a:gridCol w="3021806">
                  <a:extLst>
                    <a:ext uri="{9D8B030D-6E8A-4147-A177-3AD203B41FA5}">
                      <a16:colId xmlns:a16="http://schemas.microsoft.com/office/drawing/2014/main" val="20000"/>
                    </a:ext>
                  </a:extLst>
                </a:gridCol>
                <a:gridCol w="3021806">
                  <a:extLst>
                    <a:ext uri="{9D8B030D-6E8A-4147-A177-3AD203B41FA5}">
                      <a16:colId xmlns:a16="http://schemas.microsoft.com/office/drawing/2014/main" val="20001"/>
                    </a:ext>
                  </a:extLst>
                </a:gridCol>
              </a:tblGrid>
              <a:tr h="0">
                <a:tc>
                  <a:txBody>
                    <a:bodyPr/>
                    <a:lstStyle/>
                    <a:p>
                      <a:pPr algn="l" fontAlgn="t"/>
                      <a:r>
                        <a:rPr lang="en-IN" dirty="0">
                          <a:effectLst/>
                        </a:rPr>
                        <a:t>Variable Name</a:t>
                      </a:r>
                    </a:p>
                  </a:txBody>
                  <a:tcPr>
                    <a:lnL>
                      <a:noFill/>
                    </a:lnL>
                    <a:lnR>
                      <a:noFill/>
                    </a:lnR>
                    <a:lnT>
                      <a:noFill/>
                    </a:lnT>
                    <a:lnB>
                      <a:noFill/>
                    </a:lnB>
                    <a:solidFill>
                      <a:srgbClr val="FFFFFF"/>
                    </a:solidFill>
                  </a:tcPr>
                </a:tc>
                <a:tc>
                  <a:txBody>
                    <a:bodyPr/>
                    <a:lstStyle/>
                    <a:p>
                      <a:pPr algn="l" fontAlgn="t"/>
                      <a:r>
                        <a:rPr lang="en-IN">
                          <a:effectLst/>
                        </a:rPr>
                        <a:t>Description</a:t>
                      </a:r>
                    </a:p>
                  </a:txBody>
                  <a:tcP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l" fontAlgn="t"/>
                      <a:r>
                        <a:rPr lang="en-US">
                          <a:effectLst/>
                        </a:rPr>
                        <a:t>@triggerBody().fileName</a:t>
                      </a:r>
                    </a:p>
                  </a:txBody>
                  <a:tcPr>
                    <a:lnL>
                      <a:noFill/>
                    </a:lnL>
                    <a:lnR>
                      <a:noFill/>
                    </a:lnR>
                    <a:lnT>
                      <a:noFill/>
                    </a:lnT>
                    <a:lnB>
                      <a:noFill/>
                    </a:lnB>
                    <a:solidFill>
                      <a:srgbClr val="FFFFFF"/>
                    </a:solidFill>
                  </a:tcPr>
                </a:tc>
                <a:tc>
                  <a:txBody>
                    <a:bodyPr/>
                    <a:lstStyle/>
                    <a:p>
                      <a:pPr algn="l" fontAlgn="t"/>
                      <a:r>
                        <a:rPr lang="en-IN">
                          <a:effectLst/>
                        </a:rPr>
                        <a:t>Name of the file whose creation or deletion caused the trigger to fire.</a:t>
                      </a:r>
                    </a:p>
                  </a:txBody>
                  <a:tcP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l" fontAlgn="t"/>
                      <a:r>
                        <a:rPr lang="en-US">
                          <a:effectLst/>
                        </a:rPr>
                        <a:t>@triggerBody().folderPath</a:t>
                      </a:r>
                    </a:p>
                  </a:txBody>
                  <a:tcPr>
                    <a:lnL>
                      <a:noFill/>
                    </a:lnL>
                    <a:lnR>
                      <a:noFill/>
                    </a:lnR>
                    <a:lnT>
                      <a:noFill/>
                    </a:lnT>
                    <a:lnB>
                      <a:noFill/>
                    </a:lnB>
                    <a:solidFill>
                      <a:srgbClr val="FFFFFF"/>
                    </a:solidFill>
                  </a:tcPr>
                </a:tc>
                <a:tc>
                  <a:txBody>
                    <a:bodyPr/>
                    <a:lstStyle/>
                    <a:p>
                      <a:pPr algn="l" fontAlgn="t"/>
                      <a:r>
                        <a:rPr lang="en-IN">
                          <a:effectLst/>
                        </a:rPr>
                        <a:t>Path to the folder that contains the file specified by @triggerBody().fileName. The first segment of the folder path is the name of the Azure Blob Storage container.</a:t>
                      </a:r>
                    </a:p>
                  </a:txBody>
                  <a:tcP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l" fontAlgn="t"/>
                      <a:r>
                        <a:rPr lang="en-US">
                          <a:effectLst/>
                        </a:rPr>
                        <a:t>@trigger().startTime</a:t>
                      </a:r>
                    </a:p>
                  </a:txBody>
                  <a:tcPr>
                    <a:lnL>
                      <a:noFill/>
                    </a:lnL>
                    <a:lnR>
                      <a:noFill/>
                    </a:lnR>
                    <a:lnT>
                      <a:noFill/>
                    </a:lnT>
                    <a:lnB>
                      <a:noFill/>
                    </a:lnB>
                    <a:solidFill>
                      <a:srgbClr val="FFFFFF"/>
                    </a:solidFill>
                  </a:tcPr>
                </a:tc>
                <a:tc>
                  <a:txBody>
                    <a:bodyPr/>
                    <a:lstStyle/>
                    <a:p>
                      <a:pPr algn="l" fontAlgn="t"/>
                      <a:r>
                        <a:rPr lang="en-IN" dirty="0">
                          <a:effectLst/>
                        </a:rPr>
                        <a:t>Time at which the trigger fired to invoke the pipeline run.</a:t>
                      </a:r>
                    </a:p>
                  </a:txBody>
                  <a:tcP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67865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3600" dirty="0"/>
              <a:t>Module 11: Pipeline Runs Monitoring</a:t>
            </a:r>
            <a:endParaRPr sz="36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7681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57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576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57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Facts &amp; Dimensions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Fact in data warehousing describes quantitative </a:t>
            </a:r>
            <a:r>
              <a:rPr lang="en-IN" b="1" dirty="0"/>
              <a:t>transactional data </a:t>
            </a:r>
            <a:r>
              <a:rPr lang="en-IN" dirty="0"/>
              <a:t>like measurements, metrics, or the values ready for analysis. These include order numbers, ticket numbers, transaction numbers, transaction currency, transaction amount etc. Generally Fact tables consist of Keys(PK &amp; FK)  and measures (M).</a:t>
            </a:r>
          </a:p>
          <a:p>
            <a:pPr marL="0" lvl="0" indent="0"/>
            <a:endParaRPr lang="en-IN" dirty="0"/>
          </a:p>
          <a:p>
            <a:pPr marL="0" lvl="0" indent="0"/>
            <a:endParaRPr lang="en-IN" dirty="0"/>
          </a:p>
          <a:p>
            <a:pPr marL="0" lvl="0" indent="0"/>
            <a:r>
              <a:rPr lang="en-IN" dirty="0"/>
              <a:t>Dimensions are companions to facts and are attributes of facts like the date of a sale. They describe different objects and are </a:t>
            </a:r>
            <a:r>
              <a:rPr lang="en-IN" dirty="0" err="1"/>
              <a:t>denormalized</a:t>
            </a:r>
            <a:r>
              <a:rPr lang="en-IN" dirty="0"/>
              <a:t> because of one-to-many relationships. </a:t>
            </a:r>
          </a:p>
          <a:p>
            <a:pPr marL="0" lvl="0" indent="0"/>
            <a:endParaRPr lang="en-IN" dirty="0"/>
          </a:p>
          <a:p>
            <a:pPr marL="0" lvl="0" indent="0"/>
            <a:r>
              <a:rPr lang="en-IN" dirty="0"/>
              <a:t>Facts form foreign key relationships with different dimension tables.</a:t>
            </a:r>
            <a:endParaRPr dirty="0"/>
          </a:p>
        </p:txBody>
      </p:sp>
    </p:spTree>
    <p:extLst>
      <p:ext uri="{BB962C8B-B14F-4D97-AF65-F5344CB8AC3E}">
        <p14:creationId xmlns:p14="http://schemas.microsoft.com/office/powerpoint/2010/main" val="1623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a:t>Create Azure Storage Account</a:t>
            </a:r>
            <a:endParaRPr sz="3755"/>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3" name="Google Shape;123;p19"/>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Fact &amp; Dimension tables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50" y="1260910"/>
            <a:ext cx="7734300" cy="3644516"/>
          </a:xfrm>
          <a:prstGeom prst="rect">
            <a:avLst/>
          </a:prstGeom>
        </p:spPr>
      </p:pic>
    </p:spTree>
    <p:extLst>
      <p:ext uri="{BB962C8B-B14F-4D97-AF65-F5344CB8AC3E}">
        <p14:creationId xmlns:p14="http://schemas.microsoft.com/office/powerpoint/2010/main" val="162399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r>
              <a:rPr lang="en-IN" dirty="0"/>
              <a:t>Slowly changing dimension</a:t>
            </a:r>
            <a:br>
              <a:rPr lang="en-IN" b="0" dirty="0"/>
            </a:b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https://en.wikipedia.org/wiki/Slowly_changing_dimension</a:t>
            </a:r>
            <a:endParaRPr lang="en-IN" dirty="0"/>
          </a:p>
          <a:p>
            <a:pPr marL="0" lvl="0" indent="0"/>
            <a:endParaRPr dirty="0"/>
          </a:p>
        </p:txBody>
      </p:sp>
    </p:spTree>
    <p:extLst>
      <p:ext uri="{BB962C8B-B14F-4D97-AF65-F5344CB8AC3E}">
        <p14:creationId xmlns:p14="http://schemas.microsoft.com/office/powerpoint/2010/main" val="29867865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RWS #4 - Incremental Loading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Incremental loading is the activity of </a:t>
            </a:r>
            <a:r>
              <a:rPr lang="en-IN" b="1" dirty="0"/>
              <a:t>loading only new or updated records </a:t>
            </a:r>
            <a:r>
              <a:rPr lang="en-IN" dirty="0"/>
              <a:t>from a source into sink. Incremental loads are useful because they run efficiently when compared to full loads, and particularly for large data sets.</a:t>
            </a:r>
          </a:p>
          <a:p>
            <a:pPr marL="0" lvl="0" indent="0"/>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21" y="2367815"/>
            <a:ext cx="8027472" cy="2639776"/>
          </a:xfrm>
          <a:prstGeom prst="rect">
            <a:avLst/>
          </a:prstGeom>
        </p:spPr>
      </p:pic>
    </p:spTree>
    <p:extLst>
      <p:ext uri="{BB962C8B-B14F-4D97-AF65-F5344CB8AC3E}">
        <p14:creationId xmlns:p14="http://schemas.microsoft.com/office/powerpoint/2010/main" val="39012364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Real World Scenario #1</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Copy files from a folder, which was modified within last one day, to a sink folder.</a:t>
            </a:r>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lgn="l" rtl="0">
              <a:spcBef>
                <a:spcPts val="0"/>
              </a:spcBef>
              <a:spcAft>
                <a:spcPts val="0"/>
              </a:spcAft>
              <a:buNone/>
            </a:pPr>
            <a:endParaRPr lang="en-IN" dirty="0"/>
          </a:p>
          <a:p>
            <a:pPr marL="0" lvl="0" indent="0"/>
            <a:r>
              <a:rPr lang="en-IN" dirty="0">
                <a:hlinkClick r:id="rId3"/>
              </a:rPr>
              <a:t>https://docs.microsoft.com/en-us/azure/data-factory/control-flow-expression-language-functions</a:t>
            </a:r>
            <a:endParaRPr lang="en-IN" dirty="0"/>
          </a:p>
          <a:p>
            <a:pPr marL="0" lvl="0" indent="0"/>
            <a:endParaRPr dirty="0"/>
          </a:p>
        </p:txBody>
      </p:sp>
    </p:spTree>
    <p:extLst>
      <p:ext uri="{BB962C8B-B14F-4D97-AF65-F5344CB8AC3E}">
        <p14:creationId xmlns:p14="http://schemas.microsoft.com/office/powerpoint/2010/main" val="3899428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Real World Scenario #2</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Bulk copy all the tables present in Database to ADLS.</a:t>
            </a:r>
            <a:endParaRPr dirty="0"/>
          </a:p>
        </p:txBody>
      </p:sp>
    </p:spTree>
    <p:extLst>
      <p:ext uri="{BB962C8B-B14F-4D97-AF65-F5344CB8AC3E}">
        <p14:creationId xmlns:p14="http://schemas.microsoft.com/office/powerpoint/2010/main" val="13517130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Real World Scenario #3</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Dynamically add filename while copying data from source to sink</a:t>
            </a:r>
            <a:endParaRPr dirty="0"/>
          </a:p>
        </p:txBody>
      </p:sp>
    </p:spTree>
    <p:extLst>
      <p:ext uri="{BB962C8B-B14F-4D97-AF65-F5344CB8AC3E}">
        <p14:creationId xmlns:p14="http://schemas.microsoft.com/office/powerpoint/2010/main" val="42272307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RWS #4 - Incremental Loading</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r>
              <a:rPr lang="en-IN" dirty="0"/>
              <a:t>Incremental loading is the activity of </a:t>
            </a:r>
            <a:r>
              <a:rPr lang="en-IN" b="1" dirty="0"/>
              <a:t>loading only new or updated records </a:t>
            </a:r>
            <a:r>
              <a:rPr lang="en-IN" dirty="0"/>
              <a:t>from a source into sink. Incremental loads are useful because they run efficiently when compared to full loads, and particularly for large data sets.</a:t>
            </a:r>
          </a:p>
          <a:p>
            <a:pPr marL="0" lvl="0" indent="0"/>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021" y="2367815"/>
            <a:ext cx="8027472" cy="2639776"/>
          </a:xfrm>
          <a:prstGeom prst="rect">
            <a:avLst/>
          </a:prstGeom>
        </p:spPr>
      </p:pic>
    </p:spTree>
    <p:extLst>
      <p:ext uri="{BB962C8B-B14F-4D97-AF65-F5344CB8AC3E}">
        <p14:creationId xmlns:p14="http://schemas.microsoft.com/office/powerpoint/2010/main" val="3754582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lvl="0"/>
            <a:r>
              <a:rPr lang="en-IN" dirty="0"/>
              <a:t>Real World Scenario #5</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49" name="Google Shape;249;p4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Insert pipeline run details in a SQL DB for audit purpose.</a:t>
            </a:r>
            <a:endParaRPr dirty="0"/>
          </a:p>
        </p:txBody>
      </p:sp>
    </p:spTree>
    <p:extLst>
      <p:ext uri="{BB962C8B-B14F-4D97-AF65-F5344CB8AC3E}">
        <p14:creationId xmlns:p14="http://schemas.microsoft.com/office/powerpoint/2010/main" val="24401884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sz="3600" dirty="0">
                <a:latin typeface="Times New Roman" pitchFamily="18" charset="0"/>
                <a:cs typeface="Times New Roman" pitchFamily="18" charset="0"/>
              </a:rPr>
              <a:t>Congratulations on Course Completion !</a:t>
            </a:r>
            <a:endParaRPr sz="3600" dirty="0">
              <a:latin typeface="Times New Roman" pitchFamily="18" charset="0"/>
              <a:cs typeface="Times New Roman" pitchFamily="18" charset="0"/>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3" name="Google Shape;93;p14"/>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endParaRPr lang="en-IN" dirty="0"/>
          </a:p>
          <a:p>
            <a:pPr marL="0" lvl="0" indent="0" algn="ctr" rtl="0">
              <a:spcBef>
                <a:spcPts val="0"/>
              </a:spcBef>
              <a:spcAft>
                <a:spcPts val="0"/>
              </a:spcAft>
              <a:buNone/>
            </a:pPr>
            <a:r>
              <a:rPr lang="en-IN" sz="3600" dirty="0">
                <a:latin typeface="Times New Roman" pitchFamily="18" charset="0"/>
                <a:cs typeface="Times New Roman" pitchFamily="18" charset="0"/>
              </a:rPr>
              <a:t>Thank You</a:t>
            </a:r>
            <a:endParaRPr sz="3600" dirty="0">
              <a:latin typeface="Times New Roman" pitchFamily="18" charset="0"/>
              <a:cs typeface="Times New Roman" pitchFamily="18" charset="0"/>
            </a:endParaRPr>
          </a:p>
        </p:txBody>
      </p:sp>
    </p:spTree>
    <p:extLst>
      <p:ext uri="{BB962C8B-B14F-4D97-AF65-F5344CB8AC3E}">
        <p14:creationId xmlns:p14="http://schemas.microsoft.com/office/powerpoint/2010/main" val="298678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ctrTitle"/>
          </p:nvPr>
        </p:nvSpPr>
        <p:spPr>
          <a:xfrm>
            <a:off x="727950" y="467275"/>
            <a:ext cx="7688100" cy="69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755"/>
              <a:t>Create Azure DataLake Gen 2</a:t>
            </a:r>
            <a:endParaRPr sz="3755"/>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29" name="Google Shape;129;p20"/>
          <p:cNvSpPr txBox="1">
            <a:spLocks noGrp="1"/>
          </p:cNvSpPr>
          <p:nvPr>
            <p:ph type="subTitle" idx="1"/>
          </p:nvPr>
        </p:nvSpPr>
        <p:spPr>
          <a:xfrm>
            <a:off x="727950" y="1437750"/>
            <a:ext cx="7688100" cy="332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3906</Words>
  <Application>Microsoft Macintosh PowerPoint</Application>
  <PresentationFormat>On-screen Show (16:9)</PresentationFormat>
  <Paragraphs>523</Paragraphs>
  <Slides>88</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Times New Roman</vt:lpstr>
      <vt:lpstr>Wingdings</vt:lpstr>
      <vt:lpstr>Lato</vt:lpstr>
      <vt:lpstr>Raleway</vt:lpstr>
      <vt:lpstr>Arial</vt:lpstr>
      <vt:lpstr>Streamline</vt:lpstr>
      <vt:lpstr>Welcome to  ADF : Zero To Hero</vt:lpstr>
      <vt:lpstr>What is Cloud Computing ?  </vt:lpstr>
      <vt:lpstr>What is Azure Data Factory(ADF) ?  </vt:lpstr>
      <vt:lpstr>Extract-Transform-Load  (ETL)  </vt:lpstr>
      <vt:lpstr>Module 2 : Environment Setup  </vt:lpstr>
      <vt:lpstr>Create Azure Account  </vt:lpstr>
      <vt:lpstr>Azure Portal Walkthrough  </vt:lpstr>
      <vt:lpstr>Create Azure Storage Account  </vt:lpstr>
      <vt:lpstr>Create Azure DataLake Gen 2  </vt:lpstr>
      <vt:lpstr>Create Azure SQL DB </vt:lpstr>
      <vt:lpstr>Create Azure Data Factory  </vt:lpstr>
      <vt:lpstr>Create Azure SQL Server VM  </vt:lpstr>
      <vt:lpstr>Module 3: Building Blocks of ADF  </vt:lpstr>
      <vt:lpstr>Pipelines  </vt:lpstr>
      <vt:lpstr>Activities  </vt:lpstr>
      <vt:lpstr>Linked Service  </vt:lpstr>
      <vt:lpstr>Dataset  </vt:lpstr>
      <vt:lpstr>Supported File Formats  </vt:lpstr>
      <vt:lpstr>JSON  </vt:lpstr>
      <vt:lpstr>Avro / ORC / Parquet  </vt:lpstr>
      <vt:lpstr>Triggers  </vt:lpstr>
      <vt:lpstr>Interconnection of components   </vt:lpstr>
      <vt:lpstr>Copy Data from Blob to ADLS  </vt:lpstr>
      <vt:lpstr>Copy Data from Blob to ADLS  </vt:lpstr>
      <vt:lpstr>Real World Scenario #3  </vt:lpstr>
      <vt:lpstr>Copy Data from SQL DB to ADLS  </vt:lpstr>
      <vt:lpstr>Setting Up Self Hosted IR  </vt:lpstr>
      <vt:lpstr>Copy Data On Prem DB to ADLS  </vt:lpstr>
      <vt:lpstr>Ingest data from API to ADLS   </vt:lpstr>
      <vt:lpstr>Parameters  </vt:lpstr>
      <vt:lpstr>Variables  </vt:lpstr>
      <vt:lpstr>System Variables  </vt:lpstr>
      <vt:lpstr>Filter Activity  </vt:lpstr>
      <vt:lpstr>ForEach Activity  </vt:lpstr>
      <vt:lpstr>Lookup Activity  </vt:lpstr>
      <vt:lpstr>Get Metadata Activity  </vt:lpstr>
      <vt:lpstr>If Condition Activity  </vt:lpstr>
      <vt:lpstr>Wait activity   </vt:lpstr>
      <vt:lpstr>Switch activity   </vt:lpstr>
      <vt:lpstr>Validation Activity  </vt:lpstr>
      <vt:lpstr>Stored Procedure Activity  </vt:lpstr>
      <vt:lpstr>Delete Activity  </vt:lpstr>
      <vt:lpstr>Fail Activity  </vt:lpstr>
      <vt:lpstr>Execute Pipeline   </vt:lpstr>
      <vt:lpstr>DataFlow activity   </vt:lpstr>
      <vt:lpstr>Module 8: Mapping DataFlows  </vt:lpstr>
      <vt:lpstr>Source transformation   </vt:lpstr>
      <vt:lpstr>Sink transformation   </vt:lpstr>
      <vt:lpstr>Select transformation   </vt:lpstr>
      <vt:lpstr>Filter transformation   </vt:lpstr>
      <vt:lpstr>Conditional split transformation   </vt:lpstr>
      <vt:lpstr>Union transformation   </vt:lpstr>
      <vt:lpstr>Exists transformation   </vt:lpstr>
      <vt:lpstr>Sort transformation   </vt:lpstr>
      <vt:lpstr>Rank transformation   </vt:lpstr>
      <vt:lpstr>Aggregate transformation   </vt:lpstr>
      <vt:lpstr>Join transformation   </vt:lpstr>
      <vt:lpstr>Pivot Transformation  </vt:lpstr>
      <vt:lpstr>Lookup transformations    </vt:lpstr>
      <vt:lpstr>Derived Column  </vt:lpstr>
      <vt:lpstr>New Branch   </vt:lpstr>
      <vt:lpstr>Surrogate key transformation   </vt:lpstr>
      <vt:lpstr>Flatten transformation   </vt:lpstr>
      <vt:lpstr>Alter Row transformation   </vt:lpstr>
      <vt:lpstr>Assert Transformation  </vt:lpstr>
      <vt:lpstr>Expressions &amp; Functions  </vt:lpstr>
      <vt:lpstr>Module 10: Triggers  </vt:lpstr>
      <vt:lpstr>Types of Triggers  </vt:lpstr>
      <vt:lpstr>Schedule Trigger  </vt:lpstr>
      <vt:lpstr>Tumbling Window Trigger   </vt:lpstr>
      <vt:lpstr>Storage Event based Trigger  </vt:lpstr>
      <vt:lpstr>Storage Event Trigger Creation  </vt:lpstr>
      <vt:lpstr>Storage Event Trigger work flow  </vt:lpstr>
      <vt:lpstr>Storage Event Trigger System Variables  </vt:lpstr>
      <vt:lpstr>Module 11: Pipeline Runs Monitoring  </vt:lpstr>
      <vt:lpstr>  </vt:lpstr>
      <vt:lpstr>  </vt:lpstr>
      <vt:lpstr>  </vt:lpstr>
      <vt:lpstr>Facts &amp; Dimensions  </vt:lpstr>
      <vt:lpstr>Fact &amp; Dimension tables  </vt:lpstr>
      <vt:lpstr>Slowly changing dimension   </vt:lpstr>
      <vt:lpstr>RWS #4 - Incremental Loading  </vt:lpstr>
      <vt:lpstr>Real World Scenario #1  </vt:lpstr>
      <vt:lpstr>Real World Scenario #2  </vt:lpstr>
      <vt:lpstr>Real World Scenario #3  </vt:lpstr>
      <vt:lpstr>RWS #4 - Incremental Loading  </vt:lpstr>
      <vt:lpstr>Real World Scenario #5  </vt:lpstr>
      <vt:lpstr>Congratulations on Course Completion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Contents</dc:title>
  <dc:creator>Suprobho Santra</dc:creator>
  <cp:lastModifiedBy>Nick Reyes</cp:lastModifiedBy>
  <cp:revision>126</cp:revision>
  <dcterms:modified xsi:type="dcterms:W3CDTF">2023-05-05T15:18:43Z</dcterms:modified>
</cp:coreProperties>
</file>