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308" r:id="rId3"/>
    <p:sldId id="317" r:id="rId4"/>
    <p:sldId id="304" r:id="rId5"/>
    <p:sldId id="310" r:id="rId6"/>
    <p:sldId id="311" r:id="rId7"/>
    <p:sldId id="283" r:id="rId8"/>
    <p:sldId id="285" r:id="rId9"/>
    <p:sldId id="286" r:id="rId10"/>
    <p:sldId id="313" r:id="rId11"/>
    <p:sldId id="287" r:id="rId12"/>
    <p:sldId id="312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91" r:id="rId21"/>
    <p:sldId id="292" r:id="rId22"/>
    <p:sldId id="294" r:id="rId23"/>
    <p:sldId id="316" r:id="rId24"/>
    <p:sldId id="295" r:id="rId25"/>
    <p:sldId id="296" r:id="rId26"/>
    <p:sldId id="273" r:id="rId27"/>
    <p:sldId id="298" r:id="rId28"/>
    <p:sldId id="290" r:id="rId29"/>
    <p:sldId id="277" r:id="rId30"/>
    <p:sldId id="278" r:id="rId31"/>
    <p:sldId id="279" r:id="rId32"/>
  </p:sldIdLst>
  <p:sldSz cx="9144000" cy="5143500" type="screen16x9"/>
  <p:notesSz cx="6858000" cy="9144000"/>
  <p:embeddedFontLst>
    <p:embeddedFont>
      <p:font typeface="Avenir Book" panose="02000503020000020003" pitchFamily="2" charset="0"/>
      <p:regular r:id="rId34"/>
      <p:italic r:id="rId35"/>
    </p:embeddedFont>
    <p:embeddedFont>
      <p:font typeface="Proxima Nova" panose="02000506030000020004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/>
    <p:restoredTop sz="61061"/>
  </p:normalViewPr>
  <p:slideViewPr>
    <p:cSldViewPr snapToGrid="0">
      <p:cViewPr varScale="1">
        <p:scale>
          <a:sx n="89" d="100"/>
          <a:sy n="89" d="100"/>
        </p:scale>
        <p:origin x="1856" y="168"/>
      </p:cViewPr>
      <p:guideLst>
        <p:guide orient="horz" pos="1620"/>
        <p:guide pos="2880"/>
      </p:guideLst>
    </p:cSldViewPr>
  </p:slideViewPr>
  <p:notesTextViewPr>
    <p:cViewPr>
      <p:scale>
        <a:sx n="120" d="100"/>
        <a:sy n="1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99106-9F6E-B441-BCCD-569A785859B8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41B5B1-C03F-B548-B487-5323CBB97094}">
      <dgm:prSet phldrT="[Text]" custT="1"/>
      <dgm:spPr>
        <a:solidFill>
          <a:schemeClr val="tx1"/>
        </a:solidFill>
      </dgm:spPr>
      <dgm:t>
        <a:bodyPr/>
        <a:lstStyle/>
        <a:p>
          <a:r>
            <a:rPr lang="en-GB" sz="1600" dirty="0">
              <a:latin typeface="Avenir Book" panose="02000503020000020003" pitchFamily="2" charset="0"/>
            </a:rPr>
            <a:t>Open-Source</a:t>
          </a:r>
        </a:p>
      </dgm:t>
    </dgm:pt>
    <dgm:pt modelId="{34ACAF53-8B5D-0149-BECF-6B6F2C6A601C}" type="parTrans" cxnId="{BB2DE86F-D543-1746-A7EB-4BAA2EE93FD9}">
      <dgm:prSet/>
      <dgm:spPr/>
      <dgm:t>
        <a:bodyPr/>
        <a:lstStyle/>
        <a:p>
          <a:endParaRPr lang="en-GB"/>
        </a:p>
      </dgm:t>
    </dgm:pt>
    <dgm:pt modelId="{396D18C9-4DB2-B549-92AF-6100089FDED4}" type="sibTrans" cxnId="{BB2DE86F-D543-1746-A7EB-4BAA2EE93FD9}">
      <dgm:prSet/>
      <dgm:spPr/>
      <dgm:t>
        <a:bodyPr/>
        <a:lstStyle/>
        <a:p>
          <a:endParaRPr lang="en-GB"/>
        </a:p>
      </dgm:t>
    </dgm:pt>
    <dgm:pt modelId="{1D7DA2BE-1ED5-864D-B07F-1FF70E57BD4B}">
      <dgm:prSet phldrT="[Text]" custT="1"/>
      <dgm:spPr>
        <a:noFill/>
      </dgm:spPr>
      <dgm:t>
        <a:bodyPr/>
        <a:lstStyle/>
        <a:p>
          <a:r>
            <a:rPr lang="en-GB" sz="1800" dirty="0">
              <a:latin typeface="Avenir Book" panose="02000503020000020003" pitchFamily="2" charset="0"/>
            </a:rPr>
            <a:t>Blaze</a:t>
          </a:r>
        </a:p>
      </dgm:t>
    </dgm:pt>
    <dgm:pt modelId="{F2B3DB3B-A862-8545-BEC1-D7049ACD4C4B}" type="parTrans" cxnId="{E6990B7E-B065-C640-B559-6B5F68F04339}">
      <dgm:prSet/>
      <dgm:spPr/>
      <dgm:t>
        <a:bodyPr/>
        <a:lstStyle/>
        <a:p>
          <a:endParaRPr lang="en-GB"/>
        </a:p>
      </dgm:t>
    </dgm:pt>
    <dgm:pt modelId="{26F5E576-7C99-7C43-830B-DAAEB6FBC6E1}" type="sibTrans" cxnId="{E6990B7E-B065-C640-B559-6B5F68F04339}">
      <dgm:prSet/>
      <dgm:spPr/>
      <dgm:t>
        <a:bodyPr/>
        <a:lstStyle/>
        <a:p>
          <a:endParaRPr lang="en-GB"/>
        </a:p>
      </dgm:t>
    </dgm:pt>
    <dgm:pt modelId="{EF51F049-B0DA-B347-80EA-7D1D85BF8148}">
      <dgm:prSet phldrT="[Text]" custT="1"/>
      <dgm:spPr>
        <a:solidFill>
          <a:schemeClr val="tx1"/>
        </a:solidFill>
      </dgm:spPr>
      <dgm:t>
        <a:bodyPr/>
        <a:lstStyle/>
        <a:p>
          <a:r>
            <a:rPr lang="en-GB" sz="1600" dirty="0">
              <a:latin typeface="Avenir Book" panose="02000503020000020003" pitchFamily="2" charset="0"/>
            </a:rPr>
            <a:t>Proprietary</a:t>
          </a:r>
        </a:p>
      </dgm:t>
    </dgm:pt>
    <dgm:pt modelId="{12A8D70F-F94C-2E44-B81F-F2E9A49C83B3}" type="parTrans" cxnId="{A3EFCF11-4107-FE42-9E75-20B4A3DD6B13}">
      <dgm:prSet/>
      <dgm:spPr/>
      <dgm:t>
        <a:bodyPr/>
        <a:lstStyle/>
        <a:p>
          <a:endParaRPr lang="en-GB"/>
        </a:p>
      </dgm:t>
    </dgm:pt>
    <dgm:pt modelId="{BBD0EDB5-157E-BE49-93DB-6DDED4A54D1D}" type="sibTrans" cxnId="{A3EFCF11-4107-FE42-9E75-20B4A3DD6B13}">
      <dgm:prSet/>
      <dgm:spPr/>
      <dgm:t>
        <a:bodyPr/>
        <a:lstStyle/>
        <a:p>
          <a:endParaRPr lang="en-GB"/>
        </a:p>
      </dgm:t>
    </dgm:pt>
    <dgm:pt modelId="{E10B440F-0061-C84E-8A4F-807703E97CC7}">
      <dgm:prSet phldrT="[Text]" custT="1"/>
      <dgm:spPr>
        <a:noFill/>
      </dgm:spPr>
      <dgm:t>
        <a:bodyPr/>
        <a:lstStyle/>
        <a:p>
          <a:r>
            <a:rPr lang="en-GB" sz="1600" dirty="0">
              <a:latin typeface="Avenir Book" panose="02000503020000020003" pitchFamily="2" charset="0"/>
            </a:rPr>
            <a:t>Google FHIR</a:t>
          </a:r>
        </a:p>
      </dgm:t>
    </dgm:pt>
    <dgm:pt modelId="{D7D4EE06-D6B4-1646-8135-EE6B158791CA}" type="parTrans" cxnId="{0FEEC0E7-D63A-6C4E-8BB3-99EA60E1285B}">
      <dgm:prSet/>
      <dgm:spPr/>
      <dgm:t>
        <a:bodyPr/>
        <a:lstStyle/>
        <a:p>
          <a:endParaRPr lang="en-GB"/>
        </a:p>
      </dgm:t>
    </dgm:pt>
    <dgm:pt modelId="{ECFC4BE3-E555-AC4A-A1D9-72DA55DCDCBA}" type="sibTrans" cxnId="{0FEEC0E7-D63A-6C4E-8BB3-99EA60E1285B}">
      <dgm:prSet/>
      <dgm:spPr/>
      <dgm:t>
        <a:bodyPr/>
        <a:lstStyle/>
        <a:p>
          <a:endParaRPr lang="en-GB"/>
        </a:p>
      </dgm:t>
    </dgm:pt>
    <dgm:pt modelId="{C0486BBD-7396-664F-8555-EF5EE998E0BD}">
      <dgm:prSet phldrT="[Text]" custT="1"/>
      <dgm:spPr>
        <a:noFill/>
      </dgm:spPr>
      <dgm:t>
        <a:bodyPr/>
        <a:lstStyle/>
        <a:p>
          <a:r>
            <a:rPr lang="en-GB" sz="1800" dirty="0">
              <a:latin typeface="Avenir Book" panose="02000503020000020003" pitchFamily="2" charset="0"/>
            </a:rPr>
            <a:t>IBM FHIR</a:t>
          </a:r>
        </a:p>
      </dgm:t>
    </dgm:pt>
    <dgm:pt modelId="{A65B387C-F165-9E4D-8BA3-3875B47C64FD}" type="parTrans" cxnId="{1BAAC1CD-F39C-7142-B211-DBC51F82C058}">
      <dgm:prSet/>
      <dgm:spPr/>
      <dgm:t>
        <a:bodyPr/>
        <a:lstStyle/>
        <a:p>
          <a:endParaRPr lang="en-GB"/>
        </a:p>
      </dgm:t>
    </dgm:pt>
    <dgm:pt modelId="{56EA9C31-680C-7D4F-A976-6FD5E7FDA74A}" type="sibTrans" cxnId="{1BAAC1CD-F39C-7142-B211-DBC51F82C058}">
      <dgm:prSet/>
      <dgm:spPr/>
      <dgm:t>
        <a:bodyPr/>
        <a:lstStyle/>
        <a:p>
          <a:endParaRPr lang="en-GB"/>
        </a:p>
      </dgm:t>
    </dgm:pt>
    <dgm:pt modelId="{1FDBB771-1C1C-184A-9D93-60F9B2648DDC}">
      <dgm:prSet phldrT="[Text]" custT="1"/>
      <dgm:spPr>
        <a:noFill/>
      </dgm:spPr>
      <dgm:t>
        <a:bodyPr/>
        <a:lstStyle/>
        <a:p>
          <a:r>
            <a:rPr lang="en-GB" sz="1800" dirty="0">
              <a:latin typeface="Avenir Book" panose="02000503020000020003" pitchFamily="2" charset="0"/>
            </a:rPr>
            <a:t>HAPI FHIR</a:t>
          </a:r>
        </a:p>
      </dgm:t>
    </dgm:pt>
    <dgm:pt modelId="{4336F193-B830-0A44-8FC6-1E25F1305F9C}" type="parTrans" cxnId="{F72F71FE-987D-F14B-BB49-1F3A973C9F67}">
      <dgm:prSet/>
      <dgm:spPr/>
      <dgm:t>
        <a:bodyPr/>
        <a:lstStyle/>
        <a:p>
          <a:endParaRPr lang="en-GB"/>
        </a:p>
      </dgm:t>
    </dgm:pt>
    <dgm:pt modelId="{48A3FAA1-C47C-064C-9D34-997847936385}" type="sibTrans" cxnId="{F72F71FE-987D-F14B-BB49-1F3A973C9F67}">
      <dgm:prSet/>
      <dgm:spPr/>
      <dgm:t>
        <a:bodyPr/>
        <a:lstStyle/>
        <a:p>
          <a:endParaRPr lang="en-GB"/>
        </a:p>
      </dgm:t>
    </dgm:pt>
    <dgm:pt modelId="{D8170E81-50E8-5641-8299-50F3095318C5}">
      <dgm:prSet phldrT="[Text]" custT="1"/>
      <dgm:spPr>
        <a:noFill/>
      </dgm:spPr>
      <dgm:t>
        <a:bodyPr/>
        <a:lstStyle/>
        <a:p>
          <a:r>
            <a:rPr lang="en-GB" sz="1800" dirty="0" err="1">
              <a:latin typeface="Avenir Book" panose="02000503020000020003" pitchFamily="2" charset="0"/>
            </a:rPr>
            <a:t>VistA</a:t>
          </a:r>
          <a:endParaRPr lang="en-GB" sz="1800" dirty="0">
            <a:latin typeface="Avenir Book" panose="02000503020000020003" pitchFamily="2" charset="0"/>
          </a:endParaRPr>
        </a:p>
      </dgm:t>
    </dgm:pt>
    <dgm:pt modelId="{353C217E-9AD2-714B-AFF5-7A9FA81B2831}" type="parTrans" cxnId="{6AC34605-3ACF-A44D-9097-64007281C8EB}">
      <dgm:prSet/>
      <dgm:spPr/>
      <dgm:t>
        <a:bodyPr/>
        <a:lstStyle/>
        <a:p>
          <a:endParaRPr lang="en-GB"/>
        </a:p>
      </dgm:t>
    </dgm:pt>
    <dgm:pt modelId="{BEEB9A5B-46C1-3C45-B152-984AE6358D33}" type="sibTrans" cxnId="{6AC34605-3ACF-A44D-9097-64007281C8EB}">
      <dgm:prSet/>
      <dgm:spPr/>
      <dgm:t>
        <a:bodyPr/>
        <a:lstStyle/>
        <a:p>
          <a:endParaRPr lang="en-GB"/>
        </a:p>
      </dgm:t>
    </dgm:pt>
    <dgm:pt modelId="{ACCC1DAA-CE65-8E46-A67E-7CCFB6C3CBF0}">
      <dgm:prSet phldrT="[Text]" custT="1"/>
      <dgm:spPr>
        <a:noFill/>
      </dgm:spPr>
      <dgm:t>
        <a:bodyPr/>
        <a:lstStyle/>
        <a:p>
          <a:r>
            <a:rPr lang="en-GB" sz="1600" dirty="0">
              <a:latin typeface="Avenir Book" panose="02000503020000020003" pitchFamily="2" charset="0"/>
            </a:rPr>
            <a:t>EPIC</a:t>
          </a:r>
        </a:p>
      </dgm:t>
    </dgm:pt>
    <dgm:pt modelId="{2677354B-42D9-274D-AED2-FD584635259D}" type="sibTrans" cxnId="{92985F4C-19AD-D846-8765-8078F46481EF}">
      <dgm:prSet/>
      <dgm:spPr/>
      <dgm:t>
        <a:bodyPr/>
        <a:lstStyle/>
        <a:p>
          <a:endParaRPr lang="en-GB"/>
        </a:p>
      </dgm:t>
    </dgm:pt>
    <dgm:pt modelId="{043DC329-53BA-294C-9685-6B68F9CDB984}" type="parTrans" cxnId="{92985F4C-19AD-D846-8765-8078F46481EF}">
      <dgm:prSet/>
      <dgm:spPr/>
      <dgm:t>
        <a:bodyPr/>
        <a:lstStyle/>
        <a:p>
          <a:endParaRPr lang="en-GB"/>
        </a:p>
      </dgm:t>
    </dgm:pt>
    <dgm:pt modelId="{95BD27FC-AC6D-CD41-8A5F-C454681C34E6}">
      <dgm:prSet phldrT="[Text]" custT="1"/>
      <dgm:spPr>
        <a:noFill/>
      </dgm:spPr>
      <dgm:t>
        <a:bodyPr/>
        <a:lstStyle/>
        <a:p>
          <a:r>
            <a:rPr lang="en-GB" sz="1600" dirty="0">
              <a:latin typeface="Avenir Book" panose="02000503020000020003" pitchFamily="2" charset="0"/>
            </a:rPr>
            <a:t>Cerner</a:t>
          </a:r>
        </a:p>
      </dgm:t>
    </dgm:pt>
    <dgm:pt modelId="{45A9E18B-96F9-C247-9EED-03BFE8BA8964}" type="sibTrans" cxnId="{D1195C7E-B03A-5C43-B763-D1DF1B71BB91}">
      <dgm:prSet/>
      <dgm:spPr/>
      <dgm:t>
        <a:bodyPr/>
        <a:lstStyle/>
        <a:p>
          <a:endParaRPr lang="en-GB"/>
        </a:p>
      </dgm:t>
    </dgm:pt>
    <dgm:pt modelId="{3BE44FC3-F0F4-654F-9E3C-2B3964288A2B}" type="parTrans" cxnId="{D1195C7E-B03A-5C43-B763-D1DF1B71BB91}">
      <dgm:prSet/>
      <dgm:spPr/>
      <dgm:t>
        <a:bodyPr/>
        <a:lstStyle/>
        <a:p>
          <a:endParaRPr lang="en-GB"/>
        </a:p>
      </dgm:t>
    </dgm:pt>
    <dgm:pt modelId="{A2EEAB3E-6FA1-3346-AD69-F61007B2F47A}">
      <dgm:prSet phldrT="[Text]" custT="1"/>
      <dgm:spPr>
        <a:noFill/>
      </dgm:spPr>
      <dgm:t>
        <a:bodyPr/>
        <a:lstStyle/>
        <a:p>
          <a:r>
            <a:rPr lang="en-GB" sz="1600" dirty="0">
              <a:latin typeface="Avenir Book" panose="02000503020000020003" pitchFamily="2" charset="0"/>
            </a:rPr>
            <a:t>Microsoft FHIR</a:t>
          </a:r>
        </a:p>
      </dgm:t>
    </dgm:pt>
    <dgm:pt modelId="{D8B2E60C-2D1A-8043-8401-AD1A7FCC7CB2}" type="sibTrans" cxnId="{ADD2846A-9833-EE4F-BE07-A03971074CC3}">
      <dgm:prSet/>
      <dgm:spPr/>
      <dgm:t>
        <a:bodyPr/>
        <a:lstStyle/>
        <a:p>
          <a:endParaRPr lang="en-GB"/>
        </a:p>
      </dgm:t>
    </dgm:pt>
    <dgm:pt modelId="{C5FE20A7-7F5F-9C41-B1CC-1463640E42CE}" type="parTrans" cxnId="{ADD2846A-9833-EE4F-BE07-A03971074CC3}">
      <dgm:prSet/>
      <dgm:spPr/>
      <dgm:t>
        <a:bodyPr/>
        <a:lstStyle/>
        <a:p>
          <a:endParaRPr lang="en-GB"/>
        </a:p>
      </dgm:t>
    </dgm:pt>
    <dgm:pt modelId="{C5962999-E3AA-1049-B454-14C742EA4A5D}" type="pres">
      <dgm:prSet presAssocID="{99A99106-9F6E-B441-BCCD-569A785859B8}" presName="Name0" presStyleCnt="0">
        <dgm:presLayoutVars>
          <dgm:dir/>
          <dgm:animLvl val="lvl"/>
          <dgm:resizeHandles val="exact"/>
        </dgm:presLayoutVars>
      </dgm:prSet>
      <dgm:spPr/>
    </dgm:pt>
    <dgm:pt modelId="{5DDA8284-96A1-B149-8812-801638E17DF5}" type="pres">
      <dgm:prSet presAssocID="{0241B5B1-C03F-B548-B487-5323CBB97094}" presName="composite" presStyleCnt="0"/>
      <dgm:spPr/>
    </dgm:pt>
    <dgm:pt modelId="{C8F85470-6D73-F141-8B90-2EC0B8E4E627}" type="pres">
      <dgm:prSet presAssocID="{0241B5B1-C03F-B548-B487-5323CBB9709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B0A513D-BF00-3E46-B1A8-71B6E101FD62}" type="pres">
      <dgm:prSet presAssocID="{0241B5B1-C03F-B548-B487-5323CBB97094}" presName="desTx" presStyleLbl="alignAccFollowNode1" presStyleIdx="0" presStyleCnt="2">
        <dgm:presLayoutVars>
          <dgm:bulletEnabled val="1"/>
        </dgm:presLayoutVars>
      </dgm:prSet>
      <dgm:spPr/>
    </dgm:pt>
    <dgm:pt modelId="{94E1E8F2-ACD9-6F46-AAB1-D6F308CEEBC4}" type="pres">
      <dgm:prSet presAssocID="{396D18C9-4DB2-B549-92AF-6100089FDED4}" presName="space" presStyleCnt="0"/>
      <dgm:spPr/>
    </dgm:pt>
    <dgm:pt modelId="{9A0EF488-5852-AE4D-A145-D508E633318C}" type="pres">
      <dgm:prSet presAssocID="{EF51F049-B0DA-B347-80EA-7D1D85BF8148}" presName="composite" presStyleCnt="0"/>
      <dgm:spPr/>
    </dgm:pt>
    <dgm:pt modelId="{73A68531-FAF7-F442-BDFA-934F0BC3242C}" type="pres">
      <dgm:prSet presAssocID="{EF51F049-B0DA-B347-80EA-7D1D85BF8148}" presName="parTx" presStyleLbl="alignNode1" presStyleIdx="1" presStyleCnt="2" custLinFactNeighborX="2429" custLinFactNeighborY="-2920">
        <dgm:presLayoutVars>
          <dgm:chMax val="0"/>
          <dgm:chPref val="0"/>
          <dgm:bulletEnabled val="1"/>
        </dgm:presLayoutVars>
      </dgm:prSet>
      <dgm:spPr/>
    </dgm:pt>
    <dgm:pt modelId="{62AB2541-FADF-9648-9A80-103FD89685EA}" type="pres">
      <dgm:prSet presAssocID="{EF51F049-B0DA-B347-80EA-7D1D85BF814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AC34605-3ACF-A44D-9097-64007281C8EB}" srcId="{0241B5B1-C03F-B548-B487-5323CBB97094}" destId="{D8170E81-50E8-5641-8299-50F3095318C5}" srcOrd="3" destOrd="0" parTransId="{353C217E-9AD2-714B-AFF5-7A9FA81B2831}" sibTransId="{BEEB9A5B-46C1-3C45-B152-984AE6358D33}"/>
    <dgm:cxn modelId="{A3EFCF11-4107-FE42-9E75-20B4A3DD6B13}" srcId="{99A99106-9F6E-B441-BCCD-569A785859B8}" destId="{EF51F049-B0DA-B347-80EA-7D1D85BF8148}" srcOrd="1" destOrd="0" parTransId="{12A8D70F-F94C-2E44-B81F-F2E9A49C83B3}" sibTransId="{BBD0EDB5-157E-BE49-93DB-6DDED4A54D1D}"/>
    <dgm:cxn modelId="{0ADA2333-0AE9-0E40-B0C9-F4011DB92041}" type="presOf" srcId="{1D7DA2BE-1ED5-864D-B07F-1FF70E57BD4B}" destId="{CB0A513D-BF00-3E46-B1A8-71B6E101FD62}" srcOrd="0" destOrd="0" presId="urn:microsoft.com/office/officeart/2005/8/layout/hList1"/>
    <dgm:cxn modelId="{92985F4C-19AD-D846-8765-8078F46481EF}" srcId="{EF51F049-B0DA-B347-80EA-7D1D85BF8148}" destId="{ACCC1DAA-CE65-8E46-A67E-7CCFB6C3CBF0}" srcOrd="1" destOrd="0" parTransId="{043DC329-53BA-294C-9685-6B68F9CDB984}" sibTransId="{2677354B-42D9-274D-AED2-FD584635259D}"/>
    <dgm:cxn modelId="{75C1DA4E-8B45-A746-8DAD-24D4C36CEF77}" type="presOf" srcId="{E10B440F-0061-C84E-8A4F-807703E97CC7}" destId="{62AB2541-FADF-9648-9A80-103FD89685EA}" srcOrd="0" destOrd="0" presId="urn:microsoft.com/office/officeart/2005/8/layout/hList1"/>
    <dgm:cxn modelId="{FBCB835B-1FEB-B048-97FE-54587FCAAEBC}" type="presOf" srcId="{EF51F049-B0DA-B347-80EA-7D1D85BF8148}" destId="{73A68531-FAF7-F442-BDFA-934F0BC3242C}" srcOrd="0" destOrd="0" presId="urn:microsoft.com/office/officeart/2005/8/layout/hList1"/>
    <dgm:cxn modelId="{ADD2846A-9833-EE4F-BE07-A03971074CC3}" srcId="{EF51F049-B0DA-B347-80EA-7D1D85BF8148}" destId="{A2EEAB3E-6FA1-3346-AD69-F61007B2F47A}" srcOrd="3" destOrd="0" parTransId="{C5FE20A7-7F5F-9C41-B1CC-1463640E42CE}" sibTransId="{D8B2E60C-2D1A-8043-8401-AD1A7FCC7CB2}"/>
    <dgm:cxn modelId="{E3D0336C-0765-FB47-90F0-CB63718336F0}" type="presOf" srcId="{1FDBB771-1C1C-184A-9D93-60F9B2648DDC}" destId="{CB0A513D-BF00-3E46-B1A8-71B6E101FD62}" srcOrd="0" destOrd="2" presId="urn:microsoft.com/office/officeart/2005/8/layout/hList1"/>
    <dgm:cxn modelId="{BB2DE86F-D543-1746-A7EB-4BAA2EE93FD9}" srcId="{99A99106-9F6E-B441-BCCD-569A785859B8}" destId="{0241B5B1-C03F-B548-B487-5323CBB97094}" srcOrd="0" destOrd="0" parTransId="{34ACAF53-8B5D-0149-BECF-6B6F2C6A601C}" sibTransId="{396D18C9-4DB2-B549-92AF-6100089FDED4}"/>
    <dgm:cxn modelId="{E6990B7E-B065-C640-B559-6B5F68F04339}" srcId="{0241B5B1-C03F-B548-B487-5323CBB97094}" destId="{1D7DA2BE-1ED5-864D-B07F-1FF70E57BD4B}" srcOrd="0" destOrd="0" parTransId="{F2B3DB3B-A862-8545-BEC1-D7049ACD4C4B}" sibTransId="{26F5E576-7C99-7C43-830B-DAAEB6FBC6E1}"/>
    <dgm:cxn modelId="{D1195C7E-B03A-5C43-B763-D1DF1B71BB91}" srcId="{EF51F049-B0DA-B347-80EA-7D1D85BF8148}" destId="{95BD27FC-AC6D-CD41-8A5F-C454681C34E6}" srcOrd="2" destOrd="0" parTransId="{3BE44FC3-F0F4-654F-9E3C-2B3964288A2B}" sibTransId="{45A9E18B-96F9-C247-9EED-03BFE8BA8964}"/>
    <dgm:cxn modelId="{11522786-B24B-2847-ACCD-09091FBA1DB6}" type="presOf" srcId="{C0486BBD-7396-664F-8555-EF5EE998E0BD}" destId="{CB0A513D-BF00-3E46-B1A8-71B6E101FD62}" srcOrd="0" destOrd="1" presId="urn:microsoft.com/office/officeart/2005/8/layout/hList1"/>
    <dgm:cxn modelId="{F604479A-73F2-A042-B9D9-F8D6CEBCF68A}" type="presOf" srcId="{95BD27FC-AC6D-CD41-8A5F-C454681C34E6}" destId="{62AB2541-FADF-9648-9A80-103FD89685EA}" srcOrd="0" destOrd="2" presId="urn:microsoft.com/office/officeart/2005/8/layout/hList1"/>
    <dgm:cxn modelId="{810C1EB8-62C3-E649-9E70-E39C46DBAB99}" type="presOf" srcId="{ACCC1DAA-CE65-8E46-A67E-7CCFB6C3CBF0}" destId="{62AB2541-FADF-9648-9A80-103FD89685EA}" srcOrd="0" destOrd="1" presId="urn:microsoft.com/office/officeart/2005/8/layout/hList1"/>
    <dgm:cxn modelId="{65F057C2-4289-3C4A-881D-FAA9D3B88DBF}" type="presOf" srcId="{0241B5B1-C03F-B548-B487-5323CBB97094}" destId="{C8F85470-6D73-F141-8B90-2EC0B8E4E627}" srcOrd="0" destOrd="0" presId="urn:microsoft.com/office/officeart/2005/8/layout/hList1"/>
    <dgm:cxn modelId="{1BAAC1CD-F39C-7142-B211-DBC51F82C058}" srcId="{0241B5B1-C03F-B548-B487-5323CBB97094}" destId="{C0486BBD-7396-664F-8555-EF5EE998E0BD}" srcOrd="1" destOrd="0" parTransId="{A65B387C-F165-9E4D-8BA3-3875B47C64FD}" sibTransId="{56EA9C31-680C-7D4F-A976-6FD5E7FDA74A}"/>
    <dgm:cxn modelId="{FBACD1D3-5424-174D-A578-19DB4C69A471}" type="presOf" srcId="{D8170E81-50E8-5641-8299-50F3095318C5}" destId="{CB0A513D-BF00-3E46-B1A8-71B6E101FD62}" srcOrd="0" destOrd="3" presId="urn:microsoft.com/office/officeart/2005/8/layout/hList1"/>
    <dgm:cxn modelId="{F66DFEDE-9291-1F48-AD22-9AC670453909}" type="presOf" srcId="{A2EEAB3E-6FA1-3346-AD69-F61007B2F47A}" destId="{62AB2541-FADF-9648-9A80-103FD89685EA}" srcOrd="0" destOrd="3" presId="urn:microsoft.com/office/officeart/2005/8/layout/hList1"/>
    <dgm:cxn modelId="{0FEEC0E7-D63A-6C4E-8BB3-99EA60E1285B}" srcId="{EF51F049-B0DA-B347-80EA-7D1D85BF8148}" destId="{E10B440F-0061-C84E-8A4F-807703E97CC7}" srcOrd="0" destOrd="0" parTransId="{D7D4EE06-D6B4-1646-8135-EE6B158791CA}" sibTransId="{ECFC4BE3-E555-AC4A-A1D9-72DA55DCDCBA}"/>
    <dgm:cxn modelId="{6C3FC2F7-B947-6349-A394-B02F3D3E3F38}" type="presOf" srcId="{99A99106-9F6E-B441-BCCD-569A785859B8}" destId="{C5962999-E3AA-1049-B454-14C742EA4A5D}" srcOrd="0" destOrd="0" presId="urn:microsoft.com/office/officeart/2005/8/layout/hList1"/>
    <dgm:cxn modelId="{F72F71FE-987D-F14B-BB49-1F3A973C9F67}" srcId="{0241B5B1-C03F-B548-B487-5323CBB97094}" destId="{1FDBB771-1C1C-184A-9D93-60F9B2648DDC}" srcOrd="2" destOrd="0" parTransId="{4336F193-B830-0A44-8FC6-1E25F1305F9C}" sibTransId="{48A3FAA1-C47C-064C-9D34-997847936385}"/>
    <dgm:cxn modelId="{01F8F20F-D4E3-1E4F-8119-A0965BE8A7D0}" type="presParOf" srcId="{C5962999-E3AA-1049-B454-14C742EA4A5D}" destId="{5DDA8284-96A1-B149-8812-801638E17DF5}" srcOrd="0" destOrd="0" presId="urn:microsoft.com/office/officeart/2005/8/layout/hList1"/>
    <dgm:cxn modelId="{F93F11F7-AFF3-D14E-B3C3-BCD5F2550EA7}" type="presParOf" srcId="{5DDA8284-96A1-B149-8812-801638E17DF5}" destId="{C8F85470-6D73-F141-8B90-2EC0B8E4E627}" srcOrd="0" destOrd="0" presId="urn:microsoft.com/office/officeart/2005/8/layout/hList1"/>
    <dgm:cxn modelId="{B28B752E-D962-AE43-83AF-AE72F31E203A}" type="presParOf" srcId="{5DDA8284-96A1-B149-8812-801638E17DF5}" destId="{CB0A513D-BF00-3E46-B1A8-71B6E101FD62}" srcOrd="1" destOrd="0" presId="urn:microsoft.com/office/officeart/2005/8/layout/hList1"/>
    <dgm:cxn modelId="{E936F54D-8660-964C-A5C1-D07A0A6EBE6D}" type="presParOf" srcId="{C5962999-E3AA-1049-B454-14C742EA4A5D}" destId="{94E1E8F2-ACD9-6F46-AAB1-D6F308CEEBC4}" srcOrd="1" destOrd="0" presId="urn:microsoft.com/office/officeart/2005/8/layout/hList1"/>
    <dgm:cxn modelId="{76206151-8CDB-3541-BF09-81582F54959F}" type="presParOf" srcId="{C5962999-E3AA-1049-B454-14C742EA4A5D}" destId="{9A0EF488-5852-AE4D-A145-D508E633318C}" srcOrd="2" destOrd="0" presId="urn:microsoft.com/office/officeart/2005/8/layout/hList1"/>
    <dgm:cxn modelId="{DD92B153-2763-C74B-8738-C446A76157E7}" type="presParOf" srcId="{9A0EF488-5852-AE4D-A145-D508E633318C}" destId="{73A68531-FAF7-F442-BDFA-934F0BC3242C}" srcOrd="0" destOrd="0" presId="urn:microsoft.com/office/officeart/2005/8/layout/hList1"/>
    <dgm:cxn modelId="{9B9219AD-2957-A145-8CDF-D1A8E532CA1B}" type="presParOf" srcId="{9A0EF488-5852-AE4D-A145-D508E633318C}" destId="{62AB2541-FADF-9648-9A80-103FD89685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85470-6D73-F141-8B90-2EC0B8E4E627}">
      <dsp:nvSpPr>
        <dsp:cNvPr id="0" name=""/>
        <dsp:cNvSpPr/>
      </dsp:nvSpPr>
      <dsp:spPr>
        <a:xfrm>
          <a:off x="18" y="3484"/>
          <a:ext cx="1724701" cy="662400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venir Book" panose="02000503020000020003" pitchFamily="2" charset="0"/>
            </a:rPr>
            <a:t>Open-Source</a:t>
          </a:r>
        </a:p>
      </dsp:txBody>
      <dsp:txXfrm>
        <a:off x="18" y="3484"/>
        <a:ext cx="1724701" cy="662400"/>
      </dsp:txXfrm>
    </dsp:sp>
    <dsp:sp modelId="{CB0A513D-BF00-3E46-B1A8-71B6E101FD62}">
      <dsp:nvSpPr>
        <dsp:cNvPr id="0" name=""/>
        <dsp:cNvSpPr/>
      </dsp:nvSpPr>
      <dsp:spPr>
        <a:xfrm>
          <a:off x="18" y="665884"/>
          <a:ext cx="1724701" cy="1515239"/>
        </a:xfrm>
        <a:prstGeom prst="rect">
          <a:avLst/>
        </a:prstGeom>
        <a:noFill/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Avenir Book" panose="02000503020000020003" pitchFamily="2" charset="0"/>
            </a:rPr>
            <a:t>Blaze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Avenir Book" panose="02000503020000020003" pitchFamily="2" charset="0"/>
            </a:rPr>
            <a:t>IBM FHIR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Avenir Book" panose="02000503020000020003" pitchFamily="2" charset="0"/>
            </a:rPr>
            <a:t>HAPI FHIR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 err="1">
              <a:latin typeface="Avenir Book" panose="02000503020000020003" pitchFamily="2" charset="0"/>
            </a:rPr>
            <a:t>VistA</a:t>
          </a:r>
          <a:endParaRPr lang="en-GB" sz="1800" kern="1200" dirty="0">
            <a:latin typeface="Avenir Book" panose="02000503020000020003" pitchFamily="2" charset="0"/>
          </a:endParaRPr>
        </a:p>
      </dsp:txBody>
      <dsp:txXfrm>
        <a:off x="18" y="665884"/>
        <a:ext cx="1724701" cy="1515239"/>
      </dsp:txXfrm>
    </dsp:sp>
    <dsp:sp modelId="{73A68531-FAF7-F442-BDFA-934F0BC3242C}">
      <dsp:nvSpPr>
        <dsp:cNvPr id="0" name=""/>
        <dsp:cNvSpPr/>
      </dsp:nvSpPr>
      <dsp:spPr>
        <a:xfrm>
          <a:off x="1966195" y="0"/>
          <a:ext cx="1724701" cy="662400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venir Book" panose="02000503020000020003" pitchFamily="2" charset="0"/>
            </a:rPr>
            <a:t>Proprietary</a:t>
          </a:r>
        </a:p>
      </dsp:txBody>
      <dsp:txXfrm>
        <a:off x="1966195" y="0"/>
        <a:ext cx="1724701" cy="662400"/>
      </dsp:txXfrm>
    </dsp:sp>
    <dsp:sp modelId="{62AB2541-FADF-9648-9A80-103FD89685EA}">
      <dsp:nvSpPr>
        <dsp:cNvPr id="0" name=""/>
        <dsp:cNvSpPr/>
      </dsp:nvSpPr>
      <dsp:spPr>
        <a:xfrm>
          <a:off x="1966177" y="665884"/>
          <a:ext cx="1724701" cy="1515239"/>
        </a:xfrm>
        <a:prstGeom prst="rect">
          <a:avLst/>
        </a:prstGeom>
        <a:noFill/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Avenir Book" panose="02000503020000020003" pitchFamily="2" charset="0"/>
            </a:rPr>
            <a:t>Google FHIR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Avenir Book" panose="02000503020000020003" pitchFamily="2" charset="0"/>
            </a:rPr>
            <a:t>EPIC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Avenir Book" panose="02000503020000020003" pitchFamily="2" charset="0"/>
            </a:rPr>
            <a:t>Cerner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Avenir Book" panose="02000503020000020003" pitchFamily="2" charset="0"/>
            </a:rPr>
            <a:t>Microsoft FHIR</a:t>
          </a:r>
        </a:p>
      </dsp:txBody>
      <dsp:txXfrm>
        <a:off x="1966177" y="665884"/>
        <a:ext cx="1724701" cy="1515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604883e0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604883e0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604883e0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604883e0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70e83d8d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70e83d8d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604883e0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604883e0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70e83d8d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70e83d8d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604883e0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604883e0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888897F5-E892-8715-43A0-7E040BF18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70e83d8d8_0_16:notes">
            <a:extLst>
              <a:ext uri="{FF2B5EF4-FFF2-40B4-BE49-F238E27FC236}">
                <a16:creationId xmlns:a16="http://schemas.microsoft.com/office/drawing/2014/main" id="{78EF85D0-133A-B8AC-8A22-15DAB18276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70e83d8d8_0_16:notes">
            <a:extLst>
              <a:ext uri="{FF2B5EF4-FFF2-40B4-BE49-F238E27FC236}">
                <a16:creationId xmlns:a16="http://schemas.microsoft.com/office/drawing/2014/main" id="{979188CD-5FE2-0830-5222-4E824BD704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953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9A949C2-918A-B233-F369-6B686FEEA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70e83d8d8_0_58:notes">
            <a:extLst>
              <a:ext uri="{FF2B5EF4-FFF2-40B4-BE49-F238E27FC236}">
                <a16:creationId xmlns:a16="http://schemas.microsoft.com/office/drawing/2014/main" id="{1D434F66-52FC-47F3-3340-349F4D1888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70e83d8d8_0_58:notes">
            <a:extLst>
              <a:ext uri="{FF2B5EF4-FFF2-40B4-BE49-F238E27FC236}">
                <a16:creationId xmlns:a16="http://schemas.microsoft.com/office/drawing/2014/main" id="{185F30E2-2927-14FB-5781-27F2AC4122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56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4A7D5A7-8B33-0078-8D3B-255C4E54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70e83d8d8_0_58:notes">
            <a:extLst>
              <a:ext uri="{FF2B5EF4-FFF2-40B4-BE49-F238E27FC236}">
                <a16:creationId xmlns:a16="http://schemas.microsoft.com/office/drawing/2014/main" id="{8417EBA8-449E-8CCF-3F59-EA9E73300E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70e83d8d8_0_58:notes">
            <a:extLst>
              <a:ext uri="{FF2B5EF4-FFF2-40B4-BE49-F238E27FC236}">
                <a16:creationId xmlns:a16="http://schemas.microsoft.com/office/drawing/2014/main" id="{410E601D-A61C-CB9D-A5B8-17DFA1A15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37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4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53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91AD586-4A94-E2A5-9A46-FBE3EBA23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70e83d8d8_0_58:notes">
            <a:extLst>
              <a:ext uri="{FF2B5EF4-FFF2-40B4-BE49-F238E27FC236}">
                <a16:creationId xmlns:a16="http://schemas.microsoft.com/office/drawing/2014/main" id="{A8ECEC1A-80AF-1423-613E-E38E089951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70e83d8d8_0_58:notes">
            <a:extLst>
              <a:ext uri="{FF2B5EF4-FFF2-40B4-BE49-F238E27FC236}">
                <a16:creationId xmlns:a16="http://schemas.microsoft.com/office/drawing/2014/main" id="{BB4AF790-5954-0182-52D8-F2EA425E6C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988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615A44F-D4C7-1263-AAB9-4C9A660B9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70e83d8d8_0_58:notes">
            <a:extLst>
              <a:ext uri="{FF2B5EF4-FFF2-40B4-BE49-F238E27FC236}">
                <a16:creationId xmlns:a16="http://schemas.microsoft.com/office/drawing/2014/main" id="{9EF4900E-6846-C0E1-8BE2-9E71ECF0B0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70e83d8d8_0_58:notes">
            <a:extLst>
              <a:ext uri="{FF2B5EF4-FFF2-40B4-BE49-F238E27FC236}">
                <a16:creationId xmlns:a16="http://schemas.microsoft.com/office/drawing/2014/main" id="{1FFEF3DC-E867-428A-BB75-CDFF247998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114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604883e0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604883e0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92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6D377352-9979-8CBC-0B18-DEF6B653C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70e83d8d8_0_16:notes">
            <a:extLst>
              <a:ext uri="{FF2B5EF4-FFF2-40B4-BE49-F238E27FC236}">
                <a16:creationId xmlns:a16="http://schemas.microsoft.com/office/drawing/2014/main" id="{A28022CD-6E01-4E63-A9B1-A5F43D7A1B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70e83d8d8_0_16:notes">
            <a:extLst>
              <a:ext uri="{FF2B5EF4-FFF2-40B4-BE49-F238E27FC236}">
                <a16:creationId xmlns:a16="http://schemas.microsoft.com/office/drawing/2014/main" id="{FDA60460-3902-5A15-390A-6F05D9316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2076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604883e0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604883e0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604883e0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604883e0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604883e0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604883e0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DD1D3F13-8C16-8004-999C-6176BE990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604883e0e_0_5:notes">
            <a:extLst>
              <a:ext uri="{FF2B5EF4-FFF2-40B4-BE49-F238E27FC236}">
                <a16:creationId xmlns:a16="http://schemas.microsoft.com/office/drawing/2014/main" id="{B4EC5356-7F31-56D8-1D64-D3F3914B83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604883e0e_0_5:notes">
            <a:extLst>
              <a:ext uri="{FF2B5EF4-FFF2-40B4-BE49-F238E27FC236}">
                <a16:creationId xmlns:a16="http://schemas.microsoft.com/office/drawing/2014/main" id="{0C355986-D238-AEF3-9FDC-E21B72E5D8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381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E8F0C172-B514-79A3-F7B2-86464E9C5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604883e0e_0_5:notes">
            <a:extLst>
              <a:ext uri="{FF2B5EF4-FFF2-40B4-BE49-F238E27FC236}">
                <a16:creationId xmlns:a16="http://schemas.microsoft.com/office/drawing/2014/main" id="{A48D218C-4289-9E9F-7243-2E369AAEC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604883e0e_0_5:notes">
            <a:extLst>
              <a:ext uri="{FF2B5EF4-FFF2-40B4-BE49-F238E27FC236}">
                <a16:creationId xmlns:a16="http://schemas.microsoft.com/office/drawing/2014/main" id="{00BFD5AD-8601-24E6-D1F3-BDBF689BDD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769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F3E9B0DA-5ABC-13B0-9209-2802D1581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604883e0e_0_5:notes">
            <a:extLst>
              <a:ext uri="{FF2B5EF4-FFF2-40B4-BE49-F238E27FC236}">
                <a16:creationId xmlns:a16="http://schemas.microsoft.com/office/drawing/2014/main" id="{1DB1B1DD-257F-EC08-F7F8-AAF2272D51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604883e0e_0_5:notes">
            <a:extLst>
              <a:ext uri="{FF2B5EF4-FFF2-40B4-BE49-F238E27FC236}">
                <a16:creationId xmlns:a16="http://schemas.microsoft.com/office/drawing/2014/main" id="{97B606A5-A6F3-2469-AC84-CC96B5E9B6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748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190A631B-42BD-2633-6C8C-05C5F264D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687535323_0_13:notes">
            <a:extLst>
              <a:ext uri="{FF2B5EF4-FFF2-40B4-BE49-F238E27FC236}">
                <a16:creationId xmlns:a16="http://schemas.microsoft.com/office/drawing/2014/main" id="{91BCFB1E-79B9-8B51-1165-54876A6304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687535323_0_13:notes">
            <a:extLst>
              <a:ext uri="{FF2B5EF4-FFF2-40B4-BE49-F238E27FC236}">
                <a16:creationId xmlns:a16="http://schemas.microsoft.com/office/drawing/2014/main" id="{640B4617-8C88-0600-ACB7-426E7A9342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462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A272FC5-6076-4CBD-B9D3-61FD2B8A4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604883e0e_0_10:notes">
            <a:extLst>
              <a:ext uri="{FF2B5EF4-FFF2-40B4-BE49-F238E27FC236}">
                <a16:creationId xmlns:a16="http://schemas.microsoft.com/office/drawing/2014/main" id="{6AC16A6A-65C1-2FEE-4A4D-08975FFED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604883e0e_0_10:notes">
            <a:extLst>
              <a:ext uri="{FF2B5EF4-FFF2-40B4-BE49-F238E27FC236}">
                <a16:creationId xmlns:a16="http://schemas.microsoft.com/office/drawing/2014/main" id="{D1C6C0DE-A579-63FC-D81E-CEF5D6DFF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35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31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604883e0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604883e0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99200" y="384875"/>
            <a:ext cx="8380500" cy="24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A Study of Interoperability in Electronic Health Record Software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83050" y="3102556"/>
            <a:ext cx="85779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5"/>
              <a:buFont typeface="Arial"/>
              <a:buNone/>
            </a:pPr>
            <a:r>
              <a:rPr lang="en" sz="1762" dirty="0">
                <a:solidFill>
                  <a:schemeClr val="lt1"/>
                </a:solidFill>
                <a:latin typeface="Avenir Book" panose="02000503020000020003" pitchFamily="2" charset="0"/>
              </a:rPr>
              <a:t>Prashant </a:t>
            </a:r>
            <a:r>
              <a:rPr lang="en" sz="1762" dirty="0" err="1">
                <a:solidFill>
                  <a:schemeClr val="lt1"/>
                </a:solidFill>
                <a:latin typeface="Avenir Book" panose="02000503020000020003" pitchFamily="2" charset="0"/>
              </a:rPr>
              <a:t>Anantharaman</a:t>
            </a:r>
            <a:r>
              <a:rPr lang="en" sz="1762" b="1" dirty="0">
                <a:solidFill>
                  <a:schemeClr val="lt1"/>
                </a:solidFill>
                <a:latin typeface="Avenir Book" panose="02000503020000020003" pitchFamily="2" charset="0"/>
              </a:rPr>
              <a:t>,</a:t>
            </a:r>
            <a:r>
              <a:rPr lang="en" sz="1762" dirty="0">
                <a:latin typeface="Avenir Book" panose="02000503020000020003" pitchFamily="2" charset="0"/>
              </a:rPr>
              <a:t> bx</a:t>
            </a:r>
            <a:r>
              <a:rPr lang="en" sz="1762" dirty="0">
                <a:solidFill>
                  <a:schemeClr val="lt1"/>
                </a:solidFill>
                <a:latin typeface="Avenir Book" panose="02000503020000020003" pitchFamily="2" charset="0"/>
              </a:rPr>
              <a:t> Shapiro, </a:t>
            </a:r>
            <a:endParaRPr sz="1762" dirty="0">
              <a:solidFill>
                <a:schemeClr val="lt1"/>
              </a:solidFill>
              <a:latin typeface="Avenir Book" panose="02000503020000020003" pitchFamily="2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5"/>
              <a:buFont typeface="Arial"/>
              <a:buNone/>
            </a:pPr>
            <a:r>
              <a:rPr lang="en" sz="1762" b="1" dirty="0" err="1">
                <a:solidFill>
                  <a:schemeClr val="lt1"/>
                </a:solidFill>
                <a:latin typeface="Avenir Book" panose="02000503020000020003" pitchFamily="2" charset="0"/>
              </a:rPr>
              <a:t>Vishnupriya</a:t>
            </a:r>
            <a:r>
              <a:rPr lang="en" sz="1762" b="1" dirty="0">
                <a:solidFill>
                  <a:schemeClr val="lt1"/>
                </a:solidFill>
                <a:latin typeface="Avenir Book" panose="02000503020000020003" pitchFamily="2" charset="0"/>
              </a:rPr>
              <a:t> </a:t>
            </a:r>
            <a:r>
              <a:rPr lang="en" sz="1762" b="1" dirty="0" err="1">
                <a:solidFill>
                  <a:schemeClr val="lt1"/>
                </a:solidFill>
                <a:latin typeface="Avenir Book" panose="02000503020000020003" pitchFamily="2" charset="0"/>
              </a:rPr>
              <a:t>Varadharaju</a:t>
            </a:r>
            <a:r>
              <a:rPr lang="en" sz="1762" dirty="0">
                <a:latin typeface="Avenir Book" panose="02000503020000020003" pitchFamily="2" charset="0"/>
              </a:rPr>
              <a:t>, </a:t>
            </a:r>
            <a:r>
              <a:rPr lang="en" sz="1762" dirty="0">
                <a:solidFill>
                  <a:schemeClr val="lt1"/>
                </a:solidFill>
                <a:latin typeface="Avenir Book" panose="02000503020000020003" pitchFamily="2" charset="0"/>
              </a:rPr>
              <a:t>Michael E. </a:t>
            </a:r>
            <a:r>
              <a:rPr lang="en" sz="1762" dirty="0" err="1">
                <a:solidFill>
                  <a:schemeClr val="lt1"/>
                </a:solidFill>
                <a:latin typeface="Avenir Book" panose="02000503020000020003" pitchFamily="2" charset="0"/>
              </a:rPr>
              <a:t>Locasto</a:t>
            </a:r>
            <a:endParaRPr sz="1762" dirty="0">
              <a:solidFill>
                <a:schemeClr val="lt1"/>
              </a:solidFill>
              <a:latin typeface="Avenir Book" panose="02000503020000020003" pitchFamily="2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5"/>
              <a:buFont typeface="Arial"/>
              <a:buNone/>
            </a:pPr>
            <a:r>
              <a:rPr lang="en" sz="1762" dirty="0" err="1">
                <a:latin typeface="Avenir Book" panose="02000503020000020003" pitchFamily="2" charset="0"/>
              </a:rPr>
              <a:t>Narf</a:t>
            </a:r>
            <a:r>
              <a:rPr lang="en" sz="1762" dirty="0">
                <a:latin typeface="Avenir Book" panose="02000503020000020003" pitchFamily="2" charset="0"/>
              </a:rPr>
              <a:t> Industries</a:t>
            </a:r>
            <a:endParaRPr sz="1762" dirty="0">
              <a:latin typeface="Avenir Book" panose="02000503020000020003" pitchFamily="2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5"/>
              <a:buFont typeface="Arial"/>
              <a:buNone/>
            </a:pPr>
            <a:r>
              <a:rPr lang="en" sz="1762" dirty="0">
                <a:latin typeface="Avenir Book" panose="02000503020000020003" pitchFamily="2" charset="0"/>
              </a:rPr>
              <a:t>@ </a:t>
            </a:r>
            <a:r>
              <a:rPr lang="en" sz="1762" dirty="0" err="1">
                <a:latin typeface="Avenir Book" panose="02000503020000020003" pitchFamily="2" charset="0"/>
              </a:rPr>
              <a:t>HealthSec</a:t>
            </a:r>
            <a:r>
              <a:rPr lang="en" sz="1762" dirty="0">
                <a:latin typeface="Avenir Book" panose="02000503020000020003" pitchFamily="2" charset="0"/>
              </a:rPr>
              <a:t> ’24</a:t>
            </a:r>
            <a:br>
              <a:rPr lang="en" sz="1762" dirty="0">
                <a:solidFill>
                  <a:schemeClr val="lt1"/>
                </a:solidFill>
                <a:latin typeface="Avenir Book" panose="02000503020000020003" pitchFamily="2" charset="0"/>
              </a:rPr>
            </a:br>
            <a:r>
              <a:rPr lang="en" sz="1762" dirty="0">
                <a:latin typeface="Avenir Book" panose="02000503020000020003" pitchFamily="2" charset="0"/>
              </a:rPr>
              <a:t>14th Oct 2024</a:t>
            </a:r>
            <a:endParaRPr sz="1080" dirty="0">
              <a:latin typeface="Avenir Book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3FF521-8F93-6BC2-14CA-A1D352943554}"/>
              </a:ext>
            </a:extLst>
          </p:cNvPr>
          <p:cNvSpPr txBox="1"/>
          <p:nvPr/>
        </p:nvSpPr>
        <p:spPr>
          <a:xfrm>
            <a:off x="0" y="4712613"/>
            <a:ext cx="33381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venir Book" panose="02000503020000020003" pitchFamily="2" charset="0"/>
              </a:rPr>
              <a:t>Work performed as part of ARPA-H-DIGIHEALS program. Contract No. SP4701-23-C-0089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0698027F-D7A0-AFE0-E19E-BAFBB0FB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>
            <a:extLst>
              <a:ext uri="{FF2B5EF4-FFF2-40B4-BE49-F238E27FC236}">
                <a16:creationId xmlns:a16="http://schemas.microsoft.com/office/drawing/2014/main" id="{B428F7F6-6EC9-FB7D-95AF-D523FA4526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Why is the FHIR standard important?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66D01EC6-1004-C4AA-1F46-6FD43B18FE7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8" name="Picture 7" descr="A logo of a fire&#10;&#10;Description automatically generated">
            <a:extLst>
              <a:ext uri="{FF2B5EF4-FFF2-40B4-BE49-F238E27FC236}">
                <a16:creationId xmlns:a16="http://schemas.microsoft.com/office/drawing/2014/main" id="{6FC83736-3C2B-2F3E-81AB-9A76D9008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701" y="2060058"/>
            <a:ext cx="1382233" cy="1382233"/>
          </a:xfrm>
          <a:prstGeom prst="rect">
            <a:avLst/>
          </a:prstGeom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19686AD-7B35-D279-30AD-88267246B9E3}"/>
              </a:ext>
            </a:extLst>
          </p:cNvPr>
          <p:cNvCxnSpPr>
            <a:cxnSpLocks/>
          </p:cNvCxnSpPr>
          <p:nvPr/>
        </p:nvCxnSpPr>
        <p:spPr>
          <a:xfrm rot="10800000">
            <a:off x="2583715" y="1880633"/>
            <a:ext cx="1116415" cy="87054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7FBAF6A-2585-9C94-A4E5-92CC02B070F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066934" y="1880633"/>
            <a:ext cx="1025525" cy="87054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5F80D5B-5DE3-EA83-ECB4-247BF03D1C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83714" y="3115338"/>
            <a:ext cx="1116418" cy="88250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3132894-6671-C9CB-23B8-83FF82849370}"/>
              </a:ext>
            </a:extLst>
          </p:cNvPr>
          <p:cNvCxnSpPr>
            <a:cxnSpLocks/>
          </p:cNvCxnSpPr>
          <p:nvPr/>
        </p:nvCxnSpPr>
        <p:spPr>
          <a:xfrm>
            <a:off x="5051502" y="3121687"/>
            <a:ext cx="1040957" cy="8761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group of logos of different brands&#10;&#10;Description automatically generated">
            <a:extLst>
              <a:ext uri="{FF2B5EF4-FFF2-40B4-BE49-F238E27FC236}">
                <a16:creationId xmlns:a16="http://schemas.microsoft.com/office/drawing/2014/main" id="{B3E03D72-BB0B-7CB2-BF89-5D4C6333E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30" t="48959"/>
          <a:stretch/>
        </p:blipFill>
        <p:spPr>
          <a:xfrm>
            <a:off x="6198781" y="3711493"/>
            <a:ext cx="2146086" cy="5727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3959EBD-2283-CCF5-8C62-8993AF866864}"/>
              </a:ext>
            </a:extLst>
          </p:cNvPr>
          <p:cNvSpPr txBox="1"/>
          <p:nvPr/>
        </p:nvSpPr>
        <p:spPr>
          <a:xfrm>
            <a:off x="6354009" y="4298610"/>
            <a:ext cx="1992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venir Book" panose="02000503020000020003" pitchFamily="2" charset="0"/>
              </a:rPr>
              <a:t>https://</a:t>
            </a:r>
            <a:r>
              <a:rPr lang="en-US" sz="500" dirty="0" err="1">
                <a:latin typeface="Avenir Book" panose="02000503020000020003" pitchFamily="2" charset="0"/>
              </a:rPr>
              <a:t>www.mymipsscore.com</a:t>
            </a:r>
            <a:r>
              <a:rPr lang="en-US" sz="500" dirty="0">
                <a:latin typeface="Avenir Book" panose="02000503020000020003" pitchFamily="2" charset="0"/>
              </a:rPr>
              <a:t>/</a:t>
            </a:r>
            <a:r>
              <a:rPr lang="en-US" sz="500" dirty="0" err="1">
                <a:latin typeface="Avenir Book" panose="02000503020000020003" pitchFamily="2" charset="0"/>
              </a:rPr>
              <a:t>mips</a:t>
            </a:r>
            <a:r>
              <a:rPr lang="en-US" sz="500" dirty="0">
                <a:latin typeface="Avenir Book" panose="02000503020000020003" pitchFamily="2" charset="0"/>
              </a:rPr>
              <a:t>-blog/how-</a:t>
            </a:r>
            <a:r>
              <a:rPr lang="en-US" sz="500" dirty="0" err="1">
                <a:latin typeface="Avenir Book" panose="02000503020000020003" pitchFamily="2" charset="0"/>
              </a:rPr>
              <a:t>microsoft</a:t>
            </a:r>
            <a:r>
              <a:rPr lang="en-US" sz="500" dirty="0">
                <a:latin typeface="Avenir Book" panose="02000503020000020003" pitchFamily="2" charset="0"/>
              </a:rPr>
              <a:t>-google-apple-and-amazon-are-leveraging-</a:t>
            </a:r>
            <a:r>
              <a:rPr lang="en-US" sz="500" dirty="0" err="1">
                <a:latin typeface="Avenir Book" panose="02000503020000020003" pitchFamily="2" charset="0"/>
              </a:rPr>
              <a:t>fhir</a:t>
            </a:r>
            <a:endParaRPr lang="en-US" sz="500" dirty="0">
              <a:latin typeface="Avenir Book" panose="02000503020000020003" pitchFamily="2" charset="0"/>
            </a:endParaRPr>
          </a:p>
        </p:txBody>
      </p:sp>
      <p:pic>
        <p:nvPicPr>
          <p:cNvPr id="41" name="Picture 40" descr="A blue and yellow logo with a star and a rainbow&#10;&#10;Description automatically generated">
            <a:extLst>
              <a:ext uri="{FF2B5EF4-FFF2-40B4-BE49-F238E27FC236}">
                <a16:creationId xmlns:a16="http://schemas.microsoft.com/office/drawing/2014/main" id="{1EA06AE4-6A13-1358-BBB6-47A5951EA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564" y="3638880"/>
            <a:ext cx="1435850" cy="7179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CF8B837-DA59-6BDE-17FD-027B7AFE9384}"/>
              </a:ext>
            </a:extLst>
          </p:cNvPr>
          <p:cNvSpPr txBox="1"/>
          <p:nvPr/>
        </p:nvSpPr>
        <p:spPr>
          <a:xfrm>
            <a:off x="4092499" y="3557604"/>
            <a:ext cx="610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FHIR</a:t>
            </a:r>
          </a:p>
        </p:txBody>
      </p:sp>
      <p:pic>
        <p:nvPicPr>
          <p:cNvPr id="46" name="Picture 45" descr="A computer screen with arrows pointing up and text&#10;&#10;Description automatically generated">
            <a:extLst>
              <a:ext uri="{FF2B5EF4-FFF2-40B4-BE49-F238E27FC236}">
                <a16:creationId xmlns:a16="http://schemas.microsoft.com/office/drawing/2014/main" id="{690AB0C1-E249-A994-4CC5-B2302C63A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498" y="1294547"/>
            <a:ext cx="580362" cy="572700"/>
          </a:xfrm>
          <a:prstGeom prst="rect">
            <a:avLst/>
          </a:prstGeom>
        </p:spPr>
      </p:pic>
      <p:pic>
        <p:nvPicPr>
          <p:cNvPr id="48" name="Picture 47" descr="A black and white logo&#10;&#10;Description automatically generated">
            <a:extLst>
              <a:ext uri="{FF2B5EF4-FFF2-40B4-BE49-F238E27FC236}">
                <a16:creationId xmlns:a16="http://schemas.microsoft.com/office/drawing/2014/main" id="{FF9F780E-6225-B1D3-A186-A8EB03548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738" y="2004774"/>
            <a:ext cx="514108" cy="572701"/>
          </a:xfrm>
          <a:prstGeom prst="rect">
            <a:avLst/>
          </a:prstGeom>
        </p:spPr>
      </p:pic>
      <p:pic>
        <p:nvPicPr>
          <p:cNvPr id="50" name="Picture 49" descr="A black and white icon of a document&#10;&#10;Description automatically generated">
            <a:extLst>
              <a:ext uri="{FF2B5EF4-FFF2-40B4-BE49-F238E27FC236}">
                <a16:creationId xmlns:a16="http://schemas.microsoft.com/office/drawing/2014/main" id="{8A58E4F9-4DEF-A860-C578-84F7E46FAC5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447" t="17322" r="33984" b="27051"/>
          <a:stretch/>
        </p:blipFill>
        <p:spPr>
          <a:xfrm>
            <a:off x="1817827" y="1367392"/>
            <a:ext cx="355153" cy="486221"/>
          </a:xfrm>
          <a:prstGeom prst="rect">
            <a:avLst/>
          </a:prstGeom>
        </p:spPr>
      </p:pic>
      <p:pic>
        <p:nvPicPr>
          <p:cNvPr id="54" name="Picture 53" descr="A black and white diagram of gears&#10;&#10;Description automatically generated">
            <a:extLst>
              <a:ext uri="{FF2B5EF4-FFF2-40B4-BE49-F238E27FC236}">
                <a16:creationId xmlns:a16="http://schemas.microsoft.com/office/drawing/2014/main" id="{96490030-48CB-2E49-E49A-C4436DD289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7138" y="1945224"/>
            <a:ext cx="632985" cy="62652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B8C64DA-F392-3E56-2F82-6FD345990B1E}"/>
              </a:ext>
            </a:extLst>
          </p:cNvPr>
          <p:cNvSpPr txBox="1"/>
          <p:nvPr/>
        </p:nvSpPr>
        <p:spPr>
          <a:xfrm>
            <a:off x="7595799" y="1460201"/>
            <a:ext cx="1236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RESTful services; easy modular access to patient 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8AF930-AE34-20E9-CD95-33572DB8AE55}"/>
              </a:ext>
            </a:extLst>
          </p:cNvPr>
          <p:cNvSpPr txBox="1"/>
          <p:nvPr/>
        </p:nvSpPr>
        <p:spPr>
          <a:xfrm>
            <a:off x="6612494" y="3331327"/>
            <a:ext cx="142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Popular among tech companies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B2096A-4F6C-C01D-CF93-0CD7DE4002B9}"/>
              </a:ext>
            </a:extLst>
          </p:cNvPr>
          <p:cNvSpPr txBox="1"/>
          <p:nvPr/>
        </p:nvSpPr>
        <p:spPr>
          <a:xfrm>
            <a:off x="71018" y="3892309"/>
            <a:ext cx="113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Mandates use of FHIR R4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EE4F84-6DA9-9FFA-4BEE-D83A8DCC06BC}"/>
              </a:ext>
            </a:extLst>
          </p:cNvPr>
          <p:cNvSpPr txBox="1"/>
          <p:nvPr/>
        </p:nvSpPr>
        <p:spPr>
          <a:xfrm>
            <a:off x="427420" y="1622058"/>
            <a:ext cx="124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Simple interoperability standard</a:t>
            </a:r>
          </a:p>
        </p:txBody>
      </p:sp>
      <p:pic>
        <p:nvPicPr>
          <p:cNvPr id="60" name="Picture 59" descr="A black and white logo&#10;&#10;Description automatically generated">
            <a:extLst>
              <a:ext uri="{FF2B5EF4-FFF2-40B4-BE49-F238E27FC236}">
                <a16:creationId xmlns:a16="http://schemas.microsoft.com/office/drawing/2014/main" id="{1331A561-2BB2-54B4-85DD-D7F8B13FD93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505" t="11114" r="9375" b="14209"/>
          <a:stretch/>
        </p:blipFill>
        <p:spPr>
          <a:xfrm>
            <a:off x="7024987" y="1730542"/>
            <a:ext cx="521252" cy="39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3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5" grpId="0"/>
      <p:bldP spid="56" grpId="0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855B9A2C-15B3-9302-D4B4-63AB87DCD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>
            <a:extLst>
              <a:ext uri="{FF2B5EF4-FFF2-40B4-BE49-F238E27FC236}">
                <a16:creationId xmlns:a16="http://schemas.microsoft.com/office/drawing/2014/main" id="{922C6BE0-20E6-5DF7-13F8-B9E6E28C40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617182" cy="1070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Research Focus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222BC297-6280-E9C7-35FB-A4AF455C5D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2FABAA67-200F-6C59-1B83-5FA03828661F}"/>
              </a:ext>
            </a:extLst>
          </p:cNvPr>
          <p:cNvSpPr/>
          <p:nvPr/>
        </p:nvSpPr>
        <p:spPr>
          <a:xfrm>
            <a:off x="397192" y="3176337"/>
            <a:ext cx="2617182" cy="1486879"/>
          </a:xfrm>
          <a:prstGeom prst="round2DiagRect">
            <a:avLst/>
          </a:prstGeom>
          <a:solidFill>
            <a:schemeClr val="tx1"/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" sz="1800" dirty="0">
                <a:latin typeface="Avenir Book" panose="02000503020000020003" pitchFamily="2" charset="0"/>
              </a:rPr>
              <a:t>FHIR standard adoption by Open-Source providers </a:t>
            </a:r>
            <a:endParaRPr lang="en-US" sz="1800" dirty="0"/>
          </a:p>
        </p:txBody>
      </p:sp>
      <p:sp>
        <p:nvSpPr>
          <p:cNvPr id="6" name="Round Diagonal Corner of Rectangle 5">
            <a:extLst>
              <a:ext uri="{FF2B5EF4-FFF2-40B4-BE49-F238E27FC236}">
                <a16:creationId xmlns:a16="http://schemas.microsoft.com/office/drawing/2014/main" id="{EB7471F9-AFEB-EFE5-3F6D-CB4515BBD900}"/>
              </a:ext>
            </a:extLst>
          </p:cNvPr>
          <p:cNvSpPr/>
          <p:nvPr/>
        </p:nvSpPr>
        <p:spPr>
          <a:xfrm>
            <a:off x="6042198" y="1017725"/>
            <a:ext cx="2704610" cy="3645492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SzPct val="80000"/>
            </a:pPr>
            <a:r>
              <a:rPr lang="en-IN" sz="1800" dirty="0">
                <a:latin typeface="Avenir Book" panose="02000503020000020003" pitchFamily="2" charset="0"/>
              </a:rPr>
              <a:t>Misinterpretations between the XML and JSON implementations of the various FHIR servers and their exploitations</a:t>
            </a:r>
            <a:endParaRPr lang="en-GB" sz="1800" dirty="0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ACCB2E43-3695-D674-D00F-737B0CEE673D}"/>
              </a:ext>
            </a:extLst>
          </p:cNvPr>
          <p:cNvSpPr/>
          <p:nvPr/>
        </p:nvSpPr>
        <p:spPr>
          <a:xfrm>
            <a:off x="3175981" y="2298032"/>
            <a:ext cx="2704610" cy="2365184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sz="1800" dirty="0">
                <a:latin typeface="Avenir Book" panose="02000503020000020003" pitchFamily="2" charset="0"/>
              </a:rPr>
              <a:t>Differential parsing identification </a:t>
            </a:r>
          </a:p>
          <a:p>
            <a:pPr lvl="0" algn="ctr"/>
            <a:endParaRPr lang="en-IN" sz="18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1883-4ECC-D91D-5418-2BBE0106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Book" panose="02000503020000020003" pitchFamily="2" charset="0"/>
              </a:rPr>
              <a:t>Bottom Line Up Front (BLUF): Our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A9651-21A8-7131-2B26-DC2196E0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46817"/>
            <a:ext cx="8407297" cy="3416400"/>
          </a:xfrm>
        </p:spPr>
        <p:txBody>
          <a:bodyPr>
            <a:noAutofit/>
          </a:bodyPr>
          <a:lstStyle/>
          <a:p>
            <a:pPr marL="540000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Identified </a:t>
            </a:r>
            <a:r>
              <a:rPr lang="en-US" b="1" dirty="0">
                <a:latin typeface="Avenir Book" panose="02000503020000020003" pitchFamily="2" charset="0"/>
              </a:rPr>
              <a:t>59</a:t>
            </a:r>
            <a:r>
              <a:rPr lang="en-US" dirty="0">
                <a:latin typeface="Avenir Book" panose="02000503020000020003" pitchFamily="2" charset="0"/>
              </a:rPr>
              <a:t> parser differentials in FHIR implementations </a:t>
            </a:r>
          </a:p>
          <a:p>
            <a:pPr marL="540000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venir Book" panose="02000503020000020003" pitchFamily="2" charset="0"/>
              </a:rPr>
              <a:t>Exploited</a:t>
            </a:r>
            <a:r>
              <a:rPr lang="en-US" dirty="0">
                <a:latin typeface="Avenir Book" panose="02000503020000020003" pitchFamily="2" charset="0"/>
              </a:rPr>
              <a:t> vulnerability found in </a:t>
            </a:r>
            <a:r>
              <a:rPr lang="en-US" b="1" dirty="0" err="1">
                <a:latin typeface="Avenir Book" panose="02000503020000020003" pitchFamily="2" charset="0"/>
              </a:rPr>
              <a:t>VistA</a:t>
            </a:r>
            <a:r>
              <a:rPr lang="en-US" dirty="0">
                <a:latin typeface="Avenir Book" panose="02000503020000020003" pitchFamily="2" charset="0"/>
              </a:rPr>
              <a:t>, that can change patient records during transfer</a:t>
            </a:r>
          </a:p>
          <a:p>
            <a:pPr marL="540000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Identified few vulnerabilities and deficiencies in </a:t>
            </a:r>
            <a:r>
              <a:rPr lang="en-US" b="1" dirty="0" err="1">
                <a:latin typeface="Avenir Book" panose="02000503020000020003" pitchFamily="2" charset="0"/>
              </a:rPr>
              <a:t>openEMR</a:t>
            </a:r>
            <a:endParaRPr lang="en-US" b="1" dirty="0">
              <a:latin typeface="Avenir Book" panose="02000503020000020003" pitchFamily="2" charset="0"/>
            </a:endParaRPr>
          </a:p>
          <a:p>
            <a:pPr marL="540000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Most open-source EHR providers haven’t entirely implemented all specifications from FHIR, affecting interoperability</a:t>
            </a:r>
          </a:p>
          <a:p>
            <a:pPr marL="540000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venir Book" panose="02000503020000020003" pitchFamily="2" charset="0"/>
              </a:rPr>
              <a:t>SMART-on-FHIR</a:t>
            </a:r>
            <a:r>
              <a:rPr lang="en-US" dirty="0">
                <a:latin typeface="Avenir Book" panose="02000503020000020003" pitchFamily="2" charset="0"/>
              </a:rPr>
              <a:t> not implemented by many open-source EHR, exposing patient data for public access</a:t>
            </a:r>
          </a:p>
          <a:p>
            <a:pPr marL="540000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Created </a:t>
            </a:r>
            <a:r>
              <a:rPr lang="en-US" b="1" dirty="0">
                <a:latin typeface="Avenir Book" panose="02000503020000020003" pitchFamily="2" charset="0"/>
              </a:rPr>
              <a:t>FHIR Garden </a:t>
            </a:r>
            <a:r>
              <a:rPr lang="en-US" dirty="0">
                <a:latin typeface="Avenir Book" panose="02000503020000020003" pitchFamily="2" charset="0"/>
              </a:rPr>
              <a:t>– testbench to study interoperability between FHIR servers</a:t>
            </a:r>
          </a:p>
          <a:p>
            <a:pPr marL="540000" indent="0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None/>
            </a:pP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CBA34-99CD-E4A3-0180-9F2EA74920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Graphic 4" descr="Magnifying glass outline">
            <a:extLst>
              <a:ext uri="{FF2B5EF4-FFF2-40B4-BE49-F238E27FC236}">
                <a16:creationId xmlns:a16="http://schemas.microsoft.com/office/drawing/2014/main" id="{436A1345-61DC-D4A5-995F-0E6F5E108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8410" y="205293"/>
            <a:ext cx="738664" cy="7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7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161148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>
                <a:latin typeface="Avenir Book" panose="02000503020000020003" pitchFamily="2" charset="0"/>
              </a:rPr>
              <a:t>FHIR Servers </a:t>
            </a:r>
            <a:r>
              <a:rPr lang="en-IN" sz="2800" dirty="0">
                <a:latin typeface="Avenir Book" panose="02000503020000020003" pitchFamily="2" charset="0"/>
              </a:rPr>
              <a:t>in our testbed</a:t>
            </a:r>
            <a:br>
              <a:rPr lang="en-IN" sz="2800" dirty="0">
                <a:latin typeface="Avenir Book" panose="02000503020000020003" pitchFamily="2" charset="0"/>
              </a:rPr>
            </a:b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75" y="1329599"/>
            <a:ext cx="8097450" cy="268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810725" y="2122600"/>
            <a:ext cx="7428000" cy="675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FHIR Garden Design</a:t>
            </a:r>
            <a:endParaRPr dirty="0">
              <a:latin typeface="Avenir Book" panose="02000503020000020003" pitchFamily="2" charset="0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25" y="1295750"/>
            <a:ext cx="7221549" cy="312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1387150" y="2308025"/>
            <a:ext cx="1457100" cy="859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3633050" y="2530450"/>
            <a:ext cx="624600" cy="477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4982150" y="1731625"/>
            <a:ext cx="3999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5942575" y="1731625"/>
            <a:ext cx="3999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7068700" y="2451575"/>
            <a:ext cx="624600" cy="506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Game of Telephone (</a:t>
            </a:r>
            <a:r>
              <a:rPr lang="en" dirty="0" err="1">
                <a:latin typeface="Avenir Book" panose="02000503020000020003" pitchFamily="2" charset="0"/>
              </a:rPr>
              <a:t>GoT</a:t>
            </a:r>
            <a:r>
              <a:rPr lang="en" dirty="0">
                <a:latin typeface="Avenir Book" panose="02000503020000020003" pitchFamily="2" charset="0"/>
              </a:rPr>
              <a:t>)</a:t>
            </a:r>
            <a:endParaRPr dirty="0">
              <a:latin typeface="Avenir Book" panose="02000503020000020003" pitchFamily="2" charset="0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50" y="1466424"/>
            <a:ext cx="8232677" cy="28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3725125" y="2676700"/>
            <a:ext cx="925500" cy="1184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C65A1-0047-66F3-997F-8B2666013E86}"/>
              </a:ext>
            </a:extLst>
          </p:cNvPr>
          <p:cNvSpPr txBox="1"/>
          <p:nvPr/>
        </p:nvSpPr>
        <p:spPr>
          <a:xfrm>
            <a:off x="3221454" y="1413852"/>
            <a:ext cx="1677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Primary Care Provider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E906B-6AE4-079D-0D89-0E98C74F5741}"/>
              </a:ext>
            </a:extLst>
          </p:cNvPr>
          <p:cNvSpPr txBox="1"/>
          <p:nvPr/>
        </p:nvSpPr>
        <p:spPr>
          <a:xfrm>
            <a:off x="6010835" y="1413852"/>
            <a:ext cx="163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Healthcare Specialist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Game of Telephone (</a:t>
            </a:r>
            <a:r>
              <a:rPr lang="en" dirty="0" err="1">
                <a:latin typeface="Avenir Book" panose="02000503020000020003" pitchFamily="2" charset="0"/>
              </a:rPr>
              <a:t>GoT</a:t>
            </a:r>
            <a:r>
              <a:rPr lang="en" dirty="0">
                <a:latin typeface="Avenir Book" panose="02000503020000020003" pitchFamily="2" charset="0"/>
              </a:rPr>
              <a:t>)</a:t>
            </a:r>
            <a:endParaRPr dirty="0">
              <a:latin typeface="Avenir Book" panose="02000503020000020003" pitchFamily="2" charset="0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50" y="1466426"/>
            <a:ext cx="4048250" cy="1409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DC876520-EB42-9071-6304-8619FAC20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792704"/>
            <a:ext cx="4260300" cy="2900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JSON Differences 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0DEB059F-D436-6D97-81F6-8E61DC362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" y="1778766"/>
            <a:ext cx="8768640" cy="2612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Findings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1395663" y="1359568"/>
            <a:ext cx="63526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 err="1">
                <a:latin typeface="Avenir Book" panose="02000503020000020003" pitchFamily="2" charset="0"/>
              </a:rPr>
              <a:t>OpenEMR</a:t>
            </a:r>
            <a:r>
              <a:rPr lang="en" dirty="0">
                <a:latin typeface="Avenir Book" panose="02000503020000020003" pitchFamily="2" charset="0"/>
              </a:rPr>
              <a:t> did not fully support Consolidated CDA format 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A06B113-EAFA-062D-894C-9D33373723C4}"/>
              </a:ext>
            </a:extLst>
          </p:cNvPr>
          <p:cNvSpPr/>
          <p:nvPr/>
        </p:nvSpPr>
        <p:spPr>
          <a:xfrm>
            <a:off x="595562" y="1359568"/>
            <a:ext cx="571501" cy="5727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1" build="p"/>
      <p:bldP spid="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latin typeface="Avenir Book" panose="02000503020000020003" pitchFamily="2" charset="0"/>
              </a:rPr>
              <a:t>OpenEMR</a:t>
            </a:r>
            <a:r>
              <a:rPr lang="en-IN" dirty="0">
                <a:latin typeface="Avenir Book" panose="02000503020000020003" pitchFamily="2" charset="0"/>
              </a:rPr>
              <a:t> related findings </a:t>
            </a:r>
          </a:p>
        </p:txBody>
      </p:sp>
      <p:sp>
        <p:nvSpPr>
          <p:cNvPr id="180" name="Google Shape;18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78F0B3-D6F0-C98B-E45D-797B0A9E32E4}"/>
              </a:ext>
            </a:extLst>
          </p:cNvPr>
          <p:cNvGrpSpPr/>
          <p:nvPr/>
        </p:nvGrpSpPr>
        <p:grpSpPr>
          <a:xfrm>
            <a:off x="866274" y="1412977"/>
            <a:ext cx="3317347" cy="835200"/>
            <a:chOff x="34" y="6916"/>
            <a:chExt cx="3317347" cy="835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C6640E-0485-7372-55B8-1436A760D1C1}"/>
                </a:ext>
              </a:extLst>
            </p:cNvPr>
            <p:cNvSpPr/>
            <p:nvPr/>
          </p:nvSpPr>
          <p:spPr>
            <a:xfrm>
              <a:off x="34" y="6916"/>
              <a:ext cx="3317347" cy="835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DE07B9-7E52-F7C8-AC16-AC158E5B2045}"/>
                </a:ext>
              </a:extLst>
            </p:cNvPr>
            <p:cNvSpPr txBox="1"/>
            <p:nvPr/>
          </p:nvSpPr>
          <p:spPr>
            <a:xfrm>
              <a:off x="34" y="6916"/>
              <a:ext cx="3317347" cy="835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73152" rIns="128016" bIns="73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0" i="0" kern="1200" dirty="0">
                  <a:latin typeface="Avenir Book" panose="02000503020000020003" pitchFamily="2" charset="0"/>
                </a:rPr>
                <a:t>Does not fully support C-CDA format </a:t>
              </a:r>
              <a:endParaRPr lang="en-IN" sz="1800" kern="12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4B023E5-D7B5-8C68-836F-1D696B1277D8}"/>
              </a:ext>
            </a:extLst>
          </p:cNvPr>
          <p:cNvGrpSpPr/>
          <p:nvPr/>
        </p:nvGrpSpPr>
        <p:grpSpPr>
          <a:xfrm>
            <a:off x="866274" y="2248177"/>
            <a:ext cx="3317347" cy="2308545"/>
            <a:chOff x="34" y="842116"/>
            <a:chExt cx="3317347" cy="23085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EE7F61-9619-E31F-4AFE-47B43DDFE3A3}"/>
                </a:ext>
              </a:extLst>
            </p:cNvPr>
            <p:cNvSpPr/>
            <p:nvPr/>
          </p:nvSpPr>
          <p:spPr>
            <a:xfrm>
              <a:off x="34" y="842116"/>
              <a:ext cx="3317347" cy="2308545"/>
            </a:xfrm>
            <a:prstGeom prst="rect">
              <a:avLst/>
            </a:prstGeom>
            <a:no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CE1760-2490-722F-6D8D-A0AC137E768C}"/>
                </a:ext>
              </a:extLst>
            </p:cNvPr>
            <p:cNvSpPr txBox="1"/>
            <p:nvPr/>
          </p:nvSpPr>
          <p:spPr>
            <a:xfrm>
              <a:off x="34" y="842116"/>
              <a:ext cx="3317347" cy="23085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spcBef>
                  <a:spcPct val="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600" b="0" i="0" kern="1200" dirty="0">
                  <a:latin typeface="Avenir Book" panose="02000503020000020003" pitchFamily="2" charset="0"/>
                </a:rPr>
                <a:t>Does not implement import of FHIR data</a:t>
              </a:r>
              <a:endParaRPr lang="en-IN" sz="1600" kern="1200" dirty="0">
                <a:latin typeface="Avenir Book" panose="02000503020000020003" pitchFamily="2" charset="0"/>
              </a:endParaRPr>
            </a:p>
            <a:p>
              <a:pPr marL="171450" lvl="1" indent="-171450" algn="l" defTabSz="800100">
                <a:spcBef>
                  <a:spcPct val="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600" b="0" i="0" kern="1200" dirty="0">
                  <a:latin typeface="Avenir Book" panose="02000503020000020003" pitchFamily="2" charset="0"/>
                </a:rPr>
                <a:t>Supports import/export of CCDA data only</a:t>
              </a:r>
              <a:endParaRPr lang="en-IN" sz="1600" kern="1200" dirty="0">
                <a:latin typeface="Avenir Book" panose="02000503020000020003" pitchFamily="2" charset="0"/>
              </a:endParaRPr>
            </a:p>
            <a:p>
              <a:pPr marL="171450" lvl="1" indent="-171450" algn="l" defTabSz="800100">
                <a:spcBef>
                  <a:spcPct val="0"/>
                </a:spcBef>
                <a:spcAft>
                  <a:spcPts val="150"/>
                </a:spcAft>
                <a:buFont typeface="Arial" panose="020B0604020202020204" pitchFamily="34" charset="0"/>
                <a:buChar char="•"/>
              </a:pPr>
              <a:r>
                <a:rPr lang="en-US" sz="1600" b="0" i="0" kern="1200" dirty="0">
                  <a:latin typeface="Avenir Book" panose="02000503020000020003" pitchFamily="2" charset="0"/>
                </a:rPr>
                <a:t>Could not import a CCDA file that it exported previously</a:t>
              </a:r>
              <a:endParaRPr lang="en-IN" sz="1600" kern="12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A5C4BD-F83E-401C-9D85-BBA7C2EF6A5F}"/>
              </a:ext>
            </a:extLst>
          </p:cNvPr>
          <p:cNvGrpSpPr/>
          <p:nvPr/>
        </p:nvGrpSpPr>
        <p:grpSpPr>
          <a:xfrm>
            <a:off x="4960379" y="1412977"/>
            <a:ext cx="3317347" cy="835200"/>
            <a:chOff x="3781810" y="6916"/>
            <a:chExt cx="3317347" cy="835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40E780-07BF-814B-A1D3-2AE83C85AE71}"/>
                </a:ext>
              </a:extLst>
            </p:cNvPr>
            <p:cNvSpPr/>
            <p:nvPr/>
          </p:nvSpPr>
          <p:spPr>
            <a:xfrm>
              <a:off x="3781810" y="6916"/>
              <a:ext cx="3317347" cy="8352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FD0889-1F30-F8A6-80A4-6036DC396089}"/>
                </a:ext>
              </a:extLst>
            </p:cNvPr>
            <p:cNvSpPr txBox="1"/>
            <p:nvPr/>
          </p:nvSpPr>
          <p:spPr>
            <a:xfrm>
              <a:off x="3781810" y="6916"/>
              <a:ext cx="3317347" cy="835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73152" rIns="128016" bIns="73152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0" i="0" kern="1200" dirty="0">
                  <a:latin typeface="Avenir Book" panose="02000503020000020003" pitchFamily="2" charset="0"/>
                </a:rPr>
                <a:t>Data Integrity not entirely maintained while parsing EHR</a:t>
              </a:r>
              <a:endParaRPr lang="en-IN" sz="1800" kern="12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6B0E87-FAD0-39A2-80C5-DE6A1F9B52FF}"/>
              </a:ext>
            </a:extLst>
          </p:cNvPr>
          <p:cNvGrpSpPr/>
          <p:nvPr/>
        </p:nvGrpSpPr>
        <p:grpSpPr>
          <a:xfrm>
            <a:off x="4960379" y="2248177"/>
            <a:ext cx="3317347" cy="2308545"/>
            <a:chOff x="3781810" y="842116"/>
            <a:chExt cx="3317347" cy="230854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CBEB7E-0C0A-17C8-A3B0-01452C19AE07}"/>
                </a:ext>
              </a:extLst>
            </p:cNvPr>
            <p:cNvSpPr/>
            <p:nvPr/>
          </p:nvSpPr>
          <p:spPr>
            <a:xfrm>
              <a:off x="3781810" y="842116"/>
              <a:ext cx="3317347" cy="2308545"/>
            </a:xfrm>
            <a:prstGeom prst="rect">
              <a:avLst/>
            </a:prstGeom>
            <a:no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792194-119A-3576-0BC7-1C6FD40C249C}"/>
                </a:ext>
              </a:extLst>
            </p:cNvPr>
            <p:cNvSpPr txBox="1"/>
            <p:nvPr/>
          </p:nvSpPr>
          <p:spPr>
            <a:xfrm>
              <a:off x="3781810" y="842116"/>
              <a:ext cx="3317347" cy="23085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012" tIns="96012" rIns="128016" bIns="144018" numCol="1" spcCol="1270" anchor="t" anchorCtr="0">
              <a:noAutofit/>
            </a:bodyPr>
            <a:lstStyle/>
            <a:p>
              <a:pPr marL="171450" lvl="1" indent="-171450" algn="l" defTabSz="800100">
                <a:spcBef>
                  <a:spcPct val="0"/>
                </a:spcBef>
                <a:spcAft>
                  <a:spcPts val="125"/>
                </a:spcAft>
                <a:buFont typeface="Arial" panose="020B0604020202020204" pitchFamily="34" charset="0"/>
                <a:buChar char="•"/>
              </a:pPr>
              <a:r>
                <a:rPr lang="en-US" sz="1600" b="0" i="0" kern="1200" dirty="0">
                  <a:latin typeface="Avenir Book" panose="02000503020000020003" pitchFamily="2" charset="0"/>
                </a:rPr>
                <a:t>Subtle differences observed between imported and exported EHR</a:t>
              </a:r>
              <a:endParaRPr lang="en-IN" sz="1600" kern="1200" dirty="0">
                <a:latin typeface="Avenir Book" panose="02000503020000020003" pitchFamily="2" charset="0"/>
              </a:endParaRPr>
            </a:p>
            <a:p>
              <a:pPr marL="171450" lvl="1" indent="-171450" algn="l" defTabSz="800100">
                <a:spcBef>
                  <a:spcPct val="0"/>
                </a:spcBef>
                <a:spcAft>
                  <a:spcPts val="125"/>
                </a:spcAft>
                <a:buFont typeface="Arial" panose="020B0604020202020204" pitchFamily="34" charset="0"/>
                <a:buChar char="•"/>
              </a:pPr>
              <a:r>
                <a:rPr lang="en-US" sz="1600" b="0" i="0" kern="1200" dirty="0">
                  <a:latin typeface="Avenir Book" panose="02000503020000020003" pitchFamily="2" charset="0"/>
                </a:rPr>
                <a:t>Changes in time stamp information and vaccine descriptions</a:t>
              </a:r>
              <a:endParaRPr lang="en-IN" sz="1600" kern="1200" dirty="0">
                <a:latin typeface="Avenir Book" panose="02000503020000020003" pitchFamily="2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CB346-2018-AAC6-D2DD-A71E669E4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C384A-65E2-177F-D213-95C5E4324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Graphic 5" descr="Female Profile outline">
            <a:extLst>
              <a:ext uri="{FF2B5EF4-FFF2-40B4-BE49-F238E27FC236}">
                <a16:creationId xmlns:a16="http://schemas.microsoft.com/office/drawing/2014/main" id="{5445A827-5475-D67A-9E88-984A1EBAD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129" y="134900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CED832-458E-3525-8EC7-9E71D0695047}"/>
              </a:ext>
            </a:extLst>
          </p:cNvPr>
          <p:cNvSpPr txBox="1"/>
          <p:nvPr/>
        </p:nvSpPr>
        <p:spPr>
          <a:xfrm>
            <a:off x="1684979" y="2263405"/>
            <a:ext cx="60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Alice</a:t>
            </a:r>
          </a:p>
        </p:txBody>
      </p:sp>
      <p:pic>
        <p:nvPicPr>
          <p:cNvPr id="13" name="Graphic 12" descr="Doctor male outline">
            <a:extLst>
              <a:ext uri="{FF2B5EF4-FFF2-40B4-BE49-F238E27FC236}">
                <a16:creationId xmlns:a16="http://schemas.microsoft.com/office/drawing/2014/main" id="{49270EDE-D2FE-02C1-FD2F-E37E4D428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0266" y="134900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CD0971-64CA-A02F-FEF9-AEBEA8FA376F}"/>
              </a:ext>
            </a:extLst>
          </p:cNvPr>
          <p:cNvSpPr txBox="1"/>
          <p:nvPr/>
        </p:nvSpPr>
        <p:spPr>
          <a:xfrm>
            <a:off x="3650466" y="2263405"/>
            <a:ext cx="51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Bob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7D636-FBBA-BEF4-F3A2-B8351E0D9F54}"/>
              </a:ext>
            </a:extLst>
          </p:cNvPr>
          <p:cNvSpPr txBox="1"/>
          <p:nvPr/>
        </p:nvSpPr>
        <p:spPr>
          <a:xfrm>
            <a:off x="3242932" y="2571182"/>
            <a:ext cx="132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PCP using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EPIC software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C1CB7-A15F-9AF9-3C08-5B4BA79CAAEB}"/>
              </a:ext>
            </a:extLst>
          </p:cNvPr>
          <p:cNvSpPr txBox="1"/>
          <p:nvPr/>
        </p:nvSpPr>
        <p:spPr>
          <a:xfrm>
            <a:off x="1285277" y="2579725"/>
            <a:ext cx="140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Complex medical history</a:t>
            </a:r>
          </a:p>
        </p:txBody>
      </p:sp>
      <p:pic>
        <p:nvPicPr>
          <p:cNvPr id="2" name="Graphic 1" descr="Chat outline">
            <a:extLst>
              <a:ext uri="{FF2B5EF4-FFF2-40B4-BE49-F238E27FC236}">
                <a16:creationId xmlns:a16="http://schemas.microsoft.com/office/drawing/2014/main" id="{BDD01B53-F0ED-FA29-2126-744139DE2C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0089" y="452300"/>
            <a:ext cx="1160769" cy="1160769"/>
          </a:xfrm>
          <a:prstGeom prst="rect">
            <a:avLst/>
          </a:prstGeom>
        </p:spPr>
      </p:pic>
      <p:pic>
        <p:nvPicPr>
          <p:cNvPr id="3" name="Graphic 2" descr="Transfer outline">
            <a:extLst>
              <a:ext uri="{FF2B5EF4-FFF2-40B4-BE49-F238E27FC236}">
                <a16:creationId xmlns:a16="http://schemas.microsoft.com/office/drawing/2014/main" id="{CA6C0035-AACB-7035-574D-85C4415EC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7658" y="1669129"/>
            <a:ext cx="418478" cy="41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0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EA8F7149-9AA6-3B47-BFB7-EFE15CF47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>
            <a:extLst>
              <a:ext uri="{FF2B5EF4-FFF2-40B4-BE49-F238E27FC236}">
                <a16:creationId xmlns:a16="http://schemas.microsoft.com/office/drawing/2014/main" id="{63DA4E74-4D4B-7BA4-39AE-8B4BB68C10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Findings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172" name="Google Shape;172;p27">
            <a:extLst>
              <a:ext uri="{FF2B5EF4-FFF2-40B4-BE49-F238E27FC236}">
                <a16:creationId xmlns:a16="http://schemas.microsoft.com/office/drawing/2014/main" id="{8AE44D96-443B-CD09-456C-E3DF156E09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95662" y="1359568"/>
            <a:ext cx="69181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 err="1">
                <a:latin typeface="Avenir Book" panose="02000503020000020003" pitchFamily="2" charset="0"/>
              </a:rPr>
              <a:t>OpenEMR</a:t>
            </a:r>
            <a:r>
              <a:rPr lang="en" dirty="0">
                <a:latin typeface="Avenir Book" panose="02000503020000020003" pitchFamily="2" charset="0"/>
              </a:rPr>
              <a:t> did not fully support Consolidated CDA format 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173" name="Google Shape;173;p27">
            <a:extLst>
              <a:ext uri="{FF2B5EF4-FFF2-40B4-BE49-F238E27FC236}">
                <a16:creationId xmlns:a16="http://schemas.microsoft.com/office/drawing/2014/main" id="{1DE42F91-FEC5-F897-3A26-A4FA43EACA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9C618E-969A-D35B-93F6-EC40269A55CB}"/>
              </a:ext>
            </a:extLst>
          </p:cNvPr>
          <p:cNvSpPr/>
          <p:nvPr/>
        </p:nvSpPr>
        <p:spPr>
          <a:xfrm>
            <a:off x="595562" y="1359568"/>
            <a:ext cx="571501" cy="5727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Google Shape;172;p27">
            <a:extLst>
              <a:ext uri="{FF2B5EF4-FFF2-40B4-BE49-F238E27FC236}">
                <a16:creationId xmlns:a16="http://schemas.microsoft.com/office/drawing/2014/main" id="{E22BE95F-2AB7-0986-B319-83555E0FD9D7}"/>
              </a:ext>
            </a:extLst>
          </p:cNvPr>
          <p:cNvSpPr txBox="1">
            <a:spLocks/>
          </p:cNvSpPr>
          <p:nvPr/>
        </p:nvSpPr>
        <p:spPr>
          <a:xfrm>
            <a:off x="1395662" y="2274254"/>
            <a:ext cx="6918156" cy="70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latin typeface="Avenir Book" panose="02000503020000020003" pitchFamily="2" charset="0"/>
              </a:rPr>
              <a:t>FHIR server adds some additional rules to the JSON format, but these constraints are often ignored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7C5E84-B52A-85DC-C5C1-74F8255B2F2A}"/>
              </a:ext>
            </a:extLst>
          </p:cNvPr>
          <p:cNvSpPr/>
          <p:nvPr/>
        </p:nvSpPr>
        <p:spPr>
          <a:xfrm>
            <a:off x="595562" y="2378242"/>
            <a:ext cx="571501" cy="5727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500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DDDCDCC5-D484-A33B-1781-98A842769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>
            <a:extLst>
              <a:ext uri="{FF2B5EF4-FFF2-40B4-BE49-F238E27FC236}">
                <a16:creationId xmlns:a16="http://schemas.microsoft.com/office/drawing/2014/main" id="{CF567366-407A-C4A2-EC53-63044FD10B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Fuzzing Results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215" name="Google Shape;215;p32">
            <a:extLst>
              <a:ext uri="{FF2B5EF4-FFF2-40B4-BE49-F238E27FC236}">
                <a16:creationId xmlns:a16="http://schemas.microsoft.com/office/drawing/2014/main" id="{5762D31A-1339-F4D4-5C93-85A018221C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85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Syntactic Errors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216" name="Google Shape;216;p32">
            <a:extLst>
              <a:ext uri="{FF2B5EF4-FFF2-40B4-BE49-F238E27FC236}">
                <a16:creationId xmlns:a16="http://schemas.microsoft.com/office/drawing/2014/main" id="{D39D0BDA-453A-81A2-E2B9-E9E5AE4262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BE493-606D-F395-27F8-8A395628DDD9}"/>
              </a:ext>
            </a:extLst>
          </p:cNvPr>
          <p:cNvSpPr txBox="1"/>
          <p:nvPr/>
        </p:nvSpPr>
        <p:spPr>
          <a:xfrm>
            <a:off x="352608" y="2147689"/>
            <a:ext cx="1939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venir Book" panose="02000503020000020003" pitchFamily="2" charset="0"/>
              </a:rPr>
              <a:t>Malformed Array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3D0D0-2E1B-CF16-F441-0DA2D764BAF0}"/>
              </a:ext>
            </a:extLst>
          </p:cNvPr>
          <p:cNvSpPr txBox="1"/>
          <p:nvPr/>
        </p:nvSpPr>
        <p:spPr>
          <a:xfrm>
            <a:off x="2400141" y="2147689"/>
            <a:ext cx="1377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venir Book" panose="02000503020000020003" pitchFamily="2" charset="0"/>
              </a:rPr>
              <a:t>[1, 2 3, 4, 5]</a:t>
            </a:r>
          </a:p>
        </p:txBody>
      </p:sp>
    </p:spTree>
    <p:extLst>
      <p:ext uri="{BB962C8B-B14F-4D97-AF65-F5344CB8AC3E}">
        <p14:creationId xmlns:p14="http://schemas.microsoft.com/office/powerpoint/2010/main" val="76130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07F424F-5B60-B372-AA9E-A3C3C1F9A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>
            <a:extLst>
              <a:ext uri="{FF2B5EF4-FFF2-40B4-BE49-F238E27FC236}">
                <a16:creationId xmlns:a16="http://schemas.microsoft.com/office/drawing/2014/main" id="{7E9482B7-34E9-E6FC-7CFC-93F9D990A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Fuzzing Results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215" name="Google Shape;215;p32">
            <a:extLst>
              <a:ext uri="{FF2B5EF4-FFF2-40B4-BE49-F238E27FC236}">
                <a16:creationId xmlns:a16="http://schemas.microsoft.com/office/drawing/2014/main" id="{BD39B1C0-5A8E-DF1E-E1DA-3BB55AC128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85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Syntactic Errors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216" name="Google Shape;216;p32">
            <a:extLst>
              <a:ext uri="{FF2B5EF4-FFF2-40B4-BE49-F238E27FC236}">
                <a16:creationId xmlns:a16="http://schemas.microsoft.com/office/drawing/2014/main" id="{B8C0834C-D23A-4A2A-B383-BFD3A23408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F840F-AAC3-FB9B-6283-ACACE851202C}"/>
              </a:ext>
            </a:extLst>
          </p:cNvPr>
          <p:cNvSpPr txBox="1"/>
          <p:nvPr/>
        </p:nvSpPr>
        <p:spPr>
          <a:xfrm>
            <a:off x="311700" y="2789260"/>
            <a:ext cx="1377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venir Book" panose="02000503020000020003" pitchFamily="2" charset="0"/>
              </a:rPr>
              <a:t>[1, 2 3, 4, 5]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F8DBCC-1464-DF27-8B7C-7C90E6599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954259"/>
              </p:ext>
            </p:extLst>
          </p:nvPr>
        </p:nvGraphicFramePr>
        <p:xfrm>
          <a:off x="1760859" y="2129035"/>
          <a:ext cx="7071441" cy="81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791">
                  <a:extLst>
                    <a:ext uri="{9D8B030D-6E8A-4147-A177-3AD203B41FA5}">
                      <a16:colId xmlns:a16="http://schemas.microsoft.com/office/drawing/2014/main" val="643948669"/>
                    </a:ext>
                  </a:extLst>
                </a:gridCol>
                <a:gridCol w="768646">
                  <a:extLst>
                    <a:ext uri="{9D8B030D-6E8A-4147-A177-3AD203B41FA5}">
                      <a16:colId xmlns:a16="http://schemas.microsoft.com/office/drawing/2014/main" val="592825756"/>
                    </a:ext>
                  </a:extLst>
                </a:gridCol>
                <a:gridCol w="1022684">
                  <a:extLst>
                    <a:ext uri="{9D8B030D-6E8A-4147-A177-3AD203B41FA5}">
                      <a16:colId xmlns:a16="http://schemas.microsoft.com/office/drawing/2014/main" val="4157082608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137085298"/>
                    </a:ext>
                  </a:extLst>
                </a:gridCol>
                <a:gridCol w="1159097">
                  <a:extLst>
                    <a:ext uri="{9D8B030D-6E8A-4147-A177-3AD203B41FA5}">
                      <a16:colId xmlns:a16="http://schemas.microsoft.com/office/drawing/2014/main" val="1973898564"/>
                    </a:ext>
                  </a:extLst>
                </a:gridCol>
                <a:gridCol w="1052158">
                  <a:extLst>
                    <a:ext uri="{9D8B030D-6E8A-4147-A177-3AD203B41FA5}">
                      <a16:colId xmlns:a16="http://schemas.microsoft.com/office/drawing/2014/main" val="1500425790"/>
                    </a:ext>
                  </a:extLst>
                </a:gridCol>
                <a:gridCol w="1157223">
                  <a:extLst>
                    <a:ext uri="{9D8B030D-6E8A-4147-A177-3AD203B41FA5}">
                      <a16:colId xmlns:a16="http://schemas.microsoft.com/office/drawing/2014/main" val="146917989"/>
                    </a:ext>
                  </a:extLst>
                </a:gridCol>
              </a:tblGrid>
              <a:tr h="3672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Blaze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HAPI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IBM FHIR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VistA</a:t>
                      </a:r>
                      <a:endParaRPr lang="en-US" dirty="0">
                        <a:solidFill>
                          <a:schemeClr val="accent2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OpenEMR</a:t>
                      </a:r>
                      <a:endParaRPr lang="en-US" dirty="0">
                        <a:solidFill>
                          <a:schemeClr val="accent2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OpenMRS</a:t>
                      </a:r>
                      <a:endParaRPr lang="en-US" dirty="0">
                        <a:solidFill>
                          <a:schemeClr val="accent2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gnuhealth</a:t>
                      </a:r>
                      <a:endParaRPr lang="en-US" dirty="0">
                        <a:solidFill>
                          <a:schemeClr val="accent2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998743"/>
                  </a:ext>
                </a:extLst>
              </a:tr>
              <a:tr h="4468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[1,2,4,5]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316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A70C36-4F2A-D5B6-EC5C-643DE7348836}"/>
              </a:ext>
            </a:extLst>
          </p:cNvPr>
          <p:cNvSpPr txBox="1"/>
          <p:nvPr/>
        </p:nvSpPr>
        <p:spPr>
          <a:xfrm>
            <a:off x="194193" y="2536092"/>
            <a:ext cx="161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venir Book" panose="02000503020000020003" pitchFamily="2" charset="0"/>
              </a:rPr>
              <a:t>Malformed Array </a:t>
            </a:r>
          </a:p>
        </p:txBody>
      </p:sp>
    </p:spTree>
    <p:extLst>
      <p:ext uri="{BB962C8B-B14F-4D97-AF65-F5344CB8AC3E}">
        <p14:creationId xmlns:p14="http://schemas.microsoft.com/office/powerpoint/2010/main" val="4057130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A1C1D-DBB6-4CBD-09DF-8E5478665D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525B0-D59F-FE0C-5728-A6B6964C07C9}"/>
              </a:ext>
            </a:extLst>
          </p:cNvPr>
          <p:cNvSpPr txBox="1"/>
          <p:nvPr/>
        </p:nvSpPr>
        <p:spPr>
          <a:xfrm>
            <a:off x="306182" y="378842"/>
            <a:ext cx="2949461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venir Book" panose="02000503020000020003" pitchFamily="2" charset="0"/>
              </a:rPr>
              <a:t>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"</a:t>
            </a:r>
            <a:r>
              <a:rPr lang="en-US" sz="900" dirty="0" err="1">
                <a:latin typeface="Avenir Book" panose="02000503020000020003" pitchFamily="2" charset="0"/>
              </a:rPr>
              <a:t>resourceType</a:t>
            </a:r>
            <a:r>
              <a:rPr lang="en-US" sz="900" dirty="0">
                <a:latin typeface="Avenir Book" panose="02000503020000020003" pitchFamily="2" charset="0"/>
              </a:rPr>
              <a:t>": "Bundle",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"type": "collection",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"entry": [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"resource":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</a:t>
            </a:r>
            <a:r>
              <a:rPr lang="en-US" sz="900" dirty="0" err="1">
                <a:latin typeface="Avenir Book" panose="02000503020000020003" pitchFamily="2" charset="0"/>
              </a:rPr>
              <a:t>resourceType</a:t>
            </a:r>
            <a:r>
              <a:rPr lang="en-US" sz="900" dirty="0">
                <a:latin typeface="Avenir Book" panose="02000503020000020003" pitchFamily="2" charset="0"/>
              </a:rPr>
              <a:t>": "Patient",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"..."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}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},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"resource":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</a:t>
            </a:r>
            <a:r>
              <a:rPr lang="en-US" sz="900" dirty="0" err="1">
                <a:latin typeface="Avenir Book" panose="02000503020000020003" pitchFamily="2" charset="0"/>
              </a:rPr>
              <a:t>resourceType</a:t>
            </a:r>
            <a:r>
              <a:rPr lang="en-US" sz="900" dirty="0">
                <a:latin typeface="Avenir Book" panose="02000503020000020003" pitchFamily="2" charset="0"/>
              </a:rPr>
              <a:t>": "Observation",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"..."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}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}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"resource":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</a:t>
            </a:r>
            <a:r>
              <a:rPr lang="en-US" sz="900" dirty="0" err="1">
                <a:latin typeface="Avenir Book" panose="02000503020000020003" pitchFamily="2" charset="0"/>
              </a:rPr>
              <a:t>resourceType</a:t>
            </a:r>
            <a:r>
              <a:rPr lang="en-US" sz="900" dirty="0">
                <a:latin typeface="Avenir Book" panose="02000503020000020003" pitchFamily="2" charset="0"/>
              </a:rPr>
              <a:t>": ”Procedure",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"..."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}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},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"resource":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</a:t>
            </a:r>
            <a:r>
              <a:rPr lang="en-US" sz="900" dirty="0" err="1">
                <a:latin typeface="Avenir Book" panose="02000503020000020003" pitchFamily="2" charset="0"/>
              </a:rPr>
              <a:t>resourceType</a:t>
            </a:r>
            <a:r>
              <a:rPr lang="en-US" sz="900" dirty="0">
                <a:latin typeface="Avenir Book" panose="02000503020000020003" pitchFamily="2" charset="0"/>
              </a:rPr>
              <a:t>": "Condition",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"..."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}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}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]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}</a:t>
            </a:r>
          </a:p>
          <a:p>
            <a:endParaRPr lang="en-US" sz="900" dirty="0">
              <a:latin typeface="Avenir Book" panose="02000503020000020003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B69625-295D-C005-87F5-E3A3C5EC921A}"/>
              </a:ext>
            </a:extLst>
          </p:cNvPr>
          <p:cNvCxnSpPr>
            <a:cxnSpLocks/>
          </p:cNvCxnSpPr>
          <p:nvPr/>
        </p:nvCxnSpPr>
        <p:spPr>
          <a:xfrm flipH="1">
            <a:off x="676203" y="2571750"/>
            <a:ext cx="6716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632A7B-F160-0B5F-929B-B989905C3C81}"/>
              </a:ext>
            </a:extLst>
          </p:cNvPr>
          <p:cNvSpPr txBox="1"/>
          <p:nvPr/>
        </p:nvSpPr>
        <p:spPr>
          <a:xfrm>
            <a:off x="1116378" y="2310140"/>
            <a:ext cx="132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Missing comma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4E59B-BA39-7616-6C2F-70FCE5E13A90}"/>
              </a:ext>
            </a:extLst>
          </p:cNvPr>
          <p:cNvSpPr txBox="1"/>
          <p:nvPr/>
        </p:nvSpPr>
        <p:spPr>
          <a:xfrm>
            <a:off x="3465883" y="378842"/>
            <a:ext cx="29494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venir Book" panose="02000503020000020003" pitchFamily="2" charset="0"/>
              </a:rPr>
              <a:t>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"</a:t>
            </a:r>
            <a:r>
              <a:rPr lang="en-US" sz="900" dirty="0" err="1">
                <a:latin typeface="Avenir Book" panose="02000503020000020003" pitchFamily="2" charset="0"/>
              </a:rPr>
              <a:t>resourceType</a:t>
            </a:r>
            <a:r>
              <a:rPr lang="en-US" sz="900" dirty="0">
                <a:latin typeface="Avenir Book" panose="02000503020000020003" pitchFamily="2" charset="0"/>
              </a:rPr>
              <a:t>": "Bundle",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"type": "collection",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"entry": [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"resource":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</a:t>
            </a:r>
            <a:r>
              <a:rPr lang="en-US" sz="900" dirty="0" err="1">
                <a:latin typeface="Avenir Book" panose="02000503020000020003" pitchFamily="2" charset="0"/>
              </a:rPr>
              <a:t>resourceType</a:t>
            </a:r>
            <a:r>
              <a:rPr lang="en-US" sz="900" dirty="0">
                <a:latin typeface="Avenir Book" panose="02000503020000020003" pitchFamily="2" charset="0"/>
              </a:rPr>
              <a:t>": "Patient",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"..."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}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},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"resource":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</a:t>
            </a:r>
            <a:r>
              <a:rPr lang="en-US" sz="900" dirty="0" err="1">
                <a:latin typeface="Avenir Book" panose="02000503020000020003" pitchFamily="2" charset="0"/>
              </a:rPr>
              <a:t>resourceType</a:t>
            </a:r>
            <a:r>
              <a:rPr lang="en-US" sz="900" dirty="0">
                <a:latin typeface="Avenir Book" panose="02000503020000020003" pitchFamily="2" charset="0"/>
              </a:rPr>
              <a:t>": "Observation",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"..."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}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},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"resource":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</a:t>
            </a:r>
            <a:r>
              <a:rPr lang="en-US" sz="900" dirty="0" err="1">
                <a:latin typeface="Avenir Book" panose="02000503020000020003" pitchFamily="2" charset="0"/>
              </a:rPr>
              <a:t>resourceType</a:t>
            </a:r>
            <a:r>
              <a:rPr lang="en-US" sz="900" dirty="0">
                <a:latin typeface="Avenir Book" panose="02000503020000020003" pitchFamily="2" charset="0"/>
              </a:rPr>
              <a:t>": "Condition",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"..."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}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}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]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}</a:t>
            </a:r>
          </a:p>
          <a:p>
            <a:endParaRPr lang="en-US" sz="900" dirty="0">
              <a:latin typeface="Avenir Book" panose="02000503020000020003" pitchFamily="2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BF7BBC3-136F-75E8-9BE9-ED868362151A}"/>
              </a:ext>
            </a:extLst>
          </p:cNvPr>
          <p:cNvSpPr/>
          <p:nvPr/>
        </p:nvSpPr>
        <p:spPr>
          <a:xfrm>
            <a:off x="2819410" y="2440945"/>
            <a:ext cx="615001" cy="2385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ECDE5475-EE4E-A873-7BA0-ED4B284E9E5B}"/>
              </a:ext>
            </a:extLst>
          </p:cNvPr>
          <p:cNvSpPr/>
          <p:nvPr/>
        </p:nvSpPr>
        <p:spPr>
          <a:xfrm>
            <a:off x="5801978" y="2440944"/>
            <a:ext cx="613366" cy="2616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93B0C2-3006-100B-7EBD-06CE3783CA93}"/>
              </a:ext>
            </a:extLst>
          </p:cNvPr>
          <p:cNvSpPr txBox="1"/>
          <p:nvPr/>
        </p:nvSpPr>
        <p:spPr>
          <a:xfrm>
            <a:off x="2445446" y="2156251"/>
            <a:ext cx="132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To </a:t>
            </a:r>
            <a:r>
              <a:rPr lang="en-US" dirty="0" err="1">
                <a:latin typeface="Avenir Book" panose="02000503020000020003" pitchFamily="2" charset="0"/>
              </a:rPr>
              <a:t>VistA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859B12-3059-4EB5-B93B-CB12BB44415E}"/>
              </a:ext>
            </a:extLst>
          </p:cNvPr>
          <p:cNvSpPr txBox="1"/>
          <p:nvPr/>
        </p:nvSpPr>
        <p:spPr>
          <a:xfrm>
            <a:off x="5444127" y="2156251"/>
            <a:ext cx="132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To HAPI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C91ACC-A8F3-FF06-1075-1901CDC61E8A}"/>
              </a:ext>
            </a:extLst>
          </p:cNvPr>
          <p:cNvSpPr txBox="1"/>
          <p:nvPr/>
        </p:nvSpPr>
        <p:spPr>
          <a:xfrm>
            <a:off x="6552891" y="463479"/>
            <a:ext cx="29494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venir Book" panose="02000503020000020003" pitchFamily="2" charset="0"/>
              </a:rPr>
              <a:t>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"</a:t>
            </a:r>
            <a:r>
              <a:rPr lang="en-US" sz="900" dirty="0" err="1">
                <a:latin typeface="Avenir Book" panose="02000503020000020003" pitchFamily="2" charset="0"/>
              </a:rPr>
              <a:t>resourceType</a:t>
            </a:r>
            <a:r>
              <a:rPr lang="en-US" sz="900" dirty="0">
                <a:latin typeface="Avenir Book" panose="02000503020000020003" pitchFamily="2" charset="0"/>
              </a:rPr>
              <a:t>": "Bundle",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"type": "collection",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"entry": [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"resource":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</a:t>
            </a:r>
            <a:r>
              <a:rPr lang="en-US" sz="900" dirty="0" err="1">
                <a:latin typeface="Avenir Book" panose="02000503020000020003" pitchFamily="2" charset="0"/>
              </a:rPr>
              <a:t>resourceType</a:t>
            </a:r>
            <a:r>
              <a:rPr lang="en-US" sz="900" dirty="0">
                <a:latin typeface="Avenir Book" panose="02000503020000020003" pitchFamily="2" charset="0"/>
              </a:rPr>
              <a:t>": "Patient",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"..."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}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},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"resource":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</a:t>
            </a:r>
            <a:r>
              <a:rPr lang="en-US" sz="900" dirty="0" err="1">
                <a:latin typeface="Avenir Book" panose="02000503020000020003" pitchFamily="2" charset="0"/>
              </a:rPr>
              <a:t>resourceType</a:t>
            </a:r>
            <a:r>
              <a:rPr lang="en-US" sz="900" dirty="0">
                <a:latin typeface="Avenir Book" panose="02000503020000020003" pitchFamily="2" charset="0"/>
              </a:rPr>
              <a:t>": "Observation",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"..."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}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},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"resource": {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</a:t>
            </a:r>
            <a:r>
              <a:rPr lang="en-US" sz="900" dirty="0" err="1">
                <a:latin typeface="Avenir Book" panose="02000503020000020003" pitchFamily="2" charset="0"/>
              </a:rPr>
              <a:t>resourceType</a:t>
            </a:r>
            <a:r>
              <a:rPr lang="en-US" sz="900" dirty="0">
                <a:latin typeface="Avenir Book" panose="02000503020000020003" pitchFamily="2" charset="0"/>
              </a:rPr>
              <a:t>": "Condition",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  "..."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  }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  }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  ]</a:t>
            </a:r>
          </a:p>
          <a:p>
            <a:r>
              <a:rPr lang="en-US" sz="900" dirty="0">
                <a:latin typeface="Avenir Book" panose="02000503020000020003" pitchFamily="2" charset="0"/>
              </a:rPr>
              <a:t>}</a:t>
            </a:r>
          </a:p>
          <a:p>
            <a:endParaRPr lang="en-US" sz="9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5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4" grpId="0" animBg="1"/>
      <p:bldP spid="15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DDBD2ABB-846C-4EFC-93DB-0618F7309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>
            <a:extLst>
              <a:ext uri="{FF2B5EF4-FFF2-40B4-BE49-F238E27FC236}">
                <a16:creationId xmlns:a16="http://schemas.microsoft.com/office/drawing/2014/main" id="{06435EA5-D17E-9390-34BB-B686CEBF5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Fuzzing Results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215" name="Google Shape;215;p32">
            <a:extLst>
              <a:ext uri="{FF2B5EF4-FFF2-40B4-BE49-F238E27FC236}">
                <a16:creationId xmlns:a16="http://schemas.microsoft.com/office/drawing/2014/main" id="{F186BBFE-01DC-D10F-0D90-E395CC343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85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Syntactic Errors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216" name="Google Shape;216;p32">
            <a:extLst>
              <a:ext uri="{FF2B5EF4-FFF2-40B4-BE49-F238E27FC236}">
                <a16:creationId xmlns:a16="http://schemas.microsoft.com/office/drawing/2014/main" id="{978C6B9E-01C8-2CA3-C2BE-F149DD1B86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0A511-6ED3-7B7A-C2B0-F5EC295E90BB}"/>
              </a:ext>
            </a:extLst>
          </p:cNvPr>
          <p:cNvSpPr txBox="1"/>
          <p:nvPr/>
        </p:nvSpPr>
        <p:spPr>
          <a:xfrm>
            <a:off x="311700" y="2789260"/>
            <a:ext cx="1377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venir Book" panose="02000503020000020003" pitchFamily="2" charset="0"/>
              </a:rPr>
              <a:t>[1, 2 3, 4, 5]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EBF6E7-2AC5-1960-1B44-C4AE46BF9C6A}"/>
              </a:ext>
            </a:extLst>
          </p:cNvPr>
          <p:cNvGraphicFramePr>
            <a:graphicFrameLocks noGrp="1"/>
          </p:cNvGraphicFramePr>
          <p:nvPr/>
        </p:nvGraphicFramePr>
        <p:xfrm>
          <a:off x="1760859" y="2129035"/>
          <a:ext cx="7071441" cy="81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791">
                  <a:extLst>
                    <a:ext uri="{9D8B030D-6E8A-4147-A177-3AD203B41FA5}">
                      <a16:colId xmlns:a16="http://schemas.microsoft.com/office/drawing/2014/main" val="643948669"/>
                    </a:ext>
                  </a:extLst>
                </a:gridCol>
                <a:gridCol w="768646">
                  <a:extLst>
                    <a:ext uri="{9D8B030D-6E8A-4147-A177-3AD203B41FA5}">
                      <a16:colId xmlns:a16="http://schemas.microsoft.com/office/drawing/2014/main" val="592825756"/>
                    </a:ext>
                  </a:extLst>
                </a:gridCol>
                <a:gridCol w="1022684">
                  <a:extLst>
                    <a:ext uri="{9D8B030D-6E8A-4147-A177-3AD203B41FA5}">
                      <a16:colId xmlns:a16="http://schemas.microsoft.com/office/drawing/2014/main" val="4157082608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137085298"/>
                    </a:ext>
                  </a:extLst>
                </a:gridCol>
                <a:gridCol w="1159097">
                  <a:extLst>
                    <a:ext uri="{9D8B030D-6E8A-4147-A177-3AD203B41FA5}">
                      <a16:colId xmlns:a16="http://schemas.microsoft.com/office/drawing/2014/main" val="1973898564"/>
                    </a:ext>
                  </a:extLst>
                </a:gridCol>
                <a:gridCol w="1052158">
                  <a:extLst>
                    <a:ext uri="{9D8B030D-6E8A-4147-A177-3AD203B41FA5}">
                      <a16:colId xmlns:a16="http://schemas.microsoft.com/office/drawing/2014/main" val="1500425790"/>
                    </a:ext>
                  </a:extLst>
                </a:gridCol>
                <a:gridCol w="1157223">
                  <a:extLst>
                    <a:ext uri="{9D8B030D-6E8A-4147-A177-3AD203B41FA5}">
                      <a16:colId xmlns:a16="http://schemas.microsoft.com/office/drawing/2014/main" val="146917989"/>
                    </a:ext>
                  </a:extLst>
                </a:gridCol>
              </a:tblGrid>
              <a:tr h="3672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Blaze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HAPI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IBM FHIR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VistA</a:t>
                      </a:r>
                      <a:endParaRPr lang="en-US" dirty="0">
                        <a:solidFill>
                          <a:schemeClr val="accent2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OpenEMR</a:t>
                      </a:r>
                      <a:endParaRPr lang="en-US" dirty="0">
                        <a:solidFill>
                          <a:schemeClr val="accent2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OpenMRS</a:t>
                      </a:r>
                      <a:endParaRPr lang="en-US" dirty="0">
                        <a:solidFill>
                          <a:schemeClr val="accent2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gnuhealth</a:t>
                      </a:r>
                      <a:endParaRPr lang="en-US" dirty="0">
                        <a:solidFill>
                          <a:schemeClr val="accent2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998743"/>
                  </a:ext>
                </a:extLst>
              </a:tr>
              <a:tr h="4468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[1,2,4,5]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316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33870F-0D45-2B4D-BFFD-1548981E8395}"/>
              </a:ext>
            </a:extLst>
          </p:cNvPr>
          <p:cNvSpPr txBox="1"/>
          <p:nvPr/>
        </p:nvSpPr>
        <p:spPr>
          <a:xfrm>
            <a:off x="194193" y="2536092"/>
            <a:ext cx="161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venir Book" panose="02000503020000020003" pitchFamily="2" charset="0"/>
              </a:rPr>
              <a:t>Malformed Array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D9E97-BAB6-9C93-B498-D291FF1AF04E}"/>
              </a:ext>
            </a:extLst>
          </p:cNvPr>
          <p:cNvSpPr txBox="1"/>
          <p:nvPr/>
        </p:nvSpPr>
        <p:spPr>
          <a:xfrm>
            <a:off x="194193" y="3660487"/>
            <a:ext cx="2462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venir Book" panose="02000503020000020003" pitchFamily="2" charset="0"/>
              </a:rPr>
              <a:t>Object with missing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124C1-E617-33AB-2827-D4F193FC86B3}"/>
              </a:ext>
            </a:extLst>
          </p:cNvPr>
          <p:cNvSpPr txBox="1"/>
          <p:nvPr/>
        </p:nvSpPr>
        <p:spPr>
          <a:xfrm>
            <a:off x="2740956" y="3660487"/>
            <a:ext cx="1650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Avenir Book" panose="02000503020000020003" pitchFamily="2" charset="0"/>
              </a:rPr>
              <a:t>{“a”:1, :2, “c”:3}</a:t>
            </a:r>
          </a:p>
        </p:txBody>
      </p:sp>
    </p:spTree>
    <p:extLst>
      <p:ext uri="{BB962C8B-B14F-4D97-AF65-F5344CB8AC3E}">
        <p14:creationId xmlns:p14="http://schemas.microsoft.com/office/powerpoint/2010/main" val="2154629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BFE859D-B6AA-7AB4-8AEF-544C7C0A9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>
            <a:extLst>
              <a:ext uri="{FF2B5EF4-FFF2-40B4-BE49-F238E27FC236}">
                <a16:creationId xmlns:a16="http://schemas.microsoft.com/office/drawing/2014/main" id="{03DD8245-8849-1745-CDCB-1C7E24D63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Fuzzing Results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215" name="Google Shape;215;p32">
            <a:extLst>
              <a:ext uri="{FF2B5EF4-FFF2-40B4-BE49-F238E27FC236}">
                <a16:creationId xmlns:a16="http://schemas.microsoft.com/office/drawing/2014/main" id="{0A4F5729-B7B4-02C1-5440-31AFCAF1C4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85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Syntactic Errors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216" name="Google Shape;216;p32">
            <a:extLst>
              <a:ext uri="{FF2B5EF4-FFF2-40B4-BE49-F238E27FC236}">
                <a16:creationId xmlns:a16="http://schemas.microsoft.com/office/drawing/2014/main" id="{D2C3B9E6-FF72-5CBB-B0A5-B70278B23A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5FBFC-D5A1-C8C2-B116-59ADF06C55E5}"/>
              </a:ext>
            </a:extLst>
          </p:cNvPr>
          <p:cNvSpPr txBox="1"/>
          <p:nvPr/>
        </p:nvSpPr>
        <p:spPr>
          <a:xfrm>
            <a:off x="311700" y="2789260"/>
            <a:ext cx="1377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venir Book" panose="02000503020000020003" pitchFamily="2" charset="0"/>
              </a:rPr>
              <a:t>[1, 2 3, 4, 5]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2FF494-50E0-10EB-3058-6A6C3D9342F2}"/>
              </a:ext>
            </a:extLst>
          </p:cNvPr>
          <p:cNvGraphicFramePr>
            <a:graphicFrameLocks noGrp="1"/>
          </p:cNvGraphicFramePr>
          <p:nvPr/>
        </p:nvGraphicFramePr>
        <p:xfrm>
          <a:off x="1760859" y="2129035"/>
          <a:ext cx="7071441" cy="81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791">
                  <a:extLst>
                    <a:ext uri="{9D8B030D-6E8A-4147-A177-3AD203B41FA5}">
                      <a16:colId xmlns:a16="http://schemas.microsoft.com/office/drawing/2014/main" val="643948669"/>
                    </a:ext>
                  </a:extLst>
                </a:gridCol>
                <a:gridCol w="768646">
                  <a:extLst>
                    <a:ext uri="{9D8B030D-6E8A-4147-A177-3AD203B41FA5}">
                      <a16:colId xmlns:a16="http://schemas.microsoft.com/office/drawing/2014/main" val="592825756"/>
                    </a:ext>
                  </a:extLst>
                </a:gridCol>
                <a:gridCol w="1022684">
                  <a:extLst>
                    <a:ext uri="{9D8B030D-6E8A-4147-A177-3AD203B41FA5}">
                      <a16:colId xmlns:a16="http://schemas.microsoft.com/office/drawing/2014/main" val="4157082608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137085298"/>
                    </a:ext>
                  </a:extLst>
                </a:gridCol>
                <a:gridCol w="1159097">
                  <a:extLst>
                    <a:ext uri="{9D8B030D-6E8A-4147-A177-3AD203B41FA5}">
                      <a16:colId xmlns:a16="http://schemas.microsoft.com/office/drawing/2014/main" val="1973898564"/>
                    </a:ext>
                  </a:extLst>
                </a:gridCol>
                <a:gridCol w="1052158">
                  <a:extLst>
                    <a:ext uri="{9D8B030D-6E8A-4147-A177-3AD203B41FA5}">
                      <a16:colId xmlns:a16="http://schemas.microsoft.com/office/drawing/2014/main" val="1500425790"/>
                    </a:ext>
                  </a:extLst>
                </a:gridCol>
                <a:gridCol w="1157223">
                  <a:extLst>
                    <a:ext uri="{9D8B030D-6E8A-4147-A177-3AD203B41FA5}">
                      <a16:colId xmlns:a16="http://schemas.microsoft.com/office/drawing/2014/main" val="146917989"/>
                    </a:ext>
                  </a:extLst>
                </a:gridCol>
              </a:tblGrid>
              <a:tr h="3672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Blaze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HAPI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IBM FHIR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VistA</a:t>
                      </a:r>
                      <a:endParaRPr lang="en-US" dirty="0">
                        <a:solidFill>
                          <a:schemeClr val="accent2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OpenEMR</a:t>
                      </a:r>
                      <a:endParaRPr lang="en-US" dirty="0">
                        <a:solidFill>
                          <a:schemeClr val="accent2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OpenMRS</a:t>
                      </a:r>
                      <a:endParaRPr lang="en-US" dirty="0">
                        <a:solidFill>
                          <a:schemeClr val="accent2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gnuhealth</a:t>
                      </a:r>
                      <a:endParaRPr lang="en-US" dirty="0">
                        <a:solidFill>
                          <a:schemeClr val="accent2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998743"/>
                  </a:ext>
                </a:extLst>
              </a:tr>
              <a:tr h="4468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[1,2,4,5]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316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E4D294-3A01-3775-43F8-9F19C382FED4}"/>
              </a:ext>
            </a:extLst>
          </p:cNvPr>
          <p:cNvSpPr txBox="1"/>
          <p:nvPr/>
        </p:nvSpPr>
        <p:spPr>
          <a:xfrm>
            <a:off x="194193" y="2536092"/>
            <a:ext cx="1612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venir Book" panose="02000503020000020003" pitchFamily="2" charset="0"/>
              </a:rPr>
              <a:t>Malformed Array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4CFF6-1CB6-F03A-A933-10A6273CE585}"/>
              </a:ext>
            </a:extLst>
          </p:cNvPr>
          <p:cNvSpPr txBox="1"/>
          <p:nvPr/>
        </p:nvSpPr>
        <p:spPr>
          <a:xfrm>
            <a:off x="-40264" y="3203405"/>
            <a:ext cx="2151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venir Book" panose="02000503020000020003" pitchFamily="2" charset="0"/>
              </a:rPr>
              <a:t>Object with missing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9C63B-FF64-53BC-1AC0-834C0C769EAB}"/>
              </a:ext>
            </a:extLst>
          </p:cNvPr>
          <p:cNvSpPr txBox="1"/>
          <p:nvPr/>
        </p:nvSpPr>
        <p:spPr>
          <a:xfrm>
            <a:off x="210433" y="3511182"/>
            <a:ext cx="1650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venir Book" panose="02000503020000020003" pitchFamily="2" charset="0"/>
              </a:rPr>
              <a:t>{“a”:1, :2, “c”:3}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8964361-D47B-CB1C-96F3-84895998E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27917"/>
              </p:ext>
            </p:extLst>
          </p:nvPr>
        </p:nvGraphicFramePr>
        <p:xfrm>
          <a:off x="1760858" y="3289647"/>
          <a:ext cx="70714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16">
                  <a:extLst>
                    <a:ext uri="{9D8B030D-6E8A-4147-A177-3AD203B41FA5}">
                      <a16:colId xmlns:a16="http://schemas.microsoft.com/office/drawing/2014/main" val="643948669"/>
                    </a:ext>
                  </a:extLst>
                </a:gridCol>
                <a:gridCol w="830178">
                  <a:extLst>
                    <a:ext uri="{9D8B030D-6E8A-4147-A177-3AD203B41FA5}">
                      <a16:colId xmlns:a16="http://schemas.microsoft.com/office/drawing/2014/main" val="592825756"/>
                    </a:ext>
                  </a:extLst>
                </a:gridCol>
                <a:gridCol w="997137">
                  <a:extLst>
                    <a:ext uri="{9D8B030D-6E8A-4147-A177-3AD203B41FA5}">
                      <a16:colId xmlns:a16="http://schemas.microsoft.com/office/drawing/2014/main" val="4157082608"/>
                    </a:ext>
                  </a:extLst>
                </a:gridCol>
                <a:gridCol w="1263316">
                  <a:extLst>
                    <a:ext uri="{9D8B030D-6E8A-4147-A177-3AD203B41FA5}">
                      <a16:colId xmlns:a16="http://schemas.microsoft.com/office/drawing/2014/main" val="2137085298"/>
                    </a:ext>
                  </a:extLst>
                </a:gridCol>
                <a:gridCol w="939947">
                  <a:extLst>
                    <a:ext uri="{9D8B030D-6E8A-4147-A177-3AD203B41FA5}">
                      <a16:colId xmlns:a16="http://schemas.microsoft.com/office/drawing/2014/main" val="1973898564"/>
                    </a:ext>
                  </a:extLst>
                </a:gridCol>
                <a:gridCol w="1082843">
                  <a:extLst>
                    <a:ext uri="{9D8B030D-6E8A-4147-A177-3AD203B41FA5}">
                      <a16:colId xmlns:a16="http://schemas.microsoft.com/office/drawing/2014/main" val="1500425790"/>
                    </a:ext>
                  </a:extLst>
                </a:gridCol>
                <a:gridCol w="1130605">
                  <a:extLst>
                    <a:ext uri="{9D8B030D-6E8A-4147-A177-3AD203B41FA5}">
                      <a16:colId xmlns:a16="http://schemas.microsoft.com/office/drawing/2014/main" val="146917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{“a”:1, “c”:3}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3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553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Fuzzing Results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Avenir Book" panose="02000503020000020003" pitchFamily="2" charset="0"/>
              </a:rPr>
              <a:t>Decimal Value Precision</a:t>
            </a:r>
            <a:endParaRPr lang="en-IN" dirty="0">
              <a:highlight>
                <a:srgbClr val="FFFFFF"/>
              </a:highlight>
              <a:latin typeface="Avenir Book" panose="02000503020000020003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dirty="0">
              <a:latin typeface="Avenir Book" panose="02000503020000020003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dirty="0">
              <a:latin typeface="Avenir Book" panose="02000503020000020003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N" dirty="0">
              <a:latin typeface="Avenir Book" panose="02000503020000020003" pitchFamily="2" charset="0"/>
            </a:endParaRPr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311700" y="4568875"/>
            <a:ext cx="1858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NC - “No Change”</a:t>
            </a:r>
            <a:endParaRPr sz="1200" dirty="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1C243B-D9BC-054E-0273-3F5AEF8A7CD3}"/>
              </a:ext>
            </a:extLst>
          </p:cNvPr>
          <p:cNvSpPr txBox="1"/>
          <p:nvPr/>
        </p:nvSpPr>
        <p:spPr>
          <a:xfrm>
            <a:off x="603426" y="2463434"/>
            <a:ext cx="637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1e+2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9F427E-C304-A963-FF08-767330896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13400"/>
              </p:ext>
            </p:extLst>
          </p:nvPr>
        </p:nvGraphicFramePr>
        <p:xfrm>
          <a:off x="1614995" y="2001275"/>
          <a:ext cx="7071441" cy="81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791">
                  <a:extLst>
                    <a:ext uri="{9D8B030D-6E8A-4147-A177-3AD203B41FA5}">
                      <a16:colId xmlns:a16="http://schemas.microsoft.com/office/drawing/2014/main" val="643948669"/>
                    </a:ext>
                  </a:extLst>
                </a:gridCol>
                <a:gridCol w="768646">
                  <a:extLst>
                    <a:ext uri="{9D8B030D-6E8A-4147-A177-3AD203B41FA5}">
                      <a16:colId xmlns:a16="http://schemas.microsoft.com/office/drawing/2014/main" val="592825756"/>
                    </a:ext>
                  </a:extLst>
                </a:gridCol>
                <a:gridCol w="1022684">
                  <a:extLst>
                    <a:ext uri="{9D8B030D-6E8A-4147-A177-3AD203B41FA5}">
                      <a16:colId xmlns:a16="http://schemas.microsoft.com/office/drawing/2014/main" val="4157082608"/>
                    </a:ext>
                  </a:extLst>
                </a:gridCol>
                <a:gridCol w="1082842">
                  <a:extLst>
                    <a:ext uri="{9D8B030D-6E8A-4147-A177-3AD203B41FA5}">
                      <a16:colId xmlns:a16="http://schemas.microsoft.com/office/drawing/2014/main" val="2137085298"/>
                    </a:ext>
                  </a:extLst>
                </a:gridCol>
                <a:gridCol w="1159097">
                  <a:extLst>
                    <a:ext uri="{9D8B030D-6E8A-4147-A177-3AD203B41FA5}">
                      <a16:colId xmlns:a16="http://schemas.microsoft.com/office/drawing/2014/main" val="1973898564"/>
                    </a:ext>
                  </a:extLst>
                </a:gridCol>
                <a:gridCol w="1052158">
                  <a:extLst>
                    <a:ext uri="{9D8B030D-6E8A-4147-A177-3AD203B41FA5}">
                      <a16:colId xmlns:a16="http://schemas.microsoft.com/office/drawing/2014/main" val="1500425790"/>
                    </a:ext>
                  </a:extLst>
                </a:gridCol>
                <a:gridCol w="1157223">
                  <a:extLst>
                    <a:ext uri="{9D8B030D-6E8A-4147-A177-3AD203B41FA5}">
                      <a16:colId xmlns:a16="http://schemas.microsoft.com/office/drawing/2014/main" val="146917989"/>
                    </a:ext>
                  </a:extLst>
                </a:gridCol>
              </a:tblGrid>
              <a:tr h="3672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Blaze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HAPI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IBM FHIR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VistA</a:t>
                      </a:r>
                      <a:endParaRPr lang="en-US" dirty="0">
                        <a:solidFill>
                          <a:schemeClr val="accent2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OpenEMR</a:t>
                      </a:r>
                      <a:endParaRPr lang="en-US" dirty="0">
                        <a:solidFill>
                          <a:schemeClr val="accent2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OpenMRS</a:t>
                      </a:r>
                      <a:endParaRPr lang="en-US" dirty="0">
                        <a:solidFill>
                          <a:schemeClr val="accent2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gnuhealth</a:t>
                      </a:r>
                      <a:endParaRPr lang="en-US" dirty="0">
                        <a:solidFill>
                          <a:schemeClr val="accent2"/>
                        </a:solidFill>
                        <a:latin typeface="Avenir Book" panose="02000503020000020003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998743"/>
                  </a:ext>
                </a:extLst>
              </a:tr>
              <a:tr h="4468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NC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NC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NC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NC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100.0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100.0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316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FCF2CA-D942-D271-F95E-04D008C5BBF7}"/>
              </a:ext>
            </a:extLst>
          </p:cNvPr>
          <p:cNvSpPr txBox="1"/>
          <p:nvPr/>
        </p:nvSpPr>
        <p:spPr>
          <a:xfrm>
            <a:off x="457563" y="3051946"/>
            <a:ext cx="92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1e+1000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140D84-3FCD-9DF5-0946-39FBA7D37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912289"/>
              </p:ext>
            </p:extLst>
          </p:nvPr>
        </p:nvGraphicFramePr>
        <p:xfrm>
          <a:off x="1614995" y="3020415"/>
          <a:ext cx="70714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16">
                  <a:extLst>
                    <a:ext uri="{9D8B030D-6E8A-4147-A177-3AD203B41FA5}">
                      <a16:colId xmlns:a16="http://schemas.microsoft.com/office/drawing/2014/main" val="643948669"/>
                    </a:ext>
                  </a:extLst>
                </a:gridCol>
                <a:gridCol w="830178">
                  <a:extLst>
                    <a:ext uri="{9D8B030D-6E8A-4147-A177-3AD203B41FA5}">
                      <a16:colId xmlns:a16="http://schemas.microsoft.com/office/drawing/2014/main" val="592825756"/>
                    </a:ext>
                  </a:extLst>
                </a:gridCol>
                <a:gridCol w="950495">
                  <a:extLst>
                    <a:ext uri="{9D8B030D-6E8A-4147-A177-3AD203B41FA5}">
                      <a16:colId xmlns:a16="http://schemas.microsoft.com/office/drawing/2014/main" val="4157082608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213708529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973898564"/>
                    </a:ext>
                  </a:extLst>
                </a:gridCol>
                <a:gridCol w="1082843">
                  <a:extLst>
                    <a:ext uri="{9D8B030D-6E8A-4147-A177-3AD203B41FA5}">
                      <a16:colId xmlns:a16="http://schemas.microsoft.com/office/drawing/2014/main" val="1500425790"/>
                    </a:ext>
                  </a:extLst>
                </a:gridCol>
                <a:gridCol w="1130605">
                  <a:extLst>
                    <a:ext uri="{9D8B030D-6E8A-4147-A177-3AD203B41FA5}">
                      <a16:colId xmlns:a16="http://schemas.microsoft.com/office/drawing/2014/main" val="146917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NC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NC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NC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parse error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“”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“Infinity”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Avenir Book" panose="02000503020000020003" pitchFamily="2" charset="0"/>
                        </a:rPr>
                        <a:t>Infinity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3166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FF771-D5EA-6DAA-E5F8-001A8B8C9C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Picture 3" descr="A table with text and numbers&#10;&#10;Description automatically generated">
            <a:extLst>
              <a:ext uri="{FF2B5EF4-FFF2-40B4-BE49-F238E27FC236}">
                <a16:creationId xmlns:a16="http://schemas.microsoft.com/office/drawing/2014/main" id="{58625AF9-C05B-0A95-FBBC-37FC797C0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27" y="258344"/>
            <a:ext cx="6255242" cy="2725121"/>
          </a:xfrm>
          <a:prstGeom prst="rect">
            <a:avLst/>
          </a:prstGeom>
        </p:spPr>
      </p:pic>
      <p:pic>
        <p:nvPicPr>
          <p:cNvPr id="6" name="Picture 5" descr="A table with text on it&#10;&#10;Description automatically generated">
            <a:extLst>
              <a:ext uri="{FF2B5EF4-FFF2-40B4-BE49-F238E27FC236}">
                <a16:creationId xmlns:a16="http://schemas.microsoft.com/office/drawing/2014/main" id="{40265400-DAD1-C530-1E53-AAC08496A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842" y="3314187"/>
            <a:ext cx="4148591" cy="1098324"/>
          </a:xfrm>
          <a:prstGeom prst="rect">
            <a:avLst/>
          </a:prstGeom>
        </p:spPr>
      </p:pic>
      <p:pic>
        <p:nvPicPr>
          <p:cNvPr id="5" name="Picture 4" descr="A table of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A036840D-77B2-2AB7-6E1D-896161B69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42" y="3129676"/>
            <a:ext cx="4572000" cy="173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87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2FAB2A20-1E46-9D1F-0731-1AC8EB3B9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>
            <a:extLst>
              <a:ext uri="{FF2B5EF4-FFF2-40B4-BE49-F238E27FC236}">
                <a16:creationId xmlns:a16="http://schemas.microsoft.com/office/drawing/2014/main" id="{737A9DBE-84E5-887F-1AD5-01EAF4D050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Findings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172" name="Google Shape;172;p27">
            <a:extLst>
              <a:ext uri="{FF2B5EF4-FFF2-40B4-BE49-F238E27FC236}">
                <a16:creationId xmlns:a16="http://schemas.microsoft.com/office/drawing/2014/main" id="{DE3B1DC6-ED31-344E-46D1-9A53B1FC86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95662" y="1359568"/>
            <a:ext cx="69181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 err="1">
                <a:latin typeface="Avenir Book" panose="02000503020000020003" pitchFamily="2" charset="0"/>
              </a:rPr>
              <a:t>OpenEMR</a:t>
            </a:r>
            <a:r>
              <a:rPr lang="en" dirty="0">
                <a:latin typeface="Avenir Book" panose="02000503020000020003" pitchFamily="2" charset="0"/>
              </a:rPr>
              <a:t> did not fully support Consolidated CDA format 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173" name="Google Shape;173;p27">
            <a:extLst>
              <a:ext uri="{FF2B5EF4-FFF2-40B4-BE49-F238E27FC236}">
                <a16:creationId xmlns:a16="http://schemas.microsoft.com/office/drawing/2014/main" id="{D8926131-24A4-AD7D-595A-D6684CE490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EB9FC2-731B-CCA5-EE48-1C58111CCC22}"/>
              </a:ext>
            </a:extLst>
          </p:cNvPr>
          <p:cNvSpPr/>
          <p:nvPr/>
        </p:nvSpPr>
        <p:spPr>
          <a:xfrm>
            <a:off x="595562" y="1359568"/>
            <a:ext cx="571501" cy="5727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Google Shape;172;p27">
            <a:extLst>
              <a:ext uri="{FF2B5EF4-FFF2-40B4-BE49-F238E27FC236}">
                <a16:creationId xmlns:a16="http://schemas.microsoft.com/office/drawing/2014/main" id="{12EA0E3F-D9A2-008C-875C-88114C77D2E4}"/>
              </a:ext>
            </a:extLst>
          </p:cNvPr>
          <p:cNvSpPr txBox="1">
            <a:spLocks/>
          </p:cNvSpPr>
          <p:nvPr/>
        </p:nvSpPr>
        <p:spPr>
          <a:xfrm>
            <a:off x="1395662" y="2274254"/>
            <a:ext cx="6918156" cy="70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latin typeface="Avenir Book" panose="02000503020000020003" pitchFamily="2" charset="0"/>
              </a:rPr>
              <a:t>FHIR server adds some additional rules to the JSON format, but these constraints are often ignored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BC14BC-6B67-A7A4-9313-36422B0FDF70}"/>
              </a:ext>
            </a:extLst>
          </p:cNvPr>
          <p:cNvSpPr/>
          <p:nvPr/>
        </p:nvSpPr>
        <p:spPr>
          <a:xfrm>
            <a:off x="595562" y="2378242"/>
            <a:ext cx="571501" cy="5727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Google Shape;172;p27">
            <a:extLst>
              <a:ext uri="{FF2B5EF4-FFF2-40B4-BE49-F238E27FC236}">
                <a16:creationId xmlns:a16="http://schemas.microsoft.com/office/drawing/2014/main" id="{8EE6D8A9-B098-576B-8FB3-38C700810B72}"/>
              </a:ext>
            </a:extLst>
          </p:cNvPr>
          <p:cNvSpPr txBox="1">
            <a:spLocks/>
          </p:cNvSpPr>
          <p:nvPr/>
        </p:nvSpPr>
        <p:spPr>
          <a:xfrm>
            <a:off x="1395663" y="3396917"/>
            <a:ext cx="69181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dirty="0">
                <a:latin typeface="Avenir Book" panose="02000503020000020003" pitchFamily="2" charset="0"/>
              </a:rPr>
              <a:t>Presence of many unauthenticated FHIR servers on the internet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6A7544-A5EF-A66E-E6A9-E5790D6A84E6}"/>
              </a:ext>
            </a:extLst>
          </p:cNvPr>
          <p:cNvSpPr/>
          <p:nvPr/>
        </p:nvSpPr>
        <p:spPr>
          <a:xfrm>
            <a:off x="595562" y="3396916"/>
            <a:ext cx="571501" cy="5727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7956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Unauthenticated FHIR Servers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1"/>
          </p:nvPr>
        </p:nvSpPr>
        <p:spPr>
          <a:xfrm>
            <a:off x="3443558" y="1211892"/>
            <a:ext cx="5388742" cy="384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latin typeface="Avenir Book" panose="02000503020000020003" pitchFamily="2" charset="0"/>
              </a:rPr>
              <a:t>Searched on SHODAN using queries like “FHIR,” “</a:t>
            </a:r>
            <a:r>
              <a:rPr lang="en" sz="1600" dirty="0" err="1">
                <a:latin typeface="Avenir Book" panose="02000503020000020003" pitchFamily="2" charset="0"/>
              </a:rPr>
              <a:t>OpenEMR</a:t>
            </a:r>
            <a:r>
              <a:rPr lang="en" sz="1600" dirty="0">
                <a:latin typeface="Avenir Book" panose="02000503020000020003" pitchFamily="2" charset="0"/>
              </a:rPr>
              <a:t>,” “HAPI FHIR,” and “</a:t>
            </a:r>
            <a:r>
              <a:rPr lang="en" sz="1600" dirty="0" err="1">
                <a:latin typeface="Avenir Book" panose="02000503020000020003" pitchFamily="2" charset="0"/>
              </a:rPr>
              <a:t>SmileCDR</a:t>
            </a:r>
            <a:r>
              <a:rPr lang="en" sz="1600" dirty="0">
                <a:latin typeface="Avenir Book" panose="02000503020000020003" pitchFamily="2" charset="0"/>
              </a:rPr>
              <a:t>”</a:t>
            </a:r>
            <a:endParaRPr sz="1600" dirty="0">
              <a:latin typeface="Avenir Book" panose="02000503020000020003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latin typeface="Avenir Book" panose="02000503020000020003" pitchFamily="2" charset="0"/>
              </a:rPr>
              <a:t>Difficulty in differentiating between honeypots, test data from </a:t>
            </a:r>
            <a:r>
              <a:rPr lang="en" sz="1600" dirty="0" err="1">
                <a:latin typeface="Avenir Book" panose="02000503020000020003" pitchFamily="2" charset="0"/>
              </a:rPr>
              <a:t>Synthea</a:t>
            </a:r>
            <a:r>
              <a:rPr lang="en" sz="1600" dirty="0">
                <a:latin typeface="Avenir Book" panose="02000503020000020003" pitchFamily="2" charset="0"/>
              </a:rPr>
              <a:t>, and accidentally exposed legitimate patient data</a:t>
            </a:r>
            <a:endParaRPr sz="1600" dirty="0">
              <a:latin typeface="Avenir Book" panose="02000503020000020003" pitchFamily="2" charset="0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600" dirty="0">
                <a:latin typeface="Avenir Book" panose="02000503020000020003" pitchFamily="2" charset="0"/>
              </a:rPr>
              <a:t>Many open-source servers do not enforce SMART-on-FHIR authentication by default, exposing all data to public requests</a:t>
            </a:r>
            <a:endParaRPr sz="1600" dirty="0">
              <a:latin typeface="Avenir Book" panose="02000503020000020003" pitchFamily="2" charset="0"/>
            </a:endParaRPr>
          </a:p>
        </p:txBody>
      </p:sp>
      <p:sp>
        <p:nvSpPr>
          <p:cNvPr id="237" name="Google Shape;23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Picture 2" descr="A table with text and numbers&#10;&#10;Description automatically generated">
            <a:extLst>
              <a:ext uri="{FF2B5EF4-FFF2-40B4-BE49-F238E27FC236}">
                <a16:creationId xmlns:a16="http://schemas.microsoft.com/office/drawing/2014/main" id="{FE5ACC3E-EA21-E4E6-F593-8AB73019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17" y="2032792"/>
            <a:ext cx="3099936" cy="1384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2C9E4-0542-1229-334E-8921B12A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3525-C2B9-8DF6-0E34-EFE14E6AD2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Graphic 5" descr="Female Profile outline">
            <a:extLst>
              <a:ext uri="{FF2B5EF4-FFF2-40B4-BE49-F238E27FC236}">
                <a16:creationId xmlns:a16="http://schemas.microsoft.com/office/drawing/2014/main" id="{FA459B8E-F0E3-E118-1FBA-9AB2DAA0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129" y="134900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E3284B-7DFD-E6A1-7E9E-040DC9080996}"/>
              </a:ext>
            </a:extLst>
          </p:cNvPr>
          <p:cNvSpPr txBox="1"/>
          <p:nvPr/>
        </p:nvSpPr>
        <p:spPr>
          <a:xfrm>
            <a:off x="1684979" y="2263405"/>
            <a:ext cx="60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Alice</a:t>
            </a:r>
          </a:p>
        </p:txBody>
      </p:sp>
      <p:pic>
        <p:nvPicPr>
          <p:cNvPr id="13" name="Graphic 12" descr="Doctor male outline">
            <a:extLst>
              <a:ext uri="{FF2B5EF4-FFF2-40B4-BE49-F238E27FC236}">
                <a16:creationId xmlns:a16="http://schemas.microsoft.com/office/drawing/2014/main" id="{42EE5EEF-FE27-C5FD-9F6E-F956C8278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0266" y="134900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FA91B5-5413-A655-1130-CB5C6A0B3190}"/>
              </a:ext>
            </a:extLst>
          </p:cNvPr>
          <p:cNvSpPr txBox="1"/>
          <p:nvPr/>
        </p:nvSpPr>
        <p:spPr>
          <a:xfrm>
            <a:off x="3650466" y="2263405"/>
            <a:ext cx="51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Bob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44B98-0118-E801-F948-E78DF7BD73F3}"/>
              </a:ext>
            </a:extLst>
          </p:cNvPr>
          <p:cNvSpPr txBox="1"/>
          <p:nvPr/>
        </p:nvSpPr>
        <p:spPr>
          <a:xfrm>
            <a:off x="3242932" y="2571182"/>
            <a:ext cx="132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PCP using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EPIC software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65463-91C6-AAA7-3E57-3402525BB065}"/>
              </a:ext>
            </a:extLst>
          </p:cNvPr>
          <p:cNvSpPr txBox="1"/>
          <p:nvPr/>
        </p:nvSpPr>
        <p:spPr>
          <a:xfrm>
            <a:off x="1285277" y="2579725"/>
            <a:ext cx="140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Complex medical history</a:t>
            </a:r>
          </a:p>
        </p:txBody>
      </p:sp>
      <p:pic>
        <p:nvPicPr>
          <p:cNvPr id="2" name="Graphic 1" descr="Chat outline">
            <a:extLst>
              <a:ext uri="{FF2B5EF4-FFF2-40B4-BE49-F238E27FC236}">
                <a16:creationId xmlns:a16="http://schemas.microsoft.com/office/drawing/2014/main" id="{98E3709C-213A-0F7D-9F7D-ED9B927A08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0089" y="452300"/>
            <a:ext cx="1160769" cy="1160769"/>
          </a:xfrm>
          <a:prstGeom prst="rect">
            <a:avLst/>
          </a:prstGeom>
        </p:spPr>
      </p:pic>
      <p:pic>
        <p:nvPicPr>
          <p:cNvPr id="3" name="Graphic 2" descr="Transfer outline">
            <a:extLst>
              <a:ext uri="{FF2B5EF4-FFF2-40B4-BE49-F238E27FC236}">
                <a16:creationId xmlns:a16="http://schemas.microsoft.com/office/drawing/2014/main" id="{61401706-3C64-6B8A-42EC-2CBAD7B72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7658" y="1669129"/>
            <a:ext cx="418478" cy="418478"/>
          </a:xfrm>
          <a:prstGeom prst="rect">
            <a:avLst/>
          </a:prstGeom>
        </p:spPr>
      </p:pic>
      <p:pic>
        <p:nvPicPr>
          <p:cNvPr id="5" name="Graphic 4" descr="Doctor female outline">
            <a:extLst>
              <a:ext uri="{FF2B5EF4-FFF2-40B4-BE49-F238E27FC236}">
                <a16:creationId xmlns:a16="http://schemas.microsoft.com/office/drawing/2014/main" id="{9DA5B650-9EFB-6BBF-FA76-2A6ED094FE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78937" y="1349005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E27BA7-F724-796C-055A-6B61B36985A9}"/>
              </a:ext>
            </a:extLst>
          </p:cNvPr>
          <p:cNvSpPr txBox="1"/>
          <p:nvPr/>
        </p:nvSpPr>
        <p:spPr>
          <a:xfrm>
            <a:off x="5995085" y="2263405"/>
            <a:ext cx="482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CE106-1FAF-B2AB-7CAF-5FC36DE7493C}"/>
              </a:ext>
            </a:extLst>
          </p:cNvPr>
          <p:cNvSpPr txBox="1"/>
          <p:nvPr/>
        </p:nvSpPr>
        <p:spPr>
          <a:xfrm>
            <a:off x="5325375" y="2581053"/>
            <a:ext cx="182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Gastroenterologist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using </a:t>
            </a:r>
            <a:r>
              <a:rPr lang="en-US" dirty="0" err="1">
                <a:solidFill>
                  <a:srgbClr val="FF0000"/>
                </a:solidFill>
                <a:latin typeface="Avenir Book" panose="02000503020000020003" pitchFamily="2" charset="0"/>
              </a:rPr>
              <a:t>VistA</a:t>
            </a:r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3949414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Ongoing and Future Work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97886B38-E7DD-A0C0-85E3-01C087070CC6}"/>
              </a:ext>
            </a:extLst>
          </p:cNvPr>
          <p:cNvSpPr/>
          <p:nvPr/>
        </p:nvSpPr>
        <p:spPr>
          <a:xfrm>
            <a:off x="462708" y="2267771"/>
            <a:ext cx="5574535" cy="572699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N" sz="1600" dirty="0">
                <a:latin typeface="Avenir Book" panose="02000503020000020003" pitchFamily="2" charset="0"/>
              </a:rPr>
              <a:t>Support for XML patient records in our FHIR Garden tool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58062DA1-AD26-6298-CBED-E6DEA0A4E31D}"/>
              </a:ext>
            </a:extLst>
          </p:cNvPr>
          <p:cNvSpPr/>
          <p:nvPr/>
        </p:nvSpPr>
        <p:spPr>
          <a:xfrm>
            <a:off x="462708" y="4039778"/>
            <a:ext cx="6764357" cy="572699"/>
          </a:xfrm>
          <a:prstGeom prst="homePlat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ts val="1800"/>
            </a:pPr>
            <a:r>
              <a:rPr lang="en-IN" sz="1600" dirty="0">
                <a:latin typeface="Avenir Book" panose="02000503020000020003" pitchFamily="2" charset="0"/>
              </a:rPr>
              <a:t>Coverage guided fuzzing to find deeper vulnerabilities and differences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EE57856E-AB7B-4CE1-D611-CB91A0673DAC}"/>
              </a:ext>
            </a:extLst>
          </p:cNvPr>
          <p:cNvSpPr/>
          <p:nvPr/>
        </p:nvSpPr>
        <p:spPr>
          <a:xfrm>
            <a:off x="462709" y="3141894"/>
            <a:ext cx="6136395" cy="572699"/>
          </a:xfrm>
          <a:prstGeom prst="homePlat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ts val="1800"/>
            </a:pPr>
            <a:r>
              <a:rPr lang="en-IN" sz="1600" dirty="0">
                <a:latin typeface="Avenir Book" panose="02000503020000020003" pitchFamily="2" charset="0"/>
              </a:rPr>
              <a:t>Expand testbed to include more FHIR servers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0CD4F060-AD66-9CC2-AEF7-421EEFFBEDDA}"/>
              </a:ext>
            </a:extLst>
          </p:cNvPr>
          <p:cNvSpPr/>
          <p:nvPr/>
        </p:nvSpPr>
        <p:spPr>
          <a:xfrm>
            <a:off x="462708" y="1426895"/>
            <a:ext cx="4990641" cy="572699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N" sz="1600" dirty="0">
                <a:latin typeface="Avenir Book" panose="02000503020000020003" pitchFamily="2" charset="0"/>
              </a:rPr>
              <a:t>Support for all Resources as a Bundle </a:t>
            </a:r>
            <a:r>
              <a:rPr lang="en-IN" sz="1600" dirty="0" err="1">
                <a:latin typeface="Avenir Book" panose="02000503020000020003" pitchFamily="2" charset="0"/>
              </a:rPr>
              <a:t>resourcetype</a:t>
            </a:r>
            <a:endParaRPr lang="en-IN" sz="16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3282750" y="1363029"/>
            <a:ext cx="25785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dirty="0"/>
              <a:t>Thank You</a:t>
            </a:r>
            <a:br>
              <a:rPr lang="en" sz="3200" dirty="0"/>
            </a:br>
            <a:r>
              <a:rPr lang="en" sz="3200" dirty="0"/>
              <a:t>Questions ?</a:t>
            </a:r>
            <a:endParaRPr sz="3200"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6275661" y="3443269"/>
            <a:ext cx="226601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400" dirty="0" err="1"/>
              <a:t>vishnu@narfindustries.com</a:t>
            </a:r>
            <a:endParaRPr sz="1400" dirty="0"/>
          </a:p>
        </p:txBody>
      </p:sp>
      <p:sp>
        <p:nvSpPr>
          <p:cNvPr id="251" name="Google Shape;25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BEBBCB5-AA89-ED00-D943-53A85BF8D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50" y="3253756"/>
            <a:ext cx="1042646" cy="1042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CD4F6E-D7C9-376E-6292-20E76A9A20C4}"/>
              </a:ext>
            </a:extLst>
          </p:cNvPr>
          <p:cNvSpPr txBox="1"/>
          <p:nvPr/>
        </p:nvSpPr>
        <p:spPr>
          <a:xfrm>
            <a:off x="1630496" y="3651492"/>
            <a:ext cx="1784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Link to Project</a:t>
            </a:r>
          </a:p>
        </p:txBody>
      </p:sp>
      <p:pic>
        <p:nvPicPr>
          <p:cNvPr id="6" name="Graphic 5" descr="Email outline">
            <a:extLst>
              <a:ext uri="{FF2B5EF4-FFF2-40B4-BE49-F238E27FC236}">
                <a16:creationId xmlns:a16="http://schemas.microsoft.com/office/drawing/2014/main" id="{765DC279-DFA8-0575-7523-8ADA62912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8773" y="3392016"/>
            <a:ext cx="557904" cy="557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6F9F7-6BA9-BF29-E088-AD4CAEEAB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D354B-2435-5C95-8D81-04BD63D9C1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3" name="Graphic 12" descr="Doctor male outline">
            <a:extLst>
              <a:ext uri="{FF2B5EF4-FFF2-40B4-BE49-F238E27FC236}">
                <a16:creationId xmlns:a16="http://schemas.microsoft.com/office/drawing/2014/main" id="{D42180FF-567F-A78B-532C-63EE3F365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5368" y="126394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3BD0A8-F058-3EA4-1319-2AC057FC6EE4}"/>
              </a:ext>
            </a:extLst>
          </p:cNvPr>
          <p:cNvSpPr txBox="1"/>
          <p:nvPr/>
        </p:nvSpPr>
        <p:spPr>
          <a:xfrm>
            <a:off x="2475568" y="2178345"/>
            <a:ext cx="51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Bob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FAB4B-CC90-5A4A-F524-D5DF4DF63EE0}"/>
              </a:ext>
            </a:extLst>
          </p:cNvPr>
          <p:cNvSpPr txBox="1"/>
          <p:nvPr/>
        </p:nvSpPr>
        <p:spPr>
          <a:xfrm>
            <a:off x="2068034" y="2486122"/>
            <a:ext cx="132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PCP using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EPIC software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Graphic 1" descr="Doctor female outline">
            <a:extLst>
              <a:ext uri="{FF2B5EF4-FFF2-40B4-BE49-F238E27FC236}">
                <a16:creationId xmlns:a16="http://schemas.microsoft.com/office/drawing/2014/main" id="{747AB5EC-B0CD-C86C-4A13-EF9080210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0034" y="1189700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1BFCEB-D0F9-CCCB-B37E-A8BB7A0D8A14}"/>
              </a:ext>
            </a:extLst>
          </p:cNvPr>
          <p:cNvSpPr txBox="1"/>
          <p:nvPr/>
        </p:nvSpPr>
        <p:spPr>
          <a:xfrm>
            <a:off x="5456182" y="2104100"/>
            <a:ext cx="482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1AAC-350E-02A0-7514-16B5D49E5038}"/>
              </a:ext>
            </a:extLst>
          </p:cNvPr>
          <p:cNvSpPr txBox="1"/>
          <p:nvPr/>
        </p:nvSpPr>
        <p:spPr>
          <a:xfrm>
            <a:off x="4786472" y="2421748"/>
            <a:ext cx="182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Gastroenterologist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using </a:t>
            </a:r>
            <a:r>
              <a:rPr lang="en-US" dirty="0" err="1">
                <a:solidFill>
                  <a:srgbClr val="FF0000"/>
                </a:solidFill>
                <a:latin typeface="Avenir Book" panose="02000503020000020003" pitchFamily="2" charset="0"/>
              </a:rPr>
              <a:t>VistA</a:t>
            </a:r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 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88B3F-70ED-4815-FDCB-A9BAEDAA33FD}"/>
              </a:ext>
            </a:extLst>
          </p:cNvPr>
          <p:cNvSpPr txBox="1"/>
          <p:nvPr/>
        </p:nvSpPr>
        <p:spPr>
          <a:xfrm>
            <a:off x="3304139" y="1263945"/>
            <a:ext cx="182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Transfer Alice’s EHR</a:t>
            </a:r>
          </a:p>
        </p:txBody>
      </p:sp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00AB4BD3-A6E5-C591-4BD8-FCE4D92142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2138" y="1933537"/>
            <a:ext cx="552571" cy="552571"/>
          </a:xfrm>
          <a:prstGeom prst="rect">
            <a:avLst/>
          </a:prstGeom>
        </p:spPr>
      </p:pic>
      <p:pic>
        <p:nvPicPr>
          <p:cNvPr id="18" name="Graphic 17" descr="Warning with solid fill">
            <a:extLst>
              <a:ext uri="{FF2B5EF4-FFF2-40B4-BE49-F238E27FC236}">
                <a16:creationId xmlns:a16="http://schemas.microsoft.com/office/drawing/2014/main" id="{E9C165F4-61FD-4E13-DBE9-0B640BB8B8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0046" y="1826053"/>
            <a:ext cx="352292" cy="35229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99F67D-3280-FB1F-B77D-39BF1E8734BB}"/>
              </a:ext>
            </a:extLst>
          </p:cNvPr>
          <p:cNvCxnSpPr>
            <a:cxnSpLocks/>
          </p:cNvCxnSpPr>
          <p:nvPr/>
        </p:nvCxnSpPr>
        <p:spPr>
          <a:xfrm>
            <a:off x="3502010" y="1815936"/>
            <a:ext cx="139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005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CDE2A-AC82-7B7C-C451-1D4358684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9D132-848F-DC17-388E-D761F3FA4D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" name="Graphic 1" descr="Doctor female outline">
            <a:extLst>
              <a:ext uri="{FF2B5EF4-FFF2-40B4-BE49-F238E27FC236}">
                <a16:creationId xmlns:a16="http://schemas.microsoft.com/office/drawing/2014/main" id="{3A5C4E9A-CDC6-90B0-D38F-0029EE6A6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8900" y="1358736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59DEA9-558A-C64C-5FA3-5933F7C4188C}"/>
              </a:ext>
            </a:extLst>
          </p:cNvPr>
          <p:cNvSpPr txBox="1"/>
          <p:nvPr/>
        </p:nvSpPr>
        <p:spPr>
          <a:xfrm>
            <a:off x="5455048" y="2273136"/>
            <a:ext cx="482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54FE7-4B61-1BCC-C664-52748D292CBE}"/>
              </a:ext>
            </a:extLst>
          </p:cNvPr>
          <p:cNvSpPr txBox="1"/>
          <p:nvPr/>
        </p:nvSpPr>
        <p:spPr>
          <a:xfrm>
            <a:off x="4785338" y="2590784"/>
            <a:ext cx="182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Gastroenterologist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using </a:t>
            </a:r>
            <a:r>
              <a:rPr lang="en-US" dirty="0" err="1">
                <a:solidFill>
                  <a:srgbClr val="FF0000"/>
                </a:solidFill>
                <a:latin typeface="Avenir Book" panose="02000503020000020003" pitchFamily="2" charset="0"/>
              </a:rPr>
              <a:t>VistA</a:t>
            </a:r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 software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D066BC-B4B9-2F0E-A4DA-6D097C1DFF9D}"/>
              </a:ext>
            </a:extLst>
          </p:cNvPr>
          <p:cNvCxnSpPr>
            <a:cxnSpLocks/>
          </p:cNvCxnSpPr>
          <p:nvPr/>
        </p:nvCxnSpPr>
        <p:spPr>
          <a:xfrm>
            <a:off x="3502010" y="1815936"/>
            <a:ext cx="139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Female Profile outline">
            <a:extLst>
              <a:ext uri="{FF2B5EF4-FFF2-40B4-BE49-F238E27FC236}">
                <a16:creationId xmlns:a16="http://schemas.microsoft.com/office/drawing/2014/main" id="{0845B8D5-AAD7-066E-4726-0A105FA071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7851" y="137871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0FA64-103A-8C3D-079B-C3E0CE842C65}"/>
              </a:ext>
            </a:extLst>
          </p:cNvPr>
          <p:cNvSpPr txBox="1"/>
          <p:nvPr/>
        </p:nvSpPr>
        <p:spPr>
          <a:xfrm>
            <a:off x="2567197" y="2239649"/>
            <a:ext cx="60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9BBE5-4DF0-BD5E-8E52-E82F9D680D28}"/>
              </a:ext>
            </a:extLst>
          </p:cNvPr>
          <p:cNvSpPr txBox="1"/>
          <p:nvPr/>
        </p:nvSpPr>
        <p:spPr>
          <a:xfrm>
            <a:off x="2144000" y="2535157"/>
            <a:ext cx="140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Complex medical history</a:t>
            </a:r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11285913-2971-649F-247D-6E33AC8AB8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0704" y="1010339"/>
            <a:ext cx="562657" cy="562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266F09-2247-FD34-7BB6-09E0E7887E42}"/>
              </a:ext>
            </a:extLst>
          </p:cNvPr>
          <p:cNvSpPr txBox="1"/>
          <p:nvPr/>
        </p:nvSpPr>
        <p:spPr>
          <a:xfrm>
            <a:off x="6970613" y="1646900"/>
            <a:ext cx="161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Incomplete EHR of 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9E207-991C-BA72-7C3D-05D0798D74AF}"/>
              </a:ext>
            </a:extLst>
          </p:cNvPr>
          <p:cNvSpPr txBox="1"/>
          <p:nvPr/>
        </p:nvSpPr>
        <p:spPr>
          <a:xfrm>
            <a:off x="6810569" y="1970439"/>
            <a:ext cx="19362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Missing Alice’s history of gastrointestinal surgeries and autoimmune disorders</a:t>
            </a:r>
            <a:endParaRPr lang="en-US" sz="1100" dirty="0"/>
          </a:p>
        </p:txBody>
      </p:sp>
      <p:pic>
        <p:nvPicPr>
          <p:cNvPr id="16" name="Graphic 15" descr="Warning with solid fill">
            <a:extLst>
              <a:ext uri="{FF2B5EF4-FFF2-40B4-BE49-F238E27FC236}">
                <a16:creationId xmlns:a16="http://schemas.microsoft.com/office/drawing/2014/main" id="{6016BE66-5AE8-B91F-A6C7-2555E86701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00926" y="878792"/>
            <a:ext cx="352292" cy="3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71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2C823-C6E2-FE16-A13C-8CC3DEC5F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AB075-CBE1-0CDD-2C9D-8CE1DF92F6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" name="Graphic 1" descr="Doctor female outline">
            <a:extLst>
              <a:ext uri="{FF2B5EF4-FFF2-40B4-BE49-F238E27FC236}">
                <a16:creationId xmlns:a16="http://schemas.microsoft.com/office/drawing/2014/main" id="{A8DC524D-5275-3703-68A2-0F0094BB1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900" y="1358736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71C20B-15D1-007B-0F30-2DB0292A08D2}"/>
              </a:ext>
            </a:extLst>
          </p:cNvPr>
          <p:cNvSpPr txBox="1"/>
          <p:nvPr/>
        </p:nvSpPr>
        <p:spPr>
          <a:xfrm>
            <a:off x="5455048" y="2273136"/>
            <a:ext cx="482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Eva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68560-0840-7178-566D-E757564FA1AC}"/>
              </a:ext>
            </a:extLst>
          </p:cNvPr>
          <p:cNvSpPr txBox="1"/>
          <p:nvPr/>
        </p:nvSpPr>
        <p:spPr>
          <a:xfrm>
            <a:off x="4785338" y="2590784"/>
            <a:ext cx="182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Gastroenterologist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using </a:t>
            </a:r>
            <a:r>
              <a:rPr lang="en-US" dirty="0" err="1">
                <a:solidFill>
                  <a:srgbClr val="FF0000"/>
                </a:solidFill>
                <a:latin typeface="Avenir Book" panose="02000503020000020003" pitchFamily="2" charset="0"/>
              </a:rPr>
              <a:t>VistA</a:t>
            </a:r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 software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C20093-E83B-2E94-0FFA-D0DB184CB03E}"/>
              </a:ext>
            </a:extLst>
          </p:cNvPr>
          <p:cNvCxnSpPr>
            <a:cxnSpLocks/>
          </p:cNvCxnSpPr>
          <p:nvPr/>
        </p:nvCxnSpPr>
        <p:spPr>
          <a:xfrm flipH="1">
            <a:off x="3546102" y="1876861"/>
            <a:ext cx="1366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Female Profile outline">
            <a:extLst>
              <a:ext uri="{FF2B5EF4-FFF2-40B4-BE49-F238E27FC236}">
                <a16:creationId xmlns:a16="http://schemas.microsoft.com/office/drawing/2014/main" id="{356D9BF1-32E5-4CC1-D71D-A0212B3F05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7851" y="137871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82A455-23D4-7073-9B7B-41A16F0AA710}"/>
              </a:ext>
            </a:extLst>
          </p:cNvPr>
          <p:cNvSpPr txBox="1"/>
          <p:nvPr/>
        </p:nvSpPr>
        <p:spPr>
          <a:xfrm>
            <a:off x="2567197" y="2239649"/>
            <a:ext cx="60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4835F-747F-E42A-1FE5-230B3F4D9487}"/>
              </a:ext>
            </a:extLst>
          </p:cNvPr>
          <p:cNvSpPr txBox="1"/>
          <p:nvPr/>
        </p:nvSpPr>
        <p:spPr>
          <a:xfrm>
            <a:off x="2144000" y="2535157"/>
            <a:ext cx="140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Complex medical history</a:t>
            </a:r>
          </a:p>
        </p:txBody>
      </p:sp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6AECB1A6-3DB5-A325-E45B-12EC5F55AE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80704" y="1010339"/>
            <a:ext cx="562657" cy="562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629931-5078-988E-E68C-5DC800796957}"/>
              </a:ext>
            </a:extLst>
          </p:cNvPr>
          <p:cNvSpPr txBox="1"/>
          <p:nvPr/>
        </p:nvSpPr>
        <p:spPr>
          <a:xfrm>
            <a:off x="6970613" y="1646900"/>
            <a:ext cx="1616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Book" panose="02000503020000020003" pitchFamily="2" charset="0"/>
              </a:rPr>
              <a:t>Incomplete EHR of 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9BD50-C9F2-EB1D-0779-3A9ADA4EECD1}"/>
              </a:ext>
            </a:extLst>
          </p:cNvPr>
          <p:cNvSpPr txBox="1"/>
          <p:nvPr/>
        </p:nvSpPr>
        <p:spPr>
          <a:xfrm>
            <a:off x="6810569" y="1970439"/>
            <a:ext cx="19362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Missing Alice’s history of gastrointestinal surgeries and autoimmune disorders</a:t>
            </a:r>
            <a:endParaRPr lang="en-US" sz="1100" dirty="0"/>
          </a:p>
        </p:txBody>
      </p:sp>
      <p:pic>
        <p:nvPicPr>
          <p:cNvPr id="16" name="Graphic 15" descr="Warning with solid fill">
            <a:extLst>
              <a:ext uri="{FF2B5EF4-FFF2-40B4-BE49-F238E27FC236}">
                <a16:creationId xmlns:a16="http://schemas.microsoft.com/office/drawing/2014/main" id="{7C9F1B45-05B5-634A-FDCF-4314E52594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0926" y="878792"/>
            <a:ext cx="352292" cy="352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391ED-8C10-D8F4-9B90-882107FF7AA6}"/>
              </a:ext>
            </a:extLst>
          </p:cNvPr>
          <p:cNvSpPr txBox="1"/>
          <p:nvPr/>
        </p:nvSpPr>
        <p:spPr>
          <a:xfrm>
            <a:off x="3487489" y="1960103"/>
            <a:ext cx="1723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venir Book" panose="02000503020000020003" pitchFamily="2" charset="0"/>
              </a:rPr>
              <a:t>Misdiagnose or Inappropriate treatment</a:t>
            </a:r>
          </a:p>
        </p:txBody>
      </p:sp>
      <p:pic>
        <p:nvPicPr>
          <p:cNvPr id="17" name="Graphic 16" descr="Speech outline">
            <a:extLst>
              <a:ext uri="{FF2B5EF4-FFF2-40B4-BE49-F238E27FC236}">
                <a16:creationId xmlns:a16="http://schemas.microsoft.com/office/drawing/2014/main" id="{4A63FC56-1F72-D4C5-1CFB-5F31BD7D03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90508" y="675175"/>
            <a:ext cx="1170127" cy="102726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D431763-C720-8E80-273A-718C91C88951}"/>
              </a:ext>
            </a:extLst>
          </p:cNvPr>
          <p:cNvGrpSpPr/>
          <p:nvPr/>
        </p:nvGrpSpPr>
        <p:grpSpPr>
          <a:xfrm>
            <a:off x="136129" y="3415189"/>
            <a:ext cx="3926252" cy="1529224"/>
            <a:chOff x="136129" y="3415189"/>
            <a:chExt cx="3926252" cy="152922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B8DC03-A2FF-4BAF-3959-45DAD4A0079F}"/>
                </a:ext>
              </a:extLst>
            </p:cNvPr>
            <p:cNvGrpSpPr/>
            <p:nvPr/>
          </p:nvGrpSpPr>
          <p:grpSpPr>
            <a:xfrm>
              <a:off x="136129" y="3415189"/>
              <a:ext cx="3652223" cy="1529224"/>
              <a:chOff x="136129" y="3415189"/>
              <a:chExt cx="3652223" cy="1529224"/>
            </a:xfrm>
          </p:grpSpPr>
          <p:pic>
            <p:nvPicPr>
              <p:cNvPr id="18" name="Picture 17" descr="A close-up of a medical record&#10;&#10;Description automatically generated">
                <a:extLst>
                  <a:ext uri="{FF2B5EF4-FFF2-40B4-BE49-F238E27FC236}">
                    <a16:creationId xmlns:a16="http://schemas.microsoft.com/office/drawing/2014/main" id="{524F054B-3B7C-B871-446B-50D62A5E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991" y="3979904"/>
                <a:ext cx="2948905" cy="964509"/>
              </a:xfrm>
              <a:prstGeom prst="rect">
                <a:avLst/>
              </a:prstGeom>
            </p:spPr>
          </p:pic>
          <p:pic>
            <p:nvPicPr>
              <p:cNvPr id="20" name="Picture 19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0DC677DA-2A98-4E01-797B-B9DDD30F1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6129" y="3415189"/>
                <a:ext cx="3652223" cy="533924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A9071-A37B-BB9C-0BE2-D42136466B0C}"/>
                </a:ext>
              </a:extLst>
            </p:cNvPr>
            <p:cNvSpPr txBox="1"/>
            <p:nvPr/>
          </p:nvSpPr>
          <p:spPr>
            <a:xfrm>
              <a:off x="2208539" y="4621248"/>
              <a:ext cx="185384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Avenir Book" panose="02000503020000020003" pitchFamily="2" charset="0"/>
                </a:rPr>
                <a:t>https://</a:t>
              </a:r>
              <a:r>
                <a:rPr lang="en-US" sz="500" dirty="0" err="1">
                  <a:latin typeface="Avenir Book" panose="02000503020000020003" pitchFamily="2" charset="0"/>
                </a:rPr>
                <a:t>www.nextgov.com</a:t>
              </a:r>
              <a:r>
                <a:rPr lang="en-US" sz="500" dirty="0">
                  <a:latin typeface="Avenir Book" panose="02000503020000020003" pitchFamily="2" charset="0"/>
                </a:rPr>
                <a:t>/modernization/2024/03/issues-vas-new-ehr-have-contributed-patient-harms-and-one-death-watchdog-says/395174/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3D4653-4856-5483-0D91-9DFC11C5F261}"/>
              </a:ext>
            </a:extLst>
          </p:cNvPr>
          <p:cNvGrpSpPr/>
          <p:nvPr/>
        </p:nvGrpSpPr>
        <p:grpSpPr>
          <a:xfrm>
            <a:off x="4062381" y="3431652"/>
            <a:ext cx="5088960" cy="1329601"/>
            <a:chOff x="4062381" y="3431652"/>
            <a:chExt cx="5088960" cy="1329601"/>
          </a:xfrm>
        </p:grpSpPr>
        <p:pic>
          <p:nvPicPr>
            <p:cNvPr id="22" name="Picture 21" descr="A close up of a message&#10;&#10;Description automatically generated">
              <a:extLst>
                <a:ext uri="{FF2B5EF4-FFF2-40B4-BE49-F238E27FC236}">
                  <a16:creationId xmlns:a16="http://schemas.microsoft.com/office/drawing/2014/main" id="{6C1D6810-1C35-E800-C86B-1F963EFC7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062381" y="3431652"/>
              <a:ext cx="5088960" cy="110447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ABD22C-B6E2-42EB-38AF-0C434CF51AAF}"/>
                </a:ext>
              </a:extLst>
            </p:cNvPr>
            <p:cNvSpPr txBox="1"/>
            <p:nvPr/>
          </p:nvSpPr>
          <p:spPr>
            <a:xfrm>
              <a:off x="5526862" y="4438088"/>
              <a:ext cx="185384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Avenir Book" panose="02000503020000020003" pitchFamily="2" charset="0"/>
                </a:rPr>
                <a:t>https://</a:t>
              </a:r>
              <a:r>
                <a:rPr lang="en-US" sz="500" dirty="0" err="1">
                  <a:latin typeface="Avenir Book" panose="02000503020000020003" pitchFamily="2" charset="0"/>
                </a:rPr>
                <a:t>www.informationweek.com</a:t>
              </a:r>
              <a:r>
                <a:rPr lang="en-US" sz="500" dirty="0">
                  <a:latin typeface="Avenir Book" panose="02000503020000020003" pitchFamily="2" charset="0"/>
                </a:rPr>
                <a:t>/data-management/electronic-health-record-errors-are-a-serious-problem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3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D15BA4C7-76AC-1879-35BB-857623A0E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>
            <a:extLst>
              <a:ext uri="{FF2B5EF4-FFF2-40B4-BE49-F238E27FC236}">
                <a16:creationId xmlns:a16="http://schemas.microsoft.com/office/drawing/2014/main" id="{0574C079-DA93-59DA-A0B3-BCA5567FE0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3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Interoperability Standards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79024BDC-D52E-2CDE-5783-B7A199671B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9C9CCF-FC89-6C00-FABC-03962D1A3785}"/>
              </a:ext>
            </a:extLst>
          </p:cNvPr>
          <p:cNvGrpSpPr/>
          <p:nvPr/>
        </p:nvGrpSpPr>
        <p:grpSpPr>
          <a:xfrm>
            <a:off x="560395" y="1367023"/>
            <a:ext cx="1646415" cy="1741937"/>
            <a:chOff x="912310" y="1568993"/>
            <a:chExt cx="1224860" cy="1407885"/>
          </a:xfrm>
          <a:solidFill>
            <a:schemeClr val="tx1"/>
          </a:solidFill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C805E549-A0FA-0550-2618-CA4EC93A8F62}"/>
                </a:ext>
              </a:extLst>
            </p:cNvPr>
            <p:cNvSpPr/>
            <p:nvPr/>
          </p:nvSpPr>
          <p:spPr>
            <a:xfrm rot="5400000">
              <a:off x="820797" y="1660506"/>
              <a:ext cx="1407885" cy="12248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Hexagon 4">
              <a:extLst>
                <a:ext uri="{FF2B5EF4-FFF2-40B4-BE49-F238E27FC236}">
                  <a16:creationId xmlns:a16="http://schemas.microsoft.com/office/drawing/2014/main" id="{AF287F08-C54F-E3D9-A778-585E48F8BB90}"/>
                </a:ext>
              </a:extLst>
            </p:cNvPr>
            <p:cNvSpPr txBox="1"/>
            <p:nvPr/>
          </p:nvSpPr>
          <p:spPr>
            <a:xfrm>
              <a:off x="1103183" y="1788389"/>
              <a:ext cx="843112" cy="96909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b="1" kern="1200" dirty="0" err="1">
                  <a:latin typeface="Avenir Book" panose="02000503020000020003" pitchFamily="2" charset="0"/>
                </a:rPr>
                <a:t>openEHR</a:t>
              </a:r>
              <a:endParaRPr lang="en-GB" sz="1800" b="1" kern="1200" dirty="0">
                <a:latin typeface="Avenir Book" panose="02000503020000020003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35276-83EF-B2D1-B9A2-655C26BBBB62}"/>
              </a:ext>
            </a:extLst>
          </p:cNvPr>
          <p:cNvGrpSpPr/>
          <p:nvPr/>
        </p:nvGrpSpPr>
        <p:grpSpPr>
          <a:xfrm>
            <a:off x="1383601" y="2885441"/>
            <a:ext cx="1646414" cy="1741938"/>
            <a:chOff x="912310" y="1568993"/>
            <a:chExt cx="1224860" cy="1407885"/>
          </a:xfrm>
          <a:solidFill>
            <a:schemeClr val="tx1"/>
          </a:solidFill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EE3E0015-CD22-D42B-3690-26E1ADA82717}"/>
                </a:ext>
              </a:extLst>
            </p:cNvPr>
            <p:cNvSpPr/>
            <p:nvPr/>
          </p:nvSpPr>
          <p:spPr>
            <a:xfrm rot="5400000">
              <a:off x="820797" y="1660506"/>
              <a:ext cx="1407885" cy="12248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Hexagon 4">
              <a:extLst>
                <a:ext uri="{FF2B5EF4-FFF2-40B4-BE49-F238E27FC236}">
                  <a16:creationId xmlns:a16="http://schemas.microsoft.com/office/drawing/2014/main" id="{300FD421-0BAE-31D0-4EEC-58A996CF92C9}"/>
                </a:ext>
              </a:extLst>
            </p:cNvPr>
            <p:cNvSpPr txBox="1"/>
            <p:nvPr/>
          </p:nvSpPr>
          <p:spPr>
            <a:xfrm>
              <a:off x="1103183" y="1788389"/>
              <a:ext cx="843112" cy="96909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b="1" kern="1200" dirty="0">
                  <a:latin typeface="Avenir Book" panose="02000503020000020003" pitchFamily="2" charset="0"/>
                </a:rPr>
                <a:t>Health Level 7 (HL7)</a:t>
              </a:r>
            </a:p>
          </p:txBody>
        </p:sp>
      </p:grpSp>
      <p:sp>
        <p:nvSpPr>
          <p:cNvPr id="17" name="Google Shape;76;p15">
            <a:extLst>
              <a:ext uri="{FF2B5EF4-FFF2-40B4-BE49-F238E27FC236}">
                <a16:creationId xmlns:a16="http://schemas.microsoft.com/office/drawing/2014/main" id="{0CA04CFF-C730-6D0D-09BA-0966BE4DE1F5}"/>
              </a:ext>
            </a:extLst>
          </p:cNvPr>
          <p:cNvSpPr txBox="1">
            <a:spLocks/>
          </p:cNvSpPr>
          <p:nvPr/>
        </p:nvSpPr>
        <p:spPr>
          <a:xfrm>
            <a:off x="2996560" y="3385348"/>
            <a:ext cx="5330480" cy="7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 algn="ctr">
              <a:lnSpc>
                <a:spcPct val="150000"/>
              </a:lnSpc>
              <a:buNone/>
            </a:pPr>
            <a:r>
              <a:rPr lang="en-IN" sz="1600" dirty="0">
                <a:latin typeface="Avenir Book" panose="02000503020000020003" pitchFamily="2" charset="0"/>
              </a:rPr>
              <a:t>Focuses on quick and easy data exchange between systems or organizations</a:t>
            </a:r>
          </a:p>
        </p:txBody>
      </p:sp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66004AE1-5863-56DB-B87C-5E5817BC955E}"/>
              </a:ext>
            </a:extLst>
          </p:cNvPr>
          <p:cNvSpPr txBox="1">
            <a:spLocks/>
          </p:cNvSpPr>
          <p:nvPr/>
        </p:nvSpPr>
        <p:spPr>
          <a:xfrm>
            <a:off x="2206807" y="1829624"/>
            <a:ext cx="6120233" cy="742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14300" indent="0" algn="ctr">
              <a:lnSpc>
                <a:spcPct val="150000"/>
              </a:lnSpc>
              <a:buFont typeface="Proxima Nova"/>
              <a:buNone/>
            </a:pPr>
            <a:r>
              <a:rPr lang="en-IN" sz="1600" dirty="0">
                <a:latin typeface="Avenir Book" panose="02000503020000020003" pitchFamily="2" charset="0"/>
              </a:rPr>
              <a:t>Focuses on long-term, structured storage of clinical data through archetypes and templates</a:t>
            </a:r>
          </a:p>
        </p:txBody>
      </p:sp>
    </p:spTree>
    <p:extLst>
      <p:ext uri="{BB962C8B-B14F-4D97-AF65-F5344CB8AC3E}">
        <p14:creationId xmlns:p14="http://schemas.microsoft.com/office/powerpoint/2010/main" val="230518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24226BB7-8C06-F22F-5C84-3C2FC59B2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>
            <a:extLst>
              <a:ext uri="{FF2B5EF4-FFF2-40B4-BE49-F238E27FC236}">
                <a16:creationId xmlns:a16="http://schemas.microsoft.com/office/drawing/2014/main" id="{67CA71C9-2C2F-B0AC-2525-6C6E05D969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3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Interoperability Standards</a:t>
            </a:r>
            <a:endParaRPr dirty="0">
              <a:latin typeface="Avenir Book" panose="02000503020000020003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70B12E48-C168-2F4F-4165-BD302E6CCD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AB90CC-1A1C-30CD-2235-0A75A1FBBF2A}"/>
              </a:ext>
            </a:extLst>
          </p:cNvPr>
          <p:cNvGrpSpPr/>
          <p:nvPr/>
        </p:nvGrpSpPr>
        <p:grpSpPr>
          <a:xfrm>
            <a:off x="580714" y="1032969"/>
            <a:ext cx="1646414" cy="1741938"/>
            <a:chOff x="912310" y="1568993"/>
            <a:chExt cx="1224860" cy="1407885"/>
          </a:xfrm>
          <a:solidFill>
            <a:schemeClr val="tx1"/>
          </a:solidFill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79B99418-59B1-5AFB-9D73-CAA769866CCF}"/>
                </a:ext>
              </a:extLst>
            </p:cNvPr>
            <p:cNvSpPr/>
            <p:nvPr/>
          </p:nvSpPr>
          <p:spPr>
            <a:xfrm rot="5400000">
              <a:off x="820797" y="1660506"/>
              <a:ext cx="1407885" cy="12248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Hexagon 4">
              <a:extLst>
                <a:ext uri="{FF2B5EF4-FFF2-40B4-BE49-F238E27FC236}">
                  <a16:creationId xmlns:a16="http://schemas.microsoft.com/office/drawing/2014/main" id="{B9FB5961-0BB3-AC54-D03C-3FD1EC6971BD}"/>
                </a:ext>
              </a:extLst>
            </p:cNvPr>
            <p:cNvSpPr txBox="1"/>
            <p:nvPr/>
          </p:nvSpPr>
          <p:spPr>
            <a:xfrm>
              <a:off x="1103183" y="1788389"/>
              <a:ext cx="843112" cy="96909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b="1" kern="1200" dirty="0">
                  <a:latin typeface="Avenir Book" panose="02000503020000020003" pitchFamily="2" charset="0"/>
                </a:rPr>
                <a:t>Health Level 7 (HL7)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F2E89D-2183-7AF7-1632-F9A5B7898B1A}"/>
              </a:ext>
            </a:extLst>
          </p:cNvPr>
          <p:cNvSpPr txBox="1"/>
          <p:nvPr/>
        </p:nvSpPr>
        <p:spPr>
          <a:xfrm>
            <a:off x="2515241" y="1750049"/>
            <a:ext cx="938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Version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315F7D-DAC1-86E7-FC38-3F90B385D7EE}"/>
              </a:ext>
            </a:extLst>
          </p:cNvPr>
          <p:cNvSpPr txBox="1"/>
          <p:nvPr/>
        </p:nvSpPr>
        <p:spPr>
          <a:xfrm>
            <a:off x="3633537" y="1750049"/>
            <a:ext cx="938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Version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80575-A11C-14A2-D3DA-AEBB8D4C682D}"/>
              </a:ext>
            </a:extLst>
          </p:cNvPr>
          <p:cNvSpPr txBox="1"/>
          <p:nvPr/>
        </p:nvSpPr>
        <p:spPr>
          <a:xfrm>
            <a:off x="4751835" y="1750048"/>
            <a:ext cx="938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Version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954D4-27DB-2BD3-77E5-59623B82DEE3}"/>
              </a:ext>
            </a:extLst>
          </p:cNvPr>
          <p:cNvSpPr txBox="1"/>
          <p:nvPr/>
        </p:nvSpPr>
        <p:spPr>
          <a:xfrm>
            <a:off x="5870131" y="1750048"/>
            <a:ext cx="58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CDA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04EC70-432D-CAF8-0809-8CF64B4CFF40}"/>
              </a:ext>
            </a:extLst>
          </p:cNvPr>
          <p:cNvSpPr txBox="1"/>
          <p:nvPr/>
        </p:nvSpPr>
        <p:spPr>
          <a:xfrm>
            <a:off x="6631344" y="1750047"/>
            <a:ext cx="74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C-CDA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B68CC1-67DD-1CC5-F328-918FFCAF980B}"/>
              </a:ext>
            </a:extLst>
          </p:cNvPr>
          <p:cNvSpPr txBox="1"/>
          <p:nvPr/>
        </p:nvSpPr>
        <p:spPr>
          <a:xfrm>
            <a:off x="7559707" y="1743483"/>
            <a:ext cx="938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FHIR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384C04-D07A-37E2-A958-32A6BD2711C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453704" y="1903938"/>
            <a:ext cx="179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5D051C-933D-DD2D-992F-4B68F7C878C7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4572000" y="1903937"/>
            <a:ext cx="179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851BBE-4599-F97B-CEA5-020B62F8C91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690298" y="1903937"/>
            <a:ext cx="179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B4A9C7-95F8-2F7E-6655-7A4A015D539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6451511" y="1903936"/>
            <a:ext cx="1798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6D4E01-C0FB-1588-250C-B27592DCF7B7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7379874" y="1897372"/>
            <a:ext cx="179833" cy="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517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A22E3350-8411-0DB0-C15F-8AE30DD00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>
            <a:extLst>
              <a:ext uri="{FF2B5EF4-FFF2-40B4-BE49-F238E27FC236}">
                <a16:creationId xmlns:a16="http://schemas.microsoft.com/office/drawing/2014/main" id="{B7E30543-D47C-4FF7-3B12-FAEC935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3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venir Book" panose="02000503020000020003" pitchFamily="2" charset="0"/>
              </a:rPr>
              <a:t>Interoperability Standards</a:t>
            </a:r>
            <a:endParaRPr dirty="0">
              <a:latin typeface="Avenir Book" panose="02000503020000020003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28625EB4-57D3-5734-13FE-55FA64C7BA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6BF3DF-E982-5E94-4F47-A52A47CEF034}"/>
              </a:ext>
            </a:extLst>
          </p:cNvPr>
          <p:cNvGrpSpPr/>
          <p:nvPr/>
        </p:nvGrpSpPr>
        <p:grpSpPr>
          <a:xfrm>
            <a:off x="580714" y="1032969"/>
            <a:ext cx="1646414" cy="1741938"/>
            <a:chOff x="912310" y="1568993"/>
            <a:chExt cx="1224860" cy="1407885"/>
          </a:xfrm>
          <a:solidFill>
            <a:schemeClr val="tx1"/>
          </a:solidFill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94E1A88-38E4-7939-F14B-3C40E17A439C}"/>
                </a:ext>
              </a:extLst>
            </p:cNvPr>
            <p:cNvSpPr/>
            <p:nvPr/>
          </p:nvSpPr>
          <p:spPr>
            <a:xfrm rot="5400000">
              <a:off x="820797" y="1660506"/>
              <a:ext cx="1407885" cy="1224860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Hexagon 4">
              <a:extLst>
                <a:ext uri="{FF2B5EF4-FFF2-40B4-BE49-F238E27FC236}">
                  <a16:creationId xmlns:a16="http://schemas.microsoft.com/office/drawing/2014/main" id="{D0C0EC9E-F7C8-0FD8-FB5B-7C963ED2B600}"/>
                </a:ext>
              </a:extLst>
            </p:cNvPr>
            <p:cNvSpPr txBox="1"/>
            <p:nvPr/>
          </p:nvSpPr>
          <p:spPr>
            <a:xfrm>
              <a:off x="1103183" y="1788389"/>
              <a:ext cx="843112" cy="96909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b="1" kern="1200" dirty="0">
                  <a:latin typeface="Avenir Book" panose="02000503020000020003" pitchFamily="2" charset="0"/>
                </a:rPr>
                <a:t>Health Level 7 (HL7)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DCFD143-1537-BE81-12BC-0ED9DBB8A3F2}"/>
              </a:ext>
            </a:extLst>
          </p:cNvPr>
          <p:cNvSpPr txBox="1"/>
          <p:nvPr/>
        </p:nvSpPr>
        <p:spPr>
          <a:xfrm>
            <a:off x="5615497" y="1377624"/>
            <a:ext cx="983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Book" panose="02000503020000020003" pitchFamily="2" charset="0"/>
              </a:rPr>
              <a:t>FHIR</a:t>
            </a:r>
          </a:p>
        </p:txBody>
      </p: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A99FF76B-6EAD-7287-4637-45A9EEF69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508004"/>
              </p:ext>
            </p:extLst>
          </p:nvPr>
        </p:nvGraphicFramePr>
        <p:xfrm>
          <a:off x="4301802" y="2391868"/>
          <a:ext cx="3690897" cy="2184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BE74B69-BA85-4A2D-AE7E-0C8399A8A864}"/>
              </a:ext>
            </a:extLst>
          </p:cNvPr>
          <p:cNvSpPr txBox="1"/>
          <p:nvPr/>
        </p:nvSpPr>
        <p:spPr>
          <a:xfrm>
            <a:off x="4549135" y="1820391"/>
            <a:ext cx="3116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Fast health Interoperability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25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4096</TotalTime>
  <Words>1154</Words>
  <Application>Microsoft Macintosh PowerPoint</Application>
  <PresentationFormat>On-screen Show (16:9)</PresentationFormat>
  <Paragraphs>337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Avenir Book</vt:lpstr>
      <vt:lpstr>Proxima Nova</vt:lpstr>
      <vt:lpstr>Spearmint</vt:lpstr>
      <vt:lpstr>A Study of Interoperability in Electronic Health Record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Interoperability Standards</vt:lpstr>
      <vt:lpstr>Interoperability Standards </vt:lpstr>
      <vt:lpstr>Interoperability Standards </vt:lpstr>
      <vt:lpstr>Why is the FHIR standard important?</vt:lpstr>
      <vt:lpstr>Research Focus</vt:lpstr>
      <vt:lpstr>Bottom Line Up Front (BLUF): Our Research</vt:lpstr>
      <vt:lpstr>FHIR Servers in our testbed </vt:lpstr>
      <vt:lpstr>FHIR Garden Design</vt:lpstr>
      <vt:lpstr>Game of Telephone (GoT)</vt:lpstr>
      <vt:lpstr>Game of Telephone (GoT)</vt:lpstr>
      <vt:lpstr>JSON Differences </vt:lpstr>
      <vt:lpstr>Findings</vt:lpstr>
      <vt:lpstr>OpenEMR related findings </vt:lpstr>
      <vt:lpstr>Findings</vt:lpstr>
      <vt:lpstr>Fuzzing Results</vt:lpstr>
      <vt:lpstr>Fuzzing Results</vt:lpstr>
      <vt:lpstr>PowerPoint Presentation</vt:lpstr>
      <vt:lpstr>Fuzzing Results</vt:lpstr>
      <vt:lpstr>Fuzzing Results</vt:lpstr>
      <vt:lpstr>Fuzzing Results</vt:lpstr>
      <vt:lpstr>PowerPoint Presentation</vt:lpstr>
      <vt:lpstr>Findings</vt:lpstr>
      <vt:lpstr>Unauthenticated FHIR Servers</vt:lpstr>
      <vt:lpstr>Ongoing and Future Work</vt:lpstr>
      <vt:lpstr>Thank You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Interoperability in Electronic Health Record Software</dc:title>
  <cp:lastModifiedBy>Vishnupriya Varadharaju</cp:lastModifiedBy>
  <cp:revision>17</cp:revision>
  <dcterms:modified xsi:type="dcterms:W3CDTF">2024-10-12T03:56:36Z</dcterms:modified>
</cp:coreProperties>
</file>