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7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8" r:id="rId12"/>
    <p:sldId id="271" r:id="rId13"/>
    <p:sldId id="27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7029" autoAdjust="0"/>
  </p:normalViewPr>
  <p:slideViewPr>
    <p:cSldViewPr snapToGrid="0">
      <p:cViewPr>
        <p:scale>
          <a:sx n="66" d="100"/>
          <a:sy n="66" d="100"/>
        </p:scale>
        <p:origin x="-2328" y="2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rgamboa\Documents\Goldenberry%20Live%20Dem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rgamboa\Documents\Goldenberry%20Live%20Demo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rgamboa\Documents\Goldenberry%20Live%20Demo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rgamboa\Documents\Goldenberry%20Live%20Dem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OneMax!$A$1:$A$9</c:f>
              <c:strCache>
                <c:ptCount val="1"/>
                <c:pt idx="0">
                  <c:v>0 1 0 1 0 1 0 1 1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2.3557126030624262E-3"/>
                  <c:y val="-3.4398297502311E-2"/>
                </c:manualLayout>
              </c:layout>
              <c:tx>
                <c:strRef>
                  <c:f>OneMax!$A$1</c:f>
                  <c:strCache>
                    <c:ptCount val="1"/>
                    <c:pt idx="0">
                      <c:v>0</c:v>
                    </c:pt>
                  </c:strCache>
                </c:strRef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strRef>
                  <c:f>OneMax!$A$2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strRef>
                  <c:f>OneMax!$A$3</c:f>
                  <c:strCache>
                    <c:ptCount val="1"/>
                    <c:pt idx="0">
                      <c:v>0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strRef>
                  <c:f>OneMax!$A$4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strRef>
                  <c:f>OneMax!$A$5</c:f>
                  <c:strCache>
                    <c:ptCount val="1"/>
                    <c:pt idx="0">
                      <c:v>0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strRef>
                  <c:f>OneMax!$A$6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0</a:t>
                    </a:r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OneMax!$B$1:$B$9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"/>
        <c:overlap val="100"/>
        <c:axId val="101420032"/>
        <c:axId val="104084224"/>
      </c:barChart>
      <c:catAx>
        <c:axId val="1014200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 algn="ctr" rtl="0"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Variables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4084224"/>
        <c:crosses val="autoZero"/>
        <c:auto val="1"/>
        <c:lblAlgn val="ctr"/>
        <c:lblOffset val="100"/>
        <c:noMultiLvlLbl val="0"/>
      </c:catAx>
      <c:valAx>
        <c:axId val="104084224"/>
        <c:scaling>
          <c:orientation val="minMax"/>
          <c:max val="10"/>
          <c:min val="0"/>
        </c:scaling>
        <c:delete val="0"/>
        <c:axPos val="l"/>
        <c:title>
          <c:tx>
            <c:rich>
              <a:bodyPr/>
              <a:lstStyle/>
              <a:p>
                <a:pPr algn="ctr" rtl="0"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One Max Score</a:t>
                </a:r>
                <a:endParaRPr lang="en-US" sz="1400" b="1" i="0" u="none" strike="noStrike" kern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10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20032"/>
        <c:crosses val="autoZero"/>
        <c:crossBetween val="between"/>
        <c:majorUnit val="2"/>
        <c:minorUnit val="0.2"/>
      </c:valAx>
    </c:plotArea>
    <c:plotVisOnly val="0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381119896547"/>
          <c:y val="2.0408010479001489E-2"/>
          <c:w val="0.8944561888010345"/>
          <c:h val="0.87424101970802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OneMax!$A$10:$A$18</c:f>
              <c:strCache>
                <c:ptCount val="1"/>
                <c:pt idx="0">
                  <c:v>1 1 1 1 1 1 1 1 1</c:v>
                </c:pt>
              </c:strCache>
            </c:strRef>
          </c:tx>
          <c:invertIfNegative val="0"/>
          <c:dLbls>
            <c:dLbl>
              <c:idx val="0"/>
              <c:layout/>
              <c:tx>
                <c:strRef>
                  <c:f>OneMax!$A$10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strRef>
                  <c:f>OneMax!$A$11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strRef>
                  <c:f>OneMax!$A$12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strRef>
                  <c:f>OneMax!$A$13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strRef>
                  <c:f>OneMax!$A$14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strRef>
                  <c:f>OneMax!$A$15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OneMax!$B$10:$B$18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"/>
        <c:overlap val="100"/>
        <c:axId val="93635328"/>
        <c:axId val="93637248"/>
      </c:barChart>
      <c:catAx>
        <c:axId val="9363532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 algn="ctr" rtl="0"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Variables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3637248"/>
        <c:crosses val="autoZero"/>
        <c:auto val="1"/>
        <c:lblAlgn val="ctr"/>
        <c:lblOffset val="100"/>
        <c:noMultiLvlLbl val="0"/>
      </c:catAx>
      <c:valAx>
        <c:axId val="93637248"/>
        <c:scaling>
          <c:orientation val="minMax"/>
          <c:max val="1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93635328"/>
        <c:crosses val="autoZero"/>
        <c:crossBetween val="between"/>
        <c:majorUnit val="2"/>
        <c:minorUnit val="0.4"/>
      </c:valAx>
    </c:plotArea>
    <c:plotVisOnly val="0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'Leading Ones Block'!$A$12:$A$20</c:f>
              <c:strCache>
                <c:ptCount val="1"/>
                <c:pt idx="0">
                  <c:v>1 1 1 1 1 1 1 1 1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2.3557126030624262E-3"/>
                  <c:y val="-3.4398297502311E-2"/>
                </c:manualLayout>
              </c:layout>
              <c:tx>
                <c:strRef>
                  <c:f>'Leading Ones Block'!$A$12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3557126030624262E-3"/>
                  <c:y val="-4.2590825787498718E-2"/>
                </c:manualLayout>
              </c:layout>
              <c:tx>
                <c:strRef>
                  <c:f>'Leading Ones Block'!$A$13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strRef>
                  <c:f>'Leading Ones Block'!$A$14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strRef>
                  <c:f>'Leading Ones Block'!$A$15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strRef>
                  <c:f>'Leading Ones Block'!$A$16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strRef>
                  <c:f>'Leading Ones Block'!$A$17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strRef>
                  <c:f>'Leading Ones Block'!$A$18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strRef>
                  <c:f>'Leading Ones Block'!$A$19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strRef>
                  <c:f>'Leading Ones Block'!$A$20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'Leading Ones Block'!$B$12:$B$20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"/>
        <c:overlap val="100"/>
        <c:axId val="41170432"/>
        <c:axId val="41172352"/>
      </c:barChart>
      <c:catAx>
        <c:axId val="411704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 algn="ctr" rtl="0"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Variables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41172352"/>
        <c:crossesAt val="0"/>
        <c:auto val="1"/>
        <c:lblAlgn val="ctr"/>
        <c:lblOffset val="100"/>
        <c:noMultiLvlLbl val="0"/>
      </c:catAx>
      <c:valAx>
        <c:axId val="41172352"/>
        <c:scaling>
          <c:orientation val="minMax"/>
          <c:max val="3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10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70432"/>
        <c:crosses val="autoZero"/>
        <c:crossBetween val="between"/>
        <c:majorUnit val="1"/>
        <c:minorUnit val="1"/>
      </c:valAx>
    </c:plotArea>
    <c:plotVisOnly val="0"/>
    <c:dispBlanksAs val="zero"/>
    <c:showDLblsOverMax val="0"/>
  </c:chart>
  <c:spPr>
    <a:noFill/>
    <a:ln w="25400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'Leading Ones Block'!$A$1:$A$9</c:f>
              <c:strCache>
                <c:ptCount val="1"/>
                <c:pt idx="0">
                  <c:v>1 1 1 1 1 1 0 1 0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2.3557126030624262E-3"/>
                  <c:y val="-3.4398297502311E-2"/>
                </c:manualLayout>
              </c:layout>
              <c:tx>
                <c:strRef>
                  <c:f>'Leading Ones Block'!$A$1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3557126030624262E-3"/>
                  <c:y val="-4.2590825787498718E-2"/>
                </c:manualLayout>
              </c:layout>
              <c:tx>
                <c:strRef>
                  <c:f>'Leading Ones Block'!$A$2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strRef>
                  <c:f>'Leading Ones Block'!$A$3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strRef>
                  <c:f>'Leading Ones Block'!$A$4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strRef>
                  <c:f>'Leading Ones Block'!$A$5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strRef>
                  <c:f>'Leading Ones Block'!$A$6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strRef>
                  <c:f>'Leading Ones Block'!$A$7</c:f>
                  <c:strCache>
                    <c:ptCount val="1"/>
                    <c:pt idx="0">
                      <c:v>0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strRef>
                  <c:f>'Leading Ones Block'!$A$8</c:f>
                  <c:strCache>
                    <c:ptCount val="1"/>
                    <c:pt idx="0">
                      <c:v>1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strRef>
                  <c:f>'Leading Ones Block'!$A$9</c:f>
                  <c:strCache>
                    <c:ptCount val="1"/>
                    <c:pt idx="0">
                      <c:v>0</c:v>
                    </c:pt>
                  </c:strCache>
                </c:strRef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'Leading Ones Block'!$B$1:$B$9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"/>
        <c:overlap val="100"/>
        <c:axId val="41212928"/>
        <c:axId val="121582720"/>
      </c:barChart>
      <c:catAx>
        <c:axId val="4121292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 algn="ctr" rtl="0"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Variables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21582720"/>
        <c:crosses val="autoZero"/>
        <c:auto val="1"/>
        <c:lblAlgn val="ctr"/>
        <c:lblOffset val="100"/>
        <c:noMultiLvlLbl val="0"/>
      </c:catAx>
      <c:valAx>
        <c:axId val="1215827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algn="ctr" rtl="0"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Leading Ones Block Score</a:t>
                </a:r>
                <a:endParaRPr lang="en-US" sz="1400" b="1" i="0" u="none" strike="noStrike" kern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10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2928"/>
        <c:crosses val="autoZero"/>
        <c:crossBetween val="between"/>
        <c:majorUnit val="1"/>
        <c:minorUnit val="1"/>
      </c:valAx>
    </c:plotArea>
    <c:plotVisOnly val="0"/>
    <c:dispBlanksAs val="zero"/>
    <c:showDLblsOverMax val="0"/>
  </c:chart>
  <c:spPr>
    <a:noFill/>
    <a:ln w="25400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4E8FE-4D6E-45BB-9AE6-218C93961CDB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5AA5D-AFC1-4BF6-8898-0FA35B21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Goldenberry</a:t>
            </a:r>
            <a:r>
              <a:rPr lang="en-US" dirty="0" smtClean="0"/>
              <a:t> is the product of the development</a:t>
            </a:r>
            <a:r>
              <a:rPr lang="en-US" baseline="0" dirty="0" smtClean="0"/>
              <a:t> of my thesis.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complex optimization binary problem.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Find a vector which </a:t>
            </a:r>
            <a:r>
              <a:rPr lang="en-US" baseline="0" dirty="0" err="1" smtClean="0"/>
              <a:t>miximized</a:t>
            </a:r>
            <a:r>
              <a:rPr lang="en-US" baseline="0" dirty="0" smtClean="0"/>
              <a:t> this function.</a:t>
            </a:r>
          </a:p>
          <a:p>
            <a:r>
              <a:rPr lang="en-US" baseline="0" dirty="0" smtClean="0"/>
              <a:t>This function counts the number of blocks of ones of size B</a:t>
            </a:r>
          </a:p>
          <a:p>
            <a:r>
              <a:rPr lang="en-US" baseline="0" dirty="0" smtClean="0"/>
              <a:t>Function is the SUM of the vector components.</a:t>
            </a:r>
          </a:p>
          <a:p>
            <a:r>
              <a:rPr lang="en-US" baseline="0" dirty="0" smtClean="0"/>
              <a:t>The best solution is where all the components of X = 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Thesis about Feature</a:t>
            </a:r>
            <a:r>
              <a:rPr lang="en-US" baseline="0" dirty="0" smtClean="0"/>
              <a:t> Selection.</a:t>
            </a:r>
          </a:p>
          <a:p>
            <a:r>
              <a:rPr lang="en-US" baseline="0" dirty="0" smtClean="0"/>
              <a:t>Feature selection is a technique to reduce the variables amount.</a:t>
            </a:r>
          </a:p>
          <a:p>
            <a:r>
              <a:rPr lang="en-US" baseline="0" dirty="0" err="1" smtClean="0"/>
              <a:t>Supose</a:t>
            </a:r>
            <a:r>
              <a:rPr lang="en-US" baseline="0" dirty="0" smtClean="0"/>
              <a:t> you want to classify a dataset.</a:t>
            </a:r>
          </a:p>
          <a:p>
            <a:r>
              <a:rPr lang="en-US" baseline="0" dirty="0" smtClean="0"/>
              <a:t>We will INCORPORATE a search </a:t>
            </a:r>
            <a:r>
              <a:rPr lang="en-US" baseline="0" dirty="0" err="1" smtClean="0"/>
              <a:t>mechanizm</a:t>
            </a:r>
            <a:r>
              <a:rPr lang="en-US" baseline="0" dirty="0" smtClean="0"/>
              <a:t> to obtain the most relevant variables.</a:t>
            </a:r>
          </a:p>
          <a:p>
            <a:r>
              <a:rPr lang="en-US" baseline="0" dirty="0" smtClean="0"/>
              <a:t>SELECT, SUBSET and COMBINATION</a:t>
            </a:r>
          </a:p>
          <a:p>
            <a:r>
              <a:rPr lang="en-US" baseline="0" dirty="0" smtClean="0"/>
              <a:t>Take data to classify and you need to select the most relevant variables.</a:t>
            </a:r>
          </a:p>
          <a:p>
            <a:r>
              <a:rPr lang="en-US" baseline="0" dirty="0" smtClean="0"/>
              <a:t>We will INCORPORATE a SELECTION </a:t>
            </a:r>
            <a:r>
              <a:rPr lang="en-US" baseline="0" dirty="0" err="1" smtClean="0"/>
              <a:t>mechamism</a:t>
            </a:r>
            <a:r>
              <a:rPr lang="en-US" baseline="0" dirty="0" smtClean="0"/>
              <a:t> to assign relevance to the variables.</a:t>
            </a:r>
          </a:p>
          <a:p>
            <a:r>
              <a:rPr lang="en-US" baseline="0" dirty="0" smtClean="0"/>
              <a:t>SELECTION </a:t>
            </a:r>
            <a:r>
              <a:rPr lang="en-US" baseline="0" dirty="0" err="1" smtClean="0"/>
              <a:t>MECHANIZM</a:t>
            </a:r>
            <a:r>
              <a:rPr lang="en-US" baseline="0" dirty="0" smtClean="0"/>
              <a:t> is a </a:t>
            </a:r>
          </a:p>
          <a:p>
            <a:r>
              <a:rPr lang="en-US" baseline="0" dirty="0" smtClean="0"/>
              <a:t>Classifier SCORES how GOOD this </a:t>
            </a:r>
            <a:r>
              <a:rPr lang="en-US" baseline="0" dirty="0" err="1" smtClean="0"/>
              <a:t>CONVINATION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The most RELEVANT candidates WILL HELP to GENERATE better and better candidates.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CLASSIFICATION = MACHINE LEARNING -&gt;  ORANGE !!  LACK of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Thesis about Feature</a:t>
            </a:r>
            <a:r>
              <a:rPr lang="en-US" baseline="0" dirty="0" smtClean="0"/>
              <a:t> Selection.</a:t>
            </a:r>
          </a:p>
          <a:p>
            <a:r>
              <a:rPr lang="en-US" baseline="0" dirty="0" smtClean="0"/>
              <a:t>Feature selection is a technique to reduce the variables amount.</a:t>
            </a:r>
          </a:p>
          <a:p>
            <a:r>
              <a:rPr lang="en-US" baseline="0" dirty="0" err="1" smtClean="0"/>
              <a:t>Supose</a:t>
            </a:r>
            <a:r>
              <a:rPr lang="en-US" baseline="0" dirty="0" smtClean="0"/>
              <a:t> you want to classify a dataset.</a:t>
            </a:r>
          </a:p>
          <a:p>
            <a:r>
              <a:rPr lang="en-US" baseline="0" dirty="0" smtClean="0"/>
              <a:t>We will INCORPORATE a search </a:t>
            </a:r>
            <a:r>
              <a:rPr lang="en-US" baseline="0" dirty="0" err="1" smtClean="0"/>
              <a:t>mechanizm</a:t>
            </a:r>
            <a:r>
              <a:rPr lang="en-US" baseline="0" dirty="0" smtClean="0"/>
              <a:t> to obtain the most relevant variables.</a:t>
            </a:r>
          </a:p>
          <a:p>
            <a:r>
              <a:rPr lang="en-US" baseline="0" dirty="0" smtClean="0"/>
              <a:t>SELECT, SUBSET and COMBINATION</a:t>
            </a:r>
          </a:p>
          <a:p>
            <a:r>
              <a:rPr lang="en-US" baseline="0" dirty="0" smtClean="0"/>
              <a:t>Take data to classify and you need to select the most relevant variables.</a:t>
            </a:r>
          </a:p>
          <a:p>
            <a:r>
              <a:rPr lang="en-US" baseline="0" dirty="0" smtClean="0"/>
              <a:t>We will INCORPORATE a SELECTION </a:t>
            </a:r>
            <a:r>
              <a:rPr lang="en-US" baseline="0" dirty="0" err="1" smtClean="0"/>
              <a:t>mechamism</a:t>
            </a:r>
            <a:r>
              <a:rPr lang="en-US" baseline="0" dirty="0" smtClean="0"/>
              <a:t> to assign relevance to the variables.</a:t>
            </a:r>
          </a:p>
          <a:p>
            <a:r>
              <a:rPr lang="en-US" baseline="0" dirty="0" smtClean="0"/>
              <a:t>SELECTION </a:t>
            </a:r>
            <a:r>
              <a:rPr lang="en-US" baseline="0" dirty="0" err="1" smtClean="0"/>
              <a:t>MECHANIZM</a:t>
            </a:r>
            <a:r>
              <a:rPr lang="en-US" baseline="0" dirty="0" smtClean="0"/>
              <a:t> is a </a:t>
            </a:r>
          </a:p>
          <a:p>
            <a:r>
              <a:rPr lang="en-US" baseline="0" dirty="0" smtClean="0"/>
              <a:t>Classifier SCORES how GOOD this </a:t>
            </a:r>
            <a:r>
              <a:rPr lang="en-US" baseline="0" dirty="0" err="1" smtClean="0"/>
              <a:t>CONVINATION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The most RELEVANT candidates WILL HELP to GENERATE better and better candidates.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CLASSIFICATION = MACHINE LEARNING -&gt;  ORANGE !!  LACK of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environment for Data Mining</a:t>
            </a:r>
          </a:p>
          <a:p>
            <a:r>
              <a:rPr lang="en-US" dirty="0" smtClean="0"/>
              <a:t>Set of graphical</a:t>
            </a:r>
            <a:r>
              <a:rPr lang="en-US" baseline="0" dirty="0" smtClean="0"/>
              <a:t> components to do a Visual Analysis</a:t>
            </a:r>
          </a:p>
          <a:p>
            <a:r>
              <a:rPr lang="en-US" baseline="0" dirty="0" smtClean="0"/>
              <a:t>Components:  Visualization, classify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an</a:t>
            </a:r>
            <a:r>
              <a:rPr lang="en-US" baseline="0" dirty="0" smtClean="0"/>
              <a:t> </a:t>
            </a:r>
            <a:r>
              <a:rPr lang="en-US" dirty="0" smtClean="0"/>
              <a:t>Open source data visualization and analysis software for Data mining through visual programming or Python scripting. Provides a set of drag-and-drop components for machine learning, bioinformatics,</a:t>
            </a:r>
            <a:r>
              <a:rPr lang="en-US" baseline="0" dirty="0" smtClean="0"/>
              <a:t> </a:t>
            </a:r>
            <a:r>
              <a:rPr lang="en-US" dirty="0" smtClean="0"/>
              <a:t>text mining.</a:t>
            </a:r>
          </a:p>
          <a:p>
            <a:endParaRPr lang="en-US" dirty="0" smtClean="0"/>
          </a:p>
          <a:p>
            <a:r>
              <a:rPr lang="en-US" dirty="0" err="1" smtClean="0"/>
              <a:t>UNFORTUNATELLY</a:t>
            </a:r>
            <a:r>
              <a:rPr lang="en-US" dirty="0" smtClean="0"/>
              <a:t> ORANGE does not include OPTIMIZATION </a:t>
            </a:r>
            <a:r>
              <a:rPr lang="en-US" dirty="0" err="1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supplementary machine learning and evolutionary computation suite for Orange.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this day, Orange does not include a set of tools available to model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optimization problems within the context of machine learning analysis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release comprises a set of EDA components like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,… and utilities for testing and comparing.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release it will contain additional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Blackbox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optimization techniques and some other machine learning algorithms and feature selection.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for Mathematical calculations.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71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Hierarchy of </a:t>
            </a:r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BaseOptimizer</a:t>
            </a:r>
            <a:r>
              <a:rPr lang="en-US" dirty="0" smtClean="0"/>
              <a:t>:  Abstraction of a Optimizer,  You have the search method and it returns a Solution.</a:t>
            </a:r>
            <a:endParaRPr lang="en-US" baseline="0" dirty="0" smtClean="0"/>
          </a:p>
          <a:p>
            <a:r>
              <a:rPr lang="en-US" baseline="0" dirty="0" smtClean="0"/>
              <a:t>Solution:  Contains the parameters and cost of an arbitrary solution for a given problem.</a:t>
            </a:r>
          </a:p>
          <a:p>
            <a:r>
              <a:rPr lang="en-US" baseline="0" dirty="0" err="1" smtClean="0"/>
              <a:t>CostFunction</a:t>
            </a:r>
            <a:r>
              <a:rPr lang="en-US" baseline="0" dirty="0" smtClean="0"/>
              <a:t>:  Estimates the cost of a given solution and execution statistics.  It is very flexible, you are free to set any cost function using python-like syntax.</a:t>
            </a:r>
          </a:p>
          <a:p>
            <a:r>
              <a:rPr lang="en-US" baseline="0" dirty="0" err="1" smtClean="0"/>
              <a:t>BaseDistribution</a:t>
            </a:r>
            <a:r>
              <a:rPr lang="en-US" baseline="0" dirty="0" smtClean="0"/>
              <a:t>:  Holds the distribution parameters and samples solutions.</a:t>
            </a:r>
          </a:p>
          <a:p>
            <a:r>
              <a:rPr lang="en-US" baseline="0" dirty="0" err="1" smtClean="0"/>
              <a:t>EDA</a:t>
            </a:r>
            <a:r>
              <a:rPr lang="en-US" baseline="0" dirty="0" smtClean="0"/>
              <a:t>:  Find a solution by refining a probability model</a:t>
            </a:r>
          </a:p>
          <a:p>
            <a:r>
              <a:rPr lang="en-US" baseline="0" dirty="0" smtClean="0"/>
              <a:t>EXTEND abstraction to create the CONCRETE </a:t>
            </a:r>
            <a:r>
              <a:rPr lang="en-US" baseline="0" dirty="0" err="1" smtClean="0"/>
              <a:t>EDAs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MENTION the EXTENSIBILITY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optimization binary problem.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Find a VECTOR (bit string)  of size N which maximize this function.  </a:t>
            </a:r>
          </a:p>
          <a:p>
            <a:r>
              <a:rPr lang="en-US" baseline="0" dirty="0" smtClean="0"/>
              <a:t>Function is the SUM of the vector components.</a:t>
            </a:r>
          </a:p>
          <a:p>
            <a:r>
              <a:rPr lang="en-US" baseline="0" dirty="0" smtClean="0"/>
              <a:t>The best solution is where all the components of X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AA5D-AFC1-4BF6-8898-0FA35B2131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6DB5E1-4BFD-4327-A958-26C3EACB6BF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02C7B8-23C4-47DF-AEFC-25A3ECCAE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30.png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Goldenberry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Speaker: Nestor Rodriguez</a:t>
            </a:r>
          </a:p>
          <a:p>
            <a:r>
              <a:rPr lang="en-US" dirty="0" smtClean="0"/>
              <a:t>Advisor:  Sergio A. Rojas, PhD.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– One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460500"/>
            <a:ext cx="6502402" cy="45808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9000" y="2159000"/>
                <a:ext cx="5715000" cy="326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54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sz="54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5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54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54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5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2159000"/>
                <a:ext cx="5715000" cy="32652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Live Demo – One 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599" y="1219200"/>
                <a:ext cx="6347714" cy="45808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=9</m:t>
                    </m:r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599" y="1219200"/>
                <a:ext cx="6347714" cy="45808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305234"/>
              </p:ext>
            </p:extLst>
          </p:nvPr>
        </p:nvGraphicFramePr>
        <p:xfrm>
          <a:off x="33051" y="2016077"/>
          <a:ext cx="4437273" cy="394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14015" y="2098170"/>
                <a:ext cx="27342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i="1">
                              <a:latin typeface="Cambria Math"/>
                            </a:rPr>
                            <m:t>,0,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i="1">
                              <a:latin typeface="Cambria Math"/>
                            </a:rPr>
                            <m:t>,0,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𝑆𝑐𝑜𝑟𝑒</m:t>
                      </m:r>
                      <m:r>
                        <a:rPr lang="en-US" i="1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015" y="2098170"/>
                <a:ext cx="2734275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289776"/>
              </p:ext>
            </p:extLst>
          </p:nvPr>
        </p:nvGraphicFramePr>
        <p:xfrm>
          <a:off x="4308804" y="2000923"/>
          <a:ext cx="4562475" cy="3945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77403" y="2119678"/>
                <a:ext cx="27823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𝑆𝑐𝑜𝑟𝑒</m:t>
                      </m:r>
                      <m:r>
                        <a:rPr lang="en-US" i="1"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03" y="2119678"/>
                <a:ext cx="278236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8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48501" cy="1320800"/>
          </a:xfrm>
        </p:spPr>
        <p:txBody>
          <a:bodyPr/>
          <a:lstStyle/>
          <a:p>
            <a:r>
              <a:rPr lang="en-US" dirty="0" smtClean="0"/>
              <a:t>Live Demo – Leading Ones Block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6455" y="2489506"/>
                <a:ext cx="5715000" cy="3460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5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5400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sz="54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5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54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54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5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5400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sz="54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5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54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5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455" y="2489506"/>
                <a:ext cx="5715000" cy="3460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41522"/>
            <a:ext cx="7048501" cy="773629"/>
          </a:xfrm>
        </p:spPr>
        <p:txBody>
          <a:bodyPr/>
          <a:lstStyle/>
          <a:p>
            <a:r>
              <a:rPr lang="en-US" dirty="0" smtClean="0"/>
              <a:t>Live Demo – Leading Ones Block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599" y="1460500"/>
                <a:ext cx="6502402" cy="45808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=9∧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599" y="1460500"/>
                <a:ext cx="6502402" cy="45808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989711"/>
              </p:ext>
            </p:extLst>
          </p:nvPr>
        </p:nvGraphicFramePr>
        <p:xfrm>
          <a:off x="4483532" y="2467762"/>
          <a:ext cx="4418098" cy="3503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307759"/>
              </p:ext>
            </p:extLst>
          </p:nvPr>
        </p:nvGraphicFramePr>
        <p:xfrm>
          <a:off x="44067" y="2467762"/>
          <a:ext cx="4351663" cy="349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23620" y="2552125"/>
                <a:ext cx="2676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i="1">
                              <a:latin typeface="Cambria Math"/>
                            </a:rPr>
                            <m:t>,0,1,0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𝑠𝑐𝑜𝑟𝑒</m:t>
                      </m:r>
                      <m:r>
                        <a:rPr lang="en-US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20" y="2552125"/>
                <a:ext cx="26765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57757" y="2552124"/>
                <a:ext cx="27823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𝑠𝑐𝑜𝑟𝑒</m:t>
                      </m:r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57" y="2552124"/>
                <a:ext cx="278236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Goldenberry</a:t>
            </a:r>
            <a:r>
              <a:rPr lang="en-US" dirty="0" smtClean="0"/>
              <a:t> in GECCO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2027567"/>
            <a:ext cx="8037066" cy="31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         </a:t>
            </a:r>
            <a:r>
              <a:rPr lang="en-US" sz="14925" dirty="0"/>
              <a:t>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GOLDENBERRY.CODE</a:t>
            </a:r>
            <a:r>
              <a:rPr lang="en-US" dirty="0"/>
              <a:t>P</a:t>
            </a:r>
            <a:r>
              <a:rPr lang="en-US" dirty="0" smtClean="0"/>
              <a:t>LEX.COM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114300"/>
            <a:ext cx="6347713" cy="13208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257164" y="2614244"/>
            <a:ext cx="5562600" cy="2668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2952689" y="4982698"/>
                <a:ext cx="2266875" cy="65566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𝐶𝑙𝑎𝑠𝑠𝑖𝑓𝑖𝑒𝑟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s-CO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689" y="4982698"/>
                <a:ext cx="2266875" cy="65566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009764" y="4266766"/>
                <a:ext cx="20858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𝐷𝑎𝑡𝑎𝑠𝑒𝑡</m:t>
                      </m:r>
                      <m:r>
                        <a:rPr lang="en-US" sz="14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𝑚𝑥𝑛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dirty="0"/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764" y="4266766"/>
                <a:ext cx="20858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919327"/>
                  </p:ext>
                </p:extLst>
              </p:nvPr>
            </p:nvGraphicFramePr>
            <p:xfrm>
              <a:off x="3234031" y="3504766"/>
              <a:ext cx="1442058" cy="7924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37938"/>
                    <a:gridCol w="229809"/>
                    <a:gridCol w="306413"/>
                    <a:gridCol w="235347"/>
                    <a:gridCol w="224271"/>
                    <a:gridCol w="208280"/>
                  </a:tblGrid>
                  <a:tr h="152400">
                    <a:tc gridSpan="6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𝑫𝒂𝒕𝒂𝒔𝒆𝒕</m:t>
                                </m:r>
                                <m:r>
                                  <a:rPr lang="en-US" sz="1600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919327"/>
                  </p:ext>
                </p:extLst>
              </p:nvPr>
            </p:nvGraphicFramePr>
            <p:xfrm>
              <a:off x="3234031" y="3504766"/>
              <a:ext cx="1442058" cy="7924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37938"/>
                    <a:gridCol w="229809"/>
                    <a:gridCol w="306413"/>
                    <a:gridCol w="235347"/>
                    <a:gridCol w="224271"/>
                    <a:gridCol w="208280"/>
                  </a:tblGrid>
                  <a:tr h="335280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24" t="-1818" r="-424" b="-136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348880"/>
                  </p:ext>
                </p:extLst>
              </p:nvPr>
            </p:nvGraphicFramePr>
            <p:xfrm>
              <a:off x="1019501" y="3169486"/>
              <a:ext cx="1525395" cy="20116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5395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600" dirty="0" err="1" smtClean="0"/>
                            <a:t>Candidates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2268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506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506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506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 </a:t>
                          </a:r>
                          <a:endParaRPr lang="en-US" sz="800" b="1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506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348880"/>
                  </p:ext>
                </p:extLst>
              </p:nvPr>
            </p:nvGraphicFramePr>
            <p:xfrm>
              <a:off x="1019501" y="3169486"/>
              <a:ext cx="1525395" cy="20116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5395"/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600" dirty="0" err="1" smtClean="0"/>
                            <a:t>Candidates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116000" r="-400" b="-4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216000" r="-400" b="-3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316000" r="-400" b="-25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 </a:t>
                          </a:r>
                          <a:endParaRPr lang="en-US" sz="800" b="1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566000" r="-4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17382" y="5256932"/>
                <a:ext cx="121244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>
                              <a:latin typeface="Cambria Math"/>
                            </a:rPr>
                            <m:t>𝑾</m:t>
                          </m:r>
                        </m:e>
                      </m:acc>
                      <m:r>
                        <a:rPr lang="en-US" sz="160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82" y="5256932"/>
                <a:ext cx="1212447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417074"/>
                  </p:ext>
                </p:extLst>
              </p:nvPr>
            </p:nvGraphicFramePr>
            <p:xfrm>
              <a:off x="5600564" y="3199966"/>
              <a:ext cx="1524000" cy="22555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40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600" dirty="0" smtClean="0"/>
                            <a:t>Top </a:t>
                          </a:r>
                          <a:r>
                            <a:rPr lang="es-CO" sz="1600" dirty="0" err="1" smtClean="0"/>
                            <a:t>Candidates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981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981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140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 </a:t>
                          </a:r>
                          <a:endParaRPr lang="en-US" sz="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140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417074"/>
                  </p:ext>
                </p:extLst>
              </p:nvPr>
            </p:nvGraphicFramePr>
            <p:xfrm>
              <a:off x="5600564" y="3199966"/>
              <a:ext cx="1524000" cy="22555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4000"/>
                  </a:tblGrid>
                  <a:tr h="5791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600" dirty="0" smtClean="0"/>
                            <a:t>Top </a:t>
                          </a:r>
                          <a:r>
                            <a:rPr lang="es-CO" sz="1600" dirty="0" err="1" smtClean="0"/>
                            <a:t>Candidates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l="-400" t="-196000" b="-4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l="-400" t="-296000" b="-3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l="-400" t="-396000" b="-25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 </a:t>
                          </a:r>
                          <a:endParaRPr lang="en-US" sz="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l="-400" t="-64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Cross 56"/>
          <p:cNvSpPr/>
          <p:nvPr/>
        </p:nvSpPr>
        <p:spPr>
          <a:xfrm rot="2707858">
            <a:off x="5633153" y="4260630"/>
            <a:ext cx="1360120" cy="1368683"/>
          </a:xfrm>
          <a:prstGeom prst="plus">
            <a:avLst>
              <a:gd name="adj" fmla="val 4409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698955" y="2165044"/>
            <a:ext cx="2649476" cy="898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Cambria Math"/>
              </a:rPr>
              <a:t>Selection </a:t>
            </a:r>
            <a:r>
              <a:rPr lang="en-US" sz="2000" i="1" dirty="0" smtClean="0">
                <a:solidFill>
                  <a:schemeClr val="tx1"/>
                </a:solidFill>
                <a:latin typeface="Cambria Math"/>
              </a:rPr>
              <a:t>Mechanism</a:t>
            </a:r>
            <a:endParaRPr lang="en-US" sz="2000" i="1" dirty="0">
              <a:solidFill>
                <a:schemeClr val="tx1"/>
              </a:solidFill>
              <a:latin typeface="Cambria Math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953426" y="4595711"/>
            <a:ext cx="199337" cy="283159"/>
            <a:chOff x="3839262" y="2538745"/>
            <a:chExt cx="199337" cy="283159"/>
          </a:xfrm>
        </p:grpSpPr>
        <p:sp>
          <p:nvSpPr>
            <p:cNvPr id="71" name="Chevron 70"/>
            <p:cNvSpPr/>
            <p:nvPr/>
          </p:nvSpPr>
          <p:spPr>
            <a:xfrm rot="5400000" flipV="1">
              <a:off x="3873551" y="2504456"/>
              <a:ext cx="130759" cy="199337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Chevron 71"/>
            <p:cNvSpPr/>
            <p:nvPr/>
          </p:nvSpPr>
          <p:spPr>
            <a:xfrm rot="5400000" flipV="1">
              <a:off x="3873551" y="2656856"/>
              <a:ext cx="130759" cy="199337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4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114300"/>
            <a:ext cx="6347713" cy="13208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257164" y="2614244"/>
            <a:ext cx="5562600" cy="26680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3110950" y="5050876"/>
                <a:ext cx="1897597" cy="55164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𝐿𝑒𝑎𝑟𝑛𝑒𝑟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s-CO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950" y="5050876"/>
                <a:ext cx="1897597" cy="55164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009764" y="4266766"/>
                <a:ext cx="20858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𝐷𝑎𝑡𝑎𝑠𝑒𝑡</m:t>
                      </m:r>
                      <m:r>
                        <a:rPr lang="en-US" sz="14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𝑚𝑥𝑛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dirty="0"/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764" y="4266766"/>
                <a:ext cx="20858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690066"/>
                  </p:ext>
                </p:extLst>
              </p:nvPr>
            </p:nvGraphicFramePr>
            <p:xfrm>
              <a:off x="3234031" y="3504766"/>
              <a:ext cx="1442058" cy="7924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37938"/>
                    <a:gridCol w="229809"/>
                    <a:gridCol w="306413"/>
                    <a:gridCol w="235347"/>
                    <a:gridCol w="224271"/>
                    <a:gridCol w="208280"/>
                  </a:tblGrid>
                  <a:tr h="152400">
                    <a:tc gridSpan="6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𝑫𝒂𝒕𝒂𝒔𝒆𝒕</m:t>
                                </m:r>
                                <m:r>
                                  <a:rPr lang="en-US" sz="1600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919327"/>
                  </p:ext>
                </p:extLst>
              </p:nvPr>
            </p:nvGraphicFramePr>
            <p:xfrm>
              <a:off x="3234031" y="3504766"/>
              <a:ext cx="1442058" cy="7924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37938"/>
                    <a:gridCol w="229809"/>
                    <a:gridCol w="306413"/>
                    <a:gridCol w="235347"/>
                    <a:gridCol w="224271"/>
                    <a:gridCol w="208280"/>
                  </a:tblGrid>
                  <a:tr h="335280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24" t="-1818" r="-424" b="-136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Tab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750695"/>
                  </p:ext>
                </p:extLst>
              </p:nvPr>
            </p:nvGraphicFramePr>
            <p:xfrm>
              <a:off x="1208183" y="2980804"/>
              <a:ext cx="1418899" cy="20116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18899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600" dirty="0" err="1" smtClean="0"/>
                            <a:t>Candidates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2268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506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506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506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 </a:t>
                          </a:r>
                          <a:endParaRPr lang="en-US" sz="800" b="1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5063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4" name="Tab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750695"/>
                  </p:ext>
                </p:extLst>
              </p:nvPr>
            </p:nvGraphicFramePr>
            <p:xfrm>
              <a:off x="1208183" y="2980804"/>
              <a:ext cx="1418899" cy="20116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18899"/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600" dirty="0" err="1" smtClean="0"/>
                            <a:t>Candidates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116000" b="-4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216000" b="-3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316000" b="-25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/>
                            <a:t>. </a:t>
                          </a:r>
                          <a:endParaRPr lang="en-US" sz="800" b="1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56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1118980" y="5068250"/>
                <a:ext cx="121244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>
                              <a:latin typeface="Cambria Math"/>
                            </a:rPr>
                            <m:t>𝑾</m:t>
                          </m:r>
                        </m:e>
                      </m:acc>
                      <m:r>
                        <a:rPr lang="en-US" sz="160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80" y="5068250"/>
                <a:ext cx="1212447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8196167"/>
                  </p:ext>
                </p:extLst>
              </p:nvPr>
            </p:nvGraphicFramePr>
            <p:xfrm>
              <a:off x="5658620" y="3054826"/>
              <a:ext cx="1524000" cy="22555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40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600" dirty="0" smtClean="0"/>
                            <a:t>Top </a:t>
                          </a:r>
                          <a:r>
                            <a:rPr lang="es-CO" sz="1600" dirty="0" err="1" smtClean="0"/>
                            <a:t>Candidates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981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981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140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 </a:t>
                          </a:r>
                          <a:endParaRPr lang="en-US" sz="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140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8196167"/>
                  </p:ext>
                </p:extLst>
              </p:nvPr>
            </p:nvGraphicFramePr>
            <p:xfrm>
              <a:off x="5658620" y="3054826"/>
              <a:ext cx="1524000" cy="22555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4000"/>
                  </a:tblGrid>
                  <a:tr h="5791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600" dirty="0" smtClean="0"/>
                            <a:t>Top </a:t>
                          </a:r>
                          <a:r>
                            <a:rPr lang="es-CO" sz="1600" dirty="0" err="1" smtClean="0"/>
                            <a:t>Candidates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t="-196000" r="-400" b="-4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t="-296000" r="-400" b="-3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t="-396000" r="-400" b="-25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800" u="none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. </a:t>
                          </a:r>
                          <a:endParaRPr lang="en-US" sz="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t="-646000" r="-40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Cross 56"/>
          <p:cNvSpPr/>
          <p:nvPr/>
        </p:nvSpPr>
        <p:spPr>
          <a:xfrm rot="2707858">
            <a:off x="5734744" y="4132009"/>
            <a:ext cx="1360120" cy="1368683"/>
          </a:xfrm>
          <a:prstGeom prst="plus">
            <a:avLst>
              <a:gd name="adj" fmla="val 4409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343174" y="2365829"/>
            <a:ext cx="1660071" cy="4669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ambria Math"/>
              </a:rPr>
              <a:t>Bivariate </a:t>
            </a:r>
            <a:r>
              <a:rPr lang="en-US" sz="1600" i="1" dirty="0" err="1" smtClean="0">
                <a:solidFill>
                  <a:schemeClr val="tx1"/>
                </a:solidFill>
                <a:latin typeface="Cambria Math"/>
              </a:rPr>
              <a:t>EDA</a:t>
            </a:r>
            <a:endParaRPr lang="en-US" sz="1600" i="1" dirty="0">
              <a:solidFill>
                <a:schemeClr val="tx1"/>
              </a:solidFill>
              <a:latin typeface="Cambria Math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953426" y="4595711"/>
            <a:ext cx="199337" cy="283159"/>
            <a:chOff x="3839262" y="2538745"/>
            <a:chExt cx="199337" cy="283159"/>
          </a:xfrm>
        </p:grpSpPr>
        <p:sp>
          <p:nvSpPr>
            <p:cNvPr id="71" name="Chevron 70"/>
            <p:cNvSpPr/>
            <p:nvPr/>
          </p:nvSpPr>
          <p:spPr>
            <a:xfrm rot="5400000" flipV="1">
              <a:off x="3873551" y="2504456"/>
              <a:ext cx="130759" cy="199337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Chevron 71"/>
            <p:cNvSpPr/>
            <p:nvPr/>
          </p:nvSpPr>
          <p:spPr>
            <a:xfrm rot="5400000" flipV="1">
              <a:off x="3873551" y="2656856"/>
              <a:ext cx="130759" cy="199337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4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519" y="35554"/>
            <a:ext cx="7467600" cy="691042"/>
          </a:xfrm>
        </p:spPr>
        <p:txBody>
          <a:bodyPr/>
          <a:lstStyle/>
          <a:p>
            <a:r>
              <a:rPr lang="en-US" dirty="0" smtClean="0"/>
              <a:t>What is Orange?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nrgamboa\AppData\Local\Temp\SNAGHTML29fb29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94" y="726597"/>
            <a:ext cx="5718893" cy="613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Goldenberry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rgamboa\AppData\Local\Temp\SNAGHTML29f0d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35" y="1586830"/>
            <a:ext cx="5022353" cy="504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2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5" y="2305050"/>
            <a:ext cx="7090530" cy="36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05" y="1488717"/>
            <a:ext cx="5309039" cy="50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46" y="1727200"/>
            <a:ext cx="8723458" cy="40023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07614" y="2841424"/>
            <a:ext cx="2038121" cy="200920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3361752" y="2138056"/>
            <a:ext cx="2762250" cy="138470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890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900</Words>
  <Application>Microsoft Office PowerPoint</Application>
  <PresentationFormat>On-screen Show (4:3)</PresentationFormat>
  <Paragraphs>152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Goldenberry</vt:lpstr>
      <vt:lpstr>Motivation</vt:lpstr>
      <vt:lpstr>Motivation</vt:lpstr>
      <vt:lpstr>What is Orange?</vt:lpstr>
      <vt:lpstr>Goldenberry</vt:lpstr>
      <vt:lpstr>Context Diagram</vt:lpstr>
      <vt:lpstr>Modules</vt:lpstr>
      <vt:lpstr>Decomposition View</vt:lpstr>
      <vt:lpstr>Live Demo…</vt:lpstr>
      <vt:lpstr>Live Demo – One Max</vt:lpstr>
      <vt:lpstr>Live Demo – One Max</vt:lpstr>
      <vt:lpstr>Live Demo – Leading Ones Block</vt:lpstr>
      <vt:lpstr>Live Demo – Leading Ones Block</vt:lpstr>
      <vt:lpstr>Goldenberry in GECCO 2013</vt:lpstr>
      <vt:lpstr>Questions         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Goldenberry</dc:title>
  <dc:creator>nestor andres rodriguez</dc:creator>
  <cp:lastModifiedBy>nrgamboa</cp:lastModifiedBy>
  <cp:revision>96</cp:revision>
  <dcterms:created xsi:type="dcterms:W3CDTF">2013-05-07T20:59:14Z</dcterms:created>
  <dcterms:modified xsi:type="dcterms:W3CDTF">2013-10-18T21:50:51Z</dcterms:modified>
</cp:coreProperties>
</file>