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6" r:id="rId1"/>
  </p:sldMasterIdLst>
  <p:sldIdLst>
    <p:sldId id="256" r:id="rId2"/>
    <p:sldId id="292" r:id="rId3"/>
    <p:sldId id="286" r:id="rId4"/>
    <p:sldId id="287" r:id="rId5"/>
    <p:sldId id="259" r:id="rId6"/>
    <p:sldId id="262" r:id="rId7"/>
    <p:sldId id="283" r:id="rId8"/>
    <p:sldId id="266" r:id="rId9"/>
    <p:sldId id="267" r:id="rId10"/>
    <p:sldId id="268" r:id="rId11"/>
    <p:sldId id="269" r:id="rId12"/>
    <p:sldId id="272" r:id="rId13"/>
    <p:sldId id="271" r:id="rId14"/>
    <p:sldId id="273" r:id="rId15"/>
    <p:sldId id="284" r:id="rId16"/>
    <p:sldId id="285" r:id="rId17"/>
    <p:sldId id="277" r:id="rId18"/>
    <p:sldId id="276" r:id="rId19"/>
    <p:sldId id="288" r:id="rId20"/>
    <p:sldId id="296" r:id="rId21"/>
    <p:sldId id="275" r:id="rId22"/>
    <p:sldId id="289" r:id="rId23"/>
    <p:sldId id="295" r:id="rId24"/>
    <p:sldId id="274" r:id="rId25"/>
    <p:sldId id="278" r:id="rId26"/>
    <p:sldId id="290" r:id="rId27"/>
    <p:sldId id="260" r:id="rId28"/>
    <p:sldId id="29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2" d="100"/>
          <a:sy n="62" d="100"/>
        </p:scale>
        <p:origin x="-1500" y="-7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C24E12EC-4047-41E9-A95D-0CC2B994B030}" type="datetimeFigureOut">
              <a:rPr lang="en-US" smtClean="0"/>
              <a:pPr/>
              <a:t>3/8/2015</a:t>
            </a:fld>
            <a:endParaRPr lang="en-US"/>
          </a:p>
        </p:txBody>
      </p:sp>
      <p:sp>
        <p:nvSpPr>
          <p:cNvPr id="16" name="Slide Number Placeholder 15"/>
          <p:cNvSpPr>
            <a:spLocks noGrp="1"/>
          </p:cNvSpPr>
          <p:nvPr>
            <p:ph type="sldNum" sz="quarter" idx="11"/>
          </p:nvPr>
        </p:nvSpPr>
        <p:spPr/>
        <p:txBody>
          <a:bodyPr/>
          <a:lstStyle/>
          <a:p>
            <a:fld id="{F7B3941F-B1E6-4737-8C55-BA6C0DAE062B}"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4E12EC-4047-41E9-A95D-0CC2B994B030}" type="datetimeFigureOut">
              <a:rPr lang="en-US" smtClean="0"/>
              <a:pPr/>
              <a:t>3/8/2015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B3941F-B1E6-4737-8C55-BA6C0DAE06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4E12EC-4047-41E9-A95D-0CC2B994B030}" type="datetimeFigureOut">
              <a:rPr lang="en-US" smtClean="0"/>
              <a:pPr/>
              <a:t>3/8/2015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B3941F-B1E6-4737-8C55-BA6C0DAE06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C24E12EC-4047-41E9-A95D-0CC2B994B030}" type="datetimeFigureOut">
              <a:rPr lang="en-US" smtClean="0"/>
              <a:pPr/>
              <a:t>3/8/2015</a:t>
            </a:fld>
            <a:endParaRPr lang="en-US"/>
          </a:p>
        </p:txBody>
      </p:sp>
      <p:sp>
        <p:nvSpPr>
          <p:cNvPr id="15" name="Slide Number Placeholder 14"/>
          <p:cNvSpPr>
            <a:spLocks noGrp="1"/>
          </p:cNvSpPr>
          <p:nvPr>
            <p:ph type="sldNum" sz="quarter" idx="15"/>
          </p:nvPr>
        </p:nvSpPr>
        <p:spPr/>
        <p:txBody>
          <a:bodyPr/>
          <a:lstStyle>
            <a:lvl1pPr algn="ctr">
              <a:defRPr/>
            </a:lvl1pPr>
          </a:lstStyle>
          <a:p>
            <a:fld id="{F7B3941F-B1E6-4737-8C55-BA6C0DAE062B}"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4E12EC-4047-41E9-A95D-0CC2B994B030}" type="datetimeFigureOut">
              <a:rPr lang="en-US" smtClean="0"/>
              <a:pPr/>
              <a:t>3/8/2015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B3941F-B1E6-4737-8C55-BA6C0DAE062B}"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24E12EC-4047-41E9-A95D-0CC2B994B030}" type="datetimeFigureOut">
              <a:rPr lang="en-US" smtClean="0"/>
              <a:pPr/>
              <a:t>3/8/2015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B3941F-B1E6-4737-8C55-BA6C0DAE062B}"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F7B3941F-B1E6-4737-8C55-BA6C0DAE062B}"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C24E12EC-4047-41E9-A95D-0CC2B994B030}" type="datetimeFigureOut">
              <a:rPr lang="en-US" smtClean="0"/>
              <a:pPr/>
              <a:t>3/8/2015</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24E12EC-4047-41E9-A95D-0CC2B994B030}" type="datetimeFigureOut">
              <a:rPr lang="en-US" smtClean="0"/>
              <a:pPr/>
              <a:t>3/8/2015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B3941F-B1E6-4737-8C55-BA6C0DAE062B}"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4E12EC-4047-41E9-A95D-0CC2B994B030}" type="datetimeFigureOut">
              <a:rPr lang="en-US" smtClean="0"/>
              <a:pPr/>
              <a:t>3/8/2015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B3941F-B1E6-4737-8C55-BA6C0DAE06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C24E12EC-4047-41E9-A95D-0CC2B994B030}" type="datetimeFigureOut">
              <a:rPr lang="en-US" smtClean="0"/>
              <a:pPr/>
              <a:t>3/8/2015</a:t>
            </a:fld>
            <a:endParaRPr lang="en-US"/>
          </a:p>
        </p:txBody>
      </p:sp>
      <p:sp>
        <p:nvSpPr>
          <p:cNvPr id="9" name="Slide Number Placeholder 8"/>
          <p:cNvSpPr>
            <a:spLocks noGrp="1"/>
          </p:cNvSpPr>
          <p:nvPr>
            <p:ph type="sldNum" sz="quarter" idx="15"/>
          </p:nvPr>
        </p:nvSpPr>
        <p:spPr/>
        <p:txBody>
          <a:bodyPr/>
          <a:lstStyle/>
          <a:p>
            <a:fld id="{F7B3941F-B1E6-4737-8C55-BA6C0DAE062B}"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C24E12EC-4047-41E9-A95D-0CC2B994B030}" type="datetimeFigureOut">
              <a:rPr lang="en-US" smtClean="0"/>
              <a:pPr/>
              <a:t>3/8/2015</a:t>
            </a:fld>
            <a:endParaRPr lang="en-US"/>
          </a:p>
        </p:txBody>
      </p:sp>
      <p:sp>
        <p:nvSpPr>
          <p:cNvPr id="9" name="Slide Number Placeholder 8"/>
          <p:cNvSpPr>
            <a:spLocks noGrp="1"/>
          </p:cNvSpPr>
          <p:nvPr>
            <p:ph type="sldNum" sz="quarter" idx="11"/>
          </p:nvPr>
        </p:nvSpPr>
        <p:spPr/>
        <p:txBody>
          <a:bodyPr/>
          <a:lstStyle/>
          <a:p>
            <a:fld id="{F7B3941F-B1E6-4737-8C55-BA6C0DAE062B}"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C24E12EC-4047-41E9-A95D-0CC2B994B030}" type="datetimeFigureOut">
              <a:rPr lang="en-US" smtClean="0"/>
              <a:pPr/>
              <a:t>3/8/2015</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F7B3941F-B1E6-4737-8C55-BA6C0DAE062B}"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implicable.com/photo/224/LDAP-injection.html" TargetMode="External"/><Relationship Id="rId2" Type="http://schemas.openxmlformats.org/officeDocument/2006/relationships/hyperlink" Target="http://geekdoctor.blogspot.com/2008_03_01_archive.html" TargetMode="External"/><Relationship Id="rId1" Type="http://schemas.openxmlformats.org/officeDocument/2006/relationships/slideLayout" Target="../slideLayouts/slideLayout7.xml"/><Relationship Id="rId4" Type="http://schemas.openxmlformats.org/officeDocument/2006/relationships/hyperlink" Target="http://www.istf.jucc.edu.hk/newsletter/IT_04/IT-4_Code_Injection.pdf"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381000"/>
            <a:ext cx="7479227" cy="1015663"/>
          </a:xfrm>
          <a:prstGeom prst="rect">
            <a:avLst/>
          </a:prstGeom>
        </p:spPr>
        <p:txBody>
          <a:bodyPr wrap="none">
            <a:spAutoFit/>
          </a:bodyPr>
          <a:lstStyle/>
          <a:p>
            <a:r>
              <a:rPr lang="en-US" sz="6000" dirty="0"/>
              <a:t>W</a:t>
            </a:r>
            <a:r>
              <a:rPr lang="en-US" sz="6000" dirty="0" smtClean="0"/>
              <a:t>hat is code injection?</a:t>
            </a:r>
            <a:endParaRPr lang="en-US" sz="6000" dirty="0"/>
          </a:p>
        </p:txBody>
      </p:sp>
      <p:sp>
        <p:nvSpPr>
          <p:cNvPr id="5" name="Rectangle 4"/>
          <p:cNvSpPr/>
          <p:nvPr/>
        </p:nvSpPr>
        <p:spPr>
          <a:xfrm>
            <a:off x="533400" y="1911927"/>
            <a:ext cx="8229600" cy="4031873"/>
          </a:xfrm>
          <a:prstGeom prst="rect">
            <a:avLst/>
          </a:prstGeom>
        </p:spPr>
        <p:txBody>
          <a:bodyPr wrap="square">
            <a:spAutoFit/>
          </a:bodyPr>
          <a:lstStyle/>
          <a:p>
            <a:pPr marL="457200" indent="-457200">
              <a:buFont typeface="Arial" pitchFamily="34" charset="0"/>
              <a:buChar char="•"/>
            </a:pPr>
            <a:r>
              <a:rPr lang="en-US" sz="3200" dirty="0" smtClean="0"/>
              <a:t>Code injection is the exploitation of a computer bug that is caused by processing invalid data. </a:t>
            </a:r>
          </a:p>
          <a:p>
            <a:pPr marL="457200" indent="-457200">
              <a:buFont typeface="Arial" pitchFamily="34" charset="0"/>
              <a:buChar char="•"/>
            </a:pPr>
            <a:r>
              <a:rPr lang="en-US" sz="3200" dirty="0" smtClean="0"/>
              <a:t>Code injection can be used by an attacker to introduce (or "inject") code into a computer program to change the course of execution.</a:t>
            </a:r>
          </a:p>
          <a:p>
            <a:pPr marL="457200" indent="-457200">
              <a:buFont typeface="Arial" pitchFamily="34" charset="0"/>
              <a:buChar char="•"/>
            </a:pPr>
            <a:r>
              <a:rPr lang="en-US" sz="3200" dirty="0" smtClean="0"/>
              <a:t>The results of a code injection attack can be disastrous</a:t>
            </a:r>
            <a:endParaRPr lang="en-US" sz="3200" dirty="0"/>
          </a:p>
        </p:txBody>
      </p:sp>
    </p:spTree>
    <p:extLst>
      <p:ext uri="{BB962C8B-B14F-4D97-AF65-F5344CB8AC3E}">
        <p14:creationId xmlns="" xmlns:p14="http://schemas.microsoft.com/office/powerpoint/2010/main" val="380417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030036" cy="1215910"/>
          </a:xfrm>
          <a:prstGeom prst="rect">
            <a:avLst/>
          </a:prstGeom>
        </p:spPr>
        <p:txBody>
          <a:bodyPr wrap="none">
            <a:spAutoFit/>
          </a:bodyPr>
          <a:lstStyle/>
          <a:p>
            <a:pPr>
              <a:lnSpc>
                <a:spcPct val="150000"/>
              </a:lnSpc>
            </a:pPr>
            <a:r>
              <a:rPr lang="en-US" sz="5400" dirty="0" smtClean="0"/>
              <a:t>Examples of LDAP Injection </a:t>
            </a:r>
          </a:p>
        </p:txBody>
      </p:sp>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00" y="1219200"/>
            <a:ext cx="8599906" cy="5211728"/>
          </a:xfrm>
          <a:prstGeom prst="rect">
            <a:avLst/>
          </a:prstGeom>
        </p:spPr>
      </p:pic>
    </p:spTree>
    <p:extLst>
      <p:ext uri="{BB962C8B-B14F-4D97-AF65-F5344CB8AC3E}">
        <p14:creationId xmlns="" xmlns:p14="http://schemas.microsoft.com/office/powerpoint/2010/main" val="917844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52400"/>
            <a:ext cx="7353295" cy="1334211"/>
          </a:xfrm>
          <a:prstGeom prst="rect">
            <a:avLst/>
          </a:prstGeom>
        </p:spPr>
        <p:txBody>
          <a:bodyPr wrap="none">
            <a:spAutoFit/>
          </a:bodyPr>
          <a:lstStyle/>
          <a:p>
            <a:pPr>
              <a:lnSpc>
                <a:spcPct val="150000"/>
              </a:lnSpc>
            </a:pPr>
            <a:r>
              <a:rPr lang="en-US" sz="6000" dirty="0" smtClean="0"/>
              <a:t>OS Command Injection</a:t>
            </a:r>
          </a:p>
        </p:txBody>
      </p:sp>
      <p:sp>
        <p:nvSpPr>
          <p:cNvPr id="3" name="Rectangle 2"/>
          <p:cNvSpPr/>
          <p:nvPr/>
        </p:nvSpPr>
        <p:spPr>
          <a:xfrm>
            <a:off x="533400" y="1828800"/>
            <a:ext cx="8229601" cy="3539430"/>
          </a:xfrm>
          <a:prstGeom prst="rect">
            <a:avLst/>
          </a:prstGeom>
        </p:spPr>
        <p:txBody>
          <a:bodyPr wrap="square">
            <a:spAutoFit/>
          </a:bodyPr>
          <a:lstStyle/>
          <a:p>
            <a:pPr marL="457200" indent="-457200">
              <a:buFont typeface="Arial" pitchFamily="34" charset="0"/>
              <a:buChar char="•"/>
            </a:pPr>
            <a:r>
              <a:rPr lang="en-US" sz="3200" dirty="0"/>
              <a:t>OS Command Injection </a:t>
            </a:r>
            <a:r>
              <a:rPr lang="en-US" sz="3200" dirty="0" smtClean="0"/>
              <a:t> also called </a:t>
            </a:r>
            <a:r>
              <a:rPr lang="en-US" sz="3200" dirty="0"/>
              <a:t>as Shell </a:t>
            </a:r>
            <a:r>
              <a:rPr lang="en-US" sz="3200" dirty="0" smtClean="0"/>
              <a:t>Injection.  </a:t>
            </a:r>
          </a:p>
          <a:p>
            <a:pPr marL="457200" indent="-457200">
              <a:buFont typeface="Arial" pitchFamily="34" charset="0"/>
              <a:buChar char="•"/>
            </a:pPr>
            <a:r>
              <a:rPr lang="en-US" sz="3200" dirty="0" smtClean="0"/>
              <a:t>OS </a:t>
            </a:r>
            <a:r>
              <a:rPr lang="en-US" sz="3200" dirty="0"/>
              <a:t>command injection is also known as Improper </a:t>
            </a:r>
            <a:r>
              <a:rPr lang="en-US" sz="3200" dirty="0" err="1"/>
              <a:t>Sanitisation</a:t>
            </a:r>
            <a:r>
              <a:rPr lang="en-US" sz="3200" dirty="0"/>
              <a:t> of </a:t>
            </a:r>
            <a:r>
              <a:rPr lang="en-US" sz="3200" dirty="0" smtClean="0"/>
              <a:t>Special Elements </a:t>
            </a:r>
            <a:r>
              <a:rPr lang="en-US" sz="3200" dirty="0"/>
              <a:t>used in an OS Command and is a technique used via a </a:t>
            </a:r>
            <a:r>
              <a:rPr lang="en-US" sz="3200" dirty="0" smtClean="0"/>
              <a:t>web interface </a:t>
            </a:r>
            <a:r>
              <a:rPr lang="en-US" sz="3200" dirty="0"/>
              <a:t>in order to execute OS commands on a web server.</a:t>
            </a:r>
          </a:p>
        </p:txBody>
      </p:sp>
    </p:spTree>
    <p:extLst>
      <p:ext uri="{BB962C8B-B14F-4D97-AF65-F5344CB8AC3E}">
        <p14:creationId xmlns="" xmlns:p14="http://schemas.microsoft.com/office/powerpoint/2010/main" val="16007563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0"/>
            <a:ext cx="7709162" cy="1477328"/>
          </a:xfrm>
          <a:prstGeom prst="rect">
            <a:avLst/>
          </a:prstGeom>
        </p:spPr>
        <p:txBody>
          <a:bodyPr wrap="none">
            <a:spAutoFit/>
          </a:bodyPr>
          <a:lstStyle/>
          <a:p>
            <a:pPr>
              <a:lnSpc>
                <a:spcPct val="150000"/>
              </a:lnSpc>
            </a:pPr>
            <a:r>
              <a:rPr lang="en-US" sz="6000" dirty="0" smtClean="0"/>
              <a:t>OS Command Injection?</a:t>
            </a:r>
          </a:p>
        </p:txBody>
      </p:sp>
      <p:sp>
        <p:nvSpPr>
          <p:cNvPr id="3" name="Rectangle 2"/>
          <p:cNvSpPr/>
          <p:nvPr/>
        </p:nvSpPr>
        <p:spPr>
          <a:xfrm>
            <a:off x="-76200" y="1752600"/>
            <a:ext cx="9220200" cy="4524315"/>
          </a:xfrm>
          <a:prstGeom prst="rect">
            <a:avLst/>
          </a:prstGeom>
        </p:spPr>
        <p:txBody>
          <a:bodyPr wrap="square">
            <a:spAutoFit/>
          </a:bodyPr>
          <a:lstStyle/>
          <a:p>
            <a:pPr marL="457200" indent="-457200" algn="just">
              <a:buFont typeface="Arial" pitchFamily="34" charset="0"/>
              <a:buChar char="•"/>
            </a:pPr>
            <a:r>
              <a:rPr lang="en-US" sz="3200" dirty="0"/>
              <a:t>The user supplies all or part of malformed OS command through a </a:t>
            </a:r>
            <a:r>
              <a:rPr lang="en-US" sz="3200" dirty="0" smtClean="0"/>
              <a:t>web interface.</a:t>
            </a:r>
          </a:p>
          <a:p>
            <a:pPr marL="457200" indent="-457200" algn="just">
              <a:buFont typeface="Arial" pitchFamily="34" charset="0"/>
              <a:buChar char="•"/>
            </a:pPr>
            <a:r>
              <a:rPr lang="en-US" sz="3200" dirty="0" smtClean="0"/>
              <a:t> </a:t>
            </a:r>
            <a:r>
              <a:rPr lang="en-US" sz="3200" dirty="0"/>
              <a:t>If the web interface that is not properly </a:t>
            </a:r>
            <a:r>
              <a:rPr lang="en-US" sz="3200" dirty="0" err="1"/>
              <a:t>sanitised</a:t>
            </a:r>
            <a:r>
              <a:rPr lang="en-US" sz="3200" dirty="0"/>
              <a:t> the input </a:t>
            </a:r>
            <a:r>
              <a:rPr lang="en-US" sz="3200" dirty="0" smtClean="0"/>
              <a:t>is vulnerable </a:t>
            </a:r>
            <a:r>
              <a:rPr lang="en-US" sz="3200" dirty="0"/>
              <a:t>to this exploit. </a:t>
            </a:r>
            <a:endParaRPr lang="en-US" sz="3200" dirty="0" smtClean="0"/>
          </a:p>
          <a:p>
            <a:pPr marL="457200" indent="-457200" algn="just">
              <a:buFont typeface="Arial" pitchFamily="34" charset="0"/>
              <a:buChar char="•"/>
            </a:pPr>
            <a:r>
              <a:rPr lang="en-US" sz="3200" dirty="0" smtClean="0"/>
              <a:t>With </a:t>
            </a:r>
            <a:r>
              <a:rPr lang="en-US" sz="3200" dirty="0"/>
              <a:t>the ability to execute OS commands, </a:t>
            </a:r>
            <a:r>
              <a:rPr lang="en-US" sz="3200" dirty="0" smtClean="0"/>
              <a:t>the user </a:t>
            </a:r>
            <a:r>
              <a:rPr lang="en-US" sz="3200" dirty="0"/>
              <a:t>can inject unexpected and dangerous commands, upload </a:t>
            </a:r>
            <a:r>
              <a:rPr lang="en-US" sz="3200" dirty="0" smtClean="0"/>
              <a:t>malicious programs </a:t>
            </a:r>
            <a:r>
              <a:rPr lang="en-US" sz="3200" dirty="0"/>
              <a:t>or even obtain passwords directly from the operating system</a:t>
            </a:r>
            <a:r>
              <a:rPr lang="en-US" sz="3200" dirty="0" smtClean="0"/>
              <a:t>.</a:t>
            </a:r>
            <a:endParaRPr lang="en-US" sz="3200" dirty="0"/>
          </a:p>
        </p:txBody>
      </p:sp>
    </p:spTree>
    <p:extLst>
      <p:ext uri="{BB962C8B-B14F-4D97-AF65-F5344CB8AC3E}">
        <p14:creationId xmlns="" xmlns:p14="http://schemas.microsoft.com/office/powerpoint/2010/main" val="17168886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014" y="0"/>
            <a:ext cx="9232014" cy="1007905"/>
          </a:xfrm>
          <a:prstGeom prst="rect">
            <a:avLst/>
          </a:prstGeom>
        </p:spPr>
        <p:txBody>
          <a:bodyPr wrap="none">
            <a:spAutoFit/>
          </a:bodyPr>
          <a:lstStyle/>
          <a:p>
            <a:pPr>
              <a:lnSpc>
                <a:spcPct val="150000"/>
              </a:lnSpc>
            </a:pPr>
            <a:r>
              <a:rPr lang="en-US" sz="4400" dirty="0" smtClean="0"/>
              <a:t>Examples of OS Command Injection</a:t>
            </a:r>
          </a:p>
        </p:txBody>
      </p:sp>
      <p:pic>
        <p:nvPicPr>
          <p:cNvPr id="3" name="Picture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00" y="1066800"/>
            <a:ext cx="8686800" cy="5281613"/>
          </a:xfrm>
          <a:prstGeom prst="rect">
            <a:avLst/>
          </a:prstGeom>
        </p:spPr>
      </p:pic>
    </p:spTree>
    <p:extLst>
      <p:ext uri="{BB962C8B-B14F-4D97-AF65-F5344CB8AC3E}">
        <p14:creationId xmlns="" xmlns:p14="http://schemas.microsoft.com/office/powerpoint/2010/main" val="10266615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738290" cy="1215910"/>
          </a:xfrm>
          <a:prstGeom prst="rect">
            <a:avLst/>
          </a:prstGeom>
        </p:spPr>
        <p:txBody>
          <a:bodyPr wrap="none">
            <a:spAutoFit/>
          </a:bodyPr>
          <a:lstStyle/>
          <a:p>
            <a:pPr>
              <a:lnSpc>
                <a:spcPct val="150000"/>
              </a:lnSpc>
            </a:pPr>
            <a:r>
              <a:rPr lang="en-US" sz="5400" dirty="0" smtClean="0"/>
              <a:t>Cross-Site Scripting (“XSS”)</a:t>
            </a:r>
            <a:endParaRPr lang="en-US" sz="5400" dirty="0"/>
          </a:p>
        </p:txBody>
      </p:sp>
      <p:sp>
        <p:nvSpPr>
          <p:cNvPr id="3" name="Rectangle 2"/>
          <p:cNvSpPr/>
          <p:nvPr/>
        </p:nvSpPr>
        <p:spPr>
          <a:xfrm>
            <a:off x="381000" y="1752600"/>
            <a:ext cx="8305800" cy="4031873"/>
          </a:xfrm>
          <a:prstGeom prst="rect">
            <a:avLst/>
          </a:prstGeom>
        </p:spPr>
        <p:txBody>
          <a:bodyPr wrap="square">
            <a:spAutoFit/>
          </a:bodyPr>
          <a:lstStyle/>
          <a:p>
            <a:pPr marL="457200" indent="-457200" algn="just">
              <a:buFont typeface="Arial" pitchFamily="34" charset="0"/>
              <a:buChar char="•"/>
            </a:pPr>
            <a:r>
              <a:rPr lang="en-US" sz="3200" dirty="0"/>
              <a:t>Cross-site Scripting (“XSS“) is a type of injection attack, in which </a:t>
            </a:r>
            <a:r>
              <a:rPr lang="en-US" sz="3200" dirty="0" smtClean="0"/>
              <a:t>malicious scripts </a:t>
            </a:r>
            <a:r>
              <a:rPr lang="en-US" sz="3200" dirty="0"/>
              <a:t>are introduced into the trusted </a:t>
            </a:r>
            <a:r>
              <a:rPr lang="en-US" sz="3200" dirty="0" smtClean="0"/>
              <a:t>websites.</a:t>
            </a:r>
          </a:p>
          <a:p>
            <a:pPr marL="457200" indent="-457200" algn="just">
              <a:buFont typeface="Arial" pitchFamily="34" charset="0"/>
              <a:buChar char="•"/>
            </a:pPr>
            <a:r>
              <a:rPr lang="en-US" sz="3200" dirty="0" smtClean="0"/>
              <a:t>This </a:t>
            </a:r>
            <a:r>
              <a:rPr lang="en-US" sz="3200" dirty="0"/>
              <a:t>exploitation </a:t>
            </a:r>
            <a:r>
              <a:rPr lang="en-US" sz="3200" dirty="0" smtClean="0"/>
              <a:t>would occur </a:t>
            </a:r>
            <a:r>
              <a:rPr lang="en-US" sz="3200" dirty="0"/>
              <a:t>when a </a:t>
            </a:r>
            <a:r>
              <a:rPr lang="en-US" sz="3200" dirty="0" smtClean="0"/>
              <a:t>web application </a:t>
            </a:r>
            <a:r>
              <a:rPr lang="en-US" sz="3200" dirty="0"/>
              <a:t>uses user-supplied inputs as an </a:t>
            </a:r>
            <a:r>
              <a:rPr lang="en-US" sz="3200" dirty="0" smtClean="0"/>
              <a:t>output without </a:t>
            </a:r>
            <a:r>
              <a:rPr lang="en-US" sz="3200" dirty="0"/>
              <a:t>validating or encoding it</a:t>
            </a:r>
            <a:r>
              <a:rPr lang="en-US" sz="3200" dirty="0" smtClean="0"/>
              <a:t>.</a:t>
            </a:r>
          </a:p>
          <a:p>
            <a:r>
              <a:rPr lang="en-US" sz="3200" dirty="0" smtClean="0"/>
              <a:t> </a:t>
            </a:r>
            <a:endParaRPr lang="en-US" sz="3200" dirty="0"/>
          </a:p>
        </p:txBody>
      </p:sp>
    </p:spTree>
    <p:extLst>
      <p:ext uri="{BB962C8B-B14F-4D97-AF65-F5344CB8AC3E}">
        <p14:creationId xmlns="" xmlns:p14="http://schemas.microsoft.com/office/powerpoint/2010/main" val="30565038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0"/>
            <a:ext cx="8738290" cy="1215910"/>
          </a:xfrm>
          <a:prstGeom prst="rect">
            <a:avLst/>
          </a:prstGeom>
        </p:spPr>
        <p:txBody>
          <a:bodyPr wrap="none">
            <a:spAutoFit/>
          </a:bodyPr>
          <a:lstStyle/>
          <a:p>
            <a:pPr>
              <a:lnSpc>
                <a:spcPct val="150000"/>
              </a:lnSpc>
            </a:pPr>
            <a:r>
              <a:rPr lang="en-US" sz="5400" dirty="0" smtClean="0"/>
              <a:t>Cross-Site Scripting (“XSS”)</a:t>
            </a:r>
            <a:endParaRPr lang="en-US" sz="5400" dirty="0"/>
          </a:p>
        </p:txBody>
      </p:sp>
      <p:pic>
        <p:nvPicPr>
          <p:cNvPr id="3" name="Picture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838200" y="1371600"/>
            <a:ext cx="7621736" cy="5081158"/>
          </a:xfrm>
          <a:prstGeom prst="rect">
            <a:avLst/>
          </a:prstGeom>
        </p:spPr>
      </p:pic>
    </p:spTree>
    <p:extLst>
      <p:ext uri="{BB962C8B-B14F-4D97-AF65-F5344CB8AC3E}">
        <p14:creationId xmlns="" xmlns:p14="http://schemas.microsoft.com/office/powerpoint/2010/main" val="2311685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738290" cy="1215910"/>
          </a:xfrm>
          <a:prstGeom prst="rect">
            <a:avLst/>
          </a:prstGeom>
        </p:spPr>
        <p:txBody>
          <a:bodyPr wrap="none">
            <a:spAutoFit/>
          </a:bodyPr>
          <a:lstStyle/>
          <a:p>
            <a:pPr>
              <a:lnSpc>
                <a:spcPct val="150000"/>
              </a:lnSpc>
            </a:pPr>
            <a:r>
              <a:rPr lang="en-US" sz="5400" dirty="0" smtClean="0"/>
              <a:t>Cross-Site Scripting (“XSS”)</a:t>
            </a:r>
            <a:endParaRPr lang="en-US" sz="5400" dirty="0"/>
          </a:p>
        </p:txBody>
      </p:sp>
      <p:pic>
        <p:nvPicPr>
          <p:cNvPr id="3" name="Picture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81000" y="1371600"/>
            <a:ext cx="8382001" cy="5134563"/>
          </a:xfrm>
          <a:prstGeom prst="rect">
            <a:avLst/>
          </a:prstGeom>
        </p:spPr>
      </p:pic>
    </p:spTree>
    <p:extLst>
      <p:ext uri="{BB962C8B-B14F-4D97-AF65-F5344CB8AC3E}">
        <p14:creationId xmlns="" xmlns:p14="http://schemas.microsoft.com/office/powerpoint/2010/main" val="23309989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0"/>
            <a:ext cx="8738290" cy="1215910"/>
          </a:xfrm>
          <a:prstGeom prst="rect">
            <a:avLst/>
          </a:prstGeom>
        </p:spPr>
        <p:txBody>
          <a:bodyPr wrap="none">
            <a:spAutoFit/>
          </a:bodyPr>
          <a:lstStyle/>
          <a:p>
            <a:pPr>
              <a:lnSpc>
                <a:spcPct val="150000"/>
              </a:lnSpc>
            </a:pPr>
            <a:r>
              <a:rPr lang="en-US" sz="5400" dirty="0" smtClean="0"/>
              <a:t>Cross-Site Scripting (“XSS”)</a:t>
            </a:r>
            <a:endParaRPr lang="en-US" sz="5400" dirty="0"/>
          </a:p>
        </p:txBody>
      </p:sp>
      <p:sp>
        <p:nvSpPr>
          <p:cNvPr id="3" name="Rectangle 2"/>
          <p:cNvSpPr/>
          <p:nvPr/>
        </p:nvSpPr>
        <p:spPr>
          <a:xfrm>
            <a:off x="304800" y="1447800"/>
            <a:ext cx="8839200" cy="4401205"/>
          </a:xfrm>
          <a:prstGeom prst="rect">
            <a:avLst/>
          </a:prstGeom>
        </p:spPr>
        <p:txBody>
          <a:bodyPr wrap="square">
            <a:spAutoFit/>
          </a:bodyPr>
          <a:lstStyle/>
          <a:p>
            <a:pPr marL="457200" indent="-457200" algn="just">
              <a:buFont typeface="Arial" pitchFamily="34" charset="0"/>
              <a:buChar char="•"/>
            </a:pPr>
            <a:r>
              <a:rPr lang="en-US" sz="2800" dirty="0"/>
              <a:t>The malicious content sent to the </a:t>
            </a:r>
            <a:r>
              <a:rPr lang="en-US" sz="2800" dirty="0" smtClean="0"/>
              <a:t>web browser </a:t>
            </a:r>
            <a:r>
              <a:rPr lang="en-US" sz="2800" dirty="0"/>
              <a:t>can </a:t>
            </a:r>
            <a:r>
              <a:rPr lang="en-US" sz="2800" dirty="0" smtClean="0"/>
              <a:t>take </a:t>
            </a:r>
            <a:r>
              <a:rPr lang="en-US" sz="2800" dirty="0"/>
              <a:t>several forms including JavaScript, VBScript, ActiveX, HTML, Flash or any other type of code that the browser may </a:t>
            </a:r>
            <a:r>
              <a:rPr lang="en-US" sz="2800" dirty="0" smtClean="0"/>
              <a:t>execute.</a:t>
            </a:r>
          </a:p>
          <a:p>
            <a:pPr marL="457200" indent="-457200" algn="just">
              <a:buFont typeface="Arial" pitchFamily="34" charset="0"/>
              <a:buChar char="•"/>
            </a:pPr>
            <a:r>
              <a:rPr lang="en-US" sz="2800" dirty="0" smtClean="0"/>
              <a:t>XSS attacks </a:t>
            </a:r>
            <a:r>
              <a:rPr lang="en-US" sz="2800" dirty="0"/>
              <a:t>can generally be </a:t>
            </a:r>
            <a:r>
              <a:rPr lang="en-US" sz="2800" dirty="0" err="1" smtClean="0"/>
              <a:t>categorised</a:t>
            </a:r>
            <a:r>
              <a:rPr lang="en-US" sz="2800" dirty="0" smtClean="0"/>
              <a:t> </a:t>
            </a:r>
            <a:r>
              <a:rPr lang="en-US" sz="2800" dirty="0"/>
              <a:t>into three types</a:t>
            </a:r>
            <a:r>
              <a:rPr lang="en-US" sz="2800" dirty="0" smtClean="0"/>
              <a:t>:</a:t>
            </a:r>
          </a:p>
          <a:p>
            <a:pPr algn="just"/>
            <a:r>
              <a:rPr lang="en-US" sz="2800" dirty="0"/>
              <a:t>	</a:t>
            </a:r>
            <a:r>
              <a:rPr lang="en-US" sz="2800" dirty="0" smtClean="0"/>
              <a:t>- </a:t>
            </a:r>
            <a:r>
              <a:rPr lang="en-US" sz="2800" dirty="0"/>
              <a:t>Stored, </a:t>
            </a:r>
            <a:endParaRPr lang="en-US" sz="2800" dirty="0" smtClean="0"/>
          </a:p>
          <a:p>
            <a:pPr algn="just"/>
            <a:r>
              <a:rPr lang="en-US" sz="2800" dirty="0"/>
              <a:t>	</a:t>
            </a:r>
            <a:r>
              <a:rPr lang="en-US" sz="2800" dirty="0" smtClean="0"/>
              <a:t>- Reflected and</a:t>
            </a:r>
          </a:p>
          <a:p>
            <a:pPr algn="just"/>
            <a:r>
              <a:rPr lang="en-US" sz="2800" dirty="0"/>
              <a:t>	</a:t>
            </a:r>
            <a:r>
              <a:rPr lang="en-US" sz="2800" dirty="0" smtClean="0"/>
              <a:t>- Document </a:t>
            </a:r>
            <a:r>
              <a:rPr lang="en-US" sz="2800" dirty="0"/>
              <a:t>Object Mode based (“</a:t>
            </a:r>
            <a:r>
              <a:rPr lang="en-US" sz="2800" dirty="0" smtClean="0"/>
              <a:t>DOM-	 	   Based</a:t>
            </a:r>
            <a:r>
              <a:rPr lang="en-US" sz="2800" dirty="0"/>
              <a:t>”).</a:t>
            </a:r>
          </a:p>
        </p:txBody>
      </p:sp>
    </p:spTree>
    <p:extLst>
      <p:ext uri="{BB962C8B-B14F-4D97-AF65-F5344CB8AC3E}">
        <p14:creationId xmlns="" xmlns:p14="http://schemas.microsoft.com/office/powerpoint/2010/main" val="12047489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738290" cy="1215910"/>
          </a:xfrm>
          <a:prstGeom prst="rect">
            <a:avLst/>
          </a:prstGeom>
        </p:spPr>
        <p:txBody>
          <a:bodyPr wrap="none">
            <a:spAutoFit/>
          </a:bodyPr>
          <a:lstStyle/>
          <a:p>
            <a:pPr>
              <a:lnSpc>
                <a:spcPct val="150000"/>
              </a:lnSpc>
            </a:pPr>
            <a:r>
              <a:rPr lang="en-US" sz="5400" dirty="0" smtClean="0"/>
              <a:t>Cross-Site Scripting (“XSS”)</a:t>
            </a:r>
            <a:endParaRPr lang="en-US" sz="5400" dirty="0"/>
          </a:p>
        </p:txBody>
      </p:sp>
      <p:sp>
        <p:nvSpPr>
          <p:cNvPr id="3" name="Rectangle 2"/>
          <p:cNvSpPr/>
          <p:nvPr/>
        </p:nvSpPr>
        <p:spPr>
          <a:xfrm>
            <a:off x="533400" y="1371600"/>
            <a:ext cx="7848600" cy="5016758"/>
          </a:xfrm>
          <a:prstGeom prst="rect">
            <a:avLst/>
          </a:prstGeom>
        </p:spPr>
        <p:txBody>
          <a:bodyPr wrap="square">
            <a:spAutoFit/>
          </a:bodyPr>
          <a:lstStyle/>
          <a:p>
            <a:pPr marL="457200" indent="-457200" algn="just">
              <a:buFont typeface="Arial" pitchFamily="34" charset="0"/>
              <a:buChar char="•"/>
            </a:pPr>
            <a:r>
              <a:rPr lang="en-US" sz="3200" b="1" dirty="0"/>
              <a:t>Stored XSS (Persistent) </a:t>
            </a:r>
            <a:r>
              <a:rPr lang="en-US" sz="3200" dirty="0"/>
              <a:t>– Stored XSS attacks means that the </a:t>
            </a:r>
            <a:r>
              <a:rPr lang="en-US" sz="3200" dirty="0" smtClean="0"/>
              <a:t>injected malicious </a:t>
            </a:r>
            <a:r>
              <a:rPr lang="en-US" sz="3200" dirty="0"/>
              <a:t>code is permanently stored on a target server such as a </a:t>
            </a:r>
            <a:r>
              <a:rPr lang="en-US" sz="3200" dirty="0" smtClean="0"/>
              <a:t>bulletin board</a:t>
            </a:r>
            <a:r>
              <a:rPr lang="en-US" sz="3200" dirty="0"/>
              <a:t>, a visitor log, or a comment </a:t>
            </a:r>
            <a:r>
              <a:rPr lang="en-US" sz="3200" dirty="0" smtClean="0"/>
              <a:t>field, blogs, discussion boards. </a:t>
            </a:r>
          </a:p>
          <a:p>
            <a:pPr marL="457200" indent="-457200" algn="just">
              <a:buFont typeface="Arial" pitchFamily="34" charset="0"/>
              <a:buChar char="•"/>
            </a:pPr>
            <a:r>
              <a:rPr lang="en-US" sz="3200" dirty="0" smtClean="0"/>
              <a:t>When </a:t>
            </a:r>
            <a:r>
              <a:rPr lang="en-US" sz="3200" dirty="0"/>
              <a:t>interacting with the </a:t>
            </a:r>
            <a:r>
              <a:rPr lang="en-US" sz="3200" dirty="0" smtClean="0"/>
              <a:t>target server</a:t>
            </a:r>
            <a:r>
              <a:rPr lang="en-US" sz="3200" dirty="0"/>
              <a:t>, an end-user inadvertently retrieves </a:t>
            </a:r>
            <a:r>
              <a:rPr lang="en-US" sz="3200" dirty="0" smtClean="0"/>
              <a:t>and executes </a:t>
            </a:r>
            <a:r>
              <a:rPr lang="en-US" sz="3200" dirty="0"/>
              <a:t>the malicious </a:t>
            </a:r>
            <a:r>
              <a:rPr lang="en-US" sz="3200" dirty="0" smtClean="0"/>
              <a:t>code from </a:t>
            </a:r>
            <a:r>
              <a:rPr lang="en-US" sz="3200" dirty="0"/>
              <a:t>the server.</a:t>
            </a:r>
          </a:p>
        </p:txBody>
      </p:sp>
    </p:spTree>
    <p:extLst>
      <p:ext uri="{BB962C8B-B14F-4D97-AF65-F5344CB8AC3E}">
        <p14:creationId xmlns="" xmlns:p14="http://schemas.microsoft.com/office/powerpoint/2010/main" val="14777883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04800" y="1828800"/>
            <a:ext cx="8686800" cy="449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0" y="0"/>
            <a:ext cx="8738290" cy="1215910"/>
          </a:xfrm>
          <a:prstGeom prst="rect">
            <a:avLst/>
          </a:prstGeom>
        </p:spPr>
        <p:txBody>
          <a:bodyPr wrap="none">
            <a:spAutoFit/>
          </a:bodyPr>
          <a:lstStyle/>
          <a:p>
            <a:pPr>
              <a:lnSpc>
                <a:spcPct val="150000"/>
              </a:lnSpc>
            </a:pPr>
            <a:r>
              <a:rPr lang="en-US" sz="5400" dirty="0" smtClean="0"/>
              <a:t>Cross-Site Scripting (“XSS”)</a:t>
            </a:r>
            <a:endParaRPr lang="en-US" sz="5400" dirty="0"/>
          </a:p>
        </p:txBody>
      </p:sp>
      <p:sp>
        <p:nvSpPr>
          <p:cNvPr id="2" name="Rectangle 1"/>
          <p:cNvSpPr/>
          <p:nvPr/>
        </p:nvSpPr>
        <p:spPr>
          <a:xfrm>
            <a:off x="3048000" y="1295400"/>
            <a:ext cx="2891561" cy="523220"/>
          </a:xfrm>
          <a:prstGeom prst="rect">
            <a:avLst/>
          </a:prstGeom>
        </p:spPr>
        <p:txBody>
          <a:bodyPr wrap="none">
            <a:spAutoFit/>
          </a:bodyPr>
          <a:lstStyle/>
          <a:p>
            <a:r>
              <a:rPr lang="en-US" sz="2800" dirty="0" smtClean="0"/>
              <a:t>Sample Stored </a:t>
            </a:r>
            <a:r>
              <a:rPr lang="en-US" sz="2800" dirty="0"/>
              <a:t>XSS</a:t>
            </a:r>
          </a:p>
        </p:txBody>
      </p:sp>
    </p:spTree>
    <p:extLst>
      <p:ext uri="{BB962C8B-B14F-4D97-AF65-F5344CB8AC3E}">
        <p14:creationId xmlns="" xmlns:p14="http://schemas.microsoft.com/office/powerpoint/2010/main" val="6312739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057400" y="838200"/>
            <a:ext cx="6172201" cy="5791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52400" y="101768"/>
            <a:ext cx="3783408" cy="830997"/>
          </a:xfrm>
          <a:prstGeom prst="rect">
            <a:avLst/>
          </a:prstGeom>
        </p:spPr>
        <p:txBody>
          <a:bodyPr wrap="none">
            <a:spAutoFit/>
          </a:bodyPr>
          <a:lstStyle/>
          <a:p>
            <a:r>
              <a:rPr lang="en-US" sz="4800" dirty="0" smtClean="0"/>
              <a:t>Code injection</a:t>
            </a:r>
            <a:endParaRPr lang="en-US" sz="4800" dirty="0"/>
          </a:p>
        </p:txBody>
      </p:sp>
    </p:spTree>
    <p:extLst>
      <p:ext uri="{BB962C8B-B14F-4D97-AF65-F5344CB8AC3E}">
        <p14:creationId xmlns="" xmlns:p14="http://schemas.microsoft.com/office/powerpoint/2010/main" val="9464966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a:srcRect l="15813" t="51087" r="2782" b="18478"/>
          <a:stretch>
            <a:fillRect/>
          </a:stretch>
        </p:blipFill>
        <p:spPr bwMode="auto">
          <a:xfrm>
            <a:off x="76200" y="1524000"/>
            <a:ext cx="8915400" cy="1981200"/>
          </a:xfrm>
          <a:prstGeom prst="rect">
            <a:avLst/>
          </a:prstGeom>
          <a:noFill/>
          <a:ln w="9525">
            <a:noFill/>
            <a:miter lim="800000"/>
            <a:headEnd/>
            <a:tailEnd/>
          </a:ln>
          <a:effectLst/>
        </p:spPr>
      </p:pic>
      <p:sp>
        <p:nvSpPr>
          <p:cNvPr id="3" name="Rectangle 2"/>
          <p:cNvSpPr/>
          <p:nvPr/>
        </p:nvSpPr>
        <p:spPr>
          <a:xfrm>
            <a:off x="457200" y="533400"/>
            <a:ext cx="3195234" cy="523220"/>
          </a:xfrm>
          <a:prstGeom prst="rect">
            <a:avLst/>
          </a:prstGeom>
        </p:spPr>
        <p:txBody>
          <a:bodyPr wrap="none">
            <a:spAutoFit/>
          </a:bodyPr>
          <a:lstStyle/>
          <a:p>
            <a:r>
              <a:rPr lang="en-US" sz="2800" dirty="0" smtClean="0"/>
              <a:t>Sample: Stored </a:t>
            </a:r>
            <a:r>
              <a:rPr lang="en-US" sz="2800" dirty="0"/>
              <a:t>XSS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738290" cy="1215910"/>
          </a:xfrm>
          <a:prstGeom prst="rect">
            <a:avLst/>
          </a:prstGeom>
        </p:spPr>
        <p:txBody>
          <a:bodyPr wrap="none">
            <a:spAutoFit/>
          </a:bodyPr>
          <a:lstStyle/>
          <a:p>
            <a:pPr>
              <a:lnSpc>
                <a:spcPct val="150000"/>
              </a:lnSpc>
            </a:pPr>
            <a:r>
              <a:rPr lang="en-US" sz="5400" dirty="0" smtClean="0"/>
              <a:t>Cross-Site Scripting (“XSS”)</a:t>
            </a:r>
            <a:endParaRPr lang="en-US" sz="5400" dirty="0"/>
          </a:p>
        </p:txBody>
      </p:sp>
      <p:sp>
        <p:nvSpPr>
          <p:cNvPr id="3" name="Rectangle 2"/>
          <p:cNvSpPr/>
          <p:nvPr/>
        </p:nvSpPr>
        <p:spPr>
          <a:xfrm>
            <a:off x="228600" y="1219200"/>
            <a:ext cx="8458200" cy="5509200"/>
          </a:xfrm>
          <a:prstGeom prst="rect">
            <a:avLst/>
          </a:prstGeom>
        </p:spPr>
        <p:txBody>
          <a:bodyPr wrap="square">
            <a:spAutoFit/>
          </a:bodyPr>
          <a:lstStyle/>
          <a:p>
            <a:pPr marL="457200" indent="-457200" algn="just">
              <a:buFont typeface="Arial" pitchFamily="34" charset="0"/>
              <a:buChar char="•"/>
            </a:pPr>
            <a:r>
              <a:rPr lang="en-US" sz="3200" b="1" dirty="0"/>
              <a:t>Reflected XSS (Non-Persistent) </a:t>
            </a:r>
            <a:r>
              <a:rPr lang="en-US" sz="3200" dirty="0"/>
              <a:t>– Reflected XSS attacks are those </a:t>
            </a:r>
            <a:r>
              <a:rPr lang="en-US" sz="3200" dirty="0" smtClean="0"/>
              <a:t>where the </a:t>
            </a:r>
            <a:r>
              <a:rPr lang="en-US" sz="3200" dirty="0"/>
              <a:t>injected code is sent to a vulnerable web server that directs the </a:t>
            </a:r>
            <a:r>
              <a:rPr lang="en-US" sz="3200" dirty="0" err="1" smtClean="0"/>
              <a:t>crosssite</a:t>
            </a:r>
            <a:r>
              <a:rPr lang="en-US" sz="3200" dirty="0" smtClean="0"/>
              <a:t> attack </a:t>
            </a:r>
            <a:r>
              <a:rPr lang="en-US" sz="3200" dirty="0"/>
              <a:t>back to the user’s browser</a:t>
            </a:r>
            <a:r>
              <a:rPr lang="en-US" sz="3200" dirty="0" smtClean="0"/>
              <a:t>.</a:t>
            </a:r>
          </a:p>
          <a:p>
            <a:pPr marL="457200" indent="-457200" algn="just">
              <a:buFont typeface="Arial" pitchFamily="34" charset="0"/>
              <a:buChar char="•"/>
            </a:pPr>
            <a:r>
              <a:rPr lang="en-US" sz="3200" dirty="0" smtClean="0"/>
              <a:t>This </a:t>
            </a:r>
            <a:r>
              <a:rPr lang="en-US" sz="3200" dirty="0"/>
              <a:t>type of attacks aims to trick </a:t>
            </a:r>
            <a:r>
              <a:rPr lang="en-US" sz="3200" dirty="0" smtClean="0"/>
              <a:t>the users </a:t>
            </a:r>
            <a:r>
              <a:rPr lang="en-US" sz="3200" dirty="0"/>
              <a:t>by clicking on a malicious link or submitting a specially </a:t>
            </a:r>
            <a:r>
              <a:rPr lang="en-US" sz="3200" dirty="0" smtClean="0"/>
              <a:t>crafted form. </a:t>
            </a:r>
          </a:p>
          <a:p>
            <a:pPr marL="457200" indent="-457200" algn="just">
              <a:buFont typeface="Arial" pitchFamily="34" charset="0"/>
              <a:buChar char="•"/>
            </a:pPr>
            <a:r>
              <a:rPr lang="en-US" sz="3200" dirty="0" smtClean="0"/>
              <a:t>The </a:t>
            </a:r>
            <a:r>
              <a:rPr lang="en-US" sz="3200" dirty="0"/>
              <a:t>user’s browser then executes the malicious code, assuming it </a:t>
            </a:r>
            <a:r>
              <a:rPr lang="en-US" sz="3200" dirty="0" smtClean="0"/>
              <a:t>comes from </a:t>
            </a:r>
            <a:r>
              <a:rPr lang="en-US" sz="3200" dirty="0"/>
              <a:t>a trusted server.</a:t>
            </a:r>
          </a:p>
        </p:txBody>
      </p:sp>
    </p:spTree>
    <p:extLst>
      <p:ext uri="{BB962C8B-B14F-4D97-AF65-F5344CB8AC3E}">
        <p14:creationId xmlns="" xmlns:p14="http://schemas.microsoft.com/office/powerpoint/2010/main" val="28587750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0"/>
            <a:ext cx="8738290" cy="1215910"/>
          </a:xfrm>
          <a:prstGeom prst="rect">
            <a:avLst/>
          </a:prstGeom>
        </p:spPr>
        <p:txBody>
          <a:bodyPr wrap="none">
            <a:spAutoFit/>
          </a:bodyPr>
          <a:lstStyle/>
          <a:p>
            <a:pPr>
              <a:lnSpc>
                <a:spcPct val="150000"/>
              </a:lnSpc>
            </a:pPr>
            <a:r>
              <a:rPr lang="en-US" sz="5400" dirty="0" smtClean="0"/>
              <a:t>Cross-Site Scripting (“XSS”)</a:t>
            </a:r>
            <a:endParaRPr lang="en-US" sz="5400" dirty="0"/>
          </a:p>
        </p:txBody>
      </p:sp>
      <p:sp>
        <p:nvSpPr>
          <p:cNvPr id="4" name="Rectangle 3"/>
          <p:cNvSpPr/>
          <p:nvPr/>
        </p:nvSpPr>
        <p:spPr>
          <a:xfrm>
            <a:off x="3048000" y="1295400"/>
            <a:ext cx="3232744" cy="523220"/>
          </a:xfrm>
          <a:prstGeom prst="rect">
            <a:avLst/>
          </a:prstGeom>
        </p:spPr>
        <p:txBody>
          <a:bodyPr wrap="none">
            <a:spAutoFit/>
          </a:bodyPr>
          <a:lstStyle/>
          <a:p>
            <a:r>
              <a:rPr lang="en-US" sz="2800" dirty="0" smtClean="0"/>
              <a:t>Sample reflected </a:t>
            </a:r>
            <a:r>
              <a:rPr lang="en-US" sz="2800" dirty="0"/>
              <a:t>XSS</a:t>
            </a:r>
          </a:p>
        </p:txBody>
      </p:sp>
      <p:pic>
        <p:nvPicPr>
          <p:cNvPr id="2051"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6199" y="1828800"/>
            <a:ext cx="9067801" cy="457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934807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3470" t="18478" r="3367" b="2174"/>
          <a:stretch>
            <a:fillRect/>
          </a:stretch>
        </p:blipFill>
        <p:spPr bwMode="auto">
          <a:xfrm>
            <a:off x="76200" y="1295400"/>
            <a:ext cx="9067800" cy="4661615"/>
          </a:xfrm>
          <a:prstGeom prst="rect">
            <a:avLst/>
          </a:prstGeom>
          <a:noFill/>
          <a:ln w="9525">
            <a:noFill/>
            <a:miter lim="800000"/>
            <a:headEnd/>
            <a:tailEnd/>
          </a:ln>
          <a:effectLst/>
        </p:spPr>
      </p:pic>
      <p:sp>
        <p:nvSpPr>
          <p:cNvPr id="4" name="Rectangle 3"/>
          <p:cNvSpPr/>
          <p:nvPr/>
        </p:nvSpPr>
        <p:spPr>
          <a:xfrm>
            <a:off x="457200" y="457200"/>
            <a:ext cx="3561103" cy="523220"/>
          </a:xfrm>
          <a:prstGeom prst="rect">
            <a:avLst/>
          </a:prstGeom>
        </p:spPr>
        <p:txBody>
          <a:bodyPr wrap="none">
            <a:spAutoFit/>
          </a:bodyPr>
          <a:lstStyle/>
          <a:p>
            <a:r>
              <a:rPr lang="en-US" sz="2800" dirty="0" smtClean="0"/>
              <a:t>Sample: </a:t>
            </a:r>
            <a:r>
              <a:rPr lang="en-US" sz="2800" dirty="0" smtClean="0"/>
              <a:t>reflected </a:t>
            </a:r>
            <a:r>
              <a:rPr lang="en-US" sz="2800" dirty="0"/>
              <a:t>XSS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0"/>
            <a:ext cx="8738290" cy="1215910"/>
          </a:xfrm>
          <a:prstGeom prst="rect">
            <a:avLst/>
          </a:prstGeom>
        </p:spPr>
        <p:txBody>
          <a:bodyPr wrap="none">
            <a:spAutoFit/>
          </a:bodyPr>
          <a:lstStyle/>
          <a:p>
            <a:pPr>
              <a:lnSpc>
                <a:spcPct val="150000"/>
              </a:lnSpc>
            </a:pPr>
            <a:r>
              <a:rPr lang="en-US" sz="5400" dirty="0" smtClean="0"/>
              <a:t>Cross-Site Scripting (“XSS”)</a:t>
            </a:r>
            <a:endParaRPr lang="en-US" sz="5400" dirty="0"/>
          </a:p>
        </p:txBody>
      </p:sp>
      <p:sp>
        <p:nvSpPr>
          <p:cNvPr id="3" name="Rectangle 2"/>
          <p:cNvSpPr/>
          <p:nvPr/>
        </p:nvSpPr>
        <p:spPr>
          <a:xfrm>
            <a:off x="152400" y="1524000"/>
            <a:ext cx="8839200" cy="4524315"/>
          </a:xfrm>
          <a:prstGeom prst="rect">
            <a:avLst/>
          </a:prstGeom>
        </p:spPr>
        <p:txBody>
          <a:bodyPr wrap="square">
            <a:spAutoFit/>
          </a:bodyPr>
          <a:lstStyle/>
          <a:p>
            <a:pPr marL="457200" indent="-457200" algn="just">
              <a:buFont typeface="Arial" pitchFamily="34" charset="0"/>
              <a:buChar char="•"/>
            </a:pPr>
            <a:r>
              <a:rPr lang="en-US" sz="3200" b="1" dirty="0"/>
              <a:t>DOM (Document Object Model) Based XSS </a:t>
            </a:r>
            <a:r>
              <a:rPr lang="en-US" sz="3200" dirty="0"/>
              <a:t>– Unlike the previous </a:t>
            </a:r>
            <a:r>
              <a:rPr lang="en-US" sz="3200" dirty="0" smtClean="0"/>
              <a:t>two, DOM </a:t>
            </a:r>
            <a:r>
              <a:rPr lang="en-US" sz="3200" dirty="0"/>
              <a:t>based XSS does not require the web server to receive the </a:t>
            </a:r>
            <a:r>
              <a:rPr lang="en-US" sz="3200" dirty="0" smtClean="0"/>
              <a:t>malicious XSS </a:t>
            </a:r>
            <a:r>
              <a:rPr lang="en-US" sz="3200" dirty="0"/>
              <a:t>payload. </a:t>
            </a:r>
            <a:endParaRPr lang="en-US" sz="3200" dirty="0" smtClean="0"/>
          </a:p>
          <a:p>
            <a:pPr marL="457200" indent="-457200" algn="just">
              <a:buFont typeface="Arial" pitchFamily="34" charset="0"/>
              <a:buChar char="•"/>
            </a:pPr>
            <a:r>
              <a:rPr lang="en-US" sz="3200" dirty="0" smtClean="0"/>
              <a:t>Instead</a:t>
            </a:r>
            <a:r>
              <a:rPr lang="en-US" sz="3200" dirty="0"/>
              <a:t>, in a DOM-based XSS, the attack payload </a:t>
            </a:r>
            <a:r>
              <a:rPr lang="en-US" sz="3200" dirty="0" smtClean="0"/>
              <a:t>is embedded </a:t>
            </a:r>
            <a:r>
              <a:rPr lang="en-US" sz="3200" dirty="0"/>
              <a:t>in the DOM object in the victim’s browser used by the </a:t>
            </a:r>
            <a:r>
              <a:rPr lang="en-US" sz="3200" dirty="0" smtClean="0"/>
              <a:t>original client </a:t>
            </a:r>
            <a:r>
              <a:rPr lang="en-US" sz="3200" dirty="0"/>
              <a:t>side script, so that the client side code runs in an “</a:t>
            </a:r>
            <a:r>
              <a:rPr lang="en-US" sz="3200" dirty="0" smtClean="0"/>
              <a:t>unexpected” manner</a:t>
            </a:r>
            <a:r>
              <a:rPr lang="en-US" sz="3200" dirty="0"/>
              <a:t>. </a:t>
            </a:r>
          </a:p>
        </p:txBody>
      </p:sp>
    </p:spTree>
    <p:extLst>
      <p:ext uri="{BB962C8B-B14F-4D97-AF65-F5344CB8AC3E}">
        <p14:creationId xmlns="" xmlns:p14="http://schemas.microsoft.com/office/powerpoint/2010/main" val="13414731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752600"/>
            <a:ext cx="8382000" cy="4031873"/>
          </a:xfrm>
          <a:prstGeom prst="rect">
            <a:avLst/>
          </a:prstGeom>
        </p:spPr>
        <p:txBody>
          <a:bodyPr wrap="square">
            <a:spAutoFit/>
          </a:bodyPr>
          <a:lstStyle/>
          <a:p>
            <a:pPr marL="457200" indent="-457200" algn="just">
              <a:buFont typeface="Arial" pitchFamily="34" charset="0"/>
              <a:buChar char="•"/>
            </a:pPr>
            <a:r>
              <a:rPr lang="en-US" sz="3200" dirty="0"/>
              <a:t>That </a:t>
            </a:r>
            <a:r>
              <a:rPr lang="en-US" sz="3200" dirty="0" smtClean="0"/>
              <a:t>means, </a:t>
            </a:r>
            <a:r>
              <a:rPr lang="en-US" sz="3200" dirty="0"/>
              <a:t>the page itself (HTTP response) does not change, but the client side code contained in the page executes differently due to the malicious modifications that have occurred in the local DOM environment. </a:t>
            </a:r>
            <a:endParaRPr lang="en-US" sz="3200" dirty="0" smtClean="0"/>
          </a:p>
          <a:p>
            <a:pPr marL="457200" indent="-457200" algn="just">
              <a:buFont typeface="Arial" pitchFamily="34" charset="0"/>
              <a:buChar char="•"/>
            </a:pPr>
            <a:r>
              <a:rPr lang="en-US" sz="3200" dirty="0" smtClean="0"/>
              <a:t>This </a:t>
            </a:r>
            <a:r>
              <a:rPr lang="en-US" sz="3200" dirty="0"/>
              <a:t>attack is usually achieved by sending malicious URL to the users.</a:t>
            </a:r>
          </a:p>
        </p:txBody>
      </p:sp>
      <p:sp>
        <p:nvSpPr>
          <p:cNvPr id="3" name="Rectangle 2"/>
          <p:cNvSpPr/>
          <p:nvPr/>
        </p:nvSpPr>
        <p:spPr>
          <a:xfrm>
            <a:off x="228600" y="0"/>
            <a:ext cx="8738290" cy="1215910"/>
          </a:xfrm>
          <a:prstGeom prst="rect">
            <a:avLst/>
          </a:prstGeom>
        </p:spPr>
        <p:txBody>
          <a:bodyPr wrap="none">
            <a:spAutoFit/>
          </a:bodyPr>
          <a:lstStyle/>
          <a:p>
            <a:pPr>
              <a:lnSpc>
                <a:spcPct val="150000"/>
              </a:lnSpc>
            </a:pPr>
            <a:r>
              <a:rPr lang="en-US" sz="5400" dirty="0" smtClean="0"/>
              <a:t>Cross-Site Scripting (“XSS”)</a:t>
            </a:r>
            <a:endParaRPr lang="en-US" sz="5400" dirty="0"/>
          </a:p>
        </p:txBody>
      </p:sp>
    </p:spTree>
    <p:extLst>
      <p:ext uri="{BB962C8B-B14F-4D97-AF65-F5344CB8AC3E}">
        <p14:creationId xmlns="" xmlns:p14="http://schemas.microsoft.com/office/powerpoint/2010/main" val="530533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52399"/>
            <a:ext cx="8738290" cy="1215910"/>
          </a:xfrm>
          <a:prstGeom prst="rect">
            <a:avLst/>
          </a:prstGeom>
        </p:spPr>
        <p:txBody>
          <a:bodyPr wrap="none">
            <a:spAutoFit/>
          </a:bodyPr>
          <a:lstStyle/>
          <a:p>
            <a:pPr>
              <a:lnSpc>
                <a:spcPct val="150000"/>
              </a:lnSpc>
            </a:pPr>
            <a:r>
              <a:rPr lang="en-US" sz="5400" dirty="0" smtClean="0"/>
              <a:t>Cross-Site Scripting (“XSS”)</a:t>
            </a:r>
            <a:endParaRPr lang="en-US" sz="5400" dirty="0"/>
          </a:p>
        </p:txBody>
      </p:sp>
      <p:pic>
        <p:nvPicPr>
          <p:cNvPr id="307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1981200"/>
            <a:ext cx="9144000" cy="449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276600" y="1371600"/>
            <a:ext cx="2699457" cy="523220"/>
          </a:xfrm>
          <a:prstGeom prst="rect">
            <a:avLst/>
          </a:prstGeom>
        </p:spPr>
        <p:txBody>
          <a:bodyPr wrap="none">
            <a:spAutoFit/>
          </a:bodyPr>
          <a:lstStyle/>
          <a:p>
            <a:r>
              <a:rPr lang="en-US" sz="2800" dirty="0" smtClean="0"/>
              <a:t>Sample DOM </a:t>
            </a:r>
            <a:r>
              <a:rPr lang="en-US" sz="2800" dirty="0"/>
              <a:t>XSS</a:t>
            </a:r>
          </a:p>
        </p:txBody>
      </p:sp>
    </p:spTree>
    <p:extLst>
      <p:ext uri="{BB962C8B-B14F-4D97-AF65-F5344CB8AC3E}">
        <p14:creationId xmlns="" xmlns:p14="http://schemas.microsoft.com/office/powerpoint/2010/main" val="15766435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295400"/>
            <a:ext cx="7924800" cy="2585323"/>
          </a:xfrm>
          <a:prstGeom prst="rect">
            <a:avLst/>
          </a:prstGeom>
        </p:spPr>
        <p:txBody>
          <a:bodyPr wrap="square">
            <a:spAutoFit/>
          </a:bodyPr>
          <a:lstStyle/>
          <a:p>
            <a:r>
              <a:rPr lang="en-US" dirty="0" smtClean="0">
                <a:solidFill>
                  <a:srgbClr val="00B0F0"/>
                </a:solidFill>
                <a:hlinkClick r:id="rId2"/>
              </a:rPr>
              <a:t>References:</a:t>
            </a:r>
          </a:p>
          <a:p>
            <a:endParaRPr lang="en-US" dirty="0" smtClean="0">
              <a:hlinkClick r:id="rId2"/>
            </a:endParaRPr>
          </a:p>
          <a:p>
            <a:r>
              <a:rPr lang="en-US" dirty="0" smtClean="0">
                <a:hlinkClick r:id="rId2"/>
              </a:rPr>
              <a:t>http</a:t>
            </a:r>
            <a:r>
              <a:rPr lang="en-US" dirty="0">
                <a:hlinkClick r:id="rId2"/>
              </a:rPr>
              <a:t>://</a:t>
            </a:r>
            <a:r>
              <a:rPr lang="en-US" dirty="0" smtClean="0">
                <a:hlinkClick r:id="rId2"/>
              </a:rPr>
              <a:t>geekdoctor.blogspot.com/2008_03_01_archive.html</a:t>
            </a:r>
            <a:endParaRPr lang="en-US" dirty="0" smtClean="0"/>
          </a:p>
          <a:p>
            <a:endParaRPr lang="en-US" dirty="0"/>
          </a:p>
          <a:p>
            <a:endParaRPr lang="en-US" dirty="0" smtClean="0"/>
          </a:p>
          <a:p>
            <a:r>
              <a:rPr lang="en-US" dirty="0">
                <a:hlinkClick r:id="rId3"/>
              </a:rPr>
              <a:t>http://</a:t>
            </a:r>
            <a:r>
              <a:rPr lang="en-US" dirty="0" smtClean="0">
                <a:hlinkClick r:id="rId3"/>
              </a:rPr>
              <a:t>simplicable.com/photo/224/LDAP-injection.html</a:t>
            </a:r>
            <a:endParaRPr lang="en-US" dirty="0" smtClean="0"/>
          </a:p>
          <a:p>
            <a:endParaRPr lang="en-US" dirty="0"/>
          </a:p>
          <a:p>
            <a:endParaRPr lang="en-US" dirty="0" smtClean="0"/>
          </a:p>
          <a:p>
            <a:r>
              <a:rPr lang="en-US" dirty="0">
                <a:hlinkClick r:id="rId4"/>
              </a:rPr>
              <a:t>http://www.istf.jucc.edu.hk/newsletter/IT_04/IT-4_Code_Injection.pdf</a:t>
            </a:r>
            <a:endParaRPr lang="en-US" dirty="0"/>
          </a:p>
        </p:txBody>
      </p:sp>
    </p:spTree>
    <p:extLst>
      <p:ext uri="{BB962C8B-B14F-4D97-AF65-F5344CB8AC3E}">
        <p14:creationId xmlns="" xmlns:p14="http://schemas.microsoft.com/office/powerpoint/2010/main" val="15541773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000" y="2819400"/>
            <a:ext cx="3200400" cy="769441"/>
          </a:xfrm>
          <a:prstGeom prst="rect">
            <a:avLst/>
          </a:prstGeom>
        </p:spPr>
        <p:txBody>
          <a:bodyPr wrap="square">
            <a:spAutoFit/>
          </a:bodyPr>
          <a:lstStyle/>
          <a:p>
            <a:r>
              <a:rPr lang="en-US" sz="4400" dirty="0" smtClean="0">
                <a:solidFill>
                  <a:srgbClr val="FF0000"/>
                </a:solidFill>
              </a:rPr>
              <a:t>Questions ?</a:t>
            </a:r>
            <a:endParaRPr lang="en-US" sz="4400" dirty="0">
              <a:solidFill>
                <a:srgbClr val="FF0000"/>
              </a:solidFill>
            </a:endParaRPr>
          </a:p>
        </p:txBody>
      </p:sp>
      <p:pic>
        <p:nvPicPr>
          <p:cNvPr id="2053" name="Picture 5"/>
          <p:cNvPicPr>
            <a:picLocks noChangeAspect="1" noChangeArrowheads="1"/>
          </p:cNvPicPr>
          <p:nvPr/>
        </p:nvPicPr>
        <p:blipFill>
          <a:blip r:embed="rId2" cstate="print"/>
          <a:srcRect/>
          <a:stretch>
            <a:fillRect/>
          </a:stretch>
        </p:blipFill>
        <p:spPr bwMode="auto">
          <a:xfrm>
            <a:off x="1"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66253"/>
            <a:ext cx="9906000" cy="1015663"/>
          </a:xfrm>
          <a:prstGeom prst="rect">
            <a:avLst/>
          </a:prstGeom>
        </p:spPr>
        <p:txBody>
          <a:bodyPr wrap="square">
            <a:spAutoFit/>
          </a:bodyPr>
          <a:lstStyle/>
          <a:p>
            <a:pPr algn="ctr"/>
            <a:r>
              <a:rPr lang="en-US" sz="6000" dirty="0" smtClean="0"/>
              <a:t>Code injection can do</a:t>
            </a:r>
            <a:endParaRPr lang="en-US" sz="6000" dirty="0"/>
          </a:p>
        </p:txBody>
      </p:sp>
      <p:sp>
        <p:nvSpPr>
          <p:cNvPr id="3" name="Rectangle 2"/>
          <p:cNvSpPr/>
          <p:nvPr/>
        </p:nvSpPr>
        <p:spPr>
          <a:xfrm>
            <a:off x="381000" y="1295400"/>
            <a:ext cx="8382000" cy="5016758"/>
          </a:xfrm>
          <a:prstGeom prst="rect">
            <a:avLst/>
          </a:prstGeom>
        </p:spPr>
        <p:txBody>
          <a:bodyPr wrap="square">
            <a:spAutoFit/>
          </a:bodyPr>
          <a:lstStyle/>
          <a:p>
            <a:pPr marL="457200" indent="-457200" algn="just">
              <a:buFont typeface="Arial" pitchFamily="34" charset="0"/>
              <a:buChar char="•"/>
            </a:pPr>
            <a:r>
              <a:rPr lang="en-US" sz="3200" dirty="0" smtClean="0"/>
              <a:t>Arbitrarily modify values in a database through a type of code injection called SQL injection. The impact of this can range from defacement of a web site to serious compromisation of sensitive data.</a:t>
            </a:r>
          </a:p>
          <a:p>
            <a:pPr marL="457200" indent="-457200" algn="just">
              <a:buFont typeface="Arial" pitchFamily="34" charset="0"/>
              <a:buChar char="•"/>
            </a:pPr>
            <a:r>
              <a:rPr lang="en-US" sz="3200" dirty="0" smtClean="0"/>
              <a:t>Install malware on a computer by exploiting code injection vulnerabilities in a web browser or its plugins when the user visits a malicious site.</a:t>
            </a:r>
          </a:p>
          <a:p>
            <a:endParaRPr lang="en-US" sz="3200" dirty="0" smtClean="0"/>
          </a:p>
        </p:txBody>
      </p:sp>
    </p:spTree>
    <p:extLst>
      <p:ext uri="{BB962C8B-B14F-4D97-AF65-F5344CB8AC3E}">
        <p14:creationId xmlns="" xmlns:p14="http://schemas.microsoft.com/office/powerpoint/2010/main" val="757238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443841"/>
            <a:ext cx="8915400" cy="4401205"/>
          </a:xfrm>
          <a:prstGeom prst="rect">
            <a:avLst/>
          </a:prstGeom>
        </p:spPr>
        <p:txBody>
          <a:bodyPr wrap="square">
            <a:spAutoFit/>
          </a:bodyPr>
          <a:lstStyle/>
          <a:p>
            <a:pPr marL="457200" indent="-457200" algn="just">
              <a:buFont typeface="Arial" pitchFamily="34" charset="0"/>
              <a:buChar char="•"/>
            </a:pPr>
            <a:r>
              <a:rPr lang="en-US" sz="2800" dirty="0" smtClean="0"/>
              <a:t>Install malware or execute malevolent code on a server, by PHP or ASP Injection.</a:t>
            </a:r>
          </a:p>
          <a:p>
            <a:pPr marL="457200" indent="-457200" algn="just">
              <a:buFont typeface="Arial" pitchFamily="34" charset="0"/>
              <a:buChar char="•"/>
            </a:pPr>
            <a:r>
              <a:rPr lang="en-US" sz="2800" dirty="0" smtClean="0"/>
              <a:t>Privilege escalation to root permissions by exploiting Shell Injection vulnerabilities in a </a:t>
            </a:r>
            <a:r>
              <a:rPr lang="en-US" sz="2800" dirty="0" err="1" smtClean="0"/>
              <a:t>setuid</a:t>
            </a:r>
            <a:r>
              <a:rPr lang="en-US" sz="2800" dirty="0" smtClean="0"/>
              <a:t> root binary on UNIX.</a:t>
            </a:r>
          </a:p>
          <a:p>
            <a:pPr marL="457200" indent="-457200" algn="just">
              <a:buFont typeface="Arial" pitchFamily="34" charset="0"/>
              <a:buChar char="•"/>
            </a:pPr>
            <a:r>
              <a:rPr lang="en-US" sz="2800" dirty="0" smtClean="0"/>
              <a:t>Privilege escalation to Local System permissions by exploiting Shell Injection vulnerabilities in a service on Windows.</a:t>
            </a:r>
          </a:p>
          <a:p>
            <a:pPr marL="457200" indent="-457200" algn="just">
              <a:buFont typeface="Arial" pitchFamily="34" charset="0"/>
              <a:buChar char="•"/>
            </a:pPr>
            <a:r>
              <a:rPr lang="en-US" sz="2800" dirty="0" smtClean="0"/>
              <a:t>Stealing sessions/cookies from web browsers using HTML/Script Injection (Cross-site scripting).</a:t>
            </a:r>
            <a:endParaRPr lang="en-US" sz="2800" dirty="0"/>
          </a:p>
        </p:txBody>
      </p:sp>
      <p:sp>
        <p:nvSpPr>
          <p:cNvPr id="3" name="Rectangle 2"/>
          <p:cNvSpPr/>
          <p:nvPr/>
        </p:nvSpPr>
        <p:spPr>
          <a:xfrm>
            <a:off x="914400" y="380999"/>
            <a:ext cx="6930102" cy="1015663"/>
          </a:xfrm>
          <a:prstGeom prst="rect">
            <a:avLst/>
          </a:prstGeom>
        </p:spPr>
        <p:txBody>
          <a:bodyPr wrap="none">
            <a:spAutoFit/>
          </a:bodyPr>
          <a:lstStyle/>
          <a:p>
            <a:pPr algn="ctr"/>
            <a:r>
              <a:rPr lang="en-US" sz="6000" dirty="0" smtClean="0"/>
              <a:t>Code injection can do</a:t>
            </a:r>
            <a:endParaRPr lang="en-US" sz="6000" dirty="0"/>
          </a:p>
        </p:txBody>
      </p:sp>
    </p:spTree>
    <p:extLst>
      <p:ext uri="{BB962C8B-B14F-4D97-AF65-F5344CB8AC3E}">
        <p14:creationId xmlns="" xmlns:p14="http://schemas.microsoft.com/office/powerpoint/2010/main" val="34299169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04800"/>
            <a:ext cx="9195146" cy="830997"/>
          </a:xfrm>
          <a:prstGeom prst="rect">
            <a:avLst/>
          </a:prstGeom>
        </p:spPr>
        <p:txBody>
          <a:bodyPr wrap="none">
            <a:spAutoFit/>
          </a:bodyPr>
          <a:lstStyle/>
          <a:p>
            <a:r>
              <a:rPr lang="en-US" sz="4800" dirty="0" smtClean="0"/>
              <a:t>Different types of Code injection </a:t>
            </a:r>
            <a:endParaRPr lang="en-US" sz="4800" dirty="0"/>
          </a:p>
        </p:txBody>
      </p:sp>
      <p:sp>
        <p:nvSpPr>
          <p:cNvPr id="4" name="Rectangle 3"/>
          <p:cNvSpPr/>
          <p:nvPr/>
        </p:nvSpPr>
        <p:spPr>
          <a:xfrm>
            <a:off x="242455" y="1828800"/>
            <a:ext cx="9844820" cy="3046988"/>
          </a:xfrm>
          <a:prstGeom prst="rect">
            <a:avLst/>
          </a:prstGeom>
        </p:spPr>
        <p:txBody>
          <a:bodyPr wrap="square">
            <a:spAutoFit/>
          </a:bodyPr>
          <a:lstStyle/>
          <a:p>
            <a:pPr marL="457200" indent="-457200">
              <a:lnSpc>
                <a:spcPct val="150000"/>
              </a:lnSpc>
              <a:buFont typeface="Arial" pitchFamily="34" charset="0"/>
              <a:buChar char="•"/>
            </a:pPr>
            <a:r>
              <a:rPr lang="en-US" sz="3200" dirty="0" smtClean="0"/>
              <a:t>SQL injection</a:t>
            </a:r>
          </a:p>
          <a:p>
            <a:pPr marL="457200" indent="-457200">
              <a:lnSpc>
                <a:spcPct val="150000"/>
              </a:lnSpc>
              <a:buFont typeface="Arial" pitchFamily="34" charset="0"/>
              <a:buChar char="•"/>
            </a:pPr>
            <a:r>
              <a:rPr lang="en-US" sz="3200" dirty="0" smtClean="0"/>
              <a:t>LDAP Injection </a:t>
            </a:r>
          </a:p>
          <a:p>
            <a:pPr marL="457200" indent="-457200">
              <a:lnSpc>
                <a:spcPct val="150000"/>
              </a:lnSpc>
              <a:buFont typeface="Arial" pitchFamily="34" charset="0"/>
              <a:buChar char="•"/>
            </a:pPr>
            <a:r>
              <a:rPr lang="en-US" sz="3200" dirty="0" smtClean="0"/>
              <a:t>OS Command Injection</a:t>
            </a:r>
          </a:p>
          <a:p>
            <a:pPr marL="457200" indent="-457200">
              <a:lnSpc>
                <a:spcPct val="150000"/>
              </a:lnSpc>
              <a:buFont typeface="Arial" pitchFamily="34" charset="0"/>
              <a:buChar char="•"/>
            </a:pPr>
            <a:r>
              <a:rPr lang="en-US" sz="3200" dirty="0" smtClean="0"/>
              <a:t>Cross-Site Scripting (“XSS”)</a:t>
            </a:r>
            <a:endParaRPr lang="en-US" sz="3200" dirty="0"/>
          </a:p>
        </p:txBody>
      </p:sp>
    </p:spTree>
    <p:extLst>
      <p:ext uri="{BB962C8B-B14F-4D97-AF65-F5344CB8AC3E}">
        <p14:creationId xmlns="" xmlns:p14="http://schemas.microsoft.com/office/powerpoint/2010/main" val="2538893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228600"/>
            <a:ext cx="4897431" cy="1334211"/>
          </a:xfrm>
          <a:prstGeom prst="rect">
            <a:avLst/>
          </a:prstGeom>
        </p:spPr>
        <p:txBody>
          <a:bodyPr wrap="none">
            <a:spAutoFit/>
          </a:bodyPr>
          <a:lstStyle/>
          <a:p>
            <a:pPr>
              <a:lnSpc>
                <a:spcPct val="150000"/>
              </a:lnSpc>
            </a:pPr>
            <a:r>
              <a:rPr lang="en-US" sz="6000" dirty="0" smtClean="0"/>
              <a:t>LDAP Injection </a:t>
            </a:r>
          </a:p>
        </p:txBody>
      </p:sp>
      <p:sp>
        <p:nvSpPr>
          <p:cNvPr id="3" name="Rectangle 2"/>
          <p:cNvSpPr/>
          <p:nvPr/>
        </p:nvSpPr>
        <p:spPr>
          <a:xfrm>
            <a:off x="401706" y="2057400"/>
            <a:ext cx="8305800" cy="3046988"/>
          </a:xfrm>
          <a:prstGeom prst="rect">
            <a:avLst/>
          </a:prstGeom>
        </p:spPr>
        <p:txBody>
          <a:bodyPr wrap="square">
            <a:spAutoFit/>
          </a:bodyPr>
          <a:lstStyle/>
          <a:p>
            <a:pPr marL="457200" indent="-457200">
              <a:buFont typeface="Arial" pitchFamily="34" charset="0"/>
              <a:buChar char="•"/>
            </a:pPr>
            <a:r>
              <a:rPr lang="en-US" sz="3200" dirty="0" smtClean="0"/>
              <a:t>LDAP is Lightweight </a:t>
            </a:r>
            <a:r>
              <a:rPr lang="en-US" sz="3200" dirty="0"/>
              <a:t>Directory </a:t>
            </a:r>
            <a:r>
              <a:rPr lang="en-US" sz="3200" dirty="0" smtClean="0"/>
              <a:t>Access Protocol.</a:t>
            </a:r>
          </a:p>
          <a:p>
            <a:pPr marL="457200" indent="-457200">
              <a:buFont typeface="Arial" pitchFamily="34" charset="0"/>
              <a:buChar char="•"/>
            </a:pPr>
            <a:r>
              <a:rPr lang="en-US" sz="3200" dirty="0" smtClean="0"/>
              <a:t>LDAP </a:t>
            </a:r>
            <a:r>
              <a:rPr lang="en-US" sz="3200" dirty="0"/>
              <a:t>injection is an attack technique of exploiting web applications </a:t>
            </a:r>
            <a:r>
              <a:rPr lang="en-US" sz="3200" dirty="0" smtClean="0"/>
              <a:t>that use </a:t>
            </a:r>
            <a:r>
              <a:rPr lang="en-US" sz="3200" dirty="0"/>
              <a:t>client-supplied data in LDAP statements without first </a:t>
            </a:r>
            <a:r>
              <a:rPr lang="en-US" sz="3200" dirty="0" smtClean="0"/>
              <a:t>stripping potentially </a:t>
            </a:r>
            <a:r>
              <a:rPr lang="en-US" sz="3200" dirty="0"/>
              <a:t>harmful characters from the request.</a:t>
            </a:r>
          </a:p>
        </p:txBody>
      </p:sp>
    </p:spTree>
    <p:extLst>
      <p:ext uri="{BB962C8B-B14F-4D97-AF65-F5344CB8AC3E}">
        <p14:creationId xmlns="" xmlns:p14="http://schemas.microsoft.com/office/powerpoint/2010/main" val="15194892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228600"/>
            <a:ext cx="4897431" cy="1334211"/>
          </a:xfrm>
          <a:prstGeom prst="rect">
            <a:avLst/>
          </a:prstGeom>
        </p:spPr>
        <p:txBody>
          <a:bodyPr wrap="none">
            <a:spAutoFit/>
          </a:bodyPr>
          <a:lstStyle/>
          <a:p>
            <a:pPr>
              <a:lnSpc>
                <a:spcPct val="150000"/>
              </a:lnSpc>
            </a:pPr>
            <a:r>
              <a:rPr lang="en-US" sz="6000" dirty="0" smtClean="0"/>
              <a:t>LDAP Injection </a:t>
            </a:r>
          </a:p>
        </p:txBody>
      </p:sp>
      <p:pic>
        <p:nvPicPr>
          <p:cNvPr id="3" name="Picture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248366" y="1641139"/>
            <a:ext cx="6828833" cy="4657725"/>
          </a:xfrm>
          <a:prstGeom prst="rect">
            <a:avLst/>
          </a:prstGeom>
        </p:spPr>
      </p:pic>
    </p:spTree>
    <p:extLst>
      <p:ext uri="{BB962C8B-B14F-4D97-AF65-F5344CB8AC3E}">
        <p14:creationId xmlns="" xmlns:p14="http://schemas.microsoft.com/office/powerpoint/2010/main" val="16590144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8964" y="34636"/>
            <a:ext cx="5253298" cy="1477328"/>
          </a:xfrm>
          <a:prstGeom prst="rect">
            <a:avLst/>
          </a:prstGeom>
        </p:spPr>
        <p:txBody>
          <a:bodyPr wrap="none">
            <a:spAutoFit/>
          </a:bodyPr>
          <a:lstStyle/>
          <a:p>
            <a:pPr>
              <a:lnSpc>
                <a:spcPct val="150000"/>
              </a:lnSpc>
            </a:pPr>
            <a:r>
              <a:rPr lang="en-US" sz="6000" dirty="0" smtClean="0"/>
              <a:t>LDAP Injection ?</a:t>
            </a:r>
          </a:p>
        </p:txBody>
      </p:sp>
      <p:sp>
        <p:nvSpPr>
          <p:cNvPr id="3" name="Rectangle 2"/>
          <p:cNvSpPr/>
          <p:nvPr/>
        </p:nvSpPr>
        <p:spPr>
          <a:xfrm>
            <a:off x="173182" y="1752599"/>
            <a:ext cx="8534400" cy="5016758"/>
          </a:xfrm>
          <a:prstGeom prst="rect">
            <a:avLst/>
          </a:prstGeom>
        </p:spPr>
        <p:txBody>
          <a:bodyPr wrap="square">
            <a:spAutoFit/>
          </a:bodyPr>
          <a:lstStyle/>
          <a:p>
            <a:pPr marL="457200" indent="-457200" algn="just">
              <a:buFont typeface="Arial" pitchFamily="34" charset="0"/>
              <a:buChar char="•"/>
            </a:pPr>
            <a:r>
              <a:rPr lang="en-US" sz="3200" dirty="0"/>
              <a:t>When a web application fails to properly </a:t>
            </a:r>
            <a:r>
              <a:rPr lang="en-US" sz="3200" dirty="0" err="1"/>
              <a:t>sanitise</a:t>
            </a:r>
            <a:r>
              <a:rPr lang="en-US" sz="3200" dirty="0"/>
              <a:t> user-supplied input, it </a:t>
            </a:r>
            <a:r>
              <a:rPr lang="en-US" sz="3200" dirty="0" smtClean="0"/>
              <a:t>is possible </a:t>
            </a:r>
            <a:r>
              <a:rPr lang="en-US" sz="3200" dirty="0"/>
              <a:t>for an attacker to alter the construction of an LDAP </a:t>
            </a:r>
            <a:r>
              <a:rPr lang="en-US" sz="3200" dirty="0" smtClean="0"/>
              <a:t>statement.</a:t>
            </a:r>
          </a:p>
          <a:p>
            <a:pPr marL="457200" indent="-457200" algn="just">
              <a:buFont typeface="Arial" pitchFamily="34" charset="0"/>
              <a:buChar char="•"/>
            </a:pPr>
            <a:r>
              <a:rPr lang="en-US" sz="3200" dirty="0" smtClean="0"/>
              <a:t>Once </a:t>
            </a:r>
            <a:r>
              <a:rPr lang="en-US" sz="3200" dirty="0"/>
              <a:t>an attacker is able to modify an LDAP statement, the process will </a:t>
            </a:r>
            <a:r>
              <a:rPr lang="en-US" sz="3200" dirty="0" smtClean="0"/>
              <a:t>run with </a:t>
            </a:r>
            <a:r>
              <a:rPr lang="en-US" sz="3200" dirty="0"/>
              <a:t>the same permissions as the component that executed the command</a:t>
            </a:r>
            <a:r>
              <a:rPr lang="en-US" sz="3200" dirty="0" smtClean="0"/>
              <a:t>.(</a:t>
            </a:r>
            <a:r>
              <a:rPr lang="en-US" sz="3200" dirty="0"/>
              <a:t>e.g. Database server, Web application server, Web server, etc.). </a:t>
            </a:r>
            <a:endParaRPr lang="en-US" sz="3200" dirty="0" smtClean="0"/>
          </a:p>
        </p:txBody>
      </p:sp>
    </p:spTree>
    <p:extLst>
      <p:ext uri="{BB962C8B-B14F-4D97-AF65-F5344CB8AC3E}">
        <p14:creationId xmlns="" xmlns:p14="http://schemas.microsoft.com/office/powerpoint/2010/main" val="18548103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981200"/>
            <a:ext cx="8229600" cy="4031873"/>
          </a:xfrm>
          <a:prstGeom prst="rect">
            <a:avLst/>
          </a:prstGeom>
        </p:spPr>
        <p:txBody>
          <a:bodyPr wrap="square">
            <a:spAutoFit/>
          </a:bodyPr>
          <a:lstStyle/>
          <a:p>
            <a:pPr marL="457200" indent="-457200" algn="just">
              <a:buFont typeface="Arial" pitchFamily="34" charset="0"/>
              <a:buChar char="•"/>
            </a:pPr>
            <a:r>
              <a:rPr lang="en-US" sz="3200" dirty="0" smtClean="0"/>
              <a:t>This can cause serious security problems where the permissions grant the rights to query, modify or remove anything inside the LDAP tree. </a:t>
            </a:r>
          </a:p>
          <a:p>
            <a:pPr marL="457200" indent="-457200" algn="just">
              <a:buFont typeface="Arial" pitchFamily="34" charset="0"/>
              <a:buChar char="•"/>
            </a:pPr>
            <a:r>
              <a:rPr lang="en-US" sz="3200" dirty="0" smtClean="0"/>
              <a:t>The same advanced exploitation techniques available in SQL Injection can also be similarly applied in LDAP Injection.</a:t>
            </a:r>
            <a:endParaRPr lang="en-US" sz="3200" dirty="0"/>
          </a:p>
        </p:txBody>
      </p:sp>
      <p:sp>
        <p:nvSpPr>
          <p:cNvPr id="3" name="Rectangle 2"/>
          <p:cNvSpPr/>
          <p:nvPr/>
        </p:nvSpPr>
        <p:spPr>
          <a:xfrm>
            <a:off x="2098964" y="34636"/>
            <a:ext cx="5253298" cy="1334211"/>
          </a:xfrm>
          <a:prstGeom prst="rect">
            <a:avLst/>
          </a:prstGeom>
        </p:spPr>
        <p:txBody>
          <a:bodyPr wrap="none">
            <a:spAutoFit/>
          </a:bodyPr>
          <a:lstStyle/>
          <a:p>
            <a:pPr>
              <a:lnSpc>
                <a:spcPct val="150000"/>
              </a:lnSpc>
            </a:pPr>
            <a:r>
              <a:rPr lang="en-US" sz="6000" dirty="0" smtClean="0"/>
              <a:t>LDAP Injection? </a:t>
            </a:r>
          </a:p>
        </p:txBody>
      </p:sp>
    </p:spTree>
    <p:extLst>
      <p:ext uri="{BB962C8B-B14F-4D97-AF65-F5344CB8AC3E}">
        <p14:creationId xmlns="" xmlns:p14="http://schemas.microsoft.com/office/powerpoint/2010/main" val="28150045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832</TotalTime>
  <Words>918</Words>
  <Application>Microsoft Office PowerPoint</Application>
  <PresentationFormat>On-screen Show (4:3)</PresentationFormat>
  <Paragraphs>80</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Paper</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Afrin</dc:creator>
  <cp:lastModifiedBy>Etrat Rayaneh</cp:lastModifiedBy>
  <cp:revision>36</cp:revision>
  <dcterms:created xsi:type="dcterms:W3CDTF">2011-03-25T23:09:46Z</dcterms:created>
  <dcterms:modified xsi:type="dcterms:W3CDTF">2015-03-08T22:16:21Z</dcterms:modified>
</cp:coreProperties>
</file>