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2" r:id="rId10"/>
    <p:sldId id="266" r:id="rId11"/>
    <p:sldId id="267" r:id="rId12"/>
    <p:sldId id="263"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Nunito" pitchFamily="2" charset="0"/>
      <p:regular r:id="rId23"/>
      <p:bold r:id="rId24"/>
      <p:italic r:id="rId25"/>
      <p:boldItalic r:id="rId26"/>
    </p:embeddedFont>
    <p:embeddedFont>
      <p:font typeface="Nunito ExtraBold" pitchFamily="2" charset="0"/>
      <p:bold r:id="rId27"/>
      <p:boldItalic r:id="rId28"/>
    </p:embeddedFont>
    <p:embeddedFont>
      <p:font typeface="Nunito SemiBold"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9D8DB-8631-422C-9A4E-9179519CD17A}" v="21" dt="2021-10-29T21:03:14.123"/>
  </p1510:revLst>
</p1510:revInfo>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1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5/10/relationships/revisionInfo" Target="revisionInfo.xml"/><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ges Shahmohamadi" userId="5feb95dd25bf0cc3" providerId="LiveId" clId="{8379D8DB-8631-422C-9A4E-9179519CD17A}"/>
    <pc:docChg chg="undo custSel addSld delSld modSld">
      <pc:chgData name="Narges Shahmohamadi" userId="5feb95dd25bf0cc3" providerId="LiveId" clId="{8379D8DB-8631-422C-9A4E-9179519CD17A}" dt="2021-10-29T21:05:46.469" v="1117" actId="2711"/>
      <pc:docMkLst>
        <pc:docMk/>
      </pc:docMkLst>
      <pc:sldChg chg="addSp modSp mod">
        <pc:chgData name="Narges Shahmohamadi" userId="5feb95dd25bf0cc3" providerId="LiveId" clId="{8379D8DB-8631-422C-9A4E-9179519CD17A}" dt="2021-10-27T16:44:04.957" v="219" actId="1076"/>
        <pc:sldMkLst>
          <pc:docMk/>
          <pc:sldMk cId="0" sldId="257"/>
        </pc:sldMkLst>
        <pc:spChg chg="add mod">
          <ac:chgData name="Narges Shahmohamadi" userId="5feb95dd25bf0cc3" providerId="LiveId" clId="{8379D8DB-8631-422C-9A4E-9179519CD17A}" dt="2021-10-27T16:44:04.957" v="219" actId="1076"/>
          <ac:spMkLst>
            <pc:docMk/>
            <pc:sldMk cId="0" sldId="257"/>
            <ac:spMk id="4" creationId="{E7AEF4E1-FEA3-4578-83BE-C242D940C41B}"/>
          </ac:spMkLst>
        </pc:spChg>
      </pc:sldChg>
      <pc:sldChg chg="modSp mod">
        <pc:chgData name="Narges Shahmohamadi" userId="5feb95dd25bf0cc3" providerId="LiveId" clId="{8379D8DB-8631-422C-9A4E-9179519CD17A}" dt="2021-10-27T16:44:31.158" v="221" actId="2711"/>
        <pc:sldMkLst>
          <pc:docMk/>
          <pc:sldMk cId="0" sldId="258"/>
        </pc:sldMkLst>
        <pc:spChg chg="mod">
          <ac:chgData name="Narges Shahmohamadi" userId="5feb95dd25bf0cc3" providerId="LiveId" clId="{8379D8DB-8631-422C-9A4E-9179519CD17A}" dt="2021-10-27T16:44:31.158" v="221" actId="2711"/>
          <ac:spMkLst>
            <pc:docMk/>
            <pc:sldMk cId="0" sldId="258"/>
            <ac:spMk id="68" creationId="{00000000-0000-0000-0000-000000000000}"/>
          </ac:spMkLst>
        </pc:spChg>
      </pc:sldChg>
      <pc:sldChg chg="addSp modSp mod">
        <pc:chgData name="Narges Shahmohamadi" userId="5feb95dd25bf0cc3" providerId="LiveId" clId="{8379D8DB-8631-422C-9A4E-9179519CD17A}" dt="2021-10-27T17:03:27.700" v="352" actId="20577"/>
        <pc:sldMkLst>
          <pc:docMk/>
          <pc:sldMk cId="0" sldId="259"/>
        </pc:sldMkLst>
        <pc:spChg chg="mod">
          <ac:chgData name="Narges Shahmohamadi" userId="5feb95dd25bf0cc3" providerId="LiveId" clId="{8379D8DB-8631-422C-9A4E-9179519CD17A}" dt="2021-10-27T17:03:27.700" v="352" actId="20577"/>
          <ac:spMkLst>
            <pc:docMk/>
            <pc:sldMk cId="0" sldId="259"/>
            <ac:spMk id="74" creationId="{00000000-0000-0000-0000-000000000000}"/>
          </ac:spMkLst>
        </pc:spChg>
        <pc:picChg chg="add mod">
          <ac:chgData name="Narges Shahmohamadi" userId="5feb95dd25bf0cc3" providerId="LiveId" clId="{8379D8DB-8631-422C-9A4E-9179519CD17A}" dt="2021-10-27T16:45:05.379" v="222" actId="1076"/>
          <ac:picMkLst>
            <pc:docMk/>
            <pc:sldMk cId="0" sldId="259"/>
            <ac:picMk id="3" creationId="{FE915165-5A45-4F62-8026-CD6B9813B522}"/>
          </ac:picMkLst>
        </pc:picChg>
      </pc:sldChg>
      <pc:sldChg chg="addSp modSp mod">
        <pc:chgData name="Narges Shahmohamadi" userId="5feb95dd25bf0cc3" providerId="LiveId" clId="{8379D8DB-8631-422C-9A4E-9179519CD17A}" dt="2021-10-27T17:04:21.771" v="382"/>
        <pc:sldMkLst>
          <pc:docMk/>
          <pc:sldMk cId="0" sldId="260"/>
        </pc:sldMkLst>
        <pc:spChg chg="mod">
          <ac:chgData name="Narges Shahmohamadi" userId="5feb95dd25bf0cc3" providerId="LiveId" clId="{8379D8DB-8631-422C-9A4E-9179519CD17A}" dt="2021-10-27T17:04:21.771" v="382"/>
          <ac:spMkLst>
            <pc:docMk/>
            <pc:sldMk cId="0" sldId="260"/>
            <ac:spMk id="80" creationId="{00000000-0000-0000-0000-000000000000}"/>
          </ac:spMkLst>
        </pc:spChg>
        <pc:picChg chg="add mod">
          <ac:chgData name="Narges Shahmohamadi" userId="5feb95dd25bf0cc3" providerId="LiveId" clId="{8379D8DB-8631-422C-9A4E-9179519CD17A}" dt="2021-10-27T16:53:23.546" v="303" actId="1076"/>
          <ac:picMkLst>
            <pc:docMk/>
            <pc:sldMk cId="0" sldId="260"/>
            <ac:picMk id="3" creationId="{2B4C0F60-50EA-4884-87FB-5DA3BE2A9624}"/>
          </ac:picMkLst>
        </pc:picChg>
        <pc:picChg chg="add mod">
          <ac:chgData name="Narges Shahmohamadi" userId="5feb95dd25bf0cc3" providerId="LiveId" clId="{8379D8DB-8631-422C-9A4E-9179519CD17A}" dt="2021-10-27T16:53:21.453" v="302" actId="1076"/>
          <ac:picMkLst>
            <pc:docMk/>
            <pc:sldMk cId="0" sldId="260"/>
            <ac:picMk id="5" creationId="{2EB8ED7D-8608-4413-8F2B-0EDFFFC86CF2}"/>
          </ac:picMkLst>
        </pc:picChg>
      </pc:sldChg>
      <pc:sldChg chg="modSp mod">
        <pc:chgData name="Narges Shahmohamadi" userId="5feb95dd25bf0cc3" providerId="LiveId" clId="{8379D8DB-8631-422C-9A4E-9179519CD17A}" dt="2021-10-27T17:08:55.570" v="437" actId="313"/>
        <pc:sldMkLst>
          <pc:docMk/>
          <pc:sldMk cId="0" sldId="261"/>
        </pc:sldMkLst>
        <pc:spChg chg="mod">
          <ac:chgData name="Narges Shahmohamadi" userId="5feb95dd25bf0cc3" providerId="LiveId" clId="{8379D8DB-8631-422C-9A4E-9179519CD17A}" dt="2021-10-27T17:08:55.570" v="437" actId="313"/>
          <ac:spMkLst>
            <pc:docMk/>
            <pc:sldMk cId="0" sldId="261"/>
            <ac:spMk id="86" creationId="{00000000-0000-0000-0000-000000000000}"/>
          </ac:spMkLst>
        </pc:spChg>
      </pc:sldChg>
      <pc:sldChg chg="addSp delSp modSp mod">
        <pc:chgData name="Narges Shahmohamadi" userId="5feb95dd25bf0cc3" providerId="LiveId" clId="{8379D8DB-8631-422C-9A4E-9179519CD17A}" dt="2021-10-29T21:05:33.661" v="1115" actId="2711"/>
        <pc:sldMkLst>
          <pc:docMk/>
          <pc:sldMk cId="0" sldId="262"/>
        </pc:sldMkLst>
        <pc:spChg chg="mod">
          <ac:chgData name="Narges Shahmohamadi" userId="5feb95dd25bf0cc3" providerId="LiveId" clId="{8379D8DB-8631-422C-9A4E-9179519CD17A}" dt="2021-10-29T21:05:33.661" v="1115" actId="2711"/>
          <ac:spMkLst>
            <pc:docMk/>
            <pc:sldMk cId="0" sldId="262"/>
            <ac:spMk id="91" creationId="{00000000-0000-0000-0000-000000000000}"/>
          </ac:spMkLst>
        </pc:spChg>
        <pc:spChg chg="mod">
          <ac:chgData name="Narges Shahmohamadi" userId="5feb95dd25bf0cc3" providerId="LiveId" clId="{8379D8DB-8631-422C-9A4E-9179519CD17A}" dt="2021-10-29T20:47:40.137" v="1065" actId="20577"/>
          <ac:spMkLst>
            <pc:docMk/>
            <pc:sldMk cId="0" sldId="262"/>
            <ac:spMk id="92" creationId="{00000000-0000-0000-0000-000000000000}"/>
          </ac:spMkLst>
        </pc:spChg>
        <pc:picChg chg="add del mod">
          <ac:chgData name="Narges Shahmohamadi" userId="5feb95dd25bf0cc3" providerId="LiveId" clId="{8379D8DB-8631-422C-9A4E-9179519CD17A}" dt="2021-10-29T20:46:28.482" v="1047" actId="21"/>
          <ac:picMkLst>
            <pc:docMk/>
            <pc:sldMk cId="0" sldId="262"/>
            <ac:picMk id="3" creationId="{FA428D26-A5AD-4260-93F0-36FE50315292}"/>
          </ac:picMkLst>
        </pc:picChg>
        <pc:picChg chg="add mod">
          <ac:chgData name="Narges Shahmohamadi" userId="5feb95dd25bf0cc3" providerId="LiveId" clId="{8379D8DB-8631-422C-9A4E-9179519CD17A}" dt="2021-10-29T20:46:42.769" v="1051" actId="962"/>
          <ac:picMkLst>
            <pc:docMk/>
            <pc:sldMk cId="0" sldId="262"/>
            <ac:picMk id="4" creationId="{3A51F051-2155-45D1-9FE4-D310E145570D}"/>
          </ac:picMkLst>
        </pc:picChg>
      </pc:sldChg>
      <pc:sldChg chg="addSp delSp modSp new mod">
        <pc:chgData name="Narges Shahmohamadi" userId="5feb95dd25bf0cc3" providerId="LiveId" clId="{8379D8DB-8631-422C-9A4E-9179519CD17A}" dt="2021-10-29T21:05:46.469" v="1117" actId="2711"/>
        <pc:sldMkLst>
          <pc:docMk/>
          <pc:sldMk cId="4153639477" sldId="264"/>
        </pc:sldMkLst>
        <pc:spChg chg="mod">
          <ac:chgData name="Narges Shahmohamadi" userId="5feb95dd25bf0cc3" providerId="LiveId" clId="{8379D8DB-8631-422C-9A4E-9179519CD17A}" dt="2021-10-29T21:05:46.469" v="1117" actId="2711"/>
          <ac:spMkLst>
            <pc:docMk/>
            <pc:sldMk cId="4153639477" sldId="264"/>
            <ac:spMk id="2" creationId="{581CC28E-DD69-4C8B-9971-B7F482DAB335}"/>
          </ac:spMkLst>
        </pc:spChg>
        <pc:spChg chg="mod">
          <ac:chgData name="Narges Shahmohamadi" userId="5feb95dd25bf0cc3" providerId="LiveId" clId="{8379D8DB-8631-422C-9A4E-9179519CD17A}" dt="2021-10-29T21:02:14.511" v="1097" actId="2711"/>
          <ac:spMkLst>
            <pc:docMk/>
            <pc:sldMk cId="4153639477" sldId="264"/>
            <ac:spMk id="3" creationId="{C0BB0326-3400-46F3-A12A-671728CA127D}"/>
          </ac:spMkLst>
        </pc:spChg>
        <pc:spChg chg="add del">
          <ac:chgData name="Narges Shahmohamadi" userId="5feb95dd25bf0cc3" providerId="LiveId" clId="{8379D8DB-8631-422C-9A4E-9179519CD17A}" dt="2021-10-27T17:35:37.976" v="627"/>
          <ac:spMkLst>
            <pc:docMk/>
            <pc:sldMk cId="4153639477" sldId="264"/>
            <ac:spMk id="4" creationId="{220808FA-5B1E-43EF-A15F-BFE547B016AB}"/>
          </ac:spMkLst>
        </pc:spChg>
      </pc:sldChg>
      <pc:sldChg chg="addSp delSp modSp new mod">
        <pc:chgData name="Narges Shahmohamadi" userId="5feb95dd25bf0cc3" providerId="LiveId" clId="{8379D8DB-8631-422C-9A4E-9179519CD17A}" dt="2021-10-29T21:05:39.729" v="1116" actId="2711"/>
        <pc:sldMkLst>
          <pc:docMk/>
          <pc:sldMk cId="3333804307" sldId="265"/>
        </pc:sldMkLst>
        <pc:spChg chg="mod">
          <ac:chgData name="Narges Shahmohamadi" userId="5feb95dd25bf0cc3" providerId="LiveId" clId="{8379D8DB-8631-422C-9A4E-9179519CD17A}" dt="2021-10-29T21:05:39.729" v="1116" actId="2711"/>
          <ac:spMkLst>
            <pc:docMk/>
            <pc:sldMk cId="3333804307" sldId="265"/>
            <ac:spMk id="2" creationId="{D3359644-7187-46D9-B5DD-592BF1E4DAE6}"/>
          </ac:spMkLst>
        </pc:spChg>
        <pc:spChg chg="mod">
          <ac:chgData name="Narges Shahmohamadi" userId="5feb95dd25bf0cc3" providerId="LiveId" clId="{8379D8DB-8631-422C-9A4E-9179519CD17A}" dt="2021-10-27T19:09:09.023" v="893" actId="14100"/>
          <ac:spMkLst>
            <pc:docMk/>
            <pc:sldMk cId="3333804307" sldId="265"/>
            <ac:spMk id="3" creationId="{9811EC99-DF75-419A-9534-6682DC2E7828}"/>
          </ac:spMkLst>
        </pc:spChg>
        <pc:spChg chg="add del">
          <ac:chgData name="Narges Shahmohamadi" userId="5feb95dd25bf0cc3" providerId="LiveId" clId="{8379D8DB-8631-422C-9A4E-9179519CD17A}" dt="2021-10-27T17:44:21.602" v="844"/>
          <ac:spMkLst>
            <pc:docMk/>
            <pc:sldMk cId="3333804307" sldId="265"/>
            <ac:spMk id="6" creationId="{4CF91615-23BE-43F1-A48A-D223B42E280F}"/>
          </ac:spMkLst>
        </pc:spChg>
        <pc:picChg chg="add mod">
          <ac:chgData name="Narges Shahmohamadi" userId="5feb95dd25bf0cc3" providerId="LiveId" clId="{8379D8DB-8631-422C-9A4E-9179519CD17A}" dt="2021-10-27T17:40:59.076" v="691" actId="1076"/>
          <ac:picMkLst>
            <pc:docMk/>
            <pc:sldMk cId="3333804307" sldId="265"/>
            <ac:picMk id="5" creationId="{3F513986-22A1-4583-829A-548C4E7501FE}"/>
          </ac:picMkLst>
        </pc:picChg>
      </pc:sldChg>
      <pc:sldChg chg="new del">
        <pc:chgData name="Narges Shahmohamadi" userId="5feb95dd25bf0cc3" providerId="LiveId" clId="{8379D8DB-8631-422C-9A4E-9179519CD17A}" dt="2021-10-27T17:40:23.836" v="648" actId="680"/>
        <pc:sldMkLst>
          <pc:docMk/>
          <pc:sldMk cId="166831628" sldId="266"/>
        </pc:sldMkLst>
      </pc:sldChg>
      <pc:sldChg chg="addSp delSp modSp new mod">
        <pc:chgData name="Narges Shahmohamadi" userId="5feb95dd25bf0cc3" providerId="LiveId" clId="{8379D8DB-8631-422C-9A4E-9179519CD17A}" dt="2021-10-29T21:02:25.944" v="1098" actId="2711"/>
        <pc:sldMkLst>
          <pc:docMk/>
          <pc:sldMk cId="1518503362" sldId="266"/>
        </pc:sldMkLst>
        <pc:spChg chg="mod">
          <ac:chgData name="Narges Shahmohamadi" userId="5feb95dd25bf0cc3" providerId="LiveId" clId="{8379D8DB-8631-422C-9A4E-9179519CD17A}" dt="2021-10-27T19:21:45.245" v="1014"/>
          <ac:spMkLst>
            <pc:docMk/>
            <pc:sldMk cId="1518503362" sldId="266"/>
            <ac:spMk id="2" creationId="{F5941959-25DF-4BB6-8CD8-6EA29B2DFC50}"/>
          </ac:spMkLst>
        </pc:spChg>
        <pc:spChg chg="mod">
          <ac:chgData name="Narges Shahmohamadi" userId="5feb95dd25bf0cc3" providerId="LiveId" clId="{8379D8DB-8631-422C-9A4E-9179519CD17A}" dt="2021-10-29T21:02:25.944" v="1098" actId="2711"/>
          <ac:spMkLst>
            <pc:docMk/>
            <pc:sldMk cId="1518503362" sldId="266"/>
            <ac:spMk id="3" creationId="{8B2BFAF4-C311-462C-8BBB-E09B0550AB1F}"/>
          </ac:spMkLst>
        </pc:spChg>
        <pc:picChg chg="add del mod">
          <ac:chgData name="Narges Shahmohamadi" userId="5feb95dd25bf0cc3" providerId="LiveId" clId="{8379D8DB-8631-422C-9A4E-9179519CD17A}" dt="2021-10-29T20:47:47.497" v="1066" actId="21"/>
          <ac:picMkLst>
            <pc:docMk/>
            <pc:sldMk cId="1518503362" sldId="266"/>
            <ac:picMk id="5" creationId="{8B1C74E9-05D7-40F1-BCD7-A03D979ED415}"/>
          </ac:picMkLst>
        </pc:picChg>
        <pc:picChg chg="add mod">
          <ac:chgData name="Narges Shahmohamadi" userId="5feb95dd25bf0cc3" providerId="LiveId" clId="{8379D8DB-8631-422C-9A4E-9179519CD17A}" dt="2021-10-29T20:49:45.724" v="1086" actId="1076"/>
          <ac:picMkLst>
            <pc:docMk/>
            <pc:sldMk cId="1518503362" sldId="266"/>
            <ac:picMk id="6" creationId="{BD10008F-2166-4362-AAD3-74509514D94D}"/>
          </ac:picMkLst>
        </pc:picChg>
        <pc:picChg chg="add del mod">
          <ac:chgData name="Narges Shahmohamadi" userId="5feb95dd25bf0cc3" providerId="LiveId" clId="{8379D8DB-8631-422C-9A4E-9179519CD17A}" dt="2021-10-29T20:49:23.854" v="1077" actId="21"/>
          <ac:picMkLst>
            <pc:docMk/>
            <pc:sldMk cId="1518503362" sldId="266"/>
            <ac:picMk id="7" creationId="{8DA77161-6A33-4D5C-9292-B5F4BBEA5A12}"/>
          </ac:picMkLst>
        </pc:picChg>
        <pc:picChg chg="add mod">
          <ac:chgData name="Narges Shahmohamadi" userId="5feb95dd25bf0cc3" providerId="LiveId" clId="{8379D8DB-8631-422C-9A4E-9179519CD17A}" dt="2021-10-29T20:49:52.767" v="1087" actId="1076"/>
          <ac:picMkLst>
            <pc:docMk/>
            <pc:sldMk cId="1518503362" sldId="266"/>
            <ac:picMk id="9" creationId="{CD7C84D2-0261-4EC8-BB78-607DFAB3ACD5}"/>
          </ac:picMkLst>
        </pc:picChg>
      </pc:sldChg>
      <pc:sldChg chg="new del">
        <pc:chgData name="Narges Shahmohamadi" userId="5feb95dd25bf0cc3" providerId="LiveId" clId="{8379D8DB-8631-422C-9A4E-9179519CD17A}" dt="2021-10-27T17:40:16.086" v="646" actId="2696"/>
        <pc:sldMkLst>
          <pc:docMk/>
          <pc:sldMk cId="1670110106" sldId="266"/>
        </pc:sldMkLst>
      </pc:sldChg>
      <pc:sldChg chg="modSp new mod">
        <pc:chgData name="Narges Shahmohamadi" userId="5feb95dd25bf0cc3" providerId="LiveId" clId="{8379D8DB-8631-422C-9A4E-9179519CD17A}" dt="2021-10-29T21:05:27.342" v="1114" actId="2711"/>
        <pc:sldMkLst>
          <pc:docMk/>
          <pc:sldMk cId="3177004570" sldId="267"/>
        </pc:sldMkLst>
        <pc:spChg chg="mod">
          <ac:chgData name="Narges Shahmohamadi" userId="5feb95dd25bf0cc3" providerId="LiveId" clId="{8379D8DB-8631-422C-9A4E-9179519CD17A}" dt="2021-10-29T21:05:27.342" v="1114" actId="2711"/>
          <ac:spMkLst>
            <pc:docMk/>
            <pc:sldMk cId="3177004570" sldId="267"/>
            <ac:spMk id="2" creationId="{8158040B-C3FF-4258-8B6A-D3FCE6EA444B}"/>
          </ac:spMkLst>
        </pc:spChg>
        <pc:spChg chg="mod">
          <ac:chgData name="Narges Shahmohamadi" userId="5feb95dd25bf0cc3" providerId="LiveId" clId="{8379D8DB-8631-422C-9A4E-9179519CD17A}" dt="2021-10-29T21:04:05.630" v="1113" actId="20577"/>
          <ac:spMkLst>
            <pc:docMk/>
            <pc:sldMk cId="3177004570" sldId="267"/>
            <ac:spMk id="3" creationId="{1D24E107-4CC1-47F9-8275-6CB9AA1E08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69250"/>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latin typeface="Arial"/>
                <a:ea typeface="Arial"/>
                <a:cs typeface="Arial"/>
                <a:sym typeface="Arial"/>
              </a:rPr>
              <a:t>Business Presentation</a:t>
            </a:r>
            <a:endParaRPr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1959-25DF-4BB6-8CD8-6EA29B2DFC50}"/>
              </a:ext>
            </a:extLst>
          </p:cNvPr>
          <p:cNvSpPr>
            <a:spLocks noGrp="1"/>
          </p:cNvSpPr>
          <p:nvPr>
            <p:ph type="title"/>
          </p:nvPr>
        </p:nvSpPr>
        <p:spPr/>
        <p:txBody>
          <a:bodyPr/>
          <a:lstStyle/>
          <a:p>
            <a:r>
              <a:rPr lang="en-US" dirty="0"/>
              <a:t>Model Performance Summary</a:t>
            </a:r>
          </a:p>
        </p:txBody>
      </p:sp>
      <p:sp>
        <p:nvSpPr>
          <p:cNvPr id="3" name="Text Placeholder 2">
            <a:extLst>
              <a:ext uri="{FF2B5EF4-FFF2-40B4-BE49-F238E27FC236}">
                <a16:creationId xmlns:a16="http://schemas.microsoft.com/office/drawing/2014/main" id="{8B2BFAF4-C311-462C-8BBB-E09B0550AB1F}"/>
              </a:ext>
            </a:extLst>
          </p:cNvPr>
          <p:cNvSpPr>
            <a:spLocks noGrp="1"/>
          </p:cNvSpPr>
          <p:nvPr>
            <p:ph type="body" idx="1"/>
          </p:nvPr>
        </p:nvSpPr>
        <p:spPr>
          <a:xfrm>
            <a:off x="202549" y="1739589"/>
            <a:ext cx="3521957" cy="1620645"/>
          </a:xfrm>
        </p:spPr>
        <p:txBody>
          <a:bodyPr/>
          <a:lstStyle/>
          <a:p>
            <a:pPr algn="l">
              <a:buFont typeface="Arial" panose="020B0604020202020204" pitchFamily="34" charset="0"/>
              <a:buChar char="•"/>
            </a:pPr>
            <a:r>
              <a:rPr lang="en-US" b="0" i="0" dirty="0">
                <a:solidFill>
                  <a:srgbClr val="000000"/>
                </a:solidFill>
                <a:effectLst/>
                <a:latin typeface="+mn-lt"/>
              </a:rPr>
              <a:t>V18 is the most important variable in predicting maintenance followed by V39, V3, V26 and V10.</a:t>
            </a:r>
          </a:p>
        </p:txBody>
      </p:sp>
      <p:pic>
        <p:nvPicPr>
          <p:cNvPr id="6" name="Picture 5" descr="Shape&#10;&#10;Description automatically generated">
            <a:extLst>
              <a:ext uri="{FF2B5EF4-FFF2-40B4-BE49-F238E27FC236}">
                <a16:creationId xmlns:a16="http://schemas.microsoft.com/office/drawing/2014/main" id="{BD10008F-2166-4362-AAD3-74509514D94D}"/>
              </a:ext>
            </a:extLst>
          </p:cNvPr>
          <p:cNvPicPr>
            <a:picLocks noChangeAspect="1"/>
          </p:cNvPicPr>
          <p:nvPr/>
        </p:nvPicPr>
        <p:blipFill>
          <a:blip r:embed="rId2"/>
          <a:stretch>
            <a:fillRect/>
          </a:stretch>
        </p:blipFill>
        <p:spPr>
          <a:xfrm>
            <a:off x="4910937" y="490654"/>
            <a:ext cx="4139315" cy="4579434"/>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CD7C84D2-0261-4EC8-BB78-607DFAB3ACD5}"/>
              </a:ext>
            </a:extLst>
          </p:cNvPr>
          <p:cNvPicPr>
            <a:picLocks noChangeAspect="1"/>
          </p:cNvPicPr>
          <p:nvPr/>
        </p:nvPicPr>
        <p:blipFill>
          <a:blip r:embed="rId3"/>
          <a:stretch>
            <a:fillRect/>
          </a:stretch>
        </p:blipFill>
        <p:spPr>
          <a:xfrm>
            <a:off x="148683" y="3248721"/>
            <a:ext cx="4510709" cy="758646"/>
          </a:xfrm>
          <a:prstGeom prst="rect">
            <a:avLst/>
          </a:prstGeom>
        </p:spPr>
      </p:pic>
    </p:spTree>
    <p:extLst>
      <p:ext uri="{BB962C8B-B14F-4D97-AF65-F5344CB8AC3E}">
        <p14:creationId xmlns:p14="http://schemas.microsoft.com/office/powerpoint/2010/main" val="151850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040B-C3FF-4258-8B6A-D3FCE6EA444B}"/>
              </a:ext>
            </a:extLst>
          </p:cNvPr>
          <p:cNvSpPr>
            <a:spLocks noGrp="1"/>
          </p:cNvSpPr>
          <p:nvPr>
            <p:ph type="title"/>
          </p:nvPr>
        </p:nvSpPr>
        <p:spPr/>
        <p:txBody>
          <a:bodyPr/>
          <a:lstStyle/>
          <a:p>
            <a:r>
              <a:rPr lang="en-US" b="1" i="0" dirty="0">
                <a:solidFill>
                  <a:srgbClr val="000000"/>
                </a:solidFill>
                <a:effectLst/>
                <a:latin typeface="Nunito" pitchFamily="2" charset="0"/>
              </a:rPr>
              <a:t>Business Insights and Conclusions</a:t>
            </a:r>
            <a:br>
              <a:rPr lang="en-US" b="1" i="0" dirty="0">
                <a:solidFill>
                  <a:srgbClr val="000000"/>
                </a:solidFill>
                <a:effectLst/>
                <a:latin typeface="Helvetica Neue"/>
              </a:rPr>
            </a:br>
            <a:endParaRPr lang="en-US" dirty="0"/>
          </a:p>
        </p:txBody>
      </p:sp>
      <p:sp>
        <p:nvSpPr>
          <p:cNvPr id="3" name="Text Placeholder 2">
            <a:extLst>
              <a:ext uri="{FF2B5EF4-FFF2-40B4-BE49-F238E27FC236}">
                <a16:creationId xmlns:a16="http://schemas.microsoft.com/office/drawing/2014/main" id="{1D24E107-4CC1-47F9-8275-6CB9AA1E0852}"/>
              </a:ext>
            </a:extLst>
          </p:cNvPr>
          <p:cNvSpPr>
            <a:spLocks noGrp="1"/>
          </p:cNvSpPr>
          <p:nvPr>
            <p:ph type="body" idx="1"/>
          </p:nvPr>
        </p:nvSpPr>
        <p:spPr>
          <a:xfrm>
            <a:off x="202550" y="861975"/>
            <a:ext cx="8629800" cy="4051996"/>
          </a:xfrm>
        </p:spPr>
        <p:txBody>
          <a:bodyPr/>
          <a:lstStyle/>
          <a:p>
            <a:r>
              <a:rPr lang="en-US" dirty="0">
                <a:latin typeface="+mn-lt"/>
              </a:rPr>
              <a:t>We have been able to build a predictive model:</a:t>
            </a:r>
          </a:p>
          <a:p>
            <a:pPr marL="133350" indent="0">
              <a:buNone/>
            </a:pPr>
            <a:endParaRPr lang="en-US" dirty="0">
              <a:latin typeface="+mn-lt"/>
            </a:endParaRPr>
          </a:p>
          <a:p>
            <a:pPr marL="133350" indent="0">
              <a:buNone/>
            </a:pPr>
            <a:r>
              <a:rPr lang="en-US" dirty="0">
                <a:latin typeface="+mn-lt"/>
              </a:rPr>
              <a:t>a) that the ReneWind company can deploy this model to identify generator's failures so that the generator could be repaired before failing/breaking and the overall maintenance cost of the generators can be brought down.</a:t>
            </a:r>
          </a:p>
          <a:p>
            <a:endParaRPr lang="en-US" dirty="0">
              <a:latin typeface="+mn-lt"/>
            </a:endParaRPr>
          </a:p>
          <a:p>
            <a:pPr marL="133350" indent="0">
              <a:buNone/>
            </a:pPr>
            <a:r>
              <a:rPr lang="en-US" dirty="0">
                <a:latin typeface="+mn-lt"/>
              </a:rPr>
              <a:t>b) that the ReneWing company can use to find the key causes that drive maintenance.</a:t>
            </a:r>
          </a:p>
          <a:p>
            <a:endParaRPr lang="en-US" dirty="0">
              <a:latin typeface="+mn-lt"/>
            </a:endParaRPr>
          </a:p>
          <a:p>
            <a:pPr marL="133350" indent="0">
              <a:buNone/>
            </a:pPr>
            <a:r>
              <a:rPr lang="en-US" dirty="0">
                <a:latin typeface="+mn-lt"/>
              </a:rPr>
              <a:t>c) based on the model, companies can take appropriate actions to build better retention policies maintenance costs.</a:t>
            </a:r>
          </a:p>
          <a:p>
            <a:endParaRPr lang="en-US" dirty="0">
              <a:latin typeface="+mn-lt"/>
            </a:endParaRPr>
          </a:p>
          <a:p>
            <a:r>
              <a:rPr lang="en-US" dirty="0">
                <a:latin typeface="+mn-lt"/>
              </a:rPr>
              <a:t>Factors that drive the maintenance = V18, V39,V3,V26 and V10</a:t>
            </a:r>
          </a:p>
          <a:p>
            <a:r>
              <a:rPr lang="en-US" b="0" i="0" dirty="0">
                <a:solidFill>
                  <a:srgbClr val="000000"/>
                </a:solidFill>
                <a:effectLst/>
                <a:latin typeface="+mn-lt"/>
              </a:rPr>
              <a:t>The model can maximize the ratio of minimum possible maintenance cost and the maintenance cost associated with the model (</a:t>
            </a:r>
            <a:r>
              <a:rPr lang="en-US" b="0" i="0" dirty="0" err="1">
                <a:solidFill>
                  <a:srgbClr val="000000"/>
                </a:solidFill>
                <a:effectLst/>
                <a:latin typeface="+mn-lt"/>
              </a:rPr>
              <a:t>Minimum_Vs_Model_cost</a:t>
            </a:r>
            <a:r>
              <a:rPr lang="en-US" b="0" i="0" dirty="0">
                <a:solidFill>
                  <a:srgbClr val="000000"/>
                </a:solidFill>
                <a:effectLst/>
                <a:latin typeface="+mn-lt"/>
              </a:rPr>
              <a:t>) = 0.79</a:t>
            </a:r>
            <a:endParaRPr lang="en-US" dirty="0">
              <a:latin typeface="+mn-lt"/>
            </a:endParaRPr>
          </a:p>
          <a:p>
            <a:endParaRPr lang="en-US" dirty="0"/>
          </a:p>
        </p:txBody>
      </p:sp>
    </p:spTree>
    <p:extLst>
      <p:ext uri="{BB962C8B-B14F-4D97-AF65-F5344CB8AC3E}">
        <p14:creationId xmlns:p14="http://schemas.microsoft.com/office/powerpoint/2010/main" val="317700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Contents</a:t>
            </a:r>
            <a:endParaRPr>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EF4E1-FEA3-4578-83BE-C242D940C41B}"/>
              </a:ext>
            </a:extLst>
          </p:cNvPr>
          <p:cNvSpPr txBox="1"/>
          <p:nvPr/>
        </p:nvSpPr>
        <p:spPr>
          <a:xfrm>
            <a:off x="327102" y="1471792"/>
            <a:ext cx="8396048" cy="2462213"/>
          </a:xfrm>
          <a:prstGeom prst="rect">
            <a:avLst/>
          </a:prstGeom>
          <a:noFill/>
        </p:spPr>
        <p:txBody>
          <a:bodyPr wrap="square">
            <a:spAutoFit/>
          </a:bodyPr>
          <a:lstStyle/>
          <a:p>
            <a:r>
              <a:rPr lang="en-US" dirty="0"/>
              <a:t>Renewable energy sources play an increasingly important role in the global energy mix, as the effort to reduce the environmental impact of energy production increases.</a:t>
            </a:r>
          </a:p>
          <a:p>
            <a:endParaRPr lang="en-US" dirty="0"/>
          </a:p>
          <a:p>
            <a:r>
              <a:rPr lang="en-US" dirty="0"/>
              <a:t>Out of all the renewable energy alternatives, wind energy is one of the most developed technologies worldwide. The U.S Department of Energy has put together a guide to achieving operational efficiency using predictive maintenance practices.</a:t>
            </a:r>
          </a:p>
          <a:p>
            <a:endParaRPr lang="en-US" dirty="0"/>
          </a:p>
          <a:p>
            <a:r>
              <a:rPr lang="en-US" dirty="0"/>
              <a:t>Predictive maintenance uses sensor information and analysis methods to measure and predict degradation and future component capability. The idea behind predictive maintenance is that failure patterns are predictable and if component failure can be predicted accurately and the component is replaced before it fails, the costs of operation and maintenance will be much lower.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Business Problem Overview and Solution Approach</a:t>
            </a:r>
            <a:endParaRPr dirty="0">
              <a:solidFill>
                <a:srgbClr val="000000"/>
              </a:solidFill>
              <a:latin typeface="Arial"/>
              <a:ea typeface="Arial"/>
              <a:cs typeface="Arial"/>
              <a:sym typeface="Arial"/>
            </a:endParaRPr>
          </a:p>
        </p:txBody>
      </p:sp>
      <p:sp>
        <p:nvSpPr>
          <p:cNvPr id="68" name="Google Shape;68;p3"/>
          <p:cNvSpPr txBox="1">
            <a:spLocks noGrp="1"/>
          </p:cNvSpPr>
          <p:nvPr>
            <p:ph type="body" idx="1"/>
          </p:nvPr>
        </p:nvSpPr>
        <p:spPr>
          <a:xfrm>
            <a:off x="202550" y="1493877"/>
            <a:ext cx="8629800" cy="280306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600" b="0" i="0" dirty="0">
                <a:solidFill>
                  <a:srgbClr val="000000"/>
                </a:solidFill>
                <a:effectLst/>
                <a:latin typeface="+mn-lt"/>
              </a:rPr>
              <a:t>“ReneWind” is a company working on improving the machinery/processes involved in the production of wind energy using machine learning and has collected data of generator failure of wind turbines using sensors. </a:t>
            </a:r>
            <a:endParaRPr lang="en-US" sz="1600" dirty="0">
              <a:solidFill>
                <a:srgbClr val="000000"/>
              </a:solidFill>
              <a:latin typeface="+mn-lt"/>
            </a:endParaRPr>
          </a:p>
          <a:p>
            <a:pPr marL="139700" lvl="0" indent="0" algn="l" rtl="0">
              <a:lnSpc>
                <a:spcPct val="115000"/>
              </a:lnSpc>
              <a:spcBef>
                <a:spcPts val="0"/>
              </a:spcBef>
              <a:spcAft>
                <a:spcPts val="0"/>
              </a:spcAft>
              <a:buClr>
                <a:srgbClr val="000000"/>
              </a:buClr>
              <a:buSzPts val="1400"/>
              <a:buNone/>
            </a:pPr>
            <a:endParaRPr lang="en-US" sz="1600" dirty="0">
              <a:solidFill>
                <a:srgbClr val="000000"/>
              </a:solidFill>
              <a:latin typeface="+mn-lt"/>
              <a:ea typeface="Arial"/>
              <a:cs typeface="Arial"/>
              <a:sym typeface="Arial"/>
            </a:endParaRPr>
          </a:p>
          <a:p>
            <a:pPr marL="139700" lvl="0" indent="0" algn="l" rtl="0">
              <a:lnSpc>
                <a:spcPct val="115000"/>
              </a:lnSpc>
              <a:spcBef>
                <a:spcPts val="0"/>
              </a:spcBef>
              <a:spcAft>
                <a:spcPts val="0"/>
              </a:spcAft>
              <a:buClr>
                <a:srgbClr val="000000"/>
              </a:buClr>
              <a:buSzPts val="1400"/>
              <a:buNone/>
            </a:pPr>
            <a:r>
              <a:rPr lang="en-US" sz="1600" b="0" i="0" dirty="0">
                <a:solidFill>
                  <a:srgbClr val="000000"/>
                </a:solidFill>
                <a:effectLst/>
                <a:latin typeface="+mn-lt"/>
              </a:rPr>
              <a:t>The objective is to build various classification models, tune them and find the best one that will help identify failures so that the generator could be repaired before failing/breaking and the overall maintenance cost of the generators can be brought down. </a:t>
            </a:r>
            <a:endParaRPr sz="1400" dirty="0">
              <a:solidFill>
                <a:srgbClr val="000000"/>
              </a:solidFill>
              <a:latin typeface="+mn-lt"/>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Data Overview</a:t>
            </a:r>
            <a:endParaRPr>
              <a:solidFill>
                <a:srgbClr val="000000"/>
              </a:solidFill>
              <a:latin typeface="Arial"/>
              <a:ea typeface="Arial"/>
              <a:cs typeface="Arial"/>
              <a:sym typeface="Arial"/>
            </a:endParaRPr>
          </a:p>
        </p:txBody>
      </p:sp>
      <p:sp>
        <p:nvSpPr>
          <p:cNvPr id="74" name="Google Shape;74;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Arial"/>
              <a:buChar char="●"/>
            </a:pPr>
            <a:r>
              <a:rPr lang="en-US" sz="1600" dirty="0">
                <a:solidFill>
                  <a:srgbClr val="000000"/>
                </a:solidFill>
                <a:latin typeface="Arial"/>
                <a:ea typeface="Arial"/>
                <a:cs typeface="Arial"/>
                <a:sym typeface="Arial"/>
              </a:rPr>
              <a:t>The train data has 41 columns and 40000 rows</a:t>
            </a:r>
          </a:p>
          <a:p>
            <a:pPr marL="457200" lvl="0" indent="-317500" algn="l" rtl="0">
              <a:lnSpc>
                <a:spcPct val="115000"/>
              </a:lnSpc>
              <a:spcBef>
                <a:spcPts val="0"/>
              </a:spcBef>
              <a:spcAft>
                <a:spcPts val="0"/>
              </a:spcAft>
              <a:buClr>
                <a:srgbClr val="000000"/>
              </a:buClr>
              <a:buSzPts val="1400"/>
              <a:buFont typeface="Arial"/>
              <a:buChar char="●"/>
            </a:pPr>
            <a:r>
              <a:rPr lang="en-US" sz="1600" b="0" i="0" dirty="0">
                <a:solidFill>
                  <a:srgbClr val="000000"/>
                </a:solidFill>
                <a:effectLst/>
                <a:latin typeface="lato" panose="020F0502020204030203" pitchFamily="34" charset="0"/>
              </a:rPr>
              <a:t>the data collected through sensors is confidential,</a:t>
            </a:r>
            <a:r>
              <a:rPr lang="en-US" sz="1600" b="0" i="0" dirty="0">
                <a:solidFill>
                  <a:srgbClr val="000000"/>
                </a:solidFill>
                <a:effectLst/>
                <a:latin typeface="Arial"/>
                <a:cs typeface="Arial"/>
                <a:sym typeface="Arial"/>
              </a:rPr>
              <a:t> so we do not have real nam</a:t>
            </a:r>
            <a:r>
              <a:rPr lang="en-US" sz="1600" dirty="0">
                <a:solidFill>
                  <a:srgbClr val="000000"/>
                </a:solidFill>
                <a:latin typeface="Arial"/>
                <a:cs typeface="Arial"/>
                <a:sym typeface="Arial"/>
              </a:rPr>
              <a:t>e of them</a:t>
            </a:r>
            <a:endParaRPr lang="en-US" sz="1600" dirty="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US" sz="1600" dirty="0">
                <a:solidFill>
                  <a:srgbClr val="000000"/>
                </a:solidFill>
                <a:latin typeface="Arial"/>
                <a:ea typeface="Arial"/>
                <a:cs typeface="Arial"/>
                <a:sym typeface="Arial"/>
              </a:rPr>
              <a:t>All columns are numerical </a:t>
            </a:r>
          </a:p>
          <a:p>
            <a:pPr marL="457200" lvl="0" indent="-317500" algn="l" rtl="0">
              <a:lnSpc>
                <a:spcPct val="115000"/>
              </a:lnSpc>
              <a:spcBef>
                <a:spcPts val="0"/>
              </a:spcBef>
              <a:spcAft>
                <a:spcPts val="0"/>
              </a:spcAft>
              <a:buClr>
                <a:srgbClr val="000000"/>
              </a:buClr>
              <a:buSzPts val="1400"/>
              <a:buFont typeface="Arial"/>
              <a:buChar char="●"/>
            </a:pPr>
            <a:r>
              <a:rPr lang="en-US" sz="1600" dirty="0">
                <a:solidFill>
                  <a:srgbClr val="000000"/>
                </a:solidFill>
                <a:latin typeface="Arial"/>
                <a:ea typeface="Arial"/>
                <a:cs typeface="Arial"/>
                <a:sym typeface="Arial"/>
              </a:rPr>
              <a:t>missing values in the data observed. I replaced them by median.</a:t>
            </a:r>
          </a:p>
          <a:p>
            <a:pPr marL="457200" lvl="0" indent="-317500" algn="l" rtl="0">
              <a:lnSpc>
                <a:spcPct val="115000"/>
              </a:lnSpc>
              <a:spcBef>
                <a:spcPts val="0"/>
              </a:spcBef>
              <a:spcAft>
                <a:spcPts val="0"/>
              </a:spcAft>
              <a:buClr>
                <a:srgbClr val="000000"/>
              </a:buClr>
              <a:buSzPts val="1400"/>
              <a:buFont typeface="Arial"/>
              <a:buChar char="●"/>
            </a:pPr>
            <a:r>
              <a:rPr lang="en-US" sz="1600" dirty="0">
                <a:solidFill>
                  <a:srgbClr val="000000"/>
                </a:solidFill>
                <a:latin typeface="Arial"/>
                <a:ea typeface="Arial"/>
                <a:cs typeface="Arial"/>
                <a:sym typeface="Arial"/>
              </a:rPr>
              <a:t>There are some outliers in the data</a:t>
            </a:r>
          </a:p>
          <a:p>
            <a:pPr marL="457200" lvl="0" indent="-317500" algn="l" rtl="0">
              <a:lnSpc>
                <a:spcPct val="115000"/>
              </a:lnSpc>
              <a:spcBef>
                <a:spcPts val="0"/>
              </a:spcBef>
              <a:spcAft>
                <a:spcPts val="0"/>
              </a:spcAft>
              <a:buClr>
                <a:srgbClr val="000000"/>
              </a:buClr>
              <a:buSzPts val="1400"/>
              <a:buFont typeface="Arial"/>
              <a:buChar char="●"/>
            </a:pPr>
            <a:r>
              <a:rPr lang="en-US" sz="1600" dirty="0">
                <a:solidFill>
                  <a:srgbClr val="000000"/>
                </a:solidFill>
                <a:latin typeface="Arial"/>
                <a:ea typeface="Arial"/>
                <a:cs typeface="Arial"/>
                <a:sym typeface="Arial"/>
              </a:rPr>
              <a:t>“1” in the target variables should be considered as “failure” and “0” will represent “No failure”.</a:t>
            </a:r>
          </a:p>
          <a:p>
            <a:pPr marL="457200" lvl="0" indent="-317500" algn="l" rtl="0">
              <a:lnSpc>
                <a:spcPct val="115000"/>
              </a:lnSpc>
              <a:spcBef>
                <a:spcPts val="0"/>
              </a:spcBef>
              <a:spcAft>
                <a:spcPts val="0"/>
              </a:spcAft>
              <a:buClr>
                <a:srgbClr val="000000"/>
              </a:buClr>
              <a:buSzPts val="1400"/>
              <a:buFont typeface="Arial"/>
              <a:buChar char="●"/>
            </a:pPr>
            <a:endParaRPr sz="1400" dirty="0">
              <a:solidFill>
                <a:srgbClr val="000000"/>
              </a:solidFill>
              <a:latin typeface="Arial"/>
              <a:ea typeface="Arial"/>
              <a:cs typeface="Arial"/>
              <a:sym typeface="Arial"/>
            </a:endParaRPr>
          </a:p>
        </p:txBody>
      </p:sp>
      <p:pic>
        <p:nvPicPr>
          <p:cNvPr id="3" name="Picture 2" descr="Table&#10;&#10;Description automatically generated">
            <a:extLst>
              <a:ext uri="{FF2B5EF4-FFF2-40B4-BE49-F238E27FC236}">
                <a16:creationId xmlns:a16="http://schemas.microsoft.com/office/drawing/2014/main" id="{FE915165-5A45-4F62-8026-CD6B9813B522}"/>
              </a:ext>
            </a:extLst>
          </p:cNvPr>
          <p:cNvPicPr>
            <a:picLocks noChangeAspect="1"/>
          </p:cNvPicPr>
          <p:nvPr/>
        </p:nvPicPr>
        <p:blipFill>
          <a:blip r:embed="rId3"/>
          <a:stretch>
            <a:fillRect/>
          </a:stretch>
        </p:blipFill>
        <p:spPr>
          <a:xfrm>
            <a:off x="806605" y="2878926"/>
            <a:ext cx="7530790" cy="18579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400084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rgbClr val="000000"/>
                </a:solidFill>
                <a:latin typeface="Arial"/>
                <a:ea typeface="Arial"/>
                <a:cs typeface="Arial"/>
                <a:sym typeface="Arial"/>
              </a:rPr>
              <a:t>All the columns have a normal distribution. there are two examples of them in the below plots.</a:t>
            </a:r>
          </a:p>
          <a:p>
            <a:pPr marL="457200" lvl="0" indent="-317500" algn="l" rtl="0">
              <a:lnSpc>
                <a:spcPct val="115000"/>
              </a:lnSpc>
              <a:spcBef>
                <a:spcPts val="0"/>
              </a:spcBef>
              <a:spcAft>
                <a:spcPts val="0"/>
              </a:spcAft>
              <a:buClr>
                <a:schemeClr val="dk1"/>
              </a:buClr>
              <a:buSzPts val="1400"/>
              <a:buFont typeface="Arial"/>
              <a:buChar char="●"/>
            </a:pPr>
            <a:r>
              <a:rPr lang="en-US" sz="1400" dirty="0">
                <a:solidFill>
                  <a:srgbClr val="000000"/>
                </a:solidFill>
                <a:latin typeface="Arial"/>
                <a:ea typeface="Arial"/>
                <a:cs typeface="Arial"/>
                <a:sym typeface="Arial"/>
              </a:rPr>
              <a:t>Also from the box plot, we can see that there are a few outliers in most of them which I dealt with them.</a:t>
            </a:r>
            <a:endParaRPr sz="1400" dirty="0">
              <a:solidFill>
                <a:srgbClr val="000000"/>
              </a:solidFill>
              <a:latin typeface="Arial"/>
              <a:ea typeface="Arial"/>
              <a:cs typeface="Arial"/>
              <a:sym typeface="Arial"/>
            </a:endParaRPr>
          </a:p>
        </p:txBody>
      </p:sp>
      <p:pic>
        <p:nvPicPr>
          <p:cNvPr id="3" name="Picture 2" descr="Chart, histogram&#10;&#10;Description automatically generated">
            <a:extLst>
              <a:ext uri="{FF2B5EF4-FFF2-40B4-BE49-F238E27FC236}">
                <a16:creationId xmlns:a16="http://schemas.microsoft.com/office/drawing/2014/main" id="{2B4C0F60-50EA-4884-87FB-5DA3BE2A9624}"/>
              </a:ext>
            </a:extLst>
          </p:cNvPr>
          <p:cNvPicPr>
            <a:picLocks noChangeAspect="1"/>
          </p:cNvPicPr>
          <p:nvPr/>
        </p:nvPicPr>
        <p:blipFill>
          <a:blip r:embed="rId3"/>
          <a:stretch>
            <a:fillRect/>
          </a:stretch>
        </p:blipFill>
        <p:spPr>
          <a:xfrm>
            <a:off x="4784240" y="2029522"/>
            <a:ext cx="4277590" cy="2791825"/>
          </a:xfrm>
          <a:prstGeom prst="rect">
            <a:avLst/>
          </a:prstGeom>
        </p:spPr>
      </p:pic>
      <p:pic>
        <p:nvPicPr>
          <p:cNvPr id="5" name="Picture 4" descr="Chart, histogram&#10;&#10;Description automatically generated">
            <a:extLst>
              <a:ext uri="{FF2B5EF4-FFF2-40B4-BE49-F238E27FC236}">
                <a16:creationId xmlns:a16="http://schemas.microsoft.com/office/drawing/2014/main" id="{2EB8ED7D-8608-4413-8F2B-0EDFFFC86CF2}"/>
              </a:ext>
            </a:extLst>
          </p:cNvPr>
          <p:cNvPicPr>
            <a:picLocks noChangeAspect="1"/>
          </p:cNvPicPr>
          <p:nvPr/>
        </p:nvPicPr>
        <p:blipFill>
          <a:blip r:embed="rId4"/>
          <a:stretch>
            <a:fillRect/>
          </a:stretch>
        </p:blipFill>
        <p:spPr>
          <a:xfrm>
            <a:off x="360439" y="2029522"/>
            <a:ext cx="4423801" cy="28332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86" name="Google Shape;86;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solidFill>
                  <a:srgbClr val="222222"/>
                </a:solidFill>
                <a:latin typeface="CIDFont+F4"/>
              </a:rPr>
              <a:t>since we have two separate data frames for this project [train data and test data], we do not need to split the data to train and test</a:t>
            </a:r>
          </a:p>
          <a:p>
            <a:pPr algn="l"/>
            <a:r>
              <a:rPr lang="en-US" sz="1800" b="0" i="0" u="none" strike="noStrike" baseline="0" dirty="0">
                <a:solidFill>
                  <a:srgbClr val="222222"/>
                </a:solidFill>
                <a:latin typeface="CIDFont+F4"/>
              </a:rPr>
              <a:t>but it is good to split data (train and validation) to see which model performance is better </a:t>
            </a:r>
          </a:p>
          <a:p>
            <a:pPr algn="l"/>
            <a:endParaRPr lang="en-US" sz="1800" dirty="0">
              <a:solidFill>
                <a:srgbClr val="222222"/>
              </a:solidFill>
              <a:latin typeface="CIDFont+F4"/>
            </a:endParaRPr>
          </a:p>
          <a:p>
            <a:pPr algn="l"/>
            <a:endParaRPr lang="en-US" sz="1800" b="0" i="0" u="none" strike="noStrike" baseline="0" dirty="0">
              <a:solidFill>
                <a:srgbClr val="222222"/>
              </a:solidFill>
              <a:latin typeface="CIDFont+F4"/>
            </a:endParaRPr>
          </a:p>
          <a:p>
            <a:pPr algn="l"/>
            <a:r>
              <a:rPr lang="en-US" sz="1800" b="0" i="0" u="none" strike="noStrike" baseline="0" dirty="0">
                <a:solidFill>
                  <a:srgbClr val="222222"/>
                </a:solidFill>
                <a:latin typeface="CIDFont+F4"/>
              </a:rPr>
              <a:t>independent variables</a:t>
            </a:r>
          </a:p>
          <a:p>
            <a:pPr algn="l"/>
            <a:r>
              <a:rPr lang="en-US" sz="1800" b="0" i="0" u="none" strike="noStrike" baseline="0" dirty="0">
                <a:solidFill>
                  <a:srgbClr val="222222"/>
                </a:solidFill>
                <a:latin typeface="CIDFont+F4"/>
              </a:rPr>
              <a:t>x = all my data but: Target</a:t>
            </a:r>
          </a:p>
          <a:p>
            <a:pPr algn="l"/>
            <a:r>
              <a:rPr lang="en-US" sz="1800" b="0" i="0" u="none" strike="noStrike" baseline="0" dirty="0">
                <a:solidFill>
                  <a:srgbClr val="222222"/>
                </a:solidFill>
                <a:latin typeface="CIDFont+F4"/>
              </a:rPr>
              <a:t>dependent variable</a:t>
            </a:r>
          </a:p>
          <a:p>
            <a:pPr algn="l"/>
            <a:r>
              <a:rPr lang="en-US" sz="1800" b="0" i="0" u="none" strike="noStrike" baseline="0" dirty="0">
                <a:solidFill>
                  <a:srgbClr val="222222"/>
                </a:solidFill>
                <a:latin typeface="CIDFont+F4"/>
              </a:rPr>
              <a:t>y = Target</a:t>
            </a:r>
            <a:endParaRPr sz="14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C28E-DD69-4C8B-9971-B7F482DAB335}"/>
              </a:ext>
            </a:extLst>
          </p:cNvPr>
          <p:cNvSpPr>
            <a:spLocks noGrp="1"/>
          </p:cNvSpPr>
          <p:nvPr>
            <p:ph type="title"/>
          </p:nvPr>
        </p:nvSpPr>
        <p:spPr>
          <a:xfrm>
            <a:off x="257150" y="288375"/>
            <a:ext cx="8520600" cy="572700"/>
          </a:xfrm>
        </p:spPr>
        <p:txBody>
          <a:bodyPr/>
          <a:lstStyle/>
          <a:p>
            <a:r>
              <a:rPr lang="en" dirty="0">
                <a:solidFill>
                  <a:srgbClr val="000000"/>
                </a:solidFill>
                <a:latin typeface="Nunito" pitchFamily="2" charset="0"/>
                <a:ea typeface="Arial"/>
                <a:cs typeface="Arial"/>
                <a:sym typeface="Arial"/>
              </a:rPr>
              <a:t>Model Performance Summary</a:t>
            </a:r>
            <a:endParaRPr lang="en-US" dirty="0">
              <a:latin typeface="Nunito" pitchFamily="2" charset="0"/>
            </a:endParaRPr>
          </a:p>
        </p:txBody>
      </p:sp>
      <p:sp>
        <p:nvSpPr>
          <p:cNvPr id="3" name="Text Placeholder 2">
            <a:extLst>
              <a:ext uri="{FF2B5EF4-FFF2-40B4-BE49-F238E27FC236}">
                <a16:creationId xmlns:a16="http://schemas.microsoft.com/office/drawing/2014/main" id="{C0BB0326-3400-46F3-A12A-671728CA127D}"/>
              </a:ext>
            </a:extLst>
          </p:cNvPr>
          <p:cNvSpPr>
            <a:spLocks noGrp="1"/>
          </p:cNvSpPr>
          <p:nvPr>
            <p:ph type="body" idx="1"/>
          </p:nvPr>
        </p:nvSpPr>
        <p:spPr/>
        <p:txBody>
          <a:bodyPr/>
          <a:lstStyle/>
          <a:p>
            <a:pPr marL="476250" indent="-342900">
              <a:buFont typeface="+mj-lt"/>
              <a:buAutoNum type="arabicPeriod"/>
            </a:pPr>
            <a:r>
              <a:rPr lang="en-US" dirty="0">
                <a:latin typeface="+mn-lt"/>
              </a:rPr>
              <a:t>I created </a:t>
            </a:r>
            <a:r>
              <a:rPr lang="en-US" b="0" i="0" dirty="0">
                <a:solidFill>
                  <a:srgbClr val="000000"/>
                </a:solidFill>
                <a:effectLst/>
                <a:latin typeface="+mn-lt"/>
              </a:rPr>
              <a:t>6 classification models with original </a:t>
            </a:r>
            <a:r>
              <a:rPr lang="en-US" dirty="0">
                <a:solidFill>
                  <a:srgbClr val="000000"/>
                </a:solidFill>
                <a:latin typeface="+mn-lt"/>
              </a:rPr>
              <a:t>Train </a:t>
            </a:r>
            <a:r>
              <a:rPr lang="en-US" b="0" i="0" dirty="0">
                <a:solidFill>
                  <a:srgbClr val="000000"/>
                </a:solidFill>
                <a:effectLst/>
                <a:latin typeface="+mn-lt"/>
              </a:rPr>
              <a:t>data: logistic regression, decision trees, random forest, bagging classifier and boosting methods.</a:t>
            </a:r>
          </a:p>
          <a:p>
            <a:pPr marL="476250" indent="-342900">
              <a:buFont typeface="+mj-lt"/>
              <a:buAutoNum type="arabicPeriod"/>
            </a:pPr>
            <a:r>
              <a:rPr lang="en-US" dirty="0">
                <a:solidFill>
                  <a:srgbClr val="000000"/>
                </a:solidFill>
                <a:latin typeface="+mn-lt"/>
              </a:rPr>
              <a:t>And then built 6 classification models using oversampled Train data.</a:t>
            </a:r>
          </a:p>
          <a:p>
            <a:pPr marL="533400" indent="-400050">
              <a:buFont typeface="+mj-lt"/>
              <a:buAutoNum type="arabicPeriod"/>
            </a:pPr>
            <a:r>
              <a:rPr lang="en-US" dirty="0">
                <a:solidFill>
                  <a:srgbClr val="000000"/>
                </a:solidFill>
                <a:latin typeface="+mn-lt"/>
              </a:rPr>
              <a:t>Also did the same, using </a:t>
            </a:r>
            <a:r>
              <a:rPr lang="en-US" b="0" i="0" dirty="0">
                <a:solidFill>
                  <a:srgbClr val="000000"/>
                </a:solidFill>
                <a:effectLst/>
                <a:latin typeface="+mn-lt"/>
              </a:rPr>
              <a:t>undersampled</a:t>
            </a:r>
            <a:r>
              <a:rPr lang="en-US" dirty="0">
                <a:solidFill>
                  <a:srgbClr val="000000"/>
                </a:solidFill>
                <a:latin typeface="+mn-lt"/>
              </a:rPr>
              <a:t> Train data.</a:t>
            </a:r>
          </a:p>
          <a:p>
            <a:pPr marL="476250" indent="-342900">
              <a:buFont typeface="+mj-lt"/>
              <a:buAutoNum type="arabicPeriod"/>
            </a:pPr>
            <a:r>
              <a:rPr lang="en-US" b="0" i="0" dirty="0">
                <a:solidFill>
                  <a:srgbClr val="000000"/>
                </a:solidFill>
                <a:effectLst/>
                <a:latin typeface="+mn-lt"/>
              </a:rPr>
              <a:t>Finally chose 3 best performing models among all the models built previously to further tune them to improve the performance. </a:t>
            </a:r>
          </a:p>
          <a:p>
            <a:pPr marL="476250" indent="-342900">
              <a:buFont typeface="+mj-lt"/>
              <a:buAutoNum type="arabicPeriod"/>
            </a:pPr>
            <a:endParaRPr lang="en-US" dirty="0">
              <a:solidFill>
                <a:srgbClr val="000000"/>
              </a:solidFill>
              <a:latin typeface="lato" panose="020F0502020204030203" pitchFamily="34" charset="0"/>
            </a:endParaRPr>
          </a:p>
          <a:p>
            <a:pPr marL="133350" indent="0">
              <a:buNone/>
            </a:pPr>
            <a:r>
              <a:rPr lang="en-US" dirty="0">
                <a:solidFill>
                  <a:schemeClr val="accent3"/>
                </a:solidFill>
                <a:latin typeface="+mn-lt"/>
              </a:rPr>
              <a:t>XGBoost Classifier, Random Forest Oversampled</a:t>
            </a:r>
            <a:r>
              <a:rPr lang="en-US" dirty="0">
                <a:latin typeface="+mn-lt"/>
              </a:rPr>
              <a:t> </a:t>
            </a:r>
            <a:r>
              <a:rPr lang="en-US" dirty="0">
                <a:solidFill>
                  <a:schemeClr val="accent3"/>
                </a:solidFill>
                <a:latin typeface="+mn-lt"/>
              </a:rPr>
              <a:t>data</a:t>
            </a:r>
            <a:r>
              <a:rPr lang="en-US" dirty="0">
                <a:latin typeface="+mn-lt"/>
              </a:rPr>
              <a:t> and </a:t>
            </a:r>
            <a:r>
              <a:rPr lang="en-US" dirty="0">
                <a:solidFill>
                  <a:schemeClr val="accent3"/>
                </a:solidFill>
                <a:latin typeface="+mn-lt"/>
              </a:rPr>
              <a:t>XGBoost Classifier Oversampled data </a:t>
            </a:r>
            <a:r>
              <a:rPr lang="en-US" dirty="0">
                <a:latin typeface="+mn-lt"/>
              </a:rPr>
              <a:t>are my chosen models because all scores are good and acceptable in train and validation data especially recall and </a:t>
            </a:r>
            <a:r>
              <a:rPr lang="en-US" dirty="0" err="1">
                <a:latin typeface="+mn-lt"/>
              </a:rPr>
              <a:t>Minimum_Vs_Model_cost</a:t>
            </a:r>
            <a:r>
              <a:rPr lang="en-US" dirty="0">
                <a:latin typeface="+mn-lt"/>
              </a:rPr>
              <a:t>.</a:t>
            </a:r>
          </a:p>
        </p:txBody>
      </p:sp>
    </p:spTree>
    <p:extLst>
      <p:ext uri="{BB962C8B-B14F-4D97-AF65-F5344CB8AC3E}">
        <p14:creationId xmlns:p14="http://schemas.microsoft.com/office/powerpoint/2010/main" val="415363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9644-7187-46D9-B5DD-592BF1E4DAE6}"/>
              </a:ext>
            </a:extLst>
          </p:cNvPr>
          <p:cNvSpPr>
            <a:spLocks noGrp="1"/>
          </p:cNvSpPr>
          <p:nvPr>
            <p:ph type="title"/>
          </p:nvPr>
        </p:nvSpPr>
        <p:spPr/>
        <p:txBody>
          <a:bodyPr/>
          <a:lstStyle/>
          <a:p>
            <a:r>
              <a:rPr lang="en" dirty="0">
                <a:solidFill>
                  <a:srgbClr val="000000"/>
                </a:solidFill>
                <a:latin typeface="Nunito" pitchFamily="2" charset="0"/>
                <a:ea typeface="Arial"/>
                <a:cs typeface="Arial"/>
                <a:sym typeface="Arial"/>
              </a:rPr>
              <a:t>Model Performance Summary</a:t>
            </a:r>
            <a:endParaRPr lang="en-US" dirty="0">
              <a:latin typeface="Nunito" pitchFamily="2" charset="0"/>
            </a:endParaRPr>
          </a:p>
        </p:txBody>
      </p:sp>
      <p:sp>
        <p:nvSpPr>
          <p:cNvPr id="3" name="Text Placeholder 2">
            <a:extLst>
              <a:ext uri="{FF2B5EF4-FFF2-40B4-BE49-F238E27FC236}">
                <a16:creationId xmlns:a16="http://schemas.microsoft.com/office/drawing/2014/main" id="{9811EC99-DF75-419A-9534-6682DC2E7828}"/>
              </a:ext>
            </a:extLst>
          </p:cNvPr>
          <p:cNvSpPr>
            <a:spLocks noGrp="1"/>
          </p:cNvSpPr>
          <p:nvPr>
            <p:ph type="body" idx="1"/>
          </p:nvPr>
        </p:nvSpPr>
        <p:spPr>
          <a:xfrm>
            <a:off x="202550" y="861974"/>
            <a:ext cx="8629800" cy="3862917"/>
          </a:xfrm>
        </p:spPr>
        <p:txBody>
          <a:bodyPr/>
          <a:lstStyle/>
          <a:p>
            <a:r>
              <a:rPr lang="en-US" dirty="0"/>
              <a:t>The below table is about models' performance scores after tuning them.</a:t>
            </a:r>
          </a:p>
          <a:p>
            <a:r>
              <a:rPr lang="en-US" dirty="0"/>
              <a:t>between all three tuned model I choose </a:t>
            </a:r>
            <a:r>
              <a:rPr lang="en-US" dirty="0">
                <a:solidFill>
                  <a:schemeClr val="accent3"/>
                </a:solidFill>
              </a:rPr>
              <a:t>XGBoost Classifier_tuned</a:t>
            </a:r>
            <a:r>
              <a:rPr lang="en-US" dirty="0"/>
              <a:t>. The scores are all good, but I think `XGBoost Classifier_tuned Oversampled` has overfitting. In compared to `Random Forest Tuned Oversampled ` all scores in `XGBoost Classifier Tuned` on validation and train are better totally.</a:t>
            </a:r>
          </a:p>
        </p:txBody>
      </p:sp>
      <p:pic>
        <p:nvPicPr>
          <p:cNvPr id="5" name="Picture 4" descr="Table&#10;&#10;">
            <a:extLst>
              <a:ext uri="{FF2B5EF4-FFF2-40B4-BE49-F238E27FC236}">
                <a16:creationId xmlns:a16="http://schemas.microsoft.com/office/drawing/2014/main" id="{3F513986-22A1-4583-829A-548C4E7501FE}"/>
              </a:ext>
            </a:extLst>
          </p:cNvPr>
          <p:cNvPicPr>
            <a:picLocks noChangeAspect="1"/>
          </p:cNvPicPr>
          <p:nvPr/>
        </p:nvPicPr>
        <p:blipFill>
          <a:blip r:embed="rId2"/>
          <a:stretch>
            <a:fillRect/>
          </a:stretch>
        </p:blipFill>
        <p:spPr>
          <a:xfrm>
            <a:off x="202550" y="2476876"/>
            <a:ext cx="8185571" cy="2248016"/>
          </a:xfrm>
          <a:prstGeom prst="rect">
            <a:avLst/>
          </a:prstGeom>
        </p:spPr>
      </p:pic>
    </p:spTree>
    <p:extLst>
      <p:ext uri="{BB962C8B-B14F-4D97-AF65-F5344CB8AC3E}">
        <p14:creationId xmlns:p14="http://schemas.microsoft.com/office/powerpoint/2010/main" val="333380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Nunito" pitchFamily="2" charset="0"/>
                <a:ea typeface="Arial"/>
                <a:cs typeface="Arial"/>
                <a:sym typeface="Arial"/>
              </a:rPr>
              <a:t>Model Performance Summary</a:t>
            </a:r>
            <a:endParaRPr dirty="0">
              <a:solidFill>
                <a:srgbClr val="000000"/>
              </a:solidFill>
              <a:latin typeface="Nunito" pitchFamily="2" charset="0"/>
              <a:ea typeface="Arial"/>
              <a:cs typeface="Arial"/>
              <a:sym typeface="Arial"/>
            </a:endParaRPr>
          </a:p>
        </p:txBody>
      </p:sp>
      <p:sp>
        <p:nvSpPr>
          <p:cNvPr id="92" name="Google Shape;92;p7"/>
          <p:cNvSpPr txBox="1">
            <a:spLocks noGrp="1"/>
          </p:cNvSpPr>
          <p:nvPr>
            <p:ph type="body" idx="1"/>
          </p:nvPr>
        </p:nvSpPr>
        <p:spPr>
          <a:xfrm>
            <a:off x="202550" y="861979"/>
            <a:ext cx="3893665" cy="4444689"/>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00"/>
              </a:buClr>
              <a:buSzPts val="1400"/>
              <a:buFont typeface="Arial"/>
              <a:buChar char="●"/>
            </a:pPr>
            <a:r>
              <a:rPr lang="en-US" sz="1400" dirty="0">
                <a:solidFill>
                  <a:schemeClr val="dk1"/>
                </a:solidFill>
                <a:latin typeface="Arial"/>
                <a:ea typeface="Arial"/>
                <a:cs typeface="Arial"/>
                <a:sym typeface="Arial"/>
              </a:rPr>
              <a:t>I set the best final model on the Test data; the confusion matrix results is: </a:t>
            </a:r>
          </a:p>
          <a:p>
            <a:pPr marL="457200" lvl="0" indent="-317500" algn="just" rtl="0">
              <a:lnSpc>
                <a:spcPct val="115000"/>
              </a:lnSpc>
              <a:spcBef>
                <a:spcPts val="0"/>
              </a:spcBef>
              <a:spcAft>
                <a:spcPts val="0"/>
              </a:spcAft>
              <a:buClr>
                <a:srgbClr val="000000"/>
              </a:buClr>
              <a:buSzPts val="1400"/>
              <a:buFont typeface="Arial"/>
              <a:buChar char="●"/>
            </a:pPr>
            <a:r>
              <a:rPr lang="en-US" sz="1400" dirty="0">
                <a:solidFill>
                  <a:schemeClr val="dk1"/>
                </a:solidFill>
                <a:latin typeface="Arial"/>
                <a:ea typeface="Arial"/>
                <a:cs typeface="Arial"/>
                <a:sym typeface="Arial"/>
              </a:rPr>
              <a:t>True positives (TP) that are failures correctly predicted by the model is 4.67%</a:t>
            </a:r>
          </a:p>
          <a:p>
            <a:pPr marL="457200" lvl="0" indent="-317500" algn="just" rtl="0">
              <a:lnSpc>
                <a:spcPct val="115000"/>
              </a:lnSpc>
              <a:spcBef>
                <a:spcPts val="0"/>
              </a:spcBef>
              <a:spcAft>
                <a:spcPts val="0"/>
              </a:spcAft>
              <a:buClr>
                <a:srgbClr val="000000"/>
              </a:buClr>
              <a:buSzPts val="1400"/>
              <a:buFont typeface="Arial"/>
              <a:buChar char="●"/>
            </a:pPr>
            <a:r>
              <a:rPr lang="en-US" sz="1400" dirty="0">
                <a:solidFill>
                  <a:schemeClr val="dk1"/>
                </a:solidFill>
                <a:latin typeface="Arial"/>
                <a:ea typeface="Arial"/>
                <a:cs typeface="Arial"/>
                <a:sym typeface="Arial"/>
              </a:rPr>
              <a:t> False negatives (FN) that are real failures in the generator of wind turbine where there is no detection by the model is 0.8% </a:t>
            </a:r>
          </a:p>
          <a:p>
            <a:pPr marL="457200" lvl="0" indent="-317500" algn="just" rtl="0">
              <a:lnSpc>
                <a:spcPct val="115000"/>
              </a:lnSpc>
              <a:spcBef>
                <a:spcPts val="0"/>
              </a:spcBef>
              <a:spcAft>
                <a:spcPts val="0"/>
              </a:spcAft>
              <a:buClr>
                <a:srgbClr val="000000"/>
              </a:buClr>
              <a:buSzPts val="1400"/>
              <a:buFont typeface="Arial"/>
              <a:buChar char="●"/>
            </a:pPr>
            <a:r>
              <a:rPr lang="en-US" sz="1400" dirty="0">
                <a:solidFill>
                  <a:schemeClr val="dk1"/>
                </a:solidFill>
                <a:latin typeface="Arial"/>
                <a:ea typeface="Arial"/>
                <a:cs typeface="Arial"/>
                <a:sym typeface="Arial"/>
              </a:rPr>
              <a:t>False positives (FP) that are failure detections in the generator of the wind turbine where there is no failure is 0.27% </a:t>
            </a:r>
          </a:p>
          <a:p>
            <a:pPr marL="457200" lvl="0" indent="-317500" algn="just" rtl="0">
              <a:lnSpc>
                <a:spcPct val="115000"/>
              </a:lnSpc>
              <a:spcBef>
                <a:spcPts val="0"/>
              </a:spcBef>
              <a:spcAft>
                <a:spcPts val="0"/>
              </a:spcAft>
              <a:buClr>
                <a:srgbClr val="000000"/>
              </a:buClr>
              <a:buSzPts val="1400"/>
              <a:buFont typeface="Arial"/>
              <a:buChar char="●"/>
            </a:pPr>
            <a:r>
              <a:rPr lang="en-US" sz="1400" dirty="0">
                <a:solidFill>
                  <a:schemeClr val="dk1"/>
                </a:solidFill>
                <a:latin typeface="Arial"/>
                <a:ea typeface="Arial"/>
                <a:cs typeface="Arial"/>
                <a:sym typeface="Arial"/>
              </a:rPr>
              <a:t>True negative (TN) that are real no failures correctly predicted by the model is 94.26%</a:t>
            </a:r>
            <a:endParaRPr sz="1400" dirty="0">
              <a:solidFill>
                <a:schemeClr val="dk1"/>
              </a:solidFill>
              <a:latin typeface="Arial"/>
              <a:ea typeface="Arial"/>
              <a:cs typeface="Arial"/>
              <a:sym typeface="Arial"/>
            </a:endParaRPr>
          </a:p>
        </p:txBody>
      </p:sp>
      <p:pic>
        <p:nvPicPr>
          <p:cNvPr id="4" name="Picture 3" descr="A picture containing treemap chart&#10;&#10;Description automatically generated">
            <a:extLst>
              <a:ext uri="{FF2B5EF4-FFF2-40B4-BE49-F238E27FC236}">
                <a16:creationId xmlns:a16="http://schemas.microsoft.com/office/drawing/2014/main" id="{3A51F051-2155-45D1-9FE4-D310E145570D}"/>
              </a:ext>
            </a:extLst>
          </p:cNvPr>
          <p:cNvPicPr>
            <a:picLocks noChangeAspect="1"/>
          </p:cNvPicPr>
          <p:nvPr/>
        </p:nvPicPr>
        <p:blipFill>
          <a:blip r:embed="rId3"/>
          <a:stretch>
            <a:fillRect/>
          </a:stretch>
        </p:blipFill>
        <p:spPr>
          <a:xfrm>
            <a:off x="4151492" y="1213058"/>
            <a:ext cx="4736508" cy="3326984"/>
          </a:xfrm>
          <a:prstGeom prst="rect">
            <a:avLst/>
          </a:prstGeom>
        </p:spPr>
      </p:pic>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844</Words>
  <Application>Microsoft Office PowerPoint</Application>
  <PresentationFormat>On-screen Show (16:9)</PresentationFormat>
  <Paragraphs>59</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Nunito</vt:lpstr>
      <vt:lpstr>Calibri</vt:lpstr>
      <vt:lpstr>Arial</vt:lpstr>
      <vt:lpstr>Nunito SemiBold</vt:lpstr>
      <vt:lpstr>CIDFont+F4</vt:lpstr>
      <vt:lpstr>Helvetica Neue</vt:lpstr>
      <vt:lpstr>lato</vt:lpstr>
      <vt:lpstr>Nunito ExtraBold</vt:lpstr>
      <vt:lpstr>Just Logo</vt:lpstr>
      <vt:lpstr>Business Presentation</vt:lpstr>
      <vt:lpstr>Contents</vt:lpstr>
      <vt:lpstr>Business Problem Overview and Solution Approach</vt:lpstr>
      <vt:lpstr>Data Overview</vt:lpstr>
      <vt:lpstr>EDA</vt:lpstr>
      <vt:lpstr>Model Performance Summary</vt:lpstr>
      <vt:lpstr>Model Performance Summary</vt:lpstr>
      <vt:lpstr>Model Performance Summary</vt:lpstr>
      <vt:lpstr>Model Performance Summary</vt:lpstr>
      <vt:lpstr>Model Performance Summary</vt:lpstr>
      <vt:lpstr>Business Insights and 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cp:lastModifiedBy>Narges Shahmohamadi</cp:lastModifiedBy>
  <cp:revision>1</cp:revision>
  <dcterms:modified xsi:type="dcterms:W3CDTF">2021-10-29T21:05:57Z</dcterms:modified>
</cp:coreProperties>
</file>