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2" r:id="rId5"/>
    <p:sldId id="261" r:id="rId6"/>
    <p:sldId id="259" r:id="rId7"/>
    <p:sldId id="268" r:id="rId8"/>
    <p:sldId id="269" r:id="rId9"/>
    <p:sldId id="270" r:id="rId10"/>
    <p:sldId id="264" r:id="rId11"/>
    <p:sldId id="266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6391EA-AB79-FA41-BCBF-7C0CEC27C292}">
          <p14:sldIdLst>
            <p14:sldId id="256"/>
            <p14:sldId id="263"/>
            <p14:sldId id="257"/>
            <p14:sldId id="262"/>
            <p14:sldId id="261"/>
            <p14:sldId id="259"/>
            <p14:sldId id="268"/>
            <p14:sldId id="269"/>
            <p14:sldId id="270"/>
            <p14:sldId id="264"/>
            <p14:sldId id="26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06"/>
    <p:restoredTop sz="91892"/>
  </p:normalViewPr>
  <p:slideViewPr>
    <p:cSldViewPr snapToGrid="0" snapToObjects="1">
      <p:cViewPr>
        <p:scale>
          <a:sx n="85" d="100"/>
          <a:sy n="85" d="100"/>
        </p:scale>
        <p:origin x="48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8330-29FB-E94C-9C97-356B0405F17F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0F721-AF1F-0740-B348-7BB75641C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Workflow employing Archive from compute clusters at </a:t>
            </a:r>
            <a:r>
              <a:rPr lang="en-US" dirty="0" err="1" smtClean="0"/>
              <a:t>SURFsara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User logs in</a:t>
            </a:r>
            <a:r>
              <a:rPr lang="en-US" baseline="0" dirty="0" smtClean="0"/>
              <a:t> to Lisa/</a:t>
            </a:r>
            <a:r>
              <a:rPr lang="en-US" baseline="0" dirty="0" err="1" smtClean="0"/>
              <a:t>Cartesius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Archive is mounted via NFS </a:t>
            </a:r>
            <a:r>
              <a:rPr lang="en-US" baseline="0" dirty="0" smtClean="0">
                <a:sym typeface="Wingdings"/>
              </a:rPr>
              <a:t> User sees the archive as another folder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Copy data to HPC with the normal system</a:t>
            </a:r>
            <a:r>
              <a:rPr lang="en-US" baseline="0" dirty="0" smtClean="0"/>
              <a:t> commands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ym typeface="Wingdings"/>
              </a:rPr>
              <a:t>	data is still on tape, but commands on HPC have been adopted to that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Do your computations on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sym typeface="Wingdings"/>
              </a:rPr>
              <a:t>Copy data back to archive (tape)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1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Login to the </a:t>
            </a:r>
            <a:r>
              <a:rPr lang="en-US" dirty="0" err="1" smtClean="0"/>
              <a:t>dmf</a:t>
            </a:r>
            <a:r>
              <a:rPr lang="en-US" dirty="0" smtClean="0"/>
              <a:t> node: </a:t>
            </a:r>
            <a:r>
              <a:rPr lang="en-US" b="1" dirty="0" err="1" smtClean="0"/>
              <a:t>ssh</a:t>
            </a:r>
            <a:r>
              <a:rPr lang="en-US" b="1" dirty="0" smtClean="0"/>
              <a:t> </a:t>
            </a:r>
            <a:r>
              <a:rPr lang="en-US" b="1" dirty="0" err="1" smtClean="0"/>
              <a:t>narges@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dmf.cdims.surfsara.nl</a:t>
            </a:r>
            <a:endParaRPr lang="en-US" b="1" dirty="0" smtClean="0"/>
          </a:p>
          <a:p>
            <a:pPr marL="228600" indent="-228600">
              <a:buAutoNum type="arabicPeriod"/>
            </a:pPr>
            <a:r>
              <a:rPr lang="en-US" dirty="0" smtClean="0"/>
              <a:t>Go to this directory: </a:t>
            </a:r>
            <a:r>
              <a:rPr lang="en-US" b="1" dirty="0" smtClean="0"/>
              <a:t>cd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/home/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narges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workdir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BigData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a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dmls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offline files: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0F721-AF1F-0740-B348-7BB75641C1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slide me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90500" y="144463"/>
            <a:ext cx="11808000" cy="5992812"/>
          </a:xfrm>
          <a:prstGeom prst="roundRect">
            <a:avLst>
              <a:gd name="adj" fmla="val 2376"/>
            </a:avLst>
          </a:prstGeom>
          <a:solidFill>
            <a:schemeClr val="bg1">
              <a:lumMod val="95000"/>
            </a:schemeClr>
          </a:solidFill>
        </p:spPr>
        <p:txBody>
          <a:bodyPr anchor="b" anchorCtr="0">
            <a:normAutofit/>
          </a:bodyPr>
          <a:lstStyle>
            <a:lvl1pPr marL="0" indent="0">
              <a:buNone/>
              <a:defRPr sz="1000" b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icon to add picture</a:t>
            </a:r>
            <a:endParaRPr lang="nl-NL" noProof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28" y="6283922"/>
            <a:ext cx="11806944" cy="43437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0500" y="6282000"/>
            <a:ext cx="8640000" cy="432000"/>
          </a:xfrm>
          <a:prstGeom prst="rect">
            <a:avLst/>
          </a:prstGeom>
        </p:spPr>
        <p:txBody>
          <a:bodyPr lIns="144000" tIns="0" rIns="0" bIns="0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7497300" y="6373220"/>
            <a:ext cx="2844800" cy="149125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nl-NL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1290" y="6372001"/>
            <a:ext cx="584815" cy="218229"/>
          </a:xfrm>
          <a:prstGeom prst="rect">
            <a:avLst/>
          </a:prstGeom>
        </p:spPr>
        <p:txBody>
          <a:bodyPr wrap="none" lIns="0" tIns="0" rIns="144000" bIns="0" anchor="t" anchorCtr="0"/>
          <a:lstStyle>
            <a:lvl1pPr algn="r">
              <a:defRPr sz="900" b="0" i="0">
                <a:solidFill>
                  <a:schemeClr val="tx1"/>
                </a:solidFill>
              </a:defRPr>
            </a:lvl1pPr>
          </a:lstStyle>
          <a:p>
            <a:fld id="{B6B5D4A3-EC48-4948-B56B-369ED226E95B}" type="slidenum">
              <a:rPr lang="nl-NL" smtClean="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nl-NL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1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0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3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64EF-4107-9947-B90E-9570C792C8A2}" type="datetimeFigureOut">
              <a:rPr lang="en-US" smtClean="0"/>
              <a:t>1/3/17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F0F0-D705-C142-910D-E9E4C8D0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userinfo.surfsara.nl/systems/shared/archiving-data-fi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baxterm.mobatek.net/" TargetMode="External"/><Relationship Id="rId4" Type="http://schemas.openxmlformats.org/officeDocument/2006/relationships/hyperlink" Target="https://filezilla-project.org/" TargetMode="External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yberduck.c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cyberduck.ch/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Archive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5000" dirty="0" smtClean="0"/>
              <a:t>Infrastructure and </a:t>
            </a:r>
            <a:r>
              <a:rPr lang="en-US" sz="5000" dirty="0" smtClean="0"/>
              <a:t>GUI Access</a:t>
            </a:r>
            <a:r>
              <a:rPr lang="en-US" sz="5000" dirty="0" smtClean="0"/>
              <a:t>)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Narges Zarrabi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 Archive via GUI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594" y="1403859"/>
            <a:ext cx="83507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Easy </a:t>
            </a:r>
            <a:r>
              <a:rPr lang="en-US" sz="2000" dirty="0"/>
              <a:t>data </a:t>
            </a:r>
            <a:r>
              <a:rPr lang="en-US" sz="2000" dirty="0" smtClean="0"/>
              <a:t>transfer (to the archive)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Good for dumping data to the archive, and not fetching data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Transfer data between services (Only possible for small data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Can </a:t>
            </a:r>
            <a:r>
              <a:rPr lang="en-US" sz="2000" dirty="0"/>
              <a:t>be accessed from Windows, Mac and L</a:t>
            </a:r>
            <a:r>
              <a:rPr lang="en-US" sz="2000" dirty="0" smtClean="0"/>
              <a:t>inux machines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Drawbacks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Does not support 3rd party </a:t>
            </a:r>
            <a:r>
              <a:rPr lang="en-US" sz="2000" dirty="0" smtClean="0"/>
              <a:t>transfer and the data </a:t>
            </a:r>
            <a:r>
              <a:rPr lang="en-US" sz="2000" dirty="0"/>
              <a:t>flows via the user </a:t>
            </a:r>
            <a:r>
              <a:rPr lang="en-US" sz="2000" dirty="0" smtClean="0"/>
              <a:t>laptop. Therefore the transfer </a:t>
            </a:r>
            <a:r>
              <a:rPr lang="en-US" sz="2000" dirty="0"/>
              <a:t>depends on your local storage and </a:t>
            </a:r>
            <a:r>
              <a:rPr lang="en-US" sz="2000" dirty="0" smtClean="0"/>
              <a:t>connectivity (If </a:t>
            </a:r>
            <a:r>
              <a:rPr lang="en-US" sz="2000" dirty="0"/>
              <a:t>the connection is </a:t>
            </a:r>
            <a:r>
              <a:rPr lang="en-US" sz="2000" dirty="0" smtClean="0"/>
              <a:t>lost, </a:t>
            </a:r>
            <a:r>
              <a:rPr lang="en-US" sz="2000" dirty="0"/>
              <a:t>the transfer is </a:t>
            </a:r>
            <a:r>
              <a:rPr lang="en-US" sz="2000" dirty="0" smtClean="0"/>
              <a:t>lost).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nly </a:t>
            </a:r>
            <a:r>
              <a:rPr lang="en-US" sz="2000" dirty="0"/>
              <a:t>for </a:t>
            </a:r>
            <a:r>
              <a:rPr lang="en-US" sz="2000" dirty="0" smtClean="0"/>
              <a:t>small data files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Does not always work for fetching data (data needs to </a:t>
            </a:r>
            <a:r>
              <a:rPr lang="en-US" sz="2000" smtClean="0"/>
              <a:t>be staged first)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can't see the status of the data (i.e. weather the data is on disk </a:t>
            </a:r>
            <a:r>
              <a:rPr lang="en-US" sz="2000" dirty="0" smtClean="0"/>
              <a:t>or </a:t>
            </a:r>
            <a:r>
              <a:rPr lang="en-US" sz="2000" dirty="0"/>
              <a:t>on tape</a:t>
            </a:r>
            <a:r>
              <a:rPr lang="en-US" sz="2000" dirty="0" smtClean="0"/>
              <a:t>). 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31227" y="3955856"/>
            <a:ext cx="4320946" cy="2128605"/>
            <a:chOff x="1918740" y="3106636"/>
            <a:chExt cx="4445656" cy="2193516"/>
          </a:xfrm>
        </p:grpSpPr>
        <p:sp>
          <p:nvSpPr>
            <p:cNvPr id="13" name="Oval 12"/>
            <p:cNvSpPr/>
            <p:nvPr/>
          </p:nvSpPr>
          <p:spPr>
            <a:xfrm>
              <a:off x="1918740" y="4347149"/>
              <a:ext cx="1370900" cy="95300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Server 1</a:t>
              </a:r>
            </a:p>
            <a:p>
              <a:pPr algn="ctr"/>
              <a:r>
                <a:rPr lang="en-US" sz="1400" dirty="0" smtClean="0"/>
                <a:t>( </a:t>
              </a:r>
              <a:r>
                <a:rPr lang="en-US" sz="1400" dirty="0" err="1" smtClean="0"/>
                <a:t>Beehub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142673" y="4482061"/>
              <a:ext cx="1221723" cy="81809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Server 2</a:t>
              </a:r>
            </a:p>
            <a:p>
              <a:pPr algn="ctr"/>
              <a:r>
                <a:rPr lang="en-US" sz="1400" dirty="0" smtClean="0"/>
                <a:t>(Archive)</a:t>
              </a:r>
              <a:endParaRPr lang="en-US" sz="1400" dirty="0"/>
            </a:p>
          </p:txBody>
        </p:sp>
        <p:sp>
          <p:nvSpPr>
            <p:cNvPr id="15" name="Down Arrow 14"/>
            <p:cNvSpPr/>
            <p:nvPr/>
          </p:nvSpPr>
          <p:spPr>
            <a:xfrm rot="13529726">
              <a:off x="3305736" y="3820282"/>
              <a:ext cx="302061" cy="7924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rot="18613445">
              <a:off x="4874343" y="3783339"/>
              <a:ext cx="285552" cy="8849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442" y="3106636"/>
              <a:ext cx="871430" cy="1109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3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 Archive via </a:t>
            </a:r>
            <a:r>
              <a:rPr lang="en-US" dirty="0" err="1" smtClean="0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03" y="1093684"/>
            <a:ext cx="74041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44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 </a:t>
            </a:r>
            <a:r>
              <a:rPr lang="en-US" dirty="0" err="1" smtClean="0">
                <a:solidFill>
                  <a:srgbClr val="006531"/>
                </a:solidFill>
              </a:rPr>
              <a:t>BeeHub</a:t>
            </a:r>
            <a:r>
              <a:rPr lang="en-US" dirty="0" smtClean="0">
                <a:solidFill>
                  <a:srgbClr val="006531"/>
                </a:solidFill>
              </a:rPr>
              <a:t> via </a:t>
            </a:r>
            <a:r>
              <a:rPr lang="en-US" dirty="0" err="1" smtClean="0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" y="1093684"/>
            <a:ext cx="7991839" cy="49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752" y="3702896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narges</a:t>
            </a:r>
            <a:r>
              <a:rPr lang="en-US" dirty="0"/>
              <a:t>$ </a:t>
            </a:r>
            <a:r>
              <a:rPr lang="en-US" dirty="0" err="1"/>
              <a:t>dmls</a:t>
            </a:r>
            <a:r>
              <a:rPr lang="en-US" dirty="0"/>
              <a:t> -l</a:t>
            </a:r>
          </a:p>
          <a:p>
            <a:r>
              <a:rPr lang="it-IT" dirty="0" err="1"/>
              <a:t>total</a:t>
            </a:r>
            <a:r>
              <a:rPr lang="it-IT" dirty="0"/>
              <a:t> 12288000</a:t>
            </a:r>
          </a:p>
          <a:p>
            <a:r>
              <a:rPr lang="de-DE" dirty="0"/>
              <a:t>-</a:t>
            </a:r>
            <a:r>
              <a:rPr lang="de-DE" dirty="0" err="1"/>
              <a:t>rw-r</a:t>
            </a:r>
            <a:r>
              <a:rPr lang="de-DE" dirty="0"/>
              <a:t>--</a:t>
            </a:r>
            <a:r>
              <a:rPr lang="de-DE" dirty="0" err="1"/>
              <a:t>r</a:t>
            </a:r>
            <a:r>
              <a:rPr lang="de-DE" dirty="0"/>
              <a:t>--  1 </a:t>
            </a:r>
            <a:r>
              <a:rPr lang="de-DE" dirty="0" err="1"/>
              <a:t>narges</a:t>
            </a:r>
            <a:r>
              <a:rPr lang="de-DE" dirty="0"/>
              <a:t>    </a:t>
            </a:r>
            <a:r>
              <a:rPr lang="de-DE" dirty="0" err="1"/>
              <a:t>narges</a:t>
            </a:r>
            <a:r>
              <a:rPr lang="de-DE" dirty="0"/>
              <a:t>    10485760000 2016-05-26 15:33 (DUL) 2005-vol1.tar</a:t>
            </a:r>
          </a:p>
          <a:p>
            <a:r>
              <a:rPr lang="de-DE" dirty="0"/>
              <a:t>-</a:t>
            </a:r>
            <a:r>
              <a:rPr lang="de-DE" dirty="0" err="1"/>
              <a:t>rw-r</a:t>
            </a:r>
            <a:r>
              <a:rPr lang="de-DE" dirty="0"/>
              <a:t>--</a:t>
            </a:r>
            <a:r>
              <a:rPr lang="de-DE" dirty="0" err="1"/>
              <a:t>r</a:t>
            </a:r>
            <a:r>
              <a:rPr lang="de-DE" dirty="0"/>
              <a:t>--  1 </a:t>
            </a:r>
            <a:r>
              <a:rPr lang="de-DE" dirty="0" err="1"/>
              <a:t>narges</a:t>
            </a:r>
            <a:r>
              <a:rPr lang="de-DE" dirty="0"/>
              <a:t>    </a:t>
            </a:r>
            <a:r>
              <a:rPr lang="de-DE" dirty="0" err="1"/>
              <a:t>narges</a:t>
            </a:r>
            <a:r>
              <a:rPr lang="de-DE" dirty="0"/>
              <a:t>     1048575001 2016-12-20 10:54 (DUL) </a:t>
            </a:r>
            <a:r>
              <a:rPr lang="de-DE" dirty="0" err="1"/>
              <a:t>bigfile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rw-r</a:t>
            </a:r>
            <a:r>
              <a:rPr lang="de-DE" dirty="0"/>
              <a:t>--</a:t>
            </a:r>
            <a:r>
              <a:rPr lang="de-DE" dirty="0" err="1"/>
              <a:t>r</a:t>
            </a:r>
            <a:r>
              <a:rPr lang="de-DE" dirty="0"/>
              <a:t>--  1 </a:t>
            </a:r>
            <a:r>
              <a:rPr lang="de-DE" dirty="0" err="1"/>
              <a:t>narges</a:t>
            </a:r>
            <a:r>
              <a:rPr lang="de-DE" dirty="0"/>
              <a:t>    </a:t>
            </a:r>
            <a:r>
              <a:rPr lang="de-DE" dirty="0" err="1"/>
              <a:t>narges</a:t>
            </a:r>
            <a:r>
              <a:rPr lang="de-DE" dirty="0"/>
              <a:t>     1048575001 2016-12-20 10:54 (DUL) bigfile2</a:t>
            </a:r>
          </a:p>
          <a:p>
            <a:r>
              <a:rPr lang="de-DE" dirty="0"/>
              <a:t>-</a:t>
            </a:r>
            <a:r>
              <a:rPr lang="de-DE" dirty="0" err="1"/>
              <a:t>rw-r</a:t>
            </a:r>
            <a:r>
              <a:rPr lang="de-DE" dirty="0"/>
              <a:t>--</a:t>
            </a:r>
            <a:r>
              <a:rPr lang="de-DE" dirty="0" err="1"/>
              <a:t>r</a:t>
            </a:r>
            <a:r>
              <a:rPr lang="de-DE" dirty="0"/>
              <a:t>--  1 </a:t>
            </a:r>
            <a:r>
              <a:rPr lang="de-DE" dirty="0" err="1"/>
              <a:t>narges</a:t>
            </a:r>
            <a:r>
              <a:rPr lang="de-DE" dirty="0"/>
              <a:t>    </a:t>
            </a:r>
            <a:r>
              <a:rPr lang="de-DE" dirty="0" err="1"/>
              <a:t>narges</a:t>
            </a:r>
            <a:r>
              <a:rPr lang="de-DE" dirty="0"/>
              <a:t>     1048575001 2016-12-20 10:54 </a:t>
            </a:r>
            <a:r>
              <a:rPr lang="de-DE" b="1" dirty="0">
                <a:solidFill>
                  <a:srgbClr val="FF0000"/>
                </a:solidFill>
              </a:rPr>
              <a:t>(OFL) </a:t>
            </a:r>
            <a:r>
              <a:rPr lang="de-DE" dirty="0"/>
              <a:t>bigfile3</a:t>
            </a:r>
          </a:p>
          <a:p>
            <a:r>
              <a:rPr lang="de-DE" dirty="0"/>
              <a:t>-</a:t>
            </a:r>
            <a:r>
              <a:rPr lang="de-DE" dirty="0" err="1"/>
              <a:t>rw-r</a:t>
            </a:r>
            <a:r>
              <a:rPr lang="de-DE" dirty="0"/>
              <a:t>--</a:t>
            </a:r>
            <a:r>
              <a:rPr lang="de-DE" dirty="0" err="1"/>
              <a:t>r</a:t>
            </a:r>
            <a:r>
              <a:rPr lang="de-DE" dirty="0"/>
              <a:t>--  1 </a:t>
            </a:r>
            <a:r>
              <a:rPr lang="de-DE" dirty="0" err="1"/>
              <a:t>narges</a:t>
            </a:r>
            <a:r>
              <a:rPr lang="de-DE" dirty="0"/>
              <a:t>    </a:t>
            </a:r>
            <a:r>
              <a:rPr lang="de-DE" dirty="0" err="1"/>
              <a:t>narges</a:t>
            </a:r>
            <a:r>
              <a:rPr lang="de-DE" dirty="0"/>
              <a:t>     1048575001 2016-12-20 10:55 </a:t>
            </a:r>
            <a:r>
              <a:rPr lang="de-DE" b="1" dirty="0">
                <a:solidFill>
                  <a:srgbClr val="FF0000"/>
                </a:solidFill>
              </a:rPr>
              <a:t>(OFL) </a:t>
            </a:r>
            <a:r>
              <a:rPr lang="de-DE" dirty="0"/>
              <a:t>bigfile4</a:t>
            </a:r>
          </a:p>
          <a:p>
            <a:r>
              <a:rPr lang="de-DE" dirty="0"/>
              <a:t>-</a:t>
            </a:r>
            <a:r>
              <a:rPr lang="de-DE" dirty="0" err="1"/>
              <a:t>rw-r</a:t>
            </a:r>
            <a:r>
              <a:rPr lang="de-DE" dirty="0"/>
              <a:t>--</a:t>
            </a:r>
            <a:r>
              <a:rPr lang="de-DE" dirty="0" err="1"/>
              <a:t>r</a:t>
            </a:r>
            <a:r>
              <a:rPr lang="de-DE" dirty="0"/>
              <a:t>--  1 </a:t>
            </a:r>
            <a:r>
              <a:rPr lang="de-DE" dirty="0" err="1"/>
              <a:t>narges</a:t>
            </a:r>
            <a:r>
              <a:rPr lang="de-DE" dirty="0"/>
              <a:t>    </a:t>
            </a:r>
            <a:r>
              <a:rPr lang="de-DE" dirty="0" err="1"/>
              <a:t>narges</a:t>
            </a:r>
            <a:r>
              <a:rPr lang="de-DE" dirty="0"/>
              <a:t>    10485760000 2016-12-20 11:09 </a:t>
            </a:r>
            <a:r>
              <a:rPr lang="de-DE" b="1" dirty="0">
                <a:solidFill>
                  <a:srgbClr val="FF0000"/>
                </a:solidFill>
              </a:rPr>
              <a:t>(OFL) </a:t>
            </a:r>
            <a:r>
              <a:rPr lang="de-DE" dirty="0"/>
              <a:t>file1.tar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9365" y="286576"/>
            <a:ext cx="9736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531"/>
                </a:solidFill>
              </a:rPr>
              <a:t>Data copied to the archive will remain on disk for a period of 4 weeks if there is enough disk space. After that the data will be removed from </a:t>
            </a:r>
            <a:r>
              <a:rPr lang="en-US" dirty="0" smtClean="0">
                <a:solidFill>
                  <a:srgbClr val="006531"/>
                </a:solidFill>
              </a:rPr>
              <a:t>Disk.</a:t>
            </a:r>
          </a:p>
          <a:p>
            <a:endParaRPr lang="en-US" dirty="0">
              <a:solidFill>
                <a:srgbClr val="006531"/>
              </a:solidFill>
            </a:endParaRPr>
          </a:p>
          <a:p>
            <a:r>
              <a:rPr lang="en-US" dirty="0" smtClean="0">
                <a:solidFill>
                  <a:srgbClr val="006531"/>
                </a:solidFill>
              </a:rPr>
              <a:t>Before using data on Tape, it need to first be staged on disk.</a:t>
            </a:r>
            <a:endParaRPr lang="en-US" dirty="0">
              <a:solidFill>
                <a:srgbClr val="00653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directly transfer files from disk to a tape, a user can force a transfer by using </a:t>
            </a:r>
            <a:r>
              <a:rPr lang="en-US" dirty="0" smtClean="0"/>
              <a:t>the following commands:</a:t>
            </a:r>
          </a:p>
          <a:p>
            <a:r>
              <a:rPr lang="en-US" dirty="0" err="1"/>
              <a:t>dmput</a:t>
            </a:r>
            <a:r>
              <a:rPr lang="en-US" dirty="0"/>
              <a:t> -r -w &lt;filename&gt; </a:t>
            </a:r>
            <a:r>
              <a:rPr lang="en-US" b="1" dirty="0" smtClean="0"/>
              <a:t>[</a:t>
            </a:r>
            <a:r>
              <a:rPr lang="en-US" dirty="0" smtClean="0"/>
              <a:t>..</a:t>
            </a:r>
            <a:r>
              <a:rPr lang="en-US" b="1" dirty="0" smtClean="0"/>
              <a:t>]</a:t>
            </a:r>
          </a:p>
          <a:p>
            <a:endParaRPr lang="en-US" b="1" dirty="0"/>
          </a:p>
          <a:p>
            <a:r>
              <a:rPr lang="en-US" dirty="0" smtClean="0"/>
              <a:t> The following example command migrates the filename file. The process will release the disk space occupied by filename, and will wait until all offline copies are completed before terminating.</a:t>
            </a:r>
          </a:p>
          <a:p>
            <a:endParaRPr lang="en-US" dirty="0">
              <a:solidFill>
                <a:srgbClr val="00653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7" b="3477"/>
          <a:stretch>
            <a:fillRect/>
          </a:stretch>
        </p:blipFill>
        <p:spPr>
          <a:xfrm>
            <a:off x="4261247" y="1169432"/>
            <a:ext cx="5201672" cy="2639960"/>
          </a:xfrm>
        </p:spPr>
      </p:pic>
    </p:spTree>
    <p:extLst>
      <p:ext uri="{BB962C8B-B14F-4D97-AF65-F5344CB8AC3E}">
        <p14:creationId xmlns:p14="http://schemas.microsoft.com/office/powerpoint/2010/main" val="47401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76945" y="207263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6531"/>
                </a:solidFill>
              </a:rPr>
              <a:t>Data Archive - Long-term storage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6" y="2081699"/>
            <a:ext cx="4989256" cy="364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1707" y="1379851"/>
            <a:ext cx="54023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Long-term storage of </a:t>
            </a:r>
            <a:r>
              <a:rPr lang="en-US" sz="2000" dirty="0" smtClean="0"/>
              <a:t>data 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Storage medium: </a:t>
            </a:r>
            <a:r>
              <a:rPr lang="en-US" sz="2000" dirty="0" smtClean="0"/>
              <a:t>Tape </a:t>
            </a:r>
            <a:r>
              <a:rPr lang="en-US" sz="2000" dirty="0" smtClean="0">
                <a:sym typeface="Wingdings"/>
              </a:rPr>
              <a:t> high latency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Powerful transfer </a:t>
            </a:r>
            <a:r>
              <a:rPr lang="en-US" sz="2000" dirty="0" smtClean="0"/>
              <a:t>protocols (</a:t>
            </a:r>
            <a:r>
              <a:rPr lang="en-US" sz="2000" dirty="0" err="1" smtClean="0"/>
              <a:t>gridfTp</a:t>
            </a:r>
            <a:r>
              <a:rPr lang="en-US" sz="2000" dirty="0" smtClean="0"/>
              <a:t>, </a:t>
            </a:r>
            <a:r>
              <a:rPr lang="en-US" sz="2000" dirty="0" err="1" smtClean="0"/>
              <a:t>rsync</a:t>
            </a:r>
            <a:r>
              <a:rPr lang="en-US" sz="2000" dirty="0" smtClean="0"/>
              <a:t>, </a:t>
            </a:r>
            <a:r>
              <a:rPr lang="en-US" sz="2000" dirty="0" err="1" smtClean="0"/>
              <a:t>scp</a:t>
            </a:r>
            <a:r>
              <a:rPr lang="en-US" sz="2000" dirty="0" smtClean="0"/>
              <a:t>)</a:t>
            </a:r>
          </a:p>
          <a:p>
            <a:pPr marL="285750" lvl="1" indent="-285750">
              <a:buFont typeface="Arial"/>
              <a:buChar char="•"/>
            </a:pPr>
            <a:r>
              <a:rPr lang="en-US" sz="2000" dirty="0"/>
              <a:t>Easy access from HPC services </a:t>
            </a:r>
            <a:r>
              <a:rPr lang="en-US" sz="2000" dirty="0" err="1"/>
              <a:t>lisa</a:t>
            </a:r>
            <a:r>
              <a:rPr lang="en-US" sz="2000" dirty="0"/>
              <a:t> and </a:t>
            </a:r>
            <a:r>
              <a:rPr lang="en-US" sz="2000" dirty="0" err="1"/>
              <a:t>cartesius</a:t>
            </a:r>
            <a:r>
              <a:rPr lang="en-US" sz="2000" dirty="0"/>
              <a:t> via NFS mounts </a:t>
            </a:r>
            <a:r>
              <a:rPr lang="en-US" sz="2000" dirty="0">
                <a:sym typeface="Wingdings"/>
              </a:rPr>
              <a:t> use archive as yet another directory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58" y="3518299"/>
            <a:ext cx="2841301" cy="16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Data Archive Infrastructure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1139" y="1084883"/>
            <a:ext cx="83507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Workflow employing Archive from compute clusters at </a:t>
            </a:r>
            <a:r>
              <a:rPr lang="en-US" sz="2000" dirty="0" err="1"/>
              <a:t>SURFsara</a:t>
            </a:r>
            <a:r>
              <a:rPr lang="en-US" sz="20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User logs in to Lisa/</a:t>
            </a:r>
            <a:r>
              <a:rPr lang="en-US" sz="2000" dirty="0" err="1"/>
              <a:t>Cartesius</a:t>
            </a:r>
            <a:endParaRPr lang="en-US" sz="2000" dirty="0"/>
          </a:p>
          <a:p>
            <a:pPr marL="171450" indent="-171450">
              <a:buFontTx/>
              <a:buChar char="-"/>
            </a:pPr>
            <a:r>
              <a:rPr lang="en-US" sz="2000" dirty="0"/>
              <a:t>Archive is mounted via NFS </a:t>
            </a:r>
            <a:r>
              <a:rPr lang="en-US" sz="2000" dirty="0">
                <a:sym typeface="Wingdings"/>
              </a:rPr>
              <a:t> User sees the archive as another folder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Copy </a:t>
            </a:r>
            <a:r>
              <a:rPr lang="en-US" sz="2000" dirty="0" smtClean="0"/>
              <a:t>data to HPC (with which commands?)</a:t>
            </a:r>
          </a:p>
          <a:p>
            <a:pPr marL="171450" indent="-171450">
              <a:buFontTx/>
              <a:buChar char="-"/>
            </a:pPr>
            <a:r>
              <a:rPr lang="en-US" sz="2000" dirty="0" smtClean="0">
                <a:sym typeface="Wingdings"/>
              </a:rPr>
              <a:t>Do </a:t>
            </a:r>
            <a:r>
              <a:rPr lang="en-US" sz="2000" dirty="0">
                <a:sym typeface="Wingdings"/>
              </a:rPr>
              <a:t>your computations on the data</a:t>
            </a:r>
          </a:p>
          <a:p>
            <a:pPr marL="171450" indent="-171450">
              <a:buFontTx/>
              <a:buChar char="-"/>
            </a:pPr>
            <a:r>
              <a:rPr lang="en-US" sz="2000" dirty="0">
                <a:sym typeface="Wingdings"/>
              </a:rPr>
              <a:t>Copy data back to archive (tape) 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68748" y="3640607"/>
            <a:ext cx="9394218" cy="2440398"/>
            <a:chOff x="1513518" y="3625617"/>
            <a:chExt cx="9394218" cy="2440398"/>
          </a:xfrm>
        </p:grpSpPr>
        <p:grpSp>
          <p:nvGrpSpPr>
            <p:cNvPr id="22" name="Group 21"/>
            <p:cNvGrpSpPr/>
            <p:nvPr/>
          </p:nvGrpSpPr>
          <p:grpSpPr>
            <a:xfrm>
              <a:off x="1513518" y="3727736"/>
              <a:ext cx="9394218" cy="2338279"/>
              <a:chOff x="987738" y="2632151"/>
              <a:chExt cx="9394218" cy="2338279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987738" y="2632151"/>
                <a:ext cx="9394218" cy="2035487"/>
                <a:chOff x="1915583" y="2485713"/>
                <a:chExt cx="9394218" cy="2035487"/>
              </a:xfrm>
            </p:grpSpPr>
            <p:pic>
              <p:nvPicPr>
                <p:cNvPr id="26" name="Picture 25" descr="images.jp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1426" y="2568260"/>
                  <a:ext cx="1048375" cy="1048375"/>
                </a:xfrm>
                <a:prstGeom prst="rect">
                  <a:avLst/>
                </a:prstGeom>
              </p:spPr>
            </p:pic>
            <p:pic>
              <p:nvPicPr>
                <p:cNvPr id="27" name="Picture 26" descr="user_orange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15583" y="2952750"/>
                  <a:ext cx="1740408" cy="1524000"/>
                </a:xfrm>
                <a:prstGeom prst="rect">
                  <a:avLst/>
                </a:prstGeom>
              </p:spPr>
            </p:pic>
            <p:pic>
              <p:nvPicPr>
                <p:cNvPr id="28" name="Picture 27" descr="imgres.jp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0637" y="2485713"/>
                  <a:ext cx="1010274" cy="1010274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4554205" y="2521866"/>
                  <a:ext cx="1483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Lisa/</a:t>
                  </a:r>
                  <a:r>
                    <a:rPr lang="en-US" dirty="0" err="1"/>
                    <a:t>Cartesius</a:t>
                  </a:r>
                  <a:endParaRPr lang="en-US" dirty="0"/>
                </a:p>
              </p:txBody>
            </p:sp>
            <p:cxnSp>
              <p:nvCxnSpPr>
                <p:cNvPr id="30" name="Straight Arrow Connector 29"/>
                <p:cNvCxnSpPr>
                  <a:stCxn id="27" idx="3"/>
                </p:cNvCxnSpPr>
                <p:nvPr/>
              </p:nvCxnSpPr>
              <p:spPr>
                <a:xfrm>
                  <a:off x="7230911" y="2990850"/>
                  <a:ext cx="943058" cy="36898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3" idx="3"/>
                  <a:endCxn id="26" idx="1"/>
                </p:cNvCxnSpPr>
                <p:nvPr/>
              </p:nvCxnSpPr>
              <p:spPr>
                <a:xfrm>
                  <a:off x="3655991" y="3714750"/>
                  <a:ext cx="1253683" cy="95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038601" y="3378200"/>
                  <a:ext cx="688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Login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8229756" y="2821572"/>
                  <a:ext cx="12230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Staging Data</a:t>
                  </a:r>
                  <a:endParaRPr lang="en-US" sz="1600" dirty="0"/>
                </a:p>
              </p:txBody>
            </p:sp>
            <p:pic>
              <p:nvPicPr>
                <p:cNvPr id="34" name="Picture 33" descr="images.jp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9674" y="2927350"/>
                  <a:ext cx="1531210" cy="1593850"/>
                </a:xfrm>
                <a:prstGeom prst="rect">
                  <a:avLst/>
                </a:prstGeom>
              </p:spPr>
            </p:pic>
          </p:grpSp>
          <p:sp>
            <p:nvSpPr>
              <p:cNvPr id="24" name="Can 23"/>
              <p:cNvSpPr/>
              <p:nvPr/>
            </p:nvSpPr>
            <p:spPr>
              <a:xfrm>
                <a:off x="6959515" y="3473839"/>
                <a:ext cx="1772542" cy="1496591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Disk</a:t>
                </a:r>
                <a:endParaRPr lang="en-US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388726" y="3238886"/>
                <a:ext cx="959845" cy="25987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10176436" y="3625617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Tape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785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Archive Usage – Best practices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139" y="1084883"/>
            <a:ext cx="835070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to store files of significant size (&gt; 1 GB) as much as possible. Smaller files will always be accepted, but will lower the performance of restoring your files from tape.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you have many small files, make sure to pack them using a file archiving tool like tar or </a:t>
            </a:r>
            <a:r>
              <a:rPr lang="en-US" sz="2000" dirty="0">
                <a:hlinkClick r:id="rId2"/>
              </a:rPr>
              <a:t>dmftar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Try </a:t>
            </a:r>
            <a:r>
              <a:rPr lang="en-US" sz="2000" dirty="0"/>
              <a:t>to pack your files before uploading them to the archive, possibly by using </a:t>
            </a:r>
            <a:r>
              <a:rPr lang="en-US" sz="2000" dirty="0" err="1"/>
              <a:t>dmftar</a:t>
            </a:r>
            <a:r>
              <a:rPr lang="en-US" sz="2000" dirty="0"/>
              <a:t> which allows remote tarring.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Organise</a:t>
            </a:r>
            <a:r>
              <a:rPr lang="en-US" sz="2000" dirty="0" smtClean="0"/>
              <a:t> </a:t>
            </a:r>
            <a:r>
              <a:rPr lang="en-US" sz="2000" dirty="0"/>
              <a:t>your files in such a way that in case the files are needed again only parts of the data set need to be restored from tape.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Avoid </a:t>
            </a:r>
            <a:r>
              <a:rPr lang="en-US" sz="2000" dirty="0"/>
              <a:t>storing unpacked software packages, these usually contain a lot of small files. Instead pack these as well, or refer to a specific software repository.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00653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Accessing the Archive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839" y="1513502"/>
            <a:ext cx="83507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Access via GUI (Graphical User Interface)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Access via command line Direct access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Access </a:t>
            </a:r>
            <a:r>
              <a:rPr lang="en-US" sz="2000" dirty="0"/>
              <a:t>via NFS mounts (from compute clusters, Lisa and </a:t>
            </a:r>
            <a:r>
              <a:rPr lang="en-US" sz="2000" dirty="0" err="1"/>
              <a:t>Cartesius</a:t>
            </a:r>
            <a:r>
              <a:rPr lang="en-US" sz="20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93" y="4289951"/>
            <a:ext cx="6881099" cy="165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93" y="2802829"/>
            <a:ext cx="4575157" cy="297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1087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 Archive via GUI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5594" y="1403859"/>
            <a:ext cx="83507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Tools to access the Archive via GUI:	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 err="1" smtClean="0">
                <a:sym typeface="Wingdings"/>
              </a:rPr>
              <a:t>Cyberduck</a:t>
            </a:r>
            <a:r>
              <a:rPr lang="en-US" sz="2000" b="1" dirty="0" smtClean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(Mac and Windows)  </a:t>
            </a:r>
            <a:r>
              <a:rPr lang="en-US" sz="2000" dirty="0">
                <a:hlinkClick r:id="rId2"/>
              </a:rPr>
              <a:t>http://cyberduck.ch/</a:t>
            </a:r>
            <a:endParaRPr lang="en-US" sz="20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 err="1" smtClean="0">
                <a:sym typeface="Wingdings"/>
              </a:rPr>
              <a:t>MobaXterm</a:t>
            </a:r>
            <a:r>
              <a:rPr lang="en-US" sz="2000" b="1" dirty="0" smtClean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(Windows</a:t>
            </a:r>
            <a:r>
              <a:rPr lang="en-US" sz="2000" dirty="0">
                <a:sym typeface="Wingdings"/>
              </a:rPr>
              <a:t>)  </a:t>
            </a:r>
            <a:r>
              <a:rPr lang="en-US" sz="2000" dirty="0" smtClean="0">
                <a:sym typeface="Wingdings"/>
              </a:rPr>
              <a:t>  </a:t>
            </a:r>
            <a:r>
              <a:rPr lang="en-US" sz="2000" dirty="0">
                <a:sym typeface="Wingdings"/>
                <a:hlinkClick r:id="rId3"/>
              </a:rPr>
              <a:t>http://</a:t>
            </a:r>
            <a:r>
              <a:rPr lang="en-US" sz="2000" dirty="0" err="1">
                <a:sym typeface="Wingdings"/>
                <a:hlinkClick r:id="rId3"/>
              </a:rPr>
              <a:t>mobaxterm.mobatek.net</a:t>
            </a:r>
            <a:r>
              <a:rPr lang="en-US" sz="2000" dirty="0">
                <a:sym typeface="Wingdings"/>
                <a:hlinkClick r:id="rId3"/>
              </a:rPr>
              <a:t>/</a:t>
            </a:r>
            <a:endParaRPr lang="en-US" sz="20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 smtClean="0">
              <a:sym typeface="Wingding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 err="1" smtClean="0">
                <a:sym typeface="Wingdings"/>
              </a:rPr>
              <a:t>Filezilla</a:t>
            </a:r>
            <a:r>
              <a:rPr lang="en-US" sz="2000" b="1" dirty="0" smtClean="0">
                <a:sym typeface="Wingdings"/>
              </a:rPr>
              <a:t> </a:t>
            </a:r>
            <a:r>
              <a:rPr lang="en-US" sz="2000" dirty="0" smtClean="0">
                <a:sym typeface="Wingdings"/>
              </a:rPr>
              <a:t>(</a:t>
            </a:r>
            <a:r>
              <a:rPr lang="en-US" sz="2000" dirty="0">
                <a:sym typeface="Wingdings"/>
              </a:rPr>
              <a:t>L</a:t>
            </a:r>
            <a:r>
              <a:rPr lang="en-US" sz="2000" dirty="0" smtClean="0">
                <a:sym typeface="Wingdings"/>
              </a:rPr>
              <a:t>inux</a:t>
            </a:r>
            <a:r>
              <a:rPr lang="en-US" sz="2000" dirty="0">
                <a:sym typeface="Wingdings"/>
              </a:rPr>
              <a:t>)   	</a:t>
            </a:r>
            <a:r>
              <a:rPr lang="en-US" sz="2000" dirty="0">
                <a:sym typeface="Wingdings"/>
                <a:hlinkClick r:id="rId4"/>
              </a:rPr>
              <a:t>https://</a:t>
            </a:r>
            <a:r>
              <a:rPr lang="en-US" sz="2000" dirty="0" err="1">
                <a:sym typeface="Wingdings"/>
                <a:hlinkClick r:id="rId4"/>
              </a:rPr>
              <a:t>filezilla-project.org</a:t>
            </a:r>
            <a:r>
              <a:rPr lang="en-US" sz="2000" dirty="0">
                <a:sym typeface="Wingdings"/>
                <a:hlinkClick r:id="rId4"/>
              </a:rPr>
              <a:t>/</a:t>
            </a:r>
            <a:endParaRPr lang="en-US" sz="20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653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819" y="449640"/>
            <a:ext cx="2857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2B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 Archive via </a:t>
            </a:r>
            <a:r>
              <a:rPr lang="en-US" dirty="0" err="1" smtClean="0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71" y="1700529"/>
            <a:ext cx="5849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Cyberduck</a:t>
            </a:r>
            <a:r>
              <a:rPr lang="en-US" sz="2000" dirty="0" smtClean="0"/>
              <a:t> is a </a:t>
            </a:r>
            <a:r>
              <a:rPr lang="en-US" sz="2000" dirty="0"/>
              <a:t> standalone client </a:t>
            </a:r>
            <a:r>
              <a:rPr lang="en-US" sz="2000" dirty="0" smtClean="0"/>
              <a:t>that runs </a:t>
            </a:r>
            <a:r>
              <a:rPr lang="en-US" sz="2000" dirty="0"/>
              <a:t>on Windows and Mac OSX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Download and install: </a:t>
            </a:r>
            <a:r>
              <a:rPr lang="en-US" sz="2000" dirty="0">
                <a:hlinkClick r:id="rId2"/>
              </a:rPr>
              <a:t>http://cyberduck.ch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To start an Archive session with </a:t>
            </a:r>
            <a:r>
              <a:rPr lang="en-US" sz="2000" dirty="0" err="1" smtClean="0"/>
              <a:t>Cyberduck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</a:t>
            </a:r>
            <a:r>
              <a:rPr lang="en-US" sz="2000" dirty="0" err="1"/>
              <a:t>Cyberduck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Click on 'Open connection'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now see </a:t>
            </a:r>
            <a:r>
              <a:rPr lang="en-US" sz="2000" dirty="0" smtClean="0"/>
              <a:t>this screen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Choose the following </a:t>
            </a:r>
            <a:r>
              <a:rPr lang="en-US" sz="2000" dirty="0" smtClean="0"/>
              <a:t>options: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Connection type: SFTP (</a:t>
            </a:r>
            <a:r>
              <a:rPr lang="en-US" sz="2000" dirty="0" err="1" smtClean="0"/>
              <a:t>SSh</a:t>
            </a:r>
            <a:r>
              <a:rPr lang="en-US" sz="2000" dirty="0" smtClean="0"/>
              <a:t> File Transfer Protocol)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Server</a:t>
            </a:r>
            <a:r>
              <a:rPr lang="en-US" sz="2000" dirty="0"/>
              <a:t>: </a:t>
            </a:r>
            <a:r>
              <a:rPr lang="en-US" sz="2000" dirty="0" err="1" smtClean="0"/>
              <a:t>archive.surfsara.nl</a:t>
            </a: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port</a:t>
            </a:r>
            <a:r>
              <a:rPr lang="en-US" sz="2000" dirty="0"/>
              <a:t>: </a:t>
            </a:r>
            <a:r>
              <a:rPr lang="en-US" sz="2000" dirty="0" smtClean="0"/>
              <a:t>22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Login with your credentials (</a:t>
            </a:r>
            <a:r>
              <a:rPr lang="en-US" sz="2000" dirty="0" err="1" smtClean="0"/>
              <a:t>sdemo</a:t>
            </a:r>
            <a:r>
              <a:rPr lang="en-US" sz="2000" dirty="0" smtClean="0"/>
              <a:t>&lt;xxx&gt;)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0" y="1700529"/>
            <a:ext cx="5671280" cy="36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Access </a:t>
            </a:r>
            <a:r>
              <a:rPr lang="en-US" dirty="0" err="1" smtClean="0">
                <a:solidFill>
                  <a:srgbClr val="006531"/>
                </a:solidFill>
              </a:rPr>
              <a:t>BeeHub</a:t>
            </a:r>
            <a:r>
              <a:rPr lang="en-US" dirty="0" smtClean="0">
                <a:solidFill>
                  <a:srgbClr val="006531"/>
                </a:solidFill>
              </a:rPr>
              <a:t> via </a:t>
            </a:r>
            <a:r>
              <a:rPr lang="en-US" dirty="0" err="1" smtClean="0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72" y="1445697"/>
            <a:ext cx="5520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To start a </a:t>
            </a:r>
            <a:r>
              <a:rPr lang="en-US" sz="2000" dirty="0" err="1" smtClean="0"/>
              <a:t>BeeHub</a:t>
            </a:r>
            <a:r>
              <a:rPr lang="en-US" sz="2000" dirty="0" smtClean="0"/>
              <a:t> session with </a:t>
            </a:r>
            <a:r>
              <a:rPr lang="en-US" sz="2000" dirty="0" err="1" smtClean="0"/>
              <a:t>Cyberduck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</a:t>
            </a:r>
            <a:r>
              <a:rPr lang="en-US" sz="2000" dirty="0" err="1"/>
              <a:t>Cyberduck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Click on 'Open connection'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You now see </a:t>
            </a:r>
            <a:r>
              <a:rPr lang="en-US" sz="2000" dirty="0" smtClean="0"/>
              <a:t>this screen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Choose the following </a:t>
            </a:r>
            <a:r>
              <a:rPr lang="en-US" sz="2000" dirty="0" smtClean="0"/>
              <a:t>options: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Connection type:</a:t>
            </a:r>
            <a:r>
              <a:rPr lang="en-US" sz="2000" dirty="0"/>
              <a:t> WebDAV (HTTP/SSL)</a:t>
            </a: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 Server</a:t>
            </a:r>
            <a:r>
              <a:rPr lang="en-US" sz="2000" dirty="0"/>
              <a:t>: </a:t>
            </a:r>
            <a:r>
              <a:rPr lang="en-US" sz="2000" dirty="0" err="1" smtClean="0"/>
              <a:t>beehub.nl</a:t>
            </a:r>
            <a:endParaRPr lang="en-US" sz="20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port</a:t>
            </a:r>
            <a:r>
              <a:rPr lang="en-US" sz="2000" dirty="0"/>
              <a:t>: </a:t>
            </a:r>
            <a:r>
              <a:rPr lang="en-US" sz="2000" dirty="0" smtClean="0"/>
              <a:t>443</a:t>
            </a: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/>
              <a:t>Enter </a:t>
            </a:r>
            <a:r>
              <a:rPr lang="en-US" sz="2000" dirty="0"/>
              <a:t>your </a:t>
            </a:r>
            <a:r>
              <a:rPr lang="en-US" sz="2000" dirty="0" err="1"/>
              <a:t>BeeHub</a:t>
            </a:r>
            <a:r>
              <a:rPr lang="en-US" sz="2000" dirty="0"/>
              <a:t> username and password as you use them on the website (not your </a:t>
            </a:r>
            <a:r>
              <a:rPr lang="en-US" sz="2000" dirty="0" err="1" smtClean="0"/>
              <a:t>sdemo</a:t>
            </a:r>
            <a:r>
              <a:rPr lang="en-US" sz="2000" dirty="0" smtClean="0"/>
              <a:t> </a:t>
            </a:r>
            <a:r>
              <a:rPr lang="en-US" sz="2000" dirty="0"/>
              <a:t>credentials!)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928" y="1813808"/>
            <a:ext cx="5886309" cy="36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0300" y="225322"/>
            <a:ext cx="7391400" cy="86836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6531"/>
                </a:solidFill>
              </a:rPr>
              <a:t>Transfer data between services using </a:t>
            </a:r>
            <a:r>
              <a:rPr lang="en-US" dirty="0" err="1" smtClean="0">
                <a:solidFill>
                  <a:srgbClr val="006531"/>
                </a:solidFill>
              </a:rPr>
              <a:t>Cyberduck</a:t>
            </a:r>
            <a:endParaRPr lang="en-US" dirty="0">
              <a:solidFill>
                <a:srgbClr val="00653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406" y="1551995"/>
            <a:ext cx="6040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To transfer data between services using </a:t>
            </a:r>
            <a:r>
              <a:rPr lang="en-US" sz="2000" dirty="0" err="1" smtClean="0"/>
              <a:t>Cyberduck</a:t>
            </a:r>
            <a:r>
              <a:rPr lang="en-US" sz="20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Start </a:t>
            </a:r>
            <a:r>
              <a:rPr lang="en-US" sz="2000" dirty="0" err="1"/>
              <a:t>C</a:t>
            </a:r>
            <a:r>
              <a:rPr lang="en-US" sz="2000" dirty="0" err="1" smtClean="0"/>
              <a:t>yberduck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Establish a connection to the Archive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Establish </a:t>
            </a:r>
            <a:r>
              <a:rPr lang="en-US" sz="2000" dirty="0" smtClean="0"/>
              <a:t>another </a:t>
            </a:r>
            <a:r>
              <a:rPr lang="en-US" sz="2000" dirty="0"/>
              <a:t>connection </a:t>
            </a:r>
            <a:r>
              <a:rPr lang="en-US" sz="2000" dirty="0" smtClean="0"/>
              <a:t>to </a:t>
            </a:r>
            <a:r>
              <a:rPr lang="en-US" sz="2000" dirty="0" err="1" smtClean="0"/>
              <a:t>BeeHub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Simply drag and drop files to transfer data from </a:t>
            </a:r>
            <a:r>
              <a:rPr lang="en-US" sz="2000" dirty="0" err="1" smtClean="0"/>
              <a:t>BeeHub</a:t>
            </a:r>
            <a:r>
              <a:rPr lang="en-US" sz="2000" dirty="0" smtClean="0"/>
              <a:t> to Archive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07" y="1813808"/>
            <a:ext cx="3890930" cy="2398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91" y="3313896"/>
            <a:ext cx="4356819" cy="283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2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734</Words>
  <Application>Microsoft Macintosh PowerPoint</Application>
  <PresentationFormat>Widescreen</PresentationFormat>
  <Paragraphs>115</Paragraphs>
  <Slides>13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Wingdings</vt:lpstr>
      <vt:lpstr>Arial</vt:lpstr>
      <vt:lpstr>Office Theme</vt:lpstr>
      <vt:lpstr>Data Archive  (Infrastructure and GUI Access)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Zarrabi</dc:creator>
  <cp:lastModifiedBy>Narges Zarrabi</cp:lastModifiedBy>
  <cp:revision>55</cp:revision>
  <dcterms:created xsi:type="dcterms:W3CDTF">2016-12-06T08:20:24Z</dcterms:created>
  <dcterms:modified xsi:type="dcterms:W3CDTF">2017-01-03T13:38:46Z</dcterms:modified>
</cp:coreProperties>
</file>