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Excel%20Project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Excel%20Project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Excel%20Project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Excel%20Project\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Excel%20Project\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Excel%20Project\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Excel%20Project\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[project.xlsx]Sales by Product!PivotTable4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Product for</a:t>
            </a:r>
            <a:r>
              <a:rPr lang="en-US" baseline="0"/>
              <a:t> 2014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by Product'!$B$4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by Product'!$A$5:$A$10</c:f>
              <c:strCache>
                <c:ptCount val="5"/>
                <c:pt idx="0">
                  <c:v>Coffee</c:v>
                </c:pt>
                <c:pt idx="1">
                  <c:v>Curry Sauce</c:v>
                </c:pt>
                <c:pt idx="2">
                  <c:v>Marmalade</c:v>
                </c:pt>
                <c:pt idx="3">
                  <c:v>Mozzarella</c:v>
                </c:pt>
                <c:pt idx="4">
                  <c:v>Crab Meat</c:v>
                </c:pt>
              </c:strCache>
            </c:strRef>
          </c:cat>
          <c:val>
            <c:numRef>
              <c:f>'Sales by Product'!$B$5:$B$10</c:f>
              <c:numCache>
                <c:formatCode>0.0%</c:formatCode>
                <c:ptCount val="5"/>
                <c:pt idx="0">
                  <c:v>0.30877130405829373</c:v>
                </c:pt>
                <c:pt idx="1">
                  <c:v>0.28224068012641107</c:v>
                </c:pt>
                <c:pt idx="2">
                  <c:v>0.16930759407409104</c:v>
                </c:pt>
                <c:pt idx="3">
                  <c:v>0.13551479472921668</c:v>
                </c:pt>
                <c:pt idx="4">
                  <c:v>0.10416562701198745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1441528"/>
        <c:axId val="181440744"/>
      </c:barChart>
      <c:valAx>
        <c:axId val="181440744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81441528"/>
        <c:crosses val="autoZero"/>
        <c:crossBetween val="between"/>
      </c:valAx>
      <c:catAx>
        <c:axId val="181441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407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[project.xlsx]Top 5 Customers!PivotTable4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Customers for 2014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893006493454374"/>
          <c:y val="0.24115763938598583"/>
          <c:w val="0.64106977453506397"/>
          <c:h val="0.707916766086057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'Top 5 Customers'!$B$3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Customers'!$A$4:$A$9</c:f>
              <c:strCache>
                <c:ptCount val="5"/>
                <c:pt idx="0">
                  <c:v>Company D</c:v>
                </c:pt>
                <c:pt idx="1">
                  <c:v>Company H</c:v>
                </c:pt>
                <c:pt idx="2">
                  <c:v>Company BB</c:v>
                </c:pt>
                <c:pt idx="3">
                  <c:v>Company F</c:v>
                </c:pt>
                <c:pt idx="4">
                  <c:v>Company A</c:v>
                </c:pt>
              </c:strCache>
            </c:strRef>
          </c:cat>
          <c:val>
            <c:numRef>
              <c:f>'Top 5 Customers'!$B$4:$B$9</c:f>
              <c:numCache>
                <c:formatCode>"$"#,##0</c:formatCode>
                <c:ptCount val="5"/>
                <c:pt idx="0">
                  <c:v>67180.5</c:v>
                </c:pt>
                <c:pt idx="1">
                  <c:v>50198.35</c:v>
                </c:pt>
                <c:pt idx="2">
                  <c:v>43703</c:v>
                </c:pt>
                <c:pt idx="3">
                  <c:v>37418</c:v>
                </c:pt>
                <c:pt idx="4">
                  <c:v>36839.990000000005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1441136"/>
        <c:axId val="181441920"/>
      </c:barChart>
      <c:catAx>
        <c:axId val="18144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41920"/>
        <c:crosses val="autoZero"/>
        <c:auto val="1"/>
        <c:lblAlgn val="ctr"/>
        <c:lblOffset val="100"/>
        <c:noMultiLvlLbl val="0"/>
      </c:catAx>
      <c:valAx>
        <c:axId val="181441920"/>
        <c:scaling>
          <c:orientation val="minMax"/>
        </c:scaling>
        <c:delete val="1"/>
        <c:axPos val="t"/>
        <c:numFmt formatCode="&quot;$&quot;#,##0" sourceLinked="1"/>
        <c:majorTickMark val="none"/>
        <c:minorTickMark val="none"/>
        <c:tickLblPos val="nextTo"/>
        <c:crossAx val="18144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[project.xlsx]Revenue by ship!PivotTable4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3 Ship's used in 2014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</c:pivotFmt>
      <c:pivotFmt>
        <c:idx val="7"/>
      </c:pivotFmt>
      <c:pivotFmt>
        <c:idx val="8"/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'Revenue by ship'!$B$3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'Revenue by ship'!$A$4:$A$7</c:f>
              <c:strCache>
                <c:ptCount val="3"/>
                <c:pt idx="0">
                  <c:v>Elizabeth Andersen</c:v>
                </c:pt>
                <c:pt idx="1">
                  <c:v>Francisco Pérez-Olaeta</c:v>
                </c:pt>
                <c:pt idx="2">
                  <c:v>Roland Wacker</c:v>
                </c:pt>
              </c:strCache>
            </c:strRef>
          </c:cat>
          <c:val>
            <c:numRef>
              <c:f>'Revenue by ship'!$B$4:$B$7</c:f>
              <c:numCache>
                <c:formatCode>General</c:formatCode>
                <c:ptCount val="3"/>
                <c:pt idx="0">
                  <c:v>41</c:v>
                </c:pt>
                <c:pt idx="1">
                  <c:v>36</c:v>
                </c:pt>
                <c:pt idx="2">
                  <c:v>45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[project.xlsx]Sales by Rep!PivotTable4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Salesperson for 2014</a:t>
            </a:r>
          </a:p>
        </c:rich>
      </c:tx>
      <c:layout>
        <c:manualLayout>
          <c:xMode val="edge"/>
          <c:yMode val="edge"/>
          <c:x val="0.125177165354330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[$$-409]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[$$-409]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[$$-409]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538204298066803"/>
          <c:y val="0.2161574803149606"/>
          <c:w val="0.67944556068422479"/>
          <c:h val="0.7329168853893263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'Sales by Rep'!$B$3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numFmt formatCode="[$$-409]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by Rep'!$A$4:$A$8</c:f>
              <c:strCache>
                <c:ptCount val="5"/>
                <c:pt idx="0">
                  <c:v>Nancy Freehafer</c:v>
                </c:pt>
                <c:pt idx="1">
                  <c:v>Mariya Sergienko</c:v>
                </c:pt>
                <c:pt idx="2">
                  <c:v>Laura Giussani</c:v>
                </c:pt>
                <c:pt idx="3">
                  <c:v>Anne Larsen</c:v>
                </c:pt>
                <c:pt idx="4">
                  <c:v>Andrew Cencini</c:v>
                </c:pt>
              </c:strCache>
            </c:strRef>
          </c:cat>
          <c:val>
            <c:numRef>
              <c:f>'Sales by Rep'!$B$4:$B$8</c:f>
              <c:numCache>
                <c:formatCode>"$"#,##0</c:formatCode>
                <c:ptCount val="5"/>
                <c:pt idx="0">
                  <c:v>104242.33999999997</c:v>
                </c:pt>
                <c:pt idx="1">
                  <c:v>42370.880000000005</c:v>
                </c:pt>
                <c:pt idx="2">
                  <c:v>41095.01</c:v>
                </c:pt>
                <c:pt idx="3">
                  <c:v>93848.329999999987</c:v>
                </c:pt>
                <c:pt idx="4">
                  <c:v>67180.5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1439568"/>
        <c:axId val="181439960"/>
      </c:barChart>
      <c:catAx>
        <c:axId val="181439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39960"/>
        <c:crosses val="autoZero"/>
        <c:auto val="1"/>
        <c:lblAlgn val="ctr"/>
        <c:lblOffset val="100"/>
        <c:noMultiLvlLbl val="0"/>
      </c:catAx>
      <c:valAx>
        <c:axId val="181439960"/>
        <c:scaling>
          <c:orientation val="minMax"/>
        </c:scaling>
        <c:delete val="1"/>
        <c:axPos val="b"/>
        <c:numFmt formatCode="&quot;$&quot;#,##0" sourceLinked="1"/>
        <c:majorTickMark val="none"/>
        <c:minorTickMark val="none"/>
        <c:tickLblPos val="nextTo"/>
        <c:crossAx val="18143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[project.xlsx]Deal Count by Revenue!PivotTable4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Transaction Count by Invoice Amount - 2014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4.6290026246719164E-2"/>
          <c:y val="0.2870327288634375"/>
          <c:w val="0.92037664041994749"/>
          <c:h val="0.59236111111111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'Deal Count by Revenue'!$B$3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'Deal Count by Revenue'!$A$4:$A$9</c:f>
              <c:strCache>
                <c:ptCount val="5"/>
                <c:pt idx="0">
                  <c:v>0-1000</c:v>
                </c:pt>
                <c:pt idx="1">
                  <c:v>1000-2000</c:v>
                </c:pt>
                <c:pt idx="2">
                  <c:v>2000-3000</c:v>
                </c:pt>
                <c:pt idx="3">
                  <c:v>3000-4000</c:v>
                </c:pt>
                <c:pt idx="4">
                  <c:v>&gt;4000</c:v>
                </c:pt>
              </c:strCache>
            </c:strRef>
          </c:cat>
          <c:val>
            <c:numRef>
              <c:f>'Deal Count by Revenue'!$B$4:$B$9</c:f>
              <c:numCache>
                <c:formatCode>_(* #,##0_);_(* \(#,##0\);_(* "-"_);_(@_)</c:formatCode>
                <c:ptCount val="5"/>
                <c:pt idx="0">
                  <c:v>218</c:v>
                </c:pt>
                <c:pt idx="1">
                  <c:v>85</c:v>
                </c:pt>
                <c:pt idx="2">
                  <c:v>31</c:v>
                </c:pt>
                <c:pt idx="3">
                  <c:v>24</c:v>
                </c:pt>
                <c:pt idx="4">
                  <c:v>11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3077296"/>
        <c:axId val="183073376"/>
      </c:barChart>
      <c:catAx>
        <c:axId val="18307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73376"/>
        <c:crosses val="autoZero"/>
        <c:auto val="1"/>
        <c:lblAlgn val="ctr"/>
        <c:lblOffset val="100"/>
        <c:noMultiLvlLbl val="0"/>
      </c:catAx>
      <c:valAx>
        <c:axId val="183073376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18307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[project.xlsx]Sales Trend!PivotTable4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2014 Sales Trend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2542233049509576E-2"/>
          <c:y val="0.17171296296296296"/>
          <c:w val="0.922360824634607"/>
          <c:h val="0.60567624012964527"/>
        </c:manualLayout>
      </c:layout>
      <c:lineChart>
        <c:grouping val="standard"/>
        <c:varyColors val="0"/>
        <c:ser>
          <c:idx val="0"/>
          <c:order val="0"/>
          <c:tx>
            <c:strRef>
              <c:f>'Sales Trend'!$B$3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'Sales Trend'!$A$4:$A$17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  <c:lvl>
                  <c:pt idx="0">
                    <c:v>2014</c:v>
                  </c:pt>
                </c:lvl>
              </c:multiLvlStrCache>
            </c:multiLvlStrRef>
          </c:cat>
          <c:val>
            <c:numRef>
              <c:f>'Sales Trend'!$B$4:$B$17</c:f>
              <c:numCache>
                <c:formatCode>"$"0,"K"</c:formatCode>
                <c:ptCount val="12"/>
                <c:pt idx="0">
                  <c:v>32907.839999999997</c:v>
                </c:pt>
                <c:pt idx="1">
                  <c:v>19955.5</c:v>
                </c:pt>
                <c:pt idx="2">
                  <c:v>30852.6</c:v>
                </c:pt>
                <c:pt idx="3">
                  <c:v>20771.789999999997</c:v>
                </c:pt>
                <c:pt idx="4">
                  <c:v>34307.049999999996</c:v>
                </c:pt>
                <c:pt idx="5">
                  <c:v>55601.61</c:v>
                </c:pt>
                <c:pt idx="6">
                  <c:v>27318.539999999997</c:v>
                </c:pt>
                <c:pt idx="7">
                  <c:v>29921.459999999995</c:v>
                </c:pt>
                <c:pt idx="8">
                  <c:v>31949.97</c:v>
                </c:pt>
                <c:pt idx="9">
                  <c:v>53033.59</c:v>
                </c:pt>
                <c:pt idx="10">
                  <c:v>31773.429999999997</c:v>
                </c:pt>
                <c:pt idx="11">
                  <c:v>66642.78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3071808"/>
        <c:axId val="183075336"/>
      </c:lineChart>
      <c:catAx>
        <c:axId val="18307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75336"/>
        <c:crosses val="autoZero"/>
        <c:auto val="1"/>
        <c:lblAlgn val="ctr"/>
        <c:lblOffset val="5"/>
        <c:noMultiLvlLbl val="0"/>
      </c:catAx>
      <c:valAx>
        <c:axId val="183075336"/>
        <c:scaling>
          <c:orientation val="minMax"/>
        </c:scaling>
        <c:delete val="1"/>
        <c:axPos val="l"/>
        <c:numFmt formatCode="&quot;$&quot;0,&quot;K&quot;" sourceLinked="1"/>
        <c:majorTickMark val="none"/>
        <c:minorTickMark val="none"/>
        <c:tickLblPos val="nextTo"/>
        <c:crossAx val="18307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[project.xlsx]Sales by Region!PivotTable4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Region for 2014</a:t>
            </a:r>
          </a:p>
        </c:rich>
      </c:tx>
      <c:layout>
        <c:manualLayout>
          <c:xMode val="edge"/>
          <c:yMode val="edge"/>
          <c:x val="0.26435702879797368"/>
          <c:y val="4.06741744491240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4.6982283464566926E-2"/>
          <c:y val="0.23894555794162087"/>
          <c:w val="0.87801771653543315"/>
          <c:h val="0.64445538057742779"/>
        </c:manualLayout>
      </c:layout>
      <c:pieChart>
        <c:varyColors val="1"/>
        <c:ser>
          <c:idx val="0"/>
          <c:order val="0"/>
          <c:tx>
            <c:strRef>
              <c:f>'Sales by Region'!$B$3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2"/>
            <c:bubble3D val="0"/>
            <c:spPr>
              <a:solidFill>
                <a:schemeClr val="accent3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'Sales by Region'!$A$4:$A$8</c:f>
              <c:strCache>
                <c:ptCount val="4"/>
                <c:pt idx="0">
                  <c:v>West</c:v>
                </c:pt>
                <c:pt idx="1">
                  <c:v>South</c:v>
                </c:pt>
                <c:pt idx="2">
                  <c:v>East</c:v>
                </c:pt>
                <c:pt idx="3">
                  <c:v>North</c:v>
                </c:pt>
              </c:strCache>
            </c:strRef>
          </c:cat>
          <c:val>
            <c:numRef>
              <c:f>'Sales by Region'!$B$4:$B$8</c:f>
              <c:numCache>
                <c:formatCode>_(* #,##0_);_(* \(#,##0\);_(* "-"_);_(@_)</c:formatCode>
                <c:ptCount val="4"/>
                <c:pt idx="0">
                  <c:v>91251.979999999981</c:v>
                </c:pt>
                <c:pt idx="1">
                  <c:v>93848.329999999987</c:v>
                </c:pt>
                <c:pt idx="2">
                  <c:v>108275.51</c:v>
                </c:pt>
                <c:pt idx="3">
                  <c:v>141660.33999999997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6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6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21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8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3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350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2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8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3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3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6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7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0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1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9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94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405" y="1400243"/>
            <a:ext cx="8446094" cy="2421464"/>
          </a:xfrm>
        </p:spPr>
        <p:txBody>
          <a:bodyPr>
            <a:noAutofit/>
          </a:bodyPr>
          <a:lstStyle/>
          <a:p>
            <a:pPr algn="ctr"/>
            <a:r>
              <a:rPr lang="en-IN" sz="7200" dirty="0" smtClean="0"/>
              <a:t>“Sales Analysis for the year 2014”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605" y="6086345"/>
            <a:ext cx="7197726" cy="140546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All in one online ltd.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40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82311"/>
            <a:ext cx="10131427" cy="1085849"/>
          </a:xfrm>
        </p:spPr>
        <p:txBody>
          <a:bodyPr>
            <a:noAutofit/>
          </a:bodyPr>
          <a:lstStyle/>
          <a:p>
            <a:pPr algn="ctr"/>
            <a:r>
              <a:rPr lang="en-IN" sz="6600" u="sng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endParaRPr lang="en-IN" sz="4000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804" y="2051434"/>
            <a:ext cx="10131428" cy="346060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product for the year is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Regular customers are Company D, company H and Company BB.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Ships we use frequently are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Roland Wacker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Elizabeth Andersen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Francisco Perez-</a:t>
            </a:r>
            <a:r>
              <a:rPr lang="en-IN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Olaeta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sales person of the year 2014 is 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Nancy </a:t>
            </a:r>
            <a:r>
              <a:rPr lang="en-IN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Freehafer</a:t>
            </a:r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count by invoice amount the range with most transactions are between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month with the highest sales is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attracted towards the discounted offers which leads into growth of the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</a:t>
            </a:r>
            <a:r>
              <a:rPr lang="en-I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has been recorded with the highest sales, we need to focus on marketing in other three regions.</a:t>
            </a:r>
            <a:endParaRPr lang="en-IN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2228" y="5358212"/>
            <a:ext cx="9340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Summary Video link</a:t>
            </a:r>
          </a:p>
          <a:p>
            <a:r>
              <a:rPr lang="en-IN" dirty="0"/>
              <a:t>https://drive.google.com/drive/folders/1kyl_3lDMm_7dkOkMJF6HFOIhhDnI0cXD?usp=sharing</a:t>
            </a:r>
          </a:p>
        </p:txBody>
      </p:sp>
    </p:spTree>
    <p:extLst>
      <p:ext uri="{BB962C8B-B14F-4D97-AF65-F5344CB8AC3E}">
        <p14:creationId xmlns:p14="http://schemas.microsoft.com/office/powerpoint/2010/main" val="4219093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09" y="237858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latin typeface="Algerian" panose="04020705040A02060702" pitchFamily="82" charset="0"/>
              </a:rPr>
              <a:t>Thank You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1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005" y="313900"/>
            <a:ext cx="10515988" cy="1121793"/>
          </a:xfrm>
        </p:spPr>
        <p:txBody>
          <a:bodyPr>
            <a:normAutofit/>
          </a:bodyPr>
          <a:lstStyle/>
          <a:p>
            <a:pPr algn="ctr"/>
            <a:r>
              <a:rPr lang="en-IN" sz="6600" u="sng" dirty="0" smtClean="0">
                <a:latin typeface="Algerian" panose="04020705040A02060702" pitchFamily="82" charset="0"/>
              </a:rPr>
              <a:t>Introduction</a:t>
            </a:r>
            <a:endParaRPr lang="en-IN" sz="6600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47" y="1783459"/>
            <a:ext cx="4967908" cy="4096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308" y="1783459"/>
            <a:ext cx="5264209" cy="43321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in One Online is an e-commerce company based in America which sales almost every eatable items online.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best sold product 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are our regular customers?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Ship is used frequently 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sales person of the year?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with most transactions?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region has the highest sales?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month has the highest sales?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651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best sold product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sold product in the year 2014 was </a:t>
            </a:r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contributed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30.9%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annual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seen by the region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sold the highest in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But in the </a:t>
            </a:r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Marmalade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purchased and in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 Mozzarella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sold the most.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Overall seen,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best sold product in 2014.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1048871"/>
              </p:ext>
            </p:extLst>
          </p:nvPr>
        </p:nvGraphicFramePr>
        <p:xfrm>
          <a:off x="6353176" y="2247899"/>
          <a:ext cx="4464050" cy="317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2524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our regular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2065867"/>
            <a:ext cx="4995334" cy="364913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2014 record our regular customers are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BB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their purchase amount by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$67K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$50K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$43K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seen by the region from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East Company 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Company 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 Company BB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from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 Company I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9895491"/>
              </p:ext>
            </p:extLst>
          </p:nvPr>
        </p:nvGraphicFramePr>
        <p:xfrm>
          <a:off x="6305551" y="2257425"/>
          <a:ext cx="451167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808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571500"/>
            <a:ext cx="10131425" cy="145626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Ship is used frequently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5827" y="2103967"/>
            <a:ext cx="4995334" cy="364913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ships used frequently are ‘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Roland Wacker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Elizabeth Andersen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Francisco Perez-</a:t>
            </a:r>
            <a:r>
              <a:rPr lang="en-IN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Olaeta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respectively.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2014 record the number of orders for which the ship were used was ‘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Roland Wacker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for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times, ‘</a:t>
            </a:r>
            <a:r>
              <a:rPr lang="en-I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Elizabeth Andersen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for </a:t>
            </a:r>
            <a:r>
              <a:rPr lang="en-I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times and ‘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Francisco Perez-</a:t>
            </a: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Olaeta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from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8595474"/>
              </p:ext>
            </p:extLst>
          </p:nvPr>
        </p:nvGraphicFramePr>
        <p:xfrm>
          <a:off x="6419851" y="2227792"/>
          <a:ext cx="4397375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39433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sales person of the year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352" y="2132542"/>
            <a:ext cx="4995334" cy="364913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 record the sales person of the year for 2014 is </a:t>
            </a:r>
            <a:r>
              <a:rPr lang="en-I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Nancy </a:t>
            </a:r>
            <a:r>
              <a:rPr lang="en-IN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Freehafer</a:t>
            </a:r>
            <a:r>
              <a:rPr lang="en-I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sales of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$104K+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contributing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29.89%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annual revenue by selling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of different category.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9613684"/>
              </p:ext>
            </p:extLst>
          </p:nvPr>
        </p:nvGraphicFramePr>
        <p:xfrm>
          <a:off x="6229352" y="2142067"/>
          <a:ext cx="4587874" cy="3409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8616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with most transactions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1961092"/>
            <a:ext cx="4995334" cy="364913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Transaction count by invoice amount the range with most transactions are between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0-1000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218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orders with revenue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$105k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contributing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24.07%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total revenue.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8174842"/>
              </p:ext>
            </p:extLst>
          </p:nvPr>
        </p:nvGraphicFramePr>
        <p:xfrm>
          <a:off x="6257926" y="2351617"/>
          <a:ext cx="4559300" cy="315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3262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has the highest sales?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14825"/>
            <a:ext cx="9902827" cy="1476375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month with the highest sales is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sales of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$67k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have ‘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sale festival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where products are on discount rate.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5635682"/>
              </p:ext>
            </p:extLst>
          </p:nvPr>
        </p:nvGraphicFramePr>
        <p:xfrm>
          <a:off x="685800" y="2141538"/>
          <a:ext cx="10334625" cy="183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8772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region has the highest sales?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7" y="2065867"/>
            <a:ext cx="4995334" cy="364913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2014 record the region with the highest sales is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revenue of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$142K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9909198"/>
              </p:ext>
            </p:extLst>
          </p:nvPr>
        </p:nvGraphicFramePr>
        <p:xfrm>
          <a:off x="6276976" y="2247900"/>
          <a:ext cx="454025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891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401</TotalTime>
  <Words>594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Wingdings</vt:lpstr>
      <vt:lpstr>Celestial</vt:lpstr>
      <vt:lpstr>“Sales Analysis for the year 2014”</vt:lpstr>
      <vt:lpstr>Introduction</vt:lpstr>
      <vt:lpstr> Which is the best sold product ?</vt:lpstr>
      <vt:lpstr>Who are our regular customers?</vt:lpstr>
      <vt:lpstr>Which Ship is used frequently ?</vt:lpstr>
      <vt:lpstr>Who is the sales person of the year?</vt:lpstr>
      <vt:lpstr>The range with most transactions?</vt:lpstr>
      <vt:lpstr>Which month has the highest sales?</vt:lpstr>
      <vt:lpstr>Which region has the highest sales?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“Excel ProjecT”</dc:title>
  <dc:creator>LENOVO</dc:creator>
  <cp:lastModifiedBy>LENOVO</cp:lastModifiedBy>
  <cp:revision>29</cp:revision>
  <dcterms:created xsi:type="dcterms:W3CDTF">2020-08-06T06:40:27Z</dcterms:created>
  <dcterms:modified xsi:type="dcterms:W3CDTF">2020-08-06T15:50:17Z</dcterms:modified>
</cp:coreProperties>
</file>