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9"/>
  </p:notesMasterIdLst>
  <p:sldIdLst>
    <p:sldId id="353"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4" r:id="rId22"/>
    <p:sldId id="326" r:id="rId23"/>
    <p:sldId id="328" r:id="rId24"/>
    <p:sldId id="329" r:id="rId25"/>
    <p:sldId id="330" r:id="rId26"/>
    <p:sldId id="331" r:id="rId27"/>
    <p:sldId id="332" r:id="rId28"/>
    <p:sldId id="333" r:id="rId29"/>
    <p:sldId id="334" r:id="rId30"/>
    <p:sldId id="335" r:id="rId31"/>
    <p:sldId id="337" r:id="rId32"/>
    <p:sldId id="338"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02" r:id="rId46"/>
    <p:sldId id="259" r:id="rId47"/>
    <p:sldId id="260" r:id="rId48"/>
    <p:sldId id="261" r:id="rId49"/>
    <p:sldId id="270" r:id="rId50"/>
    <p:sldId id="262" r:id="rId51"/>
    <p:sldId id="263" r:id="rId52"/>
    <p:sldId id="264" r:id="rId53"/>
    <p:sldId id="273" r:id="rId54"/>
    <p:sldId id="272" r:id="rId55"/>
    <p:sldId id="271" r:id="rId56"/>
    <p:sldId id="274" r:id="rId57"/>
    <p:sldId id="296" r:id="rId58"/>
    <p:sldId id="297" r:id="rId59"/>
    <p:sldId id="299" r:id="rId60"/>
    <p:sldId id="298" r:id="rId61"/>
    <p:sldId id="279" r:id="rId62"/>
    <p:sldId id="300" r:id="rId63"/>
    <p:sldId id="275" r:id="rId64"/>
    <p:sldId id="301" r:id="rId65"/>
    <p:sldId id="285" r:id="rId66"/>
    <p:sldId id="290" r:id="rId67"/>
    <p:sldId id="292" r:id="rId68"/>
  </p:sldIdLst>
  <p:sldSz cx="9144000" cy="6858000" type="screen4x3"/>
  <p:notesSz cx="6654800" cy="86725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E9E400"/>
    <a:srgbClr val="CCCC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787"/>
    <p:restoredTop sz="90929"/>
  </p:normalViewPr>
  <p:slideViewPr>
    <p:cSldViewPr>
      <p:cViewPr>
        <p:scale>
          <a:sx n="75" d="100"/>
          <a:sy n="75" d="100"/>
        </p:scale>
        <p:origin x="-2490" y="-4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54"/>
    </p:cViewPr>
  </p:sorterViewPr>
  <p:notesViewPr>
    <p:cSldViewPr>
      <p:cViewPr varScale="1">
        <p:scale>
          <a:sx n="55" d="100"/>
          <a:sy n="55" d="100"/>
        </p:scale>
        <p:origin x="-1536" y="-90"/>
      </p:cViewPr>
      <p:guideLst>
        <p:guide orient="horz" pos="2732"/>
        <p:guide pos="209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884488"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581" tIns="43791" rIns="87581" bIns="43791" numCol="1" anchor="t" anchorCtr="0" compatLnSpc="1">
            <a:prstTxWarp prst="textNoShape">
              <a:avLst/>
            </a:prstTxWarp>
          </a:bodyPr>
          <a:lstStyle>
            <a:lvl1pPr defTabSz="876300">
              <a:defRPr sz="1100" smtClean="0"/>
            </a:lvl1pPr>
          </a:lstStyle>
          <a:p>
            <a:pPr>
              <a:defRPr/>
            </a:pPr>
            <a:endParaRPr lang="en-US"/>
          </a:p>
        </p:txBody>
      </p:sp>
      <p:sp>
        <p:nvSpPr>
          <p:cNvPr id="20483" name="Rectangle 3"/>
          <p:cNvSpPr>
            <a:spLocks noGrp="1" noChangeArrowheads="1"/>
          </p:cNvSpPr>
          <p:nvPr>
            <p:ph type="dt" idx="1"/>
          </p:nvPr>
        </p:nvSpPr>
        <p:spPr bwMode="auto">
          <a:xfrm>
            <a:off x="3770313" y="0"/>
            <a:ext cx="2884487"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581" tIns="43791" rIns="87581" bIns="43791" numCol="1" anchor="t" anchorCtr="0" compatLnSpc="1">
            <a:prstTxWarp prst="textNoShape">
              <a:avLst/>
            </a:prstTxWarp>
          </a:bodyPr>
          <a:lstStyle>
            <a:lvl1pPr algn="r" defTabSz="876300">
              <a:defRPr sz="1100" smtClean="0"/>
            </a:lvl1pPr>
          </a:lstStyle>
          <a:p>
            <a:pPr>
              <a:defRPr/>
            </a:pPr>
            <a:endParaRPr lang="en-US"/>
          </a:p>
        </p:txBody>
      </p:sp>
      <p:sp>
        <p:nvSpPr>
          <p:cNvPr id="71684" name="Rectangle 4"/>
          <p:cNvSpPr>
            <a:spLocks noChangeArrowheads="1" noTextEdit="1"/>
          </p:cNvSpPr>
          <p:nvPr>
            <p:ph type="sldImg" idx="2"/>
          </p:nvPr>
        </p:nvSpPr>
        <p:spPr bwMode="auto">
          <a:xfrm>
            <a:off x="1158875" y="650875"/>
            <a:ext cx="4337050" cy="3251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p:cNvSpPr>
            <a:spLocks noGrp="1" noChangeArrowheads="1"/>
          </p:cNvSpPr>
          <p:nvPr>
            <p:ph type="body" sz="quarter" idx="3"/>
          </p:nvPr>
        </p:nvSpPr>
        <p:spPr bwMode="auto">
          <a:xfrm>
            <a:off x="887413" y="4119563"/>
            <a:ext cx="4879975"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581" tIns="43791" rIns="87581" bIns="437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8239125"/>
            <a:ext cx="2884488"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581" tIns="43791" rIns="87581" bIns="43791" numCol="1" anchor="b" anchorCtr="0" compatLnSpc="1">
            <a:prstTxWarp prst="textNoShape">
              <a:avLst/>
            </a:prstTxWarp>
          </a:bodyPr>
          <a:lstStyle>
            <a:lvl1pPr defTabSz="876300">
              <a:defRPr sz="1100" smtClean="0"/>
            </a:lvl1pPr>
          </a:lstStyle>
          <a:p>
            <a:pPr>
              <a:defRPr/>
            </a:pPr>
            <a:endParaRPr lang="en-US"/>
          </a:p>
        </p:txBody>
      </p:sp>
      <p:sp>
        <p:nvSpPr>
          <p:cNvPr id="20487" name="Rectangle 7"/>
          <p:cNvSpPr>
            <a:spLocks noGrp="1" noChangeArrowheads="1"/>
          </p:cNvSpPr>
          <p:nvPr>
            <p:ph type="sldNum" sz="quarter" idx="5"/>
          </p:nvPr>
        </p:nvSpPr>
        <p:spPr bwMode="auto">
          <a:xfrm>
            <a:off x="3770313" y="8239125"/>
            <a:ext cx="2884487"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581" tIns="43791" rIns="87581" bIns="43791" numCol="1" anchor="b" anchorCtr="0" compatLnSpc="1">
            <a:prstTxWarp prst="textNoShape">
              <a:avLst/>
            </a:prstTxWarp>
          </a:bodyPr>
          <a:lstStyle>
            <a:lvl1pPr algn="r" defTabSz="876300">
              <a:defRPr sz="1100" smtClean="0"/>
            </a:lvl1pPr>
          </a:lstStyle>
          <a:p>
            <a:pPr>
              <a:defRPr/>
            </a:pPr>
            <a:fld id="{960BA839-99ED-4A66-9572-999B99960E4B}" type="slidenum">
              <a:rPr lang="en-US"/>
              <a:pPr>
                <a:defRPr/>
              </a:pPr>
              <a:t>‹#›</a:t>
            </a:fld>
            <a:endParaRPr lang="en-US"/>
          </a:p>
        </p:txBody>
      </p:sp>
    </p:spTree>
    <p:extLst>
      <p:ext uri="{BB962C8B-B14F-4D97-AF65-F5344CB8AC3E}">
        <p14:creationId xmlns:p14="http://schemas.microsoft.com/office/powerpoint/2010/main" val="479684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defTabSz="876300">
              <a:defRPr sz="2400">
                <a:solidFill>
                  <a:schemeClr val="tx1"/>
                </a:solidFill>
                <a:latin typeface="Times New Roman" charset="0"/>
              </a:defRPr>
            </a:lvl1pPr>
            <a:lvl2pPr marL="742950" indent="-285750" defTabSz="876300">
              <a:defRPr sz="2400">
                <a:solidFill>
                  <a:schemeClr val="tx1"/>
                </a:solidFill>
                <a:latin typeface="Times New Roman" charset="0"/>
              </a:defRPr>
            </a:lvl2pPr>
            <a:lvl3pPr marL="1143000" indent="-228600" defTabSz="876300">
              <a:defRPr sz="2400">
                <a:solidFill>
                  <a:schemeClr val="tx1"/>
                </a:solidFill>
                <a:latin typeface="Times New Roman" charset="0"/>
              </a:defRPr>
            </a:lvl3pPr>
            <a:lvl4pPr marL="1600200" indent="-228600" defTabSz="876300">
              <a:defRPr sz="2400">
                <a:solidFill>
                  <a:schemeClr val="tx1"/>
                </a:solidFill>
                <a:latin typeface="Times New Roman" charset="0"/>
              </a:defRPr>
            </a:lvl4pPr>
            <a:lvl5pPr marL="2057400" indent="-228600" defTabSz="876300">
              <a:defRPr sz="2400">
                <a:solidFill>
                  <a:schemeClr val="tx1"/>
                </a:solidFill>
                <a:latin typeface="Times New Roman" charset="0"/>
              </a:defRPr>
            </a:lvl5pPr>
            <a:lvl6pPr marL="2514600" indent="-228600" defTabSz="876300" eaLnBrk="0" fontAlgn="base" hangingPunct="0">
              <a:spcBef>
                <a:spcPct val="0"/>
              </a:spcBef>
              <a:spcAft>
                <a:spcPct val="0"/>
              </a:spcAft>
              <a:defRPr sz="2400">
                <a:solidFill>
                  <a:schemeClr val="tx1"/>
                </a:solidFill>
                <a:latin typeface="Times New Roman" charset="0"/>
              </a:defRPr>
            </a:lvl6pPr>
            <a:lvl7pPr marL="2971800" indent="-228600" defTabSz="876300" eaLnBrk="0" fontAlgn="base" hangingPunct="0">
              <a:spcBef>
                <a:spcPct val="0"/>
              </a:spcBef>
              <a:spcAft>
                <a:spcPct val="0"/>
              </a:spcAft>
              <a:defRPr sz="2400">
                <a:solidFill>
                  <a:schemeClr val="tx1"/>
                </a:solidFill>
                <a:latin typeface="Times New Roman" charset="0"/>
              </a:defRPr>
            </a:lvl7pPr>
            <a:lvl8pPr marL="3429000" indent="-228600" defTabSz="876300" eaLnBrk="0" fontAlgn="base" hangingPunct="0">
              <a:spcBef>
                <a:spcPct val="0"/>
              </a:spcBef>
              <a:spcAft>
                <a:spcPct val="0"/>
              </a:spcAft>
              <a:defRPr sz="2400">
                <a:solidFill>
                  <a:schemeClr val="tx1"/>
                </a:solidFill>
                <a:latin typeface="Times New Roman" charset="0"/>
              </a:defRPr>
            </a:lvl8pPr>
            <a:lvl9pPr marL="3886200" indent="-228600" defTabSz="876300" eaLnBrk="0" fontAlgn="base" hangingPunct="0">
              <a:spcBef>
                <a:spcPct val="0"/>
              </a:spcBef>
              <a:spcAft>
                <a:spcPct val="0"/>
              </a:spcAft>
              <a:defRPr sz="2400">
                <a:solidFill>
                  <a:schemeClr val="tx1"/>
                </a:solidFill>
                <a:latin typeface="Times New Roman" charset="0"/>
              </a:defRPr>
            </a:lvl9pPr>
          </a:lstStyle>
          <a:p>
            <a:fld id="{425F91E8-EB93-46C8-A434-78F47DC601D9}" type="slidenum">
              <a:rPr lang="en-US" sz="1100"/>
              <a:pPr/>
              <a:t>10</a:t>
            </a:fld>
            <a:endParaRPr lang="en-US" sz="1100"/>
          </a:p>
        </p:txBody>
      </p:sp>
      <p:sp>
        <p:nvSpPr>
          <p:cNvPr id="72707" name="Rectangle 2"/>
          <p:cNvSpPr>
            <a:spLocks noChangeArrowheads="1" noTextEdit="1"/>
          </p:cNvSpPr>
          <p:nvPr>
            <p:ph type="sldImg"/>
          </p:nvPr>
        </p:nvSpPr>
        <p:spPr>
          <a:xfrm>
            <a:off x="1160463" y="650875"/>
            <a:ext cx="4333875" cy="3251200"/>
          </a:xfrm>
          <a:ln/>
        </p:spPr>
      </p:sp>
      <p:sp>
        <p:nvSpPr>
          <p:cNvPr id="72708" name="Rectangle 3"/>
          <p:cNvSpPr>
            <a:spLocks noGrp="1" noChangeArrowheads="1"/>
          </p:cNvSpPr>
          <p:nvPr>
            <p:ph type="body" idx="1"/>
          </p:nvPr>
        </p:nvSpPr>
        <p:spPr>
          <a:noFill/>
        </p:spPr>
        <p:txBody>
          <a:bodyPr/>
          <a:lstStyle/>
          <a:p>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4" name="Rectangle 4"/>
          <p:cNvSpPr>
            <a:spLocks noGrp="1" noChangeArrowheads="1"/>
          </p:cNvSpPr>
          <p:nvPr>
            <p:ph type="ftr" sz="quarter" idx="10"/>
          </p:nvPr>
        </p:nvSpPr>
        <p:spPr>
          <a:xfrm>
            <a:off x="3124200" y="6248400"/>
            <a:ext cx="2895600" cy="457200"/>
          </a:xfrm>
        </p:spPr>
        <p:txBody>
          <a:bodyPr/>
          <a:lstStyle>
            <a:lvl1pPr>
              <a:defRPr sz="1400" smtClean="0"/>
            </a:lvl1pPr>
          </a:lstStyle>
          <a:p>
            <a:pPr>
              <a:defRPr/>
            </a:pPr>
            <a:endParaRPr lang="en-US"/>
          </a:p>
        </p:txBody>
      </p:sp>
    </p:spTree>
    <p:extLst>
      <p:ext uri="{BB962C8B-B14F-4D97-AF65-F5344CB8AC3E}">
        <p14:creationId xmlns:p14="http://schemas.microsoft.com/office/powerpoint/2010/main" val="150744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5"/>
          <p:cNvSpPr>
            <a:spLocks noGrp="1" noChangeArrowheads="1"/>
          </p:cNvSpPr>
          <p:nvPr>
            <p:ph type="ftr" sz="quarter" idx="10"/>
          </p:nvPr>
        </p:nvSpPr>
        <p:spPr>
          <a:ln/>
        </p:spPr>
        <p:txBody>
          <a:bodyPr/>
          <a:lstStyle>
            <a:lvl1pPr>
              <a:defRPr/>
            </a:lvl1pPr>
          </a:lstStyle>
          <a:p>
            <a:pPr>
              <a:defRPr/>
            </a:pPr>
            <a:r>
              <a:rPr lang="en-US"/>
              <a:t>Software Design (UML)</a:t>
            </a:r>
          </a:p>
        </p:txBody>
      </p:sp>
    </p:spTree>
    <p:extLst>
      <p:ext uri="{BB962C8B-B14F-4D97-AF65-F5344CB8AC3E}">
        <p14:creationId xmlns:p14="http://schemas.microsoft.com/office/powerpoint/2010/main" val="203170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72250" y="381000"/>
            <a:ext cx="1962150" cy="55626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85800" y="381000"/>
            <a:ext cx="5734050" cy="55626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5"/>
          <p:cNvSpPr>
            <a:spLocks noGrp="1" noChangeArrowheads="1"/>
          </p:cNvSpPr>
          <p:nvPr>
            <p:ph type="ftr" sz="quarter" idx="10"/>
          </p:nvPr>
        </p:nvSpPr>
        <p:spPr>
          <a:ln/>
        </p:spPr>
        <p:txBody>
          <a:bodyPr/>
          <a:lstStyle>
            <a:lvl1pPr>
              <a:defRPr/>
            </a:lvl1pPr>
          </a:lstStyle>
          <a:p>
            <a:pPr>
              <a:defRPr/>
            </a:pPr>
            <a:r>
              <a:rPr lang="en-US"/>
              <a:t>Software Design (UML)</a:t>
            </a:r>
          </a:p>
        </p:txBody>
      </p:sp>
    </p:spTree>
    <p:extLst>
      <p:ext uri="{BB962C8B-B14F-4D97-AF65-F5344CB8AC3E}">
        <p14:creationId xmlns:p14="http://schemas.microsoft.com/office/powerpoint/2010/main" val="499506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Заголовок, объект и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381000"/>
            <a:ext cx="7848600" cy="533400"/>
          </a:xfrm>
        </p:spPr>
        <p:txBody>
          <a:bodyPr/>
          <a:lstStyle/>
          <a:p>
            <a:r>
              <a:rPr lang="ru-RU" smtClean="0"/>
              <a:t>Образец заголовка</a:t>
            </a:r>
            <a:endParaRPr lang="ru-RU"/>
          </a:p>
        </p:txBody>
      </p:sp>
      <p:sp>
        <p:nvSpPr>
          <p:cNvPr id="3" name="Объект 2"/>
          <p:cNvSpPr>
            <a:spLocks noGrp="1"/>
          </p:cNvSpPr>
          <p:nvPr>
            <p:ph sz="half" idx="1"/>
          </p:nvPr>
        </p:nvSpPr>
        <p:spPr>
          <a:xfrm>
            <a:off x="685800" y="1066800"/>
            <a:ext cx="3848100" cy="4876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686300" y="1066800"/>
            <a:ext cx="3848100" cy="4876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5"/>
          <p:cNvSpPr>
            <a:spLocks noGrp="1" noChangeArrowheads="1"/>
          </p:cNvSpPr>
          <p:nvPr>
            <p:ph type="ftr" sz="quarter" idx="10"/>
          </p:nvPr>
        </p:nvSpPr>
        <p:spPr>
          <a:ln/>
        </p:spPr>
        <p:txBody>
          <a:bodyPr/>
          <a:lstStyle>
            <a:lvl1pPr>
              <a:defRPr/>
            </a:lvl1pPr>
          </a:lstStyle>
          <a:p>
            <a:pPr>
              <a:defRPr/>
            </a:pPr>
            <a:r>
              <a:rPr lang="en-US"/>
              <a:t>Software Design (UML)</a:t>
            </a:r>
          </a:p>
        </p:txBody>
      </p:sp>
    </p:spTree>
    <p:extLst>
      <p:ext uri="{BB962C8B-B14F-4D97-AF65-F5344CB8AC3E}">
        <p14:creationId xmlns:p14="http://schemas.microsoft.com/office/powerpoint/2010/main" val="120961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Заголовок, диаграмма и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381000"/>
            <a:ext cx="7848600" cy="533400"/>
          </a:xfrm>
        </p:spPr>
        <p:txBody>
          <a:bodyPr/>
          <a:lstStyle/>
          <a:p>
            <a:r>
              <a:rPr lang="ru-RU" smtClean="0"/>
              <a:t>Образец заголовка</a:t>
            </a:r>
            <a:endParaRPr lang="ru-RU"/>
          </a:p>
        </p:txBody>
      </p:sp>
      <p:sp>
        <p:nvSpPr>
          <p:cNvPr id="3" name="Диаграмма 2"/>
          <p:cNvSpPr>
            <a:spLocks noGrp="1"/>
          </p:cNvSpPr>
          <p:nvPr>
            <p:ph type="chart" sz="half" idx="1"/>
          </p:nvPr>
        </p:nvSpPr>
        <p:spPr>
          <a:xfrm>
            <a:off x="685800" y="1066800"/>
            <a:ext cx="3848100" cy="4876800"/>
          </a:xfrm>
        </p:spPr>
        <p:txBody>
          <a:bodyPr/>
          <a:lstStyle/>
          <a:p>
            <a:pPr lvl="0"/>
            <a:endParaRPr lang="ru-RU" noProof="0" smtClean="0"/>
          </a:p>
        </p:txBody>
      </p:sp>
      <p:sp>
        <p:nvSpPr>
          <p:cNvPr id="4" name="Текст 3"/>
          <p:cNvSpPr>
            <a:spLocks noGrp="1"/>
          </p:cNvSpPr>
          <p:nvPr>
            <p:ph type="body" sz="half" idx="2"/>
          </p:nvPr>
        </p:nvSpPr>
        <p:spPr>
          <a:xfrm>
            <a:off x="4686300" y="1066800"/>
            <a:ext cx="3848100" cy="4876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5"/>
          <p:cNvSpPr>
            <a:spLocks noGrp="1" noChangeArrowheads="1"/>
          </p:cNvSpPr>
          <p:nvPr>
            <p:ph type="ftr" sz="quarter" idx="10"/>
          </p:nvPr>
        </p:nvSpPr>
        <p:spPr>
          <a:ln/>
        </p:spPr>
        <p:txBody>
          <a:bodyPr/>
          <a:lstStyle>
            <a:lvl1pPr>
              <a:defRPr/>
            </a:lvl1pPr>
          </a:lstStyle>
          <a:p>
            <a:pPr>
              <a:defRPr/>
            </a:pPr>
            <a:r>
              <a:rPr lang="en-US"/>
              <a:t>Software Design (UML)</a:t>
            </a:r>
          </a:p>
        </p:txBody>
      </p:sp>
    </p:spTree>
    <p:extLst>
      <p:ext uri="{BB962C8B-B14F-4D97-AF65-F5344CB8AC3E}">
        <p14:creationId xmlns:p14="http://schemas.microsoft.com/office/powerpoint/2010/main" val="61311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5"/>
          <p:cNvSpPr>
            <a:spLocks noGrp="1" noChangeArrowheads="1"/>
          </p:cNvSpPr>
          <p:nvPr>
            <p:ph type="ftr" sz="quarter" idx="10"/>
          </p:nvPr>
        </p:nvSpPr>
        <p:spPr>
          <a:ln/>
        </p:spPr>
        <p:txBody>
          <a:bodyPr/>
          <a:lstStyle>
            <a:lvl1pPr>
              <a:defRPr/>
            </a:lvl1pPr>
          </a:lstStyle>
          <a:p>
            <a:pPr>
              <a:defRPr/>
            </a:pPr>
            <a:r>
              <a:rPr lang="en-US"/>
              <a:t>Software Design (UML)</a:t>
            </a:r>
          </a:p>
        </p:txBody>
      </p:sp>
    </p:spTree>
    <p:extLst>
      <p:ext uri="{BB962C8B-B14F-4D97-AF65-F5344CB8AC3E}">
        <p14:creationId xmlns:p14="http://schemas.microsoft.com/office/powerpoint/2010/main" val="15173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Software Design (UML)</a:t>
            </a:r>
          </a:p>
        </p:txBody>
      </p:sp>
    </p:spTree>
    <p:extLst>
      <p:ext uri="{BB962C8B-B14F-4D97-AF65-F5344CB8AC3E}">
        <p14:creationId xmlns:p14="http://schemas.microsoft.com/office/powerpoint/2010/main" val="128993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85800" y="1066800"/>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86300" y="1066800"/>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5"/>
          <p:cNvSpPr>
            <a:spLocks noGrp="1" noChangeArrowheads="1"/>
          </p:cNvSpPr>
          <p:nvPr>
            <p:ph type="ftr" sz="quarter" idx="10"/>
          </p:nvPr>
        </p:nvSpPr>
        <p:spPr>
          <a:ln/>
        </p:spPr>
        <p:txBody>
          <a:bodyPr/>
          <a:lstStyle>
            <a:lvl1pPr>
              <a:defRPr/>
            </a:lvl1pPr>
          </a:lstStyle>
          <a:p>
            <a:pPr>
              <a:defRPr/>
            </a:pPr>
            <a:r>
              <a:rPr lang="en-US"/>
              <a:t>Software Design (UML)</a:t>
            </a:r>
          </a:p>
        </p:txBody>
      </p:sp>
    </p:spTree>
    <p:extLst>
      <p:ext uri="{BB962C8B-B14F-4D97-AF65-F5344CB8AC3E}">
        <p14:creationId xmlns:p14="http://schemas.microsoft.com/office/powerpoint/2010/main" val="371963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5"/>
          <p:cNvSpPr>
            <a:spLocks noGrp="1" noChangeArrowheads="1"/>
          </p:cNvSpPr>
          <p:nvPr>
            <p:ph type="ftr" sz="quarter" idx="10"/>
          </p:nvPr>
        </p:nvSpPr>
        <p:spPr>
          <a:ln/>
        </p:spPr>
        <p:txBody>
          <a:bodyPr/>
          <a:lstStyle>
            <a:lvl1pPr>
              <a:defRPr/>
            </a:lvl1pPr>
          </a:lstStyle>
          <a:p>
            <a:pPr>
              <a:defRPr/>
            </a:pPr>
            <a:r>
              <a:rPr lang="en-US"/>
              <a:t>Software Design (UML)</a:t>
            </a:r>
          </a:p>
        </p:txBody>
      </p:sp>
    </p:spTree>
    <p:extLst>
      <p:ext uri="{BB962C8B-B14F-4D97-AF65-F5344CB8AC3E}">
        <p14:creationId xmlns:p14="http://schemas.microsoft.com/office/powerpoint/2010/main" val="2411852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5"/>
          <p:cNvSpPr>
            <a:spLocks noGrp="1" noChangeArrowheads="1"/>
          </p:cNvSpPr>
          <p:nvPr>
            <p:ph type="ftr" sz="quarter" idx="10"/>
          </p:nvPr>
        </p:nvSpPr>
        <p:spPr>
          <a:ln/>
        </p:spPr>
        <p:txBody>
          <a:bodyPr/>
          <a:lstStyle>
            <a:lvl1pPr>
              <a:defRPr/>
            </a:lvl1pPr>
          </a:lstStyle>
          <a:p>
            <a:pPr>
              <a:defRPr/>
            </a:pPr>
            <a:r>
              <a:rPr lang="en-US"/>
              <a:t>Software Design (UML)</a:t>
            </a:r>
          </a:p>
        </p:txBody>
      </p:sp>
    </p:spTree>
    <p:extLst>
      <p:ext uri="{BB962C8B-B14F-4D97-AF65-F5344CB8AC3E}">
        <p14:creationId xmlns:p14="http://schemas.microsoft.com/office/powerpoint/2010/main" val="173373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Software Design (UML)</a:t>
            </a:r>
          </a:p>
        </p:txBody>
      </p:sp>
    </p:spTree>
    <p:extLst>
      <p:ext uri="{BB962C8B-B14F-4D97-AF65-F5344CB8AC3E}">
        <p14:creationId xmlns:p14="http://schemas.microsoft.com/office/powerpoint/2010/main" val="3763373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Software Design (UML)</a:t>
            </a:r>
          </a:p>
        </p:txBody>
      </p:sp>
    </p:spTree>
    <p:extLst>
      <p:ext uri="{BB962C8B-B14F-4D97-AF65-F5344CB8AC3E}">
        <p14:creationId xmlns:p14="http://schemas.microsoft.com/office/powerpoint/2010/main" val="1676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Software Design (UML)</a:t>
            </a:r>
          </a:p>
        </p:txBody>
      </p:sp>
    </p:spTree>
    <p:extLst>
      <p:ext uri="{BB962C8B-B14F-4D97-AF65-F5344CB8AC3E}">
        <p14:creationId xmlns:p14="http://schemas.microsoft.com/office/powerpoint/2010/main" val="2661250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848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Classesz</a:t>
            </a:r>
          </a:p>
        </p:txBody>
      </p:sp>
      <p:sp>
        <p:nvSpPr>
          <p:cNvPr id="1027" name="Rectangle 3"/>
          <p:cNvSpPr>
            <a:spLocks noGrp="1" noChangeArrowheads="1"/>
          </p:cNvSpPr>
          <p:nvPr>
            <p:ph type="body" idx="1"/>
          </p:nvPr>
        </p:nvSpPr>
        <p:spPr bwMode="auto">
          <a:xfrm>
            <a:off x="685800" y="1066800"/>
            <a:ext cx="7848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ru-RU" smtClean="0"/>
          </a:p>
        </p:txBody>
      </p:sp>
      <p:sp>
        <p:nvSpPr>
          <p:cNvPr id="1029" name="Rectangle 5"/>
          <p:cNvSpPr>
            <a:spLocks noGrp="1" noChangeArrowheads="1"/>
          </p:cNvSpPr>
          <p:nvPr>
            <p:ph type="ftr" sz="quarter" idx="3"/>
          </p:nvPr>
        </p:nvSpPr>
        <p:spPr bwMode="auto">
          <a:xfrm>
            <a:off x="2362200" y="64008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2000" smtClean="0"/>
            </a:lvl1pPr>
          </a:lstStyle>
          <a:p>
            <a:pPr>
              <a:defRPr/>
            </a:pPr>
            <a:r>
              <a:rPr lang="en-US"/>
              <a:t>Software Design (UML)</a:t>
            </a:r>
          </a:p>
        </p:txBody>
      </p:sp>
      <p:pic>
        <p:nvPicPr>
          <p:cNvPr id="2" name="Picture 7" descr="E:\dragon.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400" y="6096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 Box 8"/>
          <p:cNvSpPr txBox="1">
            <a:spLocks noChangeArrowheads="1"/>
          </p:cNvSpPr>
          <p:nvPr/>
        </p:nvSpPr>
        <p:spPr bwMode="auto">
          <a:xfrm>
            <a:off x="8051800" y="6461125"/>
            <a:ext cx="109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US" sz="2000">
                <a:latin typeface="Times" pitchFamily="18" charset="0"/>
              </a:rPr>
              <a:t>© SERG</a:t>
            </a:r>
            <a:endParaRPr lang="en-US">
              <a:latin typeface="Times" pitchFamily="18" charset="0"/>
            </a:endParaRPr>
          </a:p>
        </p:txBody>
      </p:sp>
      <p:sp>
        <p:nvSpPr>
          <p:cNvPr id="1031" name="Rectangle 9"/>
          <p:cNvSpPr>
            <a:spLocks noChangeArrowheads="1"/>
          </p:cNvSpPr>
          <p:nvPr/>
        </p:nvSpPr>
        <p:spPr bwMode="auto">
          <a:xfrm>
            <a:off x="685800" y="1143000"/>
            <a:ext cx="7848600" cy="76200"/>
          </a:xfrm>
          <a:prstGeom prst="rect">
            <a:avLst/>
          </a:prstGeom>
          <a:solidFill>
            <a:srgbClr val="33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dt="0"/>
  <p:txStyles>
    <p:titleStyle>
      <a:lvl1pPr algn="ctr" rtl="0" eaLnBrk="0" fontAlgn="base" hangingPunct="0">
        <a:spcBef>
          <a:spcPct val="0"/>
        </a:spcBef>
        <a:spcAft>
          <a:spcPct val="0"/>
        </a:spcAft>
        <a:defRPr sz="4400" i="1">
          <a:solidFill>
            <a:schemeClr val="tx2"/>
          </a:solidFill>
          <a:latin typeface="+mj-lt"/>
          <a:ea typeface="+mj-ea"/>
          <a:cs typeface="+mj-cs"/>
        </a:defRPr>
      </a:lvl1pPr>
      <a:lvl2pPr algn="ctr" rtl="0" eaLnBrk="0" fontAlgn="base" hangingPunct="0">
        <a:spcBef>
          <a:spcPct val="0"/>
        </a:spcBef>
        <a:spcAft>
          <a:spcPct val="0"/>
        </a:spcAft>
        <a:defRPr sz="4400" i="1">
          <a:solidFill>
            <a:schemeClr val="tx2"/>
          </a:solidFill>
          <a:latin typeface="Times New Roman" charset="0"/>
        </a:defRPr>
      </a:lvl2pPr>
      <a:lvl3pPr algn="ctr" rtl="0" eaLnBrk="0" fontAlgn="base" hangingPunct="0">
        <a:spcBef>
          <a:spcPct val="0"/>
        </a:spcBef>
        <a:spcAft>
          <a:spcPct val="0"/>
        </a:spcAft>
        <a:defRPr sz="4400" i="1">
          <a:solidFill>
            <a:schemeClr val="tx2"/>
          </a:solidFill>
          <a:latin typeface="Times New Roman" charset="0"/>
        </a:defRPr>
      </a:lvl3pPr>
      <a:lvl4pPr algn="ctr" rtl="0" eaLnBrk="0" fontAlgn="base" hangingPunct="0">
        <a:spcBef>
          <a:spcPct val="0"/>
        </a:spcBef>
        <a:spcAft>
          <a:spcPct val="0"/>
        </a:spcAft>
        <a:defRPr sz="4400" i="1">
          <a:solidFill>
            <a:schemeClr val="tx2"/>
          </a:solidFill>
          <a:latin typeface="Times New Roman" charset="0"/>
        </a:defRPr>
      </a:lvl4pPr>
      <a:lvl5pPr algn="ctr" rtl="0" eaLnBrk="0" fontAlgn="base" hangingPunct="0">
        <a:spcBef>
          <a:spcPct val="0"/>
        </a:spcBef>
        <a:spcAft>
          <a:spcPct val="0"/>
        </a:spcAft>
        <a:defRPr sz="4400" i="1">
          <a:solidFill>
            <a:schemeClr val="tx2"/>
          </a:solidFill>
          <a:latin typeface="Times New Roman" charset="0"/>
        </a:defRPr>
      </a:lvl5pPr>
      <a:lvl6pPr marL="457200" algn="ctr" rtl="0" eaLnBrk="0" fontAlgn="base" hangingPunct="0">
        <a:spcBef>
          <a:spcPct val="0"/>
        </a:spcBef>
        <a:spcAft>
          <a:spcPct val="0"/>
        </a:spcAft>
        <a:defRPr sz="4400" i="1">
          <a:solidFill>
            <a:schemeClr val="tx2"/>
          </a:solidFill>
          <a:latin typeface="Times New Roman" charset="0"/>
        </a:defRPr>
      </a:lvl6pPr>
      <a:lvl7pPr marL="914400" algn="ctr" rtl="0" eaLnBrk="0" fontAlgn="base" hangingPunct="0">
        <a:spcBef>
          <a:spcPct val="0"/>
        </a:spcBef>
        <a:spcAft>
          <a:spcPct val="0"/>
        </a:spcAft>
        <a:defRPr sz="4400" i="1">
          <a:solidFill>
            <a:schemeClr val="tx2"/>
          </a:solidFill>
          <a:latin typeface="Times New Roman" charset="0"/>
        </a:defRPr>
      </a:lvl7pPr>
      <a:lvl8pPr marL="1371600" algn="ctr" rtl="0" eaLnBrk="0" fontAlgn="base" hangingPunct="0">
        <a:spcBef>
          <a:spcPct val="0"/>
        </a:spcBef>
        <a:spcAft>
          <a:spcPct val="0"/>
        </a:spcAft>
        <a:defRPr sz="4400" i="1">
          <a:solidFill>
            <a:schemeClr val="tx2"/>
          </a:solidFill>
          <a:latin typeface="Times New Roman" charset="0"/>
        </a:defRPr>
      </a:lvl8pPr>
      <a:lvl9pPr marL="1828800" algn="ctr" rtl="0" eaLnBrk="0" fontAlgn="base" hangingPunct="0">
        <a:spcBef>
          <a:spcPct val="0"/>
        </a:spcBef>
        <a:spcAft>
          <a:spcPct val="0"/>
        </a:spcAft>
        <a:defRPr sz="4400" i="1">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3075" name="Rectangle 2"/>
          <p:cNvSpPr>
            <a:spLocks noGrp="1" noChangeArrowheads="1"/>
          </p:cNvSpPr>
          <p:nvPr>
            <p:ph type="title"/>
          </p:nvPr>
        </p:nvSpPr>
        <p:spPr/>
        <p:txBody>
          <a:bodyPr/>
          <a:lstStyle/>
          <a:p>
            <a:r>
              <a:rPr lang="en-US" b="1" smtClean="0"/>
              <a:t>Software Design</a:t>
            </a:r>
            <a:endParaRPr lang="en-US" smtClean="0"/>
          </a:p>
        </p:txBody>
      </p:sp>
      <p:sp>
        <p:nvSpPr>
          <p:cNvPr id="3076" name="Rectangle 3"/>
          <p:cNvSpPr>
            <a:spLocks noChangeArrowheads="1"/>
          </p:cNvSpPr>
          <p:nvPr/>
        </p:nvSpPr>
        <p:spPr bwMode="auto">
          <a:xfrm>
            <a:off x="685800" y="2743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400" b="1" i="1">
                <a:solidFill>
                  <a:schemeClr val="tx2"/>
                </a:solidFill>
              </a:rPr>
              <a:t>CLASS diagrams</a:t>
            </a:r>
            <a:endParaRPr lang="en-US" sz="4400" i="1">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12291" name="Rectangle 2"/>
          <p:cNvSpPr>
            <a:spLocks noGrp="1" noChangeArrowheads="1"/>
          </p:cNvSpPr>
          <p:nvPr>
            <p:ph type="title"/>
          </p:nvPr>
        </p:nvSpPr>
        <p:spPr/>
        <p:txBody>
          <a:bodyPr/>
          <a:lstStyle/>
          <a:p>
            <a:r>
              <a:rPr lang="en-US" smtClean="0"/>
              <a:t>Class Responsibilities</a:t>
            </a:r>
          </a:p>
        </p:txBody>
      </p:sp>
      <p:sp>
        <p:nvSpPr>
          <p:cNvPr id="12292" name="Text Box 3"/>
          <p:cNvSpPr txBox="1">
            <a:spLocks noChangeArrowheads="1"/>
          </p:cNvSpPr>
          <p:nvPr/>
        </p:nvSpPr>
        <p:spPr bwMode="auto">
          <a:xfrm>
            <a:off x="609600" y="1295400"/>
            <a:ext cx="800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A class may also include its responsibilities in a class diagram.</a:t>
            </a:r>
          </a:p>
          <a:p>
            <a:endParaRPr lang="en-US"/>
          </a:p>
          <a:p>
            <a:r>
              <a:rPr lang="en-US"/>
              <a:t>A responsibility is a contract or obligation of a class to perform a particular service.</a:t>
            </a:r>
          </a:p>
        </p:txBody>
      </p:sp>
      <p:grpSp>
        <p:nvGrpSpPr>
          <p:cNvPr id="12293" name="Group 4"/>
          <p:cNvGrpSpPr>
            <a:grpSpLocks/>
          </p:cNvGrpSpPr>
          <p:nvPr/>
        </p:nvGrpSpPr>
        <p:grpSpPr bwMode="auto">
          <a:xfrm>
            <a:off x="2133600" y="3048000"/>
            <a:ext cx="4876800" cy="3048000"/>
            <a:chOff x="1104" y="2064"/>
            <a:chExt cx="3072" cy="1920"/>
          </a:xfrm>
        </p:grpSpPr>
        <p:sp>
          <p:nvSpPr>
            <p:cNvPr id="12294" name="Rectangle 5"/>
            <p:cNvSpPr>
              <a:spLocks noChangeArrowheads="1"/>
            </p:cNvSpPr>
            <p:nvPr/>
          </p:nvSpPr>
          <p:spPr bwMode="auto">
            <a:xfrm>
              <a:off x="1104" y="2064"/>
              <a:ext cx="307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SmokeAlarm</a:t>
              </a:r>
            </a:p>
          </p:txBody>
        </p:sp>
        <p:sp>
          <p:nvSpPr>
            <p:cNvPr id="12295" name="Rectangle 6"/>
            <p:cNvSpPr>
              <a:spLocks noChangeArrowheads="1"/>
            </p:cNvSpPr>
            <p:nvPr/>
          </p:nvSpPr>
          <p:spPr bwMode="auto">
            <a:xfrm>
              <a:off x="1104" y="2304"/>
              <a:ext cx="3072"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p>
          </p:txBody>
        </p:sp>
        <p:sp>
          <p:nvSpPr>
            <p:cNvPr id="12296" name="Rectangle 7"/>
            <p:cNvSpPr>
              <a:spLocks noChangeArrowheads="1"/>
            </p:cNvSpPr>
            <p:nvPr/>
          </p:nvSpPr>
          <p:spPr bwMode="auto">
            <a:xfrm>
              <a:off x="1104" y="2592"/>
              <a:ext cx="3072" cy="13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	       Responsibilities</a:t>
              </a:r>
            </a:p>
            <a:p>
              <a:endParaRPr lang="en-US"/>
            </a:p>
            <a:p>
              <a:r>
                <a:rPr lang="en-US"/>
                <a:t>-- sound alert and notify guard station</a:t>
              </a:r>
            </a:p>
            <a:p>
              <a:r>
                <a:rPr lang="en-US"/>
                <a:t>    when smoke is detected.</a:t>
              </a:r>
            </a:p>
            <a:p>
              <a:endParaRPr lang="en-US"/>
            </a:p>
            <a:p>
              <a:r>
                <a:rPr lang="en-US"/>
                <a:t>-- indicate battery state</a:t>
              </a:r>
            </a:p>
          </p:txBody>
        </p:sp>
        <p:sp>
          <p:nvSpPr>
            <p:cNvPr id="12297" name="Rectangle 8"/>
            <p:cNvSpPr>
              <a:spLocks noChangeArrowheads="1"/>
            </p:cNvSpPr>
            <p:nvPr/>
          </p:nvSpPr>
          <p:spPr bwMode="auto">
            <a:xfrm>
              <a:off x="1104" y="2448"/>
              <a:ext cx="3072"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13315" name="Rectangle 2"/>
          <p:cNvSpPr>
            <a:spLocks noGrp="1" noChangeArrowheads="1"/>
          </p:cNvSpPr>
          <p:nvPr>
            <p:ph type="title"/>
          </p:nvPr>
        </p:nvSpPr>
        <p:spPr/>
        <p:txBody>
          <a:bodyPr/>
          <a:lstStyle/>
          <a:p>
            <a:r>
              <a:rPr lang="en-US" smtClean="0"/>
              <a:t>Relationships</a:t>
            </a:r>
          </a:p>
        </p:txBody>
      </p:sp>
      <p:sp>
        <p:nvSpPr>
          <p:cNvPr id="13316" name="Text Box 3"/>
          <p:cNvSpPr txBox="1">
            <a:spLocks noChangeArrowheads="1"/>
          </p:cNvSpPr>
          <p:nvPr/>
        </p:nvSpPr>
        <p:spPr bwMode="auto">
          <a:xfrm>
            <a:off x="685800" y="1524000"/>
            <a:ext cx="73025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In UML, object interconnections (logical or physical), are </a:t>
            </a:r>
          </a:p>
          <a:p>
            <a:r>
              <a:rPr lang="en-US"/>
              <a:t>modeled as relationships. </a:t>
            </a:r>
          </a:p>
          <a:p>
            <a:endParaRPr lang="en-US"/>
          </a:p>
          <a:p>
            <a:r>
              <a:rPr lang="en-US"/>
              <a:t>There are three kinds of relationships in UML:</a:t>
            </a:r>
          </a:p>
          <a:p>
            <a:endParaRPr lang="en-US"/>
          </a:p>
          <a:p>
            <a:pPr lvl="1">
              <a:buFontTx/>
              <a:buChar char="•"/>
            </a:pPr>
            <a:r>
              <a:rPr lang="en-US"/>
              <a:t> dependencies</a:t>
            </a:r>
          </a:p>
          <a:p>
            <a:pPr lvl="1">
              <a:buFontTx/>
              <a:buChar char="•"/>
            </a:pPr>
            <a:endParaRPr lang="en-US"/>
          </a:p>
          <a:p>
            <a:pPr lvl="1">
              <a:buFontTx/>
              <a:buChar char="•"/>
            </a:pPr>
            <a:r>
              <a:rPr lang="en-US"/>
              <a:t> generalizations</a:t>
            </a:r>
          </a:p>
          <a:p>
            <a:pPr lvl="1">
              <a:buFontTx/>
              <a:buChar char="•"/>
            </a:pPr>
            <a:endParaRPr lang="en-US"/>
          </a:p>
          <a:p>
            <a:pPr lvl="1">
              <a:buFontTx/>
              <a:buChar char="•"/>
            </a:pPr>
            <a:r>
              <a:rPr lang="en-US"/>
              <a:t> associations</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14339" name="Rectangle 2"/>
          <p:cNvSpPr>
            <a:spLocks noGrp="1" noChangeArrowheads="1"/>
          </p:cNvSpPr>
          <p:nvPr>
            <p:ph type="title"/>
          </p:nvPr>
        </p:nvSpPr>
        <p:spPr>
          <a:xfrm>
            <a:off x="609600" y="381000"/>
            <a:ext cx="7848600" cy="533400"/>
          </a:xfrm>
        </p:spPr>
        <p:txBody>
          <a:bodyPr/>
          <a:lstStyle/>
          <a:p>
            <a:r>
              <a:rPr lang="en-US" smtClean="0"/>
              <a:t>Dependency Relationships</a:t>
            </a:r>
          </a:p>
        </p:txBody>
      </p:sp>
      <p:sp>
        <p:nvSpPr>
          <p:cNvPr id="14340" name="Rectangle 3"/>
          <p:cNvSpPr>
            <a:spLocks noChangeArrowheads="1"/>
          </p:cNvSpPr>
          <p:nvPr/>
        </p:nvSpPr>
        <p:spPr bwMode="auto">
          <a:xfrm>
            <a:off x="1219200" y="3733800"/>
            <a:ext cx="2438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CourseSchedule</a:t>
            </a:r>
          </a:p>
        </p:txBody>
      </p:sp>
      <p:sp>
        <p:nvSpPr>
          <p:cNvPr id="14341" name="Rectangle 4"/>
          <p:cNvSpPr>
            <a:spLocks noChangeArrowheads="1"/>
          </p:cNvSpPr>
          <p:nvPr/>
        </p:nvSpPr>
        <p:spPr bwMode="auto">
          <a:xfrm>
            <a:off x="1219200" y="4267200"/>
            <a:ext cx="2438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342" name="Rectangle 5"/>
          <p:cNvSpPr>
            <a:spLocks noChangeArrowheads="1"/>
          </p:cNvSpPr>
          <p:nvPr/>
        </p:nvSpPr>
        <p:spPr bwMode="auto">
          <a:xfrm>
            <a:off x="1219200" y="4648200"/>
            <a:ext cx="2438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add(c : Course)</a:t>
            </a:r>
          </a:p>
          <a:p>
            <a:r>
              <a:rPr lang="en-US"/>
              <a:t>remove(c : Course)</a:t>
            </a:r>
          </a:p>
        </p:txBody>
      </p:sp>
      <p:sp>
        <p:nvSpPr>
          <p:cNvPr id="14343" name="Rectangle 6"/>
          <p:cNvSpPr>
            <a:spLocks noChangeArrowheads="1"/>
          </p:cNvSpPr>
          <p:nvPr/>
        </p:nvSpPr>
        <p:spPr bwMode="auto">
          <a:xfrm>
            <a:off x="5410200" y="4191000"/>
            <a:ext cx="2438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Course</a:t>
            </a:r>
          </a:p>
        </p:txBody>
      </p:sp>
      <p:sp>
        <p:nvSpPr>
          <p:cNvPr id="14344" name="Line 7"/>
          <p:cNvSpPr>
            <a:spLocks noChangeShapeType="1"/>
          </p:cNvSpPr>
          <p:nvPr/>
        </p:nvSpPr>
        <p:spPr bwMode="auto">
          <a:xfrm>
            <a:off x="3657600" y="4495800"/>
            <a:ext cx="1752600" cy="0"/>
          </a:xfrm>
          <a:prstGeom prst="line">
            <a:avLst/>
          </a:prstGeom>
          <a:noFill/>
          <a:ln w="2857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345" name="Text Box 8"/>
          <p:cNvSpPr txBox="1">
            <a:spLocks noChangeArrowheads="1"/>
          </p:cNvSpPr>
          <p:nvPr/>
        </p:nvSpPr>
        <p:spPr bwMode="auto">
          <a:xfrm>
            <a:off x="609600" y="1295400"/>
            <a:ext cx="81089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A </a:t>
            </a:r>
            <a:r>
              <a:rPr lang="en-US" i="1"/>
              <a:t>dependency</a:t>
            </a:r>
            <a:r>
              <a:rPr lang="en-US"/>
              <a:t> indicates a semantic relationship between two or</a:t>
            </a:r>
          </a:p>
          <a:p>
            <a:r>
              <a:rPr lang="en-US"/>
              <a:t>more elements.  The dependency from </a:t>
            </a:r>
            <a:r>
              <a:rPr lang="en-US" i="1"/>
              <a:t>CourseSchedule</a:t>
            </a:r>
            <a:r>
              <a:rPr lang="en-US"/>
              <a:t> to </a:t>
            </a:r>
            <a:r>
              <a:rPr lang="en-US" i="1"/>
              <a:t>Course</a:t>
            </a:r>
            <a:r>
              <a:rPr lang="en-US"/>
              <a:t> exists because </a:t>
            </a:r>
            <a:r>
              <a:rPr lang="en-US" i="1"/>
              <a:t>Course</a:t>
            </a:r>
            <a:r>
              <a:rPr lang="en-US"/>
              <a:t> is used in both the </a:t>
            </a:r>
            <a:r>
              <a:rPr lang="en-US" b="1"/>
              <a:t>add</a:t>
            </a:r>
            <a:r>
              <a:rPr lang="en-US"/>
              <a:t> and </a:t>
            </a:r>
            <a:r>
              <a:rPr lang="en-US" b="1"/>
              <a:t>remove</a:t>
            </a:r>
            <a:r>
              <a:rPr lang="en-US"/>
              <a:t> operations of </a:t>
            </a:r>
            <a:r>
              <a:rPr lang="en-US" i="1"/>
              <a:t>CourseSchedule</a:t>
            </a:r>
            <a:r>
              <a:rPr lang="en-US"/>
              <a:t>.</a:t>
            </a: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15363" name="Rectangle 2"/>
          <p:cNvSpPr>
            <a:spLocks noGrp="1" noChangeArrowheads="1"/>
          </p:cNvSpPr>
          <p:nvPr>
            <p:ph type="title"/>
          </p:nvPr>
        </p:nvSpPr>
        <p:spPr/>
        <p:txBody>
          <a:bodyPr/>
          <a:lstStyle/>
          <a:p>
            <a:r>
              <a:rPr lang="en-US" smtClean="0"/>
              <a:t>Generalization Relationships</a:t>
            </a:r>
          </a:p>
        </p:txBody>
      </p:sp>
      <p:sp>
        <p:nvSpPr>
          <p:cNvPr id="15364" name="Rectangle 3"/>
          <p:cNvSpPr>
            <a:spLocks noChangeArrowheads="1"/>
          </p:cNvSpPr>
          <p:nvPr/>
        </p:nvSpPr>
        <p:spPr bwMode="auto">
          <a:xfrm>
            <a:off x="660400" y="1727200"/>
            <a:ext cx="2438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5365" name="Text Box 4"/>
          <p:cNvSpPr txBox="1">
            <a:spLocks noChangeArrowheads="1"/>
          </p:cNvSpPr>
          <p:nvPr/>
        </p:nvSpPr>
        <p:spPr bwMode="auto">
          <a:xfrm>
            <a:off x="3810000" y="2209800"/>
            <a:ext cx="50768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A </a:t>
            </a:r>
            <a:r>
              <a:rPr lang="en-US" i="1"/>
              <a:t>generalization</a:t>
            </a:r>
            <a:r>
              <a:rPr lang="en-US"/>
              <a:t> connects a subclass</a:t>
            </a:r>
          </a:p>
          <a:p>
            <a:r>
              <a:rPr lang="en-US"/>
              <a:t>to its superclass. It denotes an </a:t>
            </a:r>
          </a:p>
          <a:p>
            <a:r>
              <a:rPr lang="en-US"/>
              <a:t>inheritance of attributes and behavior</a:t>
            </a:r>
          </a:p>
          <a:p>
            <a:r>
              <a:rPr lang="en-US"/>
              <a:t>from the superclass to the subclass and</a:t>
            </a:r>
          </a:p>
          <a:p>
            <a:r>
              <a:rPr lang="en-US"/>
              <a:t>indicates a specialization in the subclass</a:t>
            </a:r>
          </a:p>
          <a:p>
            <a:r>
              <a:rPr lang="en-US"/>
              <a:t>of the more general superclass.</a:t>
            </a:r>
          </a:p>
        </p:txBody>
      </p:sp>
      <p:sp>
        <p:nvSpPr>
          <p:cNvPr id="15366" name="Rectangle 5"/>
          <p:cNvSpPr>
            <a:spLocks noChangeArrowheads="1"/>
          </p:cNvSpPr>
          <p:nvPr/>
        </p:nvSpPr>
        <p:spPr bwMode="auto">
          <a:xfrm>
            <a:off x="685800" y="4191000"/>
            <a:ext cx="2438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Student</a:t>
            </a:r>
          </a:p>
        </p:txBody>
      </p:sp>
      <p:grpSp>
        <p:nvGrpSpPr>
          <p:cNvPr id="15367" name="Group 6"/>
          <p:cNvGrpSpPr>
            <a:grpSpLocks/>
          </p:cNvGrpSpPr>
          <p:nvPr/>
        </p:nvGrpSpPr>
        <p:grpSpPr bwMode="auto">
          <a:xfrm>
            <a:off x="1676400" y="2514600"/>
            <a:ext cx="419100" cy="1676400"/>
            <a:chOff x="968" y="1584"/>
            <a:chExt cx="264" cy="1056"/>
          </a:xfrm>
        </p:grpSpPr>
        <p:sp>
          <p:nvSpPr>
            <p:cNvPr id="15368" name="Line 7"/>
            <p:cNvSpPr>
              <a:spLocks noChangeShapeType="1"/>
            </p:cNvSpPr>
            <p:nvPr/>
          </p:nvSpPr>
          <p:spPr bwMode="auto">
            <a:xfrm>
              <a:off x="1104" y="1824"/>
              <a:ext cx="0" cy="8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5369" name="Freeform 8"/>
            <p:cNvSpPr>
              <a:spLocks/>
            </p:cNvSpPr>
            <p:nvPr/>
          </p:nvSpPr>
          <p:spPr bwMode="auto">
            <a:xfrm>
              <a:off x="968" y="1584"/>
              <a:ext cx="264" cy="240"/>
            </a:xfrm>
            <a:custGeom>
              <a:avLst/>
              <a:gdLst>
                <a:gd name="T0" fmla="*/ 113 w 336"/>
                <a:gd name="T1" fmla="*/ 0 h 240"/>
                <a:gd name="T2" fmla="*/ 0 w 336"/>
                <a:gd name="T3" fmla="*/ 240 h 240"/>
                <a:gd name="T4" fmla="*/ 264 w 336"/>
                <a:gd name="T5" fmla="*/ 240 h 240"/>
                <a:gd name="T6" fmla="*/ 113 w 336"/>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16387" name="Rectangle 1026"/>
          <p:cNvSpPr>
            <a:spLocks noGrp="1" noChangeArrowheads="1"/>
          </p:cNvSpPr>
          <p:nvPr>
            <p:ph type="title"/>
          </p:nvPr>
        </p:nvSpPr>
        <p:spPr>
          <a:xfrm>
            <a:off x="0" y="457200"/>
            <a:ext cx="9296400" cy="533400"/>
          </a:xfrm>
        </p:spPr>
        <p:txBody>
          <a:bodyPr/>
          <a:lstStyle/>
          <a:p>
            <a:r>
              <a:rPr lang="en-US" smtClean="0"/>
              <a:t>Generalization Relationships (Cont’d)</a:t>
            </a:r>
          </a:p>
        </p:txBody>
      </p:sp>
      <p:sp>
        <p:nvSpPr>
          <p:cNvPr id="16388" name="Rectangle 1027"/>
          <p:cNvSpPr>
            <a:spLocks noChangeArrowheads="1"/>
          </p:cNvSpPr>
          <p:nvPr/>
        </p:nvSpPr>
        <p:spPr bwMode="auto">
          <a:xfrm>
            <a:off x="1295400" y="2819400"/>
            <a:ext cx="2438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Student</a:t>
            </a:r>
          </a:p>
        </p:txBody>
      </p:sp>
      <p:sp>
        <p:nvSpPr>
          <p:cNvPr id="16389" name="Text Box 1028"/>
          <p:cNvSpPr txBox="1">
            <a:spLocks noChangeArrowheads="1"/>
          </p:cNvSpPr>
          <p:nvPr/>
        </p:nvSpPr>
        <p:spPr bwMode="auto">
          <a:xfrm>
            <a:off x="457200" y="1295400"/>
            <a:ext cx="815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UML permits a class to inherit from multiple superclasses, although some programming languages (</a:t>
            </a:r>
            <a:r>
              <a:rPr lang="en-US" i="1"/>
              <a:t>e.g.,</a:t>
            </a:r>
            <a:r>
              <a:rPr lang="en-US"/>
              <a:t> Java) do not permit multiple inheritance. </a:t>
            </a:r>
          </a:p>
        </p:txBody>
      </p:sp>
      <p:sp>
        <p:nvSpPr>
          <p:cNvPr id="16390" name="Rectangle 1029"/>
          <p:cNvSpPr>
            <a:spLocks noChangeArrowheads="1"/>
          </p:cNvSpPr>
          <p:nvPr/>
        </p:nvSpPr>
        <p:spPr bwMode="auto">
          <a:xfrm>
            <a:off x="2895600" y="5029200"/>
            <a:ext cx="30480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TeachingAssistant</a:t>
            </a:r>
          </a:p>
        </p:txBody>
      </p:sp>
      <p:sp>
        <p:nvSpPr>
          <p:cNvPr id="16391" name="Line 1030"/>
          <p:cNvSpPr>
            <a:spLocks noChangeShapeType="1"/>
          </p:cNvSpPr>
          <p:nvPr/>
        </p:nvSpPr>
        <p:spPr bwMode="auto">
          <a:xfrm>
            <a:off x="4343400" y="4495800"/>
            <a:ext cx="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6392" name="Freeform 1031"/>
          <p:cNvSpPr>
            <a:spLocks/>
          </p:cNvSpPr>
          <p:nvPr/>
        </p:nvSpPr>
        <p:spPr bwMode="auto">
          <a:xfrm>
            <a:off x="2755900" y="3619500"/>
            <a:ext cx="419100" cy="398463"/>
          </a:xfrm>
          <a:custGeom>
            <a:avLst/>
            <a:gdLst>
              <a:gd name="T0" fmla="*/ 179614 w 336"/>
              <a:gd name="T1" fmla="*/ 0 h 240"/>
              <a:gd name="T2" fmla="*/ 0 w 336"/>
              <a:gd name="T3" fmla="*/ 398463 h 240"/>
              <a:gd name="T4" fmla="*/ 419100 w 336"/>
              <a:gd name="T5" fmla="*/ 398463 h 240"/>
              <a:gd name="T6" fmla="*/ 179614 w 336"/>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6393" name="Rectangle 1032"/>
          <p:cNvSpPr>
            <a:spLocks noChangeArrowheads="1"/>
          </p:cNvSpPr>
          <p:nvPr/>
        </p:nvSpPr>
        <p:spPr bwMode="auto">
          <a:xfrm>
            <a:off x="4724400" y="2895600"/>
            <a:ext cx="2438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Employee</a:t>
            </a:r>
          </a:p>
        </p:txBody>
      </p:sp>
      <p:sp>
        <p:nvSpPr>
          <p:cNvPr id="16394" name="Freeform 1033"/>
          <p:cNvSpPr>
            <a:spLocks/>
          </p:cNvSpPr>
          <p:nvPr/>
        </p:nvSpPr>
        <p:spPr bwMode="auto">
          <a:xfrm>
            <a:off x="5562600" y="3657600"/>
            <a:ext cx="419100" cy="398463"/>
          </a:xfrm>
          <a:custGeom>
            <a:avLst/>
            <a:gdLst>
              <a:gd name="T0" fmla="*/ 179614 w 336"/>
              <a:gd name="T1" fmla="*/ 0 h 240"/>
              <a:gd name="T2" fmla="*/ 0 w 336"/>
              <a:gd name="T3" fmla="*/ 398463 h 240"/>
              <a:gd name="T4" fmla="*/ 419100 w 336"/>
              <a:gd name="T5" fmla="*/ 398463 h 240"/>
              <a:gd name="T6" fmla="*/ 179614 w 336"/>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6395" name="Freeform 1034"/>
          <p:cNvSpPr>
            <a:spLocks/>
          </p:cNvSpPr>
          <p:nvPr/>
        </p:nvSpPr>
        <p:spPr bwMode="auto">
          <a:xfrm>
            <a:off x="2971800" y="4038600"/>
            <a:ext cx="2819400" cy="457200"/>
          </a:xfrm>
          <a:custGeom>
            <a:avLst/>
            <a:gdLst>
              <a:gd name="T0" fmla="*/ 0 w 1776"/>
              <a:gd name="T1" fmla="*/ 0 h 288"/>
              <a:gd name="T2" fmla="*/ 0 w 1776"/>
              <a:gd name="T3" fmla="*/ 457200 h 288"/>
              <a:gd name="T4" fmla="*/ 2819400 w 1776"/>
              <a:gd name="T5" fmla="*/ 457200 h 288"/>
              <a:gd name="T6" fmla="*/ 2819400 w 1776"/>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76" h="288">
                <a:moveTo>
                  <a:pt x="0" y="0"/>
                </a:moveTo>
                <a:lnTo>
                  <a:pt x="0" y="288"/>
                </a:lnTo>
                <a:lnTo>
                  <a:pt x="1776" y="288"/>
                </a:lnTo>
                <a:lnTo>
                  <a:pt x="1776"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17411" name="Rectangle 2"/>
          <p:cNvSpPr>
            <a:spLocks noGrp="1" noChangeArrowheads="1"/>
          </p:cNvSpPr>
          <p:nvPr>
            <p:ph type="title"/>
          </p:nvPr>
        </p:nvSpPr>
        <p:spPr>
          <a:xfrm>
            <a:off x="609600" y="381000"/>
            <a:ext cx="7848600" cy="533400"/>
          </a:xfrm>
        </p:spPr>
        <p:txBody>
          <a:bodyPr/>
          <a:lstStyle/>
          <a:p>
            <a:r>
              <a:rPr lang="en-US" smtClean="0"/>
              <a:t>Association Relationships</a:t>
            </a:r>
          </a:p>
        </p:txBody>
      </p:sp>
      <p:sp>
        <p:nvSpPr>
          <p:cNvPr id="17412" name="Text Box 3"/>
          <p:cNvSpPr txBox="1">
            <a:spLocks noChangeArrowheads="1"/>
          </p:cNvSpPr>
          <p:nvPr/>
        </p:nvSpPr>
        <p:spPr bwMode="auto">
          <a:xfrm>
            <a:off x="609600" y="1371600"/>
            <a:ext cx="8108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If two classes in a model need to communicate with each other, there must be link between them. </a:t>
            </a:r>
          </a:p>
          <a:p>
            <a:endParaRPr lang="en-US"/>
          </a:p>
          <a:p>
            <a:r>
              <a:rPr lang="en-US"/>
              <a:t>An </a:t>
            </a:r>
            <a:r>
              <a:rPr lang="en-US" i="1"/>
              <a:t>association</a:t>
            </a:r>
            <a:r>
              <a:rPr lang="en-US"/>
              <a:t> denotes that link. </a:t>
            </a:r>
          </a:p>
        </p:txBody>
      </p:sp>
      <p:sp>
        <p:nvSpPr>
          <p:cNvPr id="17413"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7414"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Instructor</a:t>
            </a:r>
          </a:p>
        </p:txBody>
      </p:sp>
      <p:sp>
        <p:nvSpPr>
          <p:cNvPr id="17415"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Student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18435" name="Rectangle 2"/>
          <p:cNvSpPr>
            <a:spLocks noGrp="1" noChangeArrowheads="1"/>
          </p:cNvSpPr>
          <p:nvPr>
            <p:ph type="title"/>
          </p:nvPr>
        </p:nvSpPr>
        <p:spPr>
          <a:xfrm>
            <a:off x="609600" y="381000"/>
            <a:ext cx="8153400" cy="533400"/>
          </a:xfrm>
        </p:spPr>
        <p:txBody>
          <a:bodyPr/>
          <a:lstStyle/>
          <a:p>
            <a:r>
              <a:rPr lang="en-US" smtClean="0"/>
              <a:t>Association Relationships (Cont’d)</a:t>
            </a:r>
          </a:p>
        </p:txBody>
      </p:sp>
      <p:sp>
        <p:nvSpPr>
          <p:cNvPr id="18436" name="Text Box 3"/>
          <p:cNvSpPr txBox="1">
            <a:spLocks noChangeArrowheads="1"/>
          </p:cNvSpPr>
          <p:nvPr/>
        </p:nvSpPr>
        <p:spPr bwMode="auto">
          <a:xfrm>
            <a:off x="609600" y="1371600"/>
            <a:ext cx="81089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We can indicate the </a:t>
            </a:r>
            <a:r>
              <a:rPr lang="en-US" i="1"/>
              <a:t>multiplicity</a:t>
            </a:r>
            <a:r>
              <a:rPr lang="en-US"/>
              <a:t> of an association by adding </a:t>
            </a:r>
            <a:r>
              <a:rPr lang="en-US" i="1"/>
              <a:t>multiplicity adornments</a:t>
            </a:r>
            <a:r>
              <a:rPr lang="en-US"/>
              <a:t> to the line denoting the association. </a:t>
            </a:r>
          </a:p>
          <a:p>
            <a:endParaRPr lang="en-US"/>
          </a:p>
          <a:p>
            <a:r>
              <a:rPr lang="en-US"/>
              <a:t>The example indicates that a </a:t>
            </a:r>
            <a:r>
              <a:rPr lang="en-US" i="1"/>
              <a:t>Student</a:t>
            </a:r>
            <a:r>
              <a:rPr lang="en-US"/>
              <a:t> has one or more </a:t>
            </a:r>
            <a:r>
              <a:rPr lang="en-US" i="1"/>
              <a:t>Instructors</a:t>
            </a:r>
            <a:r>
              <a:rPr lang="en-US"/>
              <a:t>:</a:t>
            </a:r>
          </a:p>
        </p:txBody>
      </p:sp>
      <p:sp>
        <p:nvSpPr>
          <p:cNvPr id="18437"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8438"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Instructor</a:t>
            </a:r>
          </a:p>
        </p:txBody>
      </p:sp>
      <p:sp>
        <p:nvSpPr>
          <p:cNvPr id="18439"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Student</a:t>
            </a:r>
          </a:p>
        </p:txBody>
      </p:sp>
      <p:sp>
        <p:nvSpPr>
          <p:cNvPr id="18440" name="Text Box 7"/>
          <p:cNvSpPr txBox="1">
            <a:spLocks noChangeArrowheads="1"/>
          </p:cNvSpPr>
          <p:nvPr/>
        </p:nvSpPr>
        <p:spPr bwMode="auto">
          <a:xfrm>
            <a:off x="56388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19459" name="Rectangle 2"/>
          <p:cNvSpPr>
            <a:spLocks noGrp="1" noChangeArrowheads="1"/>
          </p:cNvSpPr>
          <p:nvPr>
            <p:ph type="title"/>
          </p:nvPr>
        </p:nvSpPr>
        <p:spPr>
          <a:xfrm>
            <a:off x="609600" y="381000"/>
            <a:ext cx="8229600" cy="533400"/>
          </a:xfrm>
        </p:spPr>
        <p:txBody>
          <a:bodyPr/>
          <a:lstStyle/>
          <a:p>
            <a:r>
              <a:rPr lang="en-US" smtClean="0"/>
              <a:t>Association Relationships (Cont’d)</a:t>
            </a:r>
          </a:p>
        </p:txBody>
      </p:sp>
      <p:sp>
        <p:nvSpPr>
          <p:cNvPr id="19460" name="Text Box 3"/>
          <p:cNvSpPr txBox="1">
            <a:spLocks noChangeArrowheads="1"/>
          </p:cNvSpPr>
          <p:nvPr/>
        </p:nvSpPr>
        <p:spPr bwMode="auto">
          <a:xfrm>
            <a:off x="609600" y="1981200"/>
            <a:ext cx="810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The example indicates that every </a:t>
            </a:r>
            <a:r>
              <a:rPr lang="en-US" i="1"/>
              <a:t>Instructor</a:t>
            </a:r>
            <a:r>
              <a:rPr lang="en-US"/>
              <a:t> has one or more </a:t>
            </a:r>
            <a:r>
              <a:rPr lang="en-US" i="1"/>
              <a:t>Students</a:t>
            </a:r>
            <a:r>
              <a:rPr lang="en-US"/>
              <a:t>:</a:t>
            </a:r>
          </a:p>
        </p:txBody>
      </p:sp>
      <p:sp>
        <p:nvSpPr>
          <p:cNvPr id="19461"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9462"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Instructor</a:t>
            </a:r>
          </a:p>
        </p:txBody>
      </p:sp>
      <p:sp>
        <p:nvSpPr>
          <p:cNvPr id="19463"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Student</a:t>
            </a:r>
          </a:p>
        </p:txBody>
      </p:sp>
      <p:sp>
        <p:nvSpPr>
          <p:cNvPr id="19464" name="Text Box 8"/>
          <p:cNvSpPr txBox="1">
            <a:spLocks noChangeArrowheads="1"/>
          </p:cNvSpPr>
          <p:nvPr/>
        </p:nvSpPr>
        <p:spPr bwMode="auto">
          <a:xfrm>
            <a:off x="27432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20483" name="Rectangle 2"/>
          <p:cNvSpPr>
            <a:spLocks noGrp="1" noChangeArrowheads="1"/>
          </p:cNvSpPr>
          <p:nvPr>
            <p:ph type="title"/>
          </p:nvPr>
        </p:nvSpPr>
        <p:spPr>
          <a:xfrm>
            <a:off x="609600" y="381000"/>
            <a:ext cx="8229600" cy="533400"/>
          </a:xfrm>
        </p:spPr>
        <p:txBody>
          <a:bodyPr/>
          <a:lstStyle/>
          <a:p>
            <a:r>
              <a:rPr lang="en-US" smtClean="0"/>
              <a:t>Association Relationships (Cont’d)</a:t>
            </a:r>
          </a:p>
        </p:txBody>
      </p:sp>
      <p:sp>
        <p:nvSpPr>
          <p:cNvPr id="20484" name="Text Box 3"/>
          <p:cNvSpPr txBox="1">
            <a:spLocks noChangeArrowheads="1"/>
          </p:cNvSpPr>
          <p:nvPr/>
        </p:nvSpPr>
        <p:spPr bwMode="auto">
          <a:xfrm>
            <a:off x="609600" y="1295400"/>
            <a:ext cx="810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We can also indicate the behavior of an object in an association (</a:t>
            </a:r>
            <a:r>
              <a:rPr lang="en-US" i="1"/>
              <a:t>i.e.,</a:t>
            </a:r>
            <a:r>
              <a:rPr lang="en-US"/>
              <a:t> the </a:t>
            </a:r>
            <a:r>
              <a:rPr lang="en-US" i="1"/>
              <a:t>role </a:t>
            </a:r>
            <a:r>
              <a:rPr lang="en-US"/>
              <a:t>of an object) using </a:t>
            </a:r>
            <a:r>
              <a:rPr lang="en-US" i="1"/>
              <a:t>rolenames.</a:t>
            </a:r>
            <a:endParaRPr lang="en-US"/>
          </a:p>
        </p:txBody>
      </p:sp>
      <p:sp>
        <p:nvSpPr>
          <p:cNvPr id="20485"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0486"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Instructor</a:t>
            </a:r>
          </a:p>
        </p:txBody>
      </p:sp>
      <p:sp>
        <p:nvSpPr>
          <p:cNvPr id="20487" name="Rectangle 6"/>
          <p:cNvSpPr>
            <a:spLocks noChangeArrowheads="1"/>
          </p:cNvSpPr>
          <p:nvPr/>
        </p:nvSpPr>
        <p:spPr bwMode="auto">
          <a:xfrm>
            <a:off x="685800" y="37592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Student</a:t>
            </a:r>
          </a:p>
        </p:txBody>
      </p:sp>
      <p:sp>
        <p:nvSpPr>
          <p:cNvPr id="20488" name="Text Box 7"/>
          <p:cNvSpPr txBox="1">
            <a:spLocks noChangeArrowheads="1"/>
          </p:cNvSpPr>
          <p:nvPr/>
        </p:nvSpPr>
        <p:spPr bwMode="auto">
          <a:xfrm>
            <a:off x="57150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1..*</a:t>
            </a:r>
          </a:p>
        </p:txBody>
      </p:sp>
      <p:sp>
        <p:nvSpPr>
          <p:cNvPr id="20489" name="Text Box 8"/>
          <p:cNvSpPr txBox="1">
            <a:spLocks noChangeArrowheads="1"/>
          </p:cNvSpPr>
          <p:nvPr/>
        </p:nvSpPr>
        <p:spPr bwMode="auto">
          <a:xfrm>
            <a:off x="27432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1..*</a:t>
            </a:r>
          </a:p>
        </p:txBody>
      </p:sp>
      <p:sp>
        <p:nvSpPr>
          <p:cNvPr id="20490" name="Text Box 9"/>
          <p:cNvSpPr txBox="1">
            <a:spLocks noChangeArrowheads="1"/>
          </p:cNvSpPr>
          <p:nvPr/>
        </p:nvSpPr>
        <p:spPr bwMode="auto">
          <a:xfrm>
            <a:off x="4724400" y="3581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learns from</a:t>
            </a:r>
          </a:p>
        </p:txBody>
      </p:sp>
      <p:sp>
        <p:nvSpPr>
          <p:cNvPr id="20491" name="Text Box 10"/>
          <p:cNvSpPr txBox="1">
            <a:spLocks noChangeArrowheads="1"/>
          </p:cNvSpPr>
          <p:nvPr/>
        </p:nvSpPr>
        <p:spPr bwMode="auto">
          <a:xfrm>
            <a:off x="2819400" y="3581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teaches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21507" name="Rectangle 2"/>
          <p:cNvSpPr>
            <a:spLocks noGrp="1" noChangeArrowheads="1"/>
          </p:cNvSpPr>
          <p:nvPr>
            <p:ph type="title"/>
          </p:nvPr>
        </p:nvSpPr>
        <p:spPr>
          <a:xfrm>
            <a:off x="609600" y="381000"/>
            <a:ext cx="8077200" cy="533400"/>
          </a:xfrm>
        </p:spPr>
        <p:txBody>
          <a:bodyPr/>
          <a:lstStyle/>
          <a:p>
            <a:r>
              <a:rPr lang="en-US" smtClean="0"/>
              <a:t>Association Relationships (Cont’d)</a:t>
            </a:r>
          </a:p>
        </p:txBody>
      </p:sp>
      <p:sp>
        <p:nvSpPr>
          <p:cNvPr id="21508" name="Text Box 3"/>
          <p:cNvSpPr txBox="1">
            <a:spLocks noChangeArrowheads="1"/>
          </p:cNvSpPr>
          <p:nvPr/>
        </p:nvSpPr>
        <p:spPr bwMode="auto">
          <a:xfrm>
            <a:off x="1524000" y="12954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US"/>
              <a:t>We can also name the association.</a:t>
            </a:r>
          </a:p>
        </p:txBody>
      </p:sp>
      <p:sp>
        <p:nvSpPr>
          <p:cNvPr id="21509"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1510"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Team</a:t>
            </a:r>
          </a:p>
        </p:txBody>
      </p:sp>
      <p:sp>
        <p:nvSpPr>
          <p:cNvPr id="21511" name="Rectangle 6"/>
          <p:cNvSpPr>
            <a:spLocks noChangeArrowheads="1"/>
          </p:cNvSpPr>
          <p:nvPr/>
        </p:nvSpPr>
        <p:spPr bwMode="auto">
          <a:xfrm>
            <a:off x="685800" y="37592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Student</a:t>
            </a:r>
          </a:p>
        </p:txBody>
      </p:sp>
      <p:sp>
        <p:nvSpPr>
          <p:cNvPr id="21512" name="Text Box 7"/>
          <p:cNvSpPr txBox="1">
            <a:spLocks noChangeArrowheads="1"/>
          </p:cNvSpPr>
          <p:nvPr/>
        </p:nvSpPr>
        <p:spPr bwMode="auto">
          <a:xfrm>
            <a:off x="3810000" y="3581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membership</a:t>
            </a:r>
          </a:p>
        </p:txBody>
      </p:sp>
      <p:sp>
        <p:nvSpPr>
          <p:cNvPr id="21513" name="Text Box 8"/>
          <p:cNvSpPr txBox="1">
            <a:spLocks noChangeArrowheads="1"/>
          </p:cNvSpPr>
          <p:nvPr/>
        </p:nvSpPr>
        <p:spPr bwMode="auto">
          <a:xfrm>
            <a:off x="2743200" y="4038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1..*</a:t>
            </a:r>
          </a:p>
        </p:txBody>
      </p:sp>
      <p:sp>
        <p:nvSpPr>
          <p:cNvPr id="21514" name="Text Box 9"/>
          <p:cNvSpPr txBox="1">
            <a:spLocks noChangeArrowheads="1"/>
          </p:cNvSpPr>
          <p:nvPr/>
        </p:nvSpPr>
        <p:spPr bwMode="auto">
          <a:xfrm>
            <a:off x="57150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4099" name="Rectangle 2"/>
          <p:cNvSpPr>
            <a:spLocks noGrp="1" noChangeArrowheads="1"/>
          </p:cNvSpPr>
          <p:nvPr>
            <p:ph type="title"/>
          </p:nvPr>
        </p:nvSpPr>
        <p:spPr/>
        <p:txBody>
          <a:bodyPr/>
          <a:lstStyle/>
          <a:p>
            <a:r>
              <a:rPr lang="en-US" smtClean="0"/>
              <a:t>Classes</a:t>
            </a:r>
          </a:p>
        </p:txBody>
      </p:sp>
      <p:grpSp>
        <p:nvGrpSpPr>
          <p:cNvPr id="4100" name="Group 3"/>
          <p:cNvGrpSpPr>
            <a:grpSpLocks/>
          </p:cNvGrpSpPr>
          <p:nvPr/>
        </p:nvGrpSpPr>
        <p:grpSpPr bwMode="auto">
          <a:xfrm>
            <a:off x="685800" y="1676400"/>
            <a:ext cx="2057400" cy="2571750"/>
            <a:chOff x="576" y="1056"/>
            <a:chExt cx="1296" cy="1620"/>
          </a:xfrm>
        </p:grpSpPr>
        <p:sp>
          <p:nvSpPr>
            <p:cNvPr id="4102" name="Rectangle 4"/>
            <p:cNvSpPr>
              <a:spLocks noChangeArrowheads="1"/>
            </p:cNvSpPr>
            <p:nvPr/>
          </p:nvSpPr>
          <p:spPr bwMode="auto">
            <a:xfrm>
              <a:off x="576" y="1056"/>
              <a:ext cx="129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ClassName</a:t>
              </a:r>
            </a:p>
          </p:txBody>
        </p:sp>
        <p:sp>
          <p:nvSpPr>
            <p:cNvPr id="4103" name="Rectangle 5"/>
            <p:cNvSpPr>
              <a:spLocks noChangeArrowheads="1"/>
            </p:cNvSpPr>
            <p:nvPr/>
          </p:nvSpPr>
          <p:spPr bwMode="auto">
            <a:xfrm>
              <a:off x="576" y="1536"/>
              <a:ext cx="1296" cy="5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attributes</a:t>
              </a:r>
            </a:p>
          </p:txBody>
        </p:sp>
        <p:sp>
          <p:nvSpPr>
            <p:cNvPr id="4104" name="Rectangle 6"/>
            <p:cNvSpPr>
              <a:spLocks noChangeArrowheads="1"/>
            </p:cNvSpPr>
            <p:nvPr/>
          </p:nvSpPr>
          <p:spPr bwMode="auto">
            <a:xfrm>
              <a:off x="576" y="2076"/>
              <a:ext cx="1296" cy="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operations</a:t>
              </a:r>
            </a:p>
          </p:txBody>
        </p:sp>
      </p:grpSp>
      <p:sp>
        <p:nvSpPr>
          <p:cNvPr id="4101" name="Text Box 7"/>
          <p:cNvSpPr txBox="1">
            <a:spLocks noChangeArrowheads="1"/>
          </p:cNvSpPr>
          <p:nvPr/>
        </p:nvSpPr>
        <p:spPr bwMode="auto">
          <a:xfrm>
            <a:off x="3352800" y="1412875"/>
            <a:ext cx="554672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A </a:t>
            </a:r>
            <a:r>
              <a:rPr lang="en-US" i="1"/>
              <a:t>class</a:t>
            </a:r>
            <a:r>
              <a:rPr lang="en-US"/>
              <a:t> is a description of a set of </a:t>
            </a:r>
          </a:p>
          <a:p>
            <a:r>
              <a:rPr lang="en-US"/>
              <a:t>objects that share the same attributes,</a:t>
            </a:r>
          </a:p>
          <a:p>
            <a:r>
              <a:rPr lang="en-US"/>
              <a:t>operations, relationships, and semantics.</a:t>
            </a:r>
          </a:p>
          <a:p>
            <a:endParaRPr lang="en-US"/>
          </a:p>
          <a:p>
            <a:r>
              <a:rPr lang="en-US"/>
              <a:t>Graphically, a class is rendered as a </a:t>
            </a:r>
          </a:p>
          <a:p>
            <a:r>
              <a:rPr lang="en-US"/>
              <a:t>rectangle, usually including its name,</a:t>
            </a:r>
          </a:p>
          <a:p>
            <a:r>
              <a:rPr lang="en-US"/>
              <a:t>attributes, and operations in separate,</a:t>
            </a:r>
          </a:p>
          <a:p>
            <a:r>
              <a:rPr lang="en-US"/>
              <a:t>designated compartments.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22531" name="Rectangle 2"/>
          <p:cNvSpPr>
            <a:spLocks noGrp="1" noChangeArrowheads="1"/>
          </p:cNvSpPr>
          <p:nvPr>
            <p:ph type="title"/>
          </p:nvPr>
        </p:nvSpPr>
        <p:spPr>
          <a:xfrm>
            <a:off x="609600" y="381000"/>
            <a:ext cx="8077200" cy="533400"/>
          </a:xfrm>
        </p:spPr>
        <p:txBody>
          <a:bodyPr/>
          <a:lstStyle/>
          <a:p>
            <a:r>
              <a:rPr lang="en-US" smtClean="0"/>
              <a:t>Association Relationships (Cont’d)</a:t>
            </a:r>
          </a:p>
        </p:txBody>
      </p:sp>
      <p:sp>
        <p:nvSpPr>
          <p:cNvPr id="22532" name="Text Box 3"/>
          <p:cNvSpPr txBox="1">
            <a:spLocks noChangeArrowheads="1"/>
          </p:cNvSpPr>
          <p:nvPr/>
        </p:nvSpPr>
        <p:spPr bwMode="auto">
          <a:xfrm>
            <a:off x="685800" y="12954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US"/>
              <a:t>We can specify dual associations.</a:t>
            </a:r>
          </a:p>
        </p:txBody>
      </p:sp>
      <p:sp>
        <p:nvSpPr>
          <p:cNvPr id="22533"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2534" name="Rectangle 5"/>
          <p:cNvSpPr>
            <a:spLocks noChangeArrowheads="1"/>
          </p:cNvSpPr>
          <p:nvPr/>
        </p:nvSpPr>
        <p:spPr bwMode="auto">
          <a:xfrm>
            <a:off x="6324600" y="3810000"/>
            <a:ext cx="2057400" cy="1447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Team</a:t>
            </a:r>
          </a:p>
        </p:txBody>
      </p:sp>
      <p:sp>
        <p:nvSpPr>
          <p:cNvPr id="22535" name="Rectangle 6"/>
          <p:cNvSpPr>
            <a:spLocks noChangeArrowheads="1"/>
          </p:cNvSpPr>
          <p:nvPr/>
        </p:nvSpPr>
        <p:spPr bwMode="auto">
          <a:xfrm>
            <a:off x="685800" y="3759200"/>
            <a:ext cx="2057400" cy="149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Student</a:t>
            </a:r>
          </a:p>
        </p:txBody>
      </p:sp>
      <p:sp>
        <p:nvSpPr>
          <p:cNvPr id="22536" name="Text Box 7"/>
          <p:cNvSpPr txBox="1">
            <a:spLocks noChangeArrowheads="1"/>
          </p:cNvSpPr>
          <p:nvPr/>
        </p:nvSpPr>
        <p:spPr bwMode="auto">
          <a:xfrm>
            <a:off x="3810000" y="3581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member of</a:t>
            </a:r>
          </a:p>
        </p:txBody>
      </p:sp>
      <p:sp>
        <p:nvSpPr>
          <p:cNvPr id="22537" name="Text Box 8"/>
          <p:cNvSpPr txBox="1">
            <a:spLocks noChangeArrowheads="1"/>
          </p:cNvSpPr>
          <p:nvPr/>
        </p:nvSpPr>
        <p:spPr bwMode="auto">
          <a:xfrm>
            <a:off x="27432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1..*</a:t>
            </a:r>
          </a:p>
        </p:txBody>
      </p:sp>
      <p:sp>
        <p:nvSpPr>
          <p:cNvPr id="22538" name="Line 10"/>
          <p:cNvSpPr>
            <a:spLocks noChangeShapeType="1"/>
          </p:cNvSpPr>
          <p:nvPr/>
        </p:nvSpPr>
        <p:spPr bwMode="auto">
          <a:xfrm>
            <a:off x="2743200" y="4876800"/>
            <a:ext cx="3581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2539" name="Text Box 11"/>
          <p:cNvSpPr txBox="1">
            <a:spLocks noChangeArrowheads="1"/>
          </p:cNvSpPr>
          <p:nvPr/>
        </p:nvSpPr>
        <p:spPr bwMode="auto">
          <a:xfrm>
            <a:off x="3810000" y="48768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president of</a:t>
            </a:r>
          </a:p>
        </p:txBody>
      </p:sp>
      <p:sp>
        <p:nvSpPr>
          <p:cNvPr id="22540" name="Text Box 13"/>
          <p:cNvSpPr txBox="1">
            <a:spLocks noChangeArrowheads="1"/>
          </p:cNvSpPr>
          <p:nvPr/>
        </p:nvSpPr>
        <p:spPr bwMode="auto">
          <a:xfrm>
            <a:off x="2743200" y="4876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1</a:t>
            </a:r>
            <a:endParaRPr lang="en-US"/>
          </a:p>
        </p:txBody>
      </p:sp>
      <p:sp>
        <p:nvSpPr>
          <p:cNvPr id="22541" name="Text Box 14"/>
          <p:cNvSpPr txBox="1">
            <a:spLocks noChangeArrowheads="1"/>
          </p:cNvSpPr>
          <p:nvPr/>
        </p:nvSpPr>
        <p:spPr bwMode="auto">
          <a:xfrm>
            <a:off x="5715000" y="4876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1..*</a:t>
            </a:r>
          </a:p>
        </p:txBody>
      </p:sp>
      <p:sp>
        <p:nvSpPr>
          <p:cNvPr id="22542" name="Text Box 15"/>
          <p:cNvSpPr txBox="1">
            <a:spLocks noChangeArrowheads="1"/>
          </p:cNvSpPr>
          <p:nvPr/>
        </p:nvSpPr>
        <p:spPr bwMode="auto">
          <a:xfrm>
            <a:off x="57150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23555" name="Rectangle 2"/>
          <p:cNvSpPr>
            <a:spLocks noGrp="1" noChangeArrowheads="1"/>
          </p:cNvSpPr>
          <p:nvPr>
            <p:ph type="title"/>
          </p:nvPr>
        </p:nvSpPr>
        <p:spPr>
          <a:xfrm>
            <a:off x="609600" y="381000"/>
            <a:ext cx="8077200" cy="533400"/>
          </a:xfrm>
        </p:spPr>
        <p:txBody>
          <a:bodyPr/>
          <a:lstStyle/>
          <a:p>
            <a:r>
              <a:rPr lang="en-US" smtClean="0"/>
              <a:t>Association Relationships (Cont’d)</a:t>
            </a:r>
          </a:p>
        </p:txBody>
      </p:sp>
      <p:sp>
        <p:nvSpPr>
          <p:cNvPr id="23556" name="Text Box 3"/>
          <p:cNvSpPr txBox="1">
            <a:spLocks noChangeArrowheads="1"/>
          </p:cNvSpPr>
          <p:nvPr/>
        </p:nvSpPr>
        <p:spPr bwMode="auto">
          <a:xfrm>
            <a:off x="609600" y="1219200"/>
            <a:ext cx="81089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We can constrain the association relationship by defining the </a:t>
            </a:r>
            <a:r>
              <a:rPr lang="en-US" i="1"/>
              <a:t>navigability</a:t>
            </a:r>
            <a:r>
              <a:rPr lang="en-US"/>
              <a:t> of the association. Here, a </a:t>
            </a:r>
            <a:r>
              <a:rPr lang="en-US" i="1"/>
              <a:t>Router</a:t>
            </a:r>
            <a:r>
              <a:rPr lang="en-US"/>
              <a:t> object requests services from a </a:t>
            </a:r>
            <a:r>
              <a:rPr lang="en-US" i="1"/>
              <a:t>DNS</a:t>
            </a:r>
            <a:r>
              <a:rPr lang="en-US"/>
              <a:t> object by sending messages to (invoking the operations of) the server. The direction of the association indicates that the server has no knowledge of the </a:t>
            </a:r>
            <a:r>
              <a:rPr lang="en-US" i="1"/>
              <a:t>Router</a:t>
            </a:r>
            <a:r>
              <a:rPr lang="en-US"/>
              <a:t>.</a:t>
            </a:r>
          </a:p>
        </p:txBody>
      </p:sp>
      <p:sp>
        <p:nvSpPr>
          <p:cNvPr id="23557" name="Line 4"/>
          <p:cNvSpPr>
            <a:spLocks noChangeShapeType="1"/>
          </p:cNvSpPr>
          <p:nvPr/>
        </p:nvSpPr>
        <p:spPr bwMode="auto">
          <a:xfrm>
            <a:off x="3124200" y="4724400"/>
            <a:ext cx="2362200" cy="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3558" name="Rectangle 5"/>
          <p:cNvSpPr>
            <a:spLocks noChangeArrowheads="1"/>
          </p:cNvSpPr>
          <p:nvPr/>
        </p:nvSpPr>
        <p:spPr bwMode="auto">
          <a:xfrm>
            <a:off x="990600" y="4419600"/>
            <a:ext cx="2133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Router</a:t>
            </a:r>
          </a:p>
        </p:txBody>
      </p:sp>
      <p:sp>
        <p:nvSpPr>
          <p:cNvPr id="23559" name="Rectangle 6"/>
          <p:cNvSpPr>
            <a:spLocks noChangeArrowheads="1"/>
          </p:cNvSpPr>
          <p:nvPr/>
        </p:nvSpPr>
        <p:spPr bwMode="auto">
          <a:xfrm>
            <a:off x="5486400" y="4470400"/>
            <a:ext cx="2819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DomainNameServer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24579" name="Rectangle 2"/>
          <p:cNvSpPr>
            <a:spLocks noGrp="1" noChangeArrowheads="1"/>
          </p:cNvSpPr>
          <p:nvPr>
            <p:ph type="title"/>
          </p:nvPr>
        </p:nvSpPr>
        <p:spPr>
          <a:xfrm>
            <a:off x="609600" y="381000"/>
            <a:ext cx="8077200" cy="533400"/>
          </a:xfrm>
        </p:spPr>
        <p:txBody>
          <a:bodyPr/>
          <a:lstStyle/>
          <a:p>
            <a:r>
              <a:rPr lang="en-US" smtClean="0"/>
              <a:t>Association Relationships (Cont’d)</a:t>
            </a:r>
          </a:p>
        </p:txBody>
      </p:sp>
      <p:sp>
        <p:nvSpPr>
          <p:cNvPr id="24580" name="Text Box 3"/>
          <p:cNvSpPr txBox="1">
            <a:spLocks noChangeArrowheads="1"/>
          </p:cNvSpPr>
          <p:nvPr/>
        </p:nvSpPr>
        <p:spPr bwMode="auto">
          <a:xfrm>
            <a:off x="609600" y="1219200"/>
            <a:ext cx="810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Associations can also be objects themselves, called </a:t>
            </a:r>
            <a:r>
              <a:rPr lang="en-US" i="1"/>
              <a:t>link</a:t>
            </a:r>
            <a:r>
              <a:rPr lang="en-US"/>
              <a:t> </a:t>
            </a:r>
            <a:r>
              <a:rPr lang="en-US" i="1"/>
              <a:t>classes</a:t>
            </a:r>
            <a:r>
              <a:rPr lang="en-US"/>
              <a:t> or an </a:t>
            </a:r>
            <a:r>
              <a:rPr lang="en-US" i="1"/>
              <a:t>association classes</a:t>
            </a:r>
            <a:r>
              <a:rPr lang="en-US"/>
              <a:t>.</a:t>
            </a:r>
          </a:p>
        </p:txBody>
      </p:sp>
      <p:grpSp>
        <p:nvGrpSpPr>
          <p:cNvPr id="24581" name="Group 4"/>
          <p:cNvGrpSpPr>
            <a:grpSpLocks/>
          </p:cNvGrpSpPr>
          <p:nvPr/>
        </p:nvGrpSpPr>
        <p:grpSpPr bwMode="auto">
          <a:xfrm>
            <a:off x="685800" y="5257800"/>
            <a:ext cx="7696200" cy="546100"/>
            <a:chOff x="432" y="3072"/>
            <a:chExt cx="4848" cy="344"/>
          </a:xfrm>
        </p:grpSpPr>
        <p:sp>
          <p:nvSpPr>
            <p:cNvPr id="24588" name="Line 5"/>
            <p:cNvSpPr>
              <a:spLocks noChangeShapeType="1"/>
            </p:cNvSpPr>
            <p:nvPr/>
          </p:nvSpPr>
          <p:spPr bwMode="auto">
            <a:xfrm>
              <a:off x="1728" y="3248"/>
              <a:ext cx="2304"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4589" name="Rectangle 6"/>
            <p:cNvSpPr>
              <a:spLocks noChangeArrowheads="1"/>
            </p:cNvSpPr>
            <p:nvPr/>
          </p:nvSpPr>
          <p:spPr bwMode="auto">
            <a:xfrm>
              <a:off x="3984" y="3080"/>
              <a:ext cx="129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Warranty</a:t>
              </a:r>
            </a:p>
          </p:txBody>
        </p:sp>
        <p:sp>
          <p:nvSpPr>
            <p:cNvPr id="24590" name="Rectangle 7"/>
            <p:cNvSpPr>
              <a:spLocks noChangeArrowheads="1"/>
            </p:cNvSpPr>
            <p:nvPr/>
          </p:nvSpPr>
          <p:spPr bwMode="auto">
            <a:xfrm>
              <a:off x="432" y="3072"/>
              <a:ext cx="129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Product</a:t>
              </a:r>
            </a:p>
          </p:txBody>
        </p:sp>
      </p:grpSp>
      <p:sp>
        <p:nvSpPr>
          <p:cNvPr id="24582" name="Line 8"/>
          <p:cNvSpPr>
            <a:spLocks noChangeShapeType="1"/>
          </p:cNvSpPr>
          <p:nvPr/>
        </p:nvSpPr>
        <p:spPr bwMode="auto">
          <a:xfrm>
            <a:off x="4495800" y="4343400"/>
            <a:ext cx="0" cy="12192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24583" name="Group 9"/>
          <p:cNvGrpSpPr>
            <a:grpSpLocks/>
          </p:cNvGrpSpPr>
          <p:nvPr/>
        </p:nvGrpSpPr>
        <p:grpSpPr bwMode="auto">
          <a:xfrm>
            <a:off x="3467100" y="2286000"/>
            <a:ext cx="2057400" cy="1981200"/>
            <a:chOff x="2256" y="1344"/>
            <a:chExt cx="1296" cy="1248"/>
          </a:xfrm>
        </p:grpSpPr>
        <p:sp>
          <p:nvSpPr>
            <p:cNvPr id="24585" name="Rectangle 10"/>
            <p:cNvSpPr>
              <a:spLocks noChangeArrowheads="1"/>
            </p:cNvSpPr>
            <p:nvPr/>
          </p:nvSpPr>
          <p:spPr bwMode="auto">
            <a:xfrm>
              <a:off x="2256" y="2400"/>
              <a:ext cx="129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p>
          </p:txBody>
        </p:sp>
        <p:sp>
          <p:nvSpPr>
            <p:cNvPr id="24586" name="Rectangle 11"/>
            <p:cNvSpPr>
              <a:spLocks noChangeArrowheads="1"/>
            </p:cNvSpPr>
            <p:nvPr/>
          </p:nvSpPr>
          <p:spPr bwMode="auto">
            <a:xfrm>
              <a:off x="2256" y="1344"/>
              <a:ext cx="129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Registration</a:t>
              </a:r>
            </a:p>
          </p:txBody>
        </p:sp>
        <p:sp>
          <p:nvSpPr>
            <p:cNvPr id="24587" name="Rectangle 12"/>
            <p:cNvSpPr>
              <a:spLocks noChangeArrowheads="1"/>
            </p:cNvSpPr>
            <p:nvPr/>
          </p:nvSpPr>
          <p:spPr bwMode="auto">
            <a:xfrm>
              <a:off x="2256" y="1680"/>
              <a:ext cx="1296"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modelNumber</a:t>
              </a:r>
            </a:p>
            <a:p>
              <a:pPr algn="ctr"/>
              <a:r>
                <a:rPr lang="en-US"/>
                <a:t>serialNumber</a:t>
              </a:r>
            </a:p>
            <a:p>
              <a:pPr algn="ctr"/>
              <a:r>
                <a:rPr lang="en-US"/>
                <a:t>warrentyCode</a:t>
              </a:r>
            </a:p>
          </p:txBody>
        </p:sp>
      </p:grpSp>
      <p:sp>
        <p:nvSpPr>
          <p:cNvPr id="24584" name="Text Box 13"/>
          <p:cNvSpPr txBox="1">
            <a:spLocks noChangeArrowheads="1"/>
          </p:cNvSpPr>
          <p:nvPr/>
        </p:nvSpPr>
        <p:spPr bwMode="auto">
          <a:xfrm>
            <a:off x="2743200" y="54864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endParaRPr lang="ru-RU"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25603" name="Rectangle 2"/>
          <p:cNvSpPr>
            <a:spLocks noGrp="1" noChangeArrowheads="1"/>
          </p:cNvSpPr>
          <p:nvPr>
            <p:ph type="title"/>
          </p:nvPr>
        </p:nvSpPr>
        <p:spPr>
          <a:xfrm>
            <a:off x="609600" y="381000"/>
            <a:ext cx="8153400" cy="533400"/>
          </a:xfrm>
        </p:spPr>
        <p:txBody>
          <a:bodyPr/>
          <a:lstStyle/>
          <a:p>
            <a:r>
              <a:rPr lang="en-US" smtClean="0"/>
              <a:t>Association Relationships (Cont’d)</a:t>
            </a:r>
          </a:p>
        </p:txBody>
      </p:sp>
      <p:sp>
        <p:nvSpPr>
          <p:cNvPr id="25604" name="Text Box 3"/>
          <p:cNvSpPr txBox="1">
            <a:spLocks noChangeArrowheads="1"/>
          </p:cNvSpPr>
          <p:nvPr/>
        </p:nvSpPr>
        <p:spPr bwMode="auto">
          <a:xfrm>
            <a:off x="609600" y="15240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US"/>
              <a:t>A class can have a </a:t>
            </a:r>
            <a:r>
              <a:rPr lang="en-US" i="1"/>
              <a:t>self association</a:t>
            </a:r>
            <a:r>
              <a:rPr lang="en-US"/>
              <a:t>.</a:t>
            </a:r>
          </a:p>
        </p:txBody>
      </p:sp>
      <p:grpSp>
        <p:nvGrpSpPr>
          <p:cNvPr id="25605" name="Group 4"/>
          <p:cNvGrpSpPr>
            <a:grpSpLocks/>
          </p:cNvGrpSpPr>
          <p:nvPr/>
        </p:nvGrpSpPr>
        <p:grpSpPr bwMode="auto">
          <a:xfrm>
            <a:off x="2667000" y="3581400"/>
            <a:ext cx="3505200" cy="1585913"/>
            <a:chOff x="1680" y="2256"/>
            <a:chExt cx="2208" cy="999"/>
          </a:xfrm>
        </p:grpSpPr>
        <p:sp>
          <p:nvSpPr>
            <p:cNvPr id="25606" name="Rectangle 5"/>
            <p:cNvSpPr>
              <a:spLocks noChangeArrowheads="1"/>
            </p:cNvSpPr>
            <p:nvPr/>
          </p:nvSpPr>
          <p:spPr bwMode="auto">
            <a:xfrm>
              <a:off x="2544" y="2256"/>
              <a:ext cx="1296" cy="81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5607" name="Rectangle 6"/>
            <p:cNvSpPr>
              <a:spLocks noChangeArrowheads="1"/>
            </p:cNvSpPr>
            <p:nvPr/>
          </p:nvSpPr>
          <p:spPr bwMode="auto">
            <a:xfrm>
              <a:off x="1680" y="2784"/>
              <a:ext cx="1536"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LinkedListNode</a:t>
              </a:r>
            </a:p>
          </p:txBody>
        </p:sp>
        <p:sp>
          <p:nvSpPr>
            <p:cNvPr id="25608" name="Text Box 7"/>
            <p:cNvSpPr txBox="1">
              <a:spLocks noChangeArrowheads="1"/>
            </p:cNvSpPr>
            <p:nvPr/>
          </p:nvSpPr>
          <p:spPr bwMode="auto">
            <a:xfrm>
              <a:off x="2208" y="254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next</a:t>
              </a:r>
            </a:p>
          </p:txBody>
        </p:sp>
        <p:sp>
          <p:nvSpPr>
            <p:cNvPr id="25609" name="Text Box 8"/>
            <p:cNvSpPr txBox="1">
              <a:spLocks noChangeArrowheads="1"/>
            </p:cNvSpPr>
            <p:nvPr/>
          </p:nvSpPr>
          <p:spPr bwMode="auto">
            <a:xfrm>
              <a:off x="3216" y="3024"/>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previous</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26627" name="Rectangle 2"/>
          <p:cNvSpPr>
            <a:spLocks noGrp="1" noChangeArrowheads="1"/>
          </p:cNvSpPr>
          <p:nvPr>
            <p:ph type="title"/>
          </p:nvPr>
        </p:nvSpPr>
        <p:spPr>
          <a:xfrm>
            <a:off x="609600" y="381000"/>
            <a:ext cx="8077200" cy="533400"/>
          </a:xfrm>
        </p:spPr>
        <p:txBody>
          <a:bodyPr/>
          <a:lstStyle/>
          <a:p>
            <a:r>
              <a:rPr lang="en-US" smtClean="0"/>
              <a:t>Association Relationships (Cont’d)</a:t>
            </a:r>
          </a:p>
        </p:txBody>
      </p:sp>
      <p:sp>
        <p:nvSpPr>
          <p:cNvPr id="26628" name="Text Box 3"/>
          <p:cNvSpPr txBox="1">
            <a:spLocks noChangeArrowheads="1"/>
          </p:cNvSpPr>
          <p:nvPr/>
        </p:nvSpPr>
        <p:spPr bwMode="auto">
          <a:xfrm>
            <a:off x="609600" y="1219200"/>
            <a:ext cx="7848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We can model objects that contain other objects by way of special associations called </a:t>
            </a:r>
            <a:r>
              <a:rPr lang="en-US" i="1"/>
              <a:t>aggregations</a:t>
            </a:r>
            <a:r>
              <a:rPr lang="en-US"/>
              <a:t> and </a:t>
            </a:r>
            <a:r>
              <a:rPr lang="en-US" i="1"/>
              <a:t>compositions.</a:t>
            </a:r>
          </a:p>
          <a:p>
            <a:endParaRPr lang="en-US"/>
          </a:p>
          <a:p>
            <a:r>
              <a:rPr lang="en-US"/>
              <a:t>An </a:t>
            </a:r>
            <a:r>
              <a:rPr lang="en-US" i="1"/>
              <a:t>aggregation</a:t>
            </a:r>
            <a:r>
              <a:rPr lang="en-US"/>
              <a:t> specifies a whole-part relationship between an aggregate (a whole) and a constituent part, where the part can exist independently from the aggregate. Aggregations are denoted by a hollow-diamond adornment on the association.</a:t>
            </a:r>
          </a:p>
        </p:txBody>
      </p:sp>
      <p:grpSp>
        <p:nvGrpSpPr>
          <p:cNvPr id="26629" name="Group 4"/>
          <p:cNvGrpSpPr>
            <a:grpSpLocks/>
          </p:cNvGrpSpPr>
          <p:nvPr/>
        </p:nvGrpSpPr>
        <p:grpSpPr bwMode="auto">
          <a:xfrm>
            <a:off x="914400" y="4267200"/>
            <a:ext cx="7086600" cy="1447800"/>
            <a:chOff x="576" y="2496"/>
            <a:chExt cx="4464" cy="912"/>
          </a:xfrm>
        </p:grpSpPr>
        <p:sp>
          <p:nvSpPr>
            <p:cNvPr id="26630" name="Rectangle 5"/>
            <p:cNvSpPr>
              <a:spLocks noChangeArrowheads="1"/>
            </p:cNvSpPr>
            <p:nvPr/>
          </p:nvSpPr>
          <p:spPr bwMode="auto">
            <a:xfrm>
              <a:off x="576" y="2496"/>
              <a:ext cx="1344" cy="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Car</a:t>
              </a:r>
            </a:p>
          </p:txBody>
        </p:sp>
        <p:grpSp>
          <p:nvGrpSpPr>
            <p:cNvPr id="26631" name="Group 6"/>
            <p:cNvGrpSpPr>
              <a:grpSpLocks/>
            </p:cNvGrpSpPr>
            <p:nvPr/>
          </p:nvGrpSpPr>
          <p:grpSpPr bwMode="auto">
            <a:xfrm>
              <a:off x="1920" y="2544"/>
              <a:ext cx="3120" cy="336"/>
              <a:chOff x="1920" y="2544"/>
              <a:chExt cx="3120" cy="336"/>
            </a:xfrm>
          </p:grpSpPr>
          <p:sp>
            <p:nvSpPr>
              <p:cNvPr id="26636" name="Rectangle 7"/>
              <p:cNvSpPr>
                <a:spLocks noChangeArrowheads="1"/>
              </p:cNvSpPr>
              <p:nvPr/>
            </p:nvSpPr>
            <p:spPr bwMode="auto">
              <a:xfrm>
                <a:off x="3504" y="2544"/>
                <a:ext cx="153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Engine</a:t>
                </a:r>
              </a:p>
            </p:txBody>
          </p:sp>
          <p:grpSp>
            <p:nvGrpSpPr>
              <p:cNvPr id="26637" name="Group 8"/>
              <p:cNvGrpSpPr>
                <a:grpSpLocks/>
              </p:cNvGrpSpPr>
              <p:nvPr/>
            </p:nvGrpSpPr>
            <p:grpSpPr bwMode="auto">
              <a:xfrm>
                <a:off x="1920" y="2736"/>
                <a:ext cx="1584" cy="96"/>
                <a:chOff x="2016" y="2640"/>
                <a:chExt cx="1584" cy="96"/>
              </a:xfrm>
            </p:grpSpPr>
            <p:sp>
              <p:nvSpPr>
                <p:cNvPr id="26638" name="Line 9"/>
                <p:cNvSpPr>
                  <a:spLocks noChangeShapeType="1"/>
                </p:cNvSpPr>
                <p:nvPr/>
              </p:nvSpPr>
              <p:spPr bwMode="auto">
                <a:xfrm flipV="1">
                  <a:off x="2208" y="2688"/>
                  <a:ext cx="1392" cy="0"/>
                </a:xfrm>
                <a:prstGeom prst="line">
                  <a:avLst/>
                </a:prstGeom>
                <a:noFill/>
                <a:ln w="2857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6639" name="Freeform 10"/>
                <p:cNvSpPr>
                  <a:spLocks/>
                </p:cNvSpPr>
                <p:nvPr/>
              </p:nvSpPr>
              <p:spPr bwMode="auto">
                <a:xfrm>
                  <a:off x="2016" y="2640"/>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bg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grpSp>
          <p:nvGrpSpPr>
            <p:cNvPr id="26632" name="Group 11"/>
            <p:cNvGrpSpPr>
              <a:grpSpLocks/>
            </p:cNvGrpSpPr>
            <p:nvPr/>
          </p:nvGrpSpPr>
          <p:grpSpPr bwMode="auto">
            <a:xfrm>
              <a:off x="1920" y="2976"/>
              <a:ext cx="3120" cy="336"/>
              <a:chOff x="1920" y="2976"/>
              <a:chExt cx="3120" cy="336"/>
            </a:xfrm>
          </p:grpSpPr>
          <p:sp>
            <p:nvSpPr>
              <p:cNvPr id="26633" name="Line 12"/>
              <p:cNvSpPr>
                <a:spLocks noChangeShapeType="1"/>
              </p:cNvSpPr>
              <p:nvPr/>
            </p:nvSpPr>
            <p:spPr bwMode="auto">
              <a:xfrm flipV="1">
                <a:off x="2112" y="3120"/>
                <a:ext cx="1392" cy="0"/>
              </a:xfrm>
              <a:prstGeom prst="line">
                <a:avLst/>
              </a:prstGeom>
              <a:noFill/>
              <a:ln w="2857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6634" name="Freeform 13"/>
              <p:cNvSpPr>
                <a:spLocks/>
              </p:cNvSpPr>
              <p:nvPr/>
            </p:nvSpPr>
            <p:spPr bwMode="auto">
              <a:xfrm>
                <a:off x="1920" y="3072"/>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bg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6635" name="Rectangle 14"/>
              <p:cNvSpPr>
                <a:spLocks noChangeArrowheads="1"/>
              </p:cNvSpPr>
              <p:nvPr/>
            </p:nvSpPr>
            <p:spPr bwMode="auto">
              <a:xfrm>
                <a:off x="3504" y="2976"/>
                <a:ext cx="153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Transmission</a:t>
                </a: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27651" name="Rectangle 2"/>
          <p:cNvSpPr>
            <a:spLocks noGrp="1" noChangeArrowheads="1"/>
          </p:cNvSpPr>
          <p:nvPr>
            <p:ph type="title"/>
          </p:nvPr>
        </p:nvSpPr>
        <p:spPr>
          <a:xfrm>
            <a:off x="609600" y="381000"/>
            <a:ext cx="8077200" cy="533400"/>
          </a:xfrm>
        </p:spPr>
        <p:txBody>
          <a:bodyPr/>
          <a:lstStyle/>
          <a:p>
            <a:r>
              <a:rPr lang="en-US" smtClean="0"/>
              <a:t>Association Relationships (Cont’d)</a:t>
            </a:r>
          </a:p>
        </p:txBody>
      </p:sp>
      <p:sp>
        <p:nvSpPr>
          <p:cNvPr id="27652" name="Text Box 3"/>
          <p:cNvSpPr txBox="1">
            <a:spLocks noChangeArrowheads="1"/>
          </p:cNvSpPr>
          <p:nvPr/>
        </p:nvSpPr>
        <p:spPr bwMode="auto">
          <a:xfrm>
            <a:off x="609600" y="1219200"/>
            <a:ext cx="7848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A </a:t>
            </a:r>
            <a:r>
              <a:rPr lang="en-US" i="1"/>
              <a:t>composition </a:t>
            </a:r>
            <a:r>
              <a:rPr lang="en-US"/>
              <a:t>indicates a strong ownership and coincident lifetime of parts by the whole (</a:t>
            </a:r>
            <a:r>
              <a:rPr lang="en-US" i="1"/>
              <a:t>i.e.,</a:t>
            </a:r>
            <a:r>
              <a:rPr lang="en-US"/>
              <a:t> they live and die as a whole). Compositions are denoted by a filled-diamond adornment on the association.</a:t>
            </a:r>
          </a:p>
        </p:txBody>
      </p:sp>
      <p:sp>
        <p:nvSpPr>
          <p:cNvPr id="27653" name="Rectangle 4"/>
          <p:cNvSpPr>
            <a:spLocks noChangeArrowheads="1"/>
          </p:cNvSpPr>
          <p:nvPr/>
        </p:nvSpPr>
        <p:spPr bwMode="auto">
          <a:xfrm>
            <a:off x="762000" y="3352800"/>
            <a:ext cx="2133600" cy="2362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Window</a:t>
            </a:r>
          </a:p>
        </p:txBody>
      </p:sp>
      <p:grpSp>
        <p:nvGrpSpPr>
          <p:cNvPr id="27654" name="Group 5"/>
          <p:cNvGrpSpPr>
            <a:grpSpLocks/>
          </p:cNvGrpSpPr>
          <p:nvPr/>
        </p:nvGrpSpPr>
        <p:grpSpPr bwMode="auto">
          <a:xfrm>
            <a:off x="2895600" y="3352800"/>
            <a:ext cx="5562600" cy="685800"/>
            <a:chOff x="1824" y="2760"/>
            <a:chExt cx="3504" cy="432"/>
          </a:xfrm>
        </p:grpSpPr>
        <p:grpSp>
          <p:nvGrpSpPr>
            <p:cNvPr id="27671" name="Group 6"/>
            <p:cNvGrpSpPr>
              <a:grpSpLocks/>
            </p:cNvGrpSpPr>
            <p:nvPr/>
          </p:nvGrpSpPr>
          <p:grpSpPr bwMode="auto">
            <a:xfrm>
              <a:off x="1824" y="2930"/>
              <a:ext cx="1755" cy="110"/>
              <a:chOff x="1920" y="2736"/>
              <a:chExt cx="1584" cy="96"/>
            </a:xfrm>
          </p:grpSpPr>
          <p:sp>
            <p:nvSpPr>
              <p:cNvPr id="27673" name="Line 7"/>
              <p:cNvSpPr>
                <a:spLocks noChangeShapeType="1"/>
              </p:cNvSpPr>
              <p:nvPr/>
            </p:nvSpPr>
            <p:spPr bwMode="auto">
              <a:xfrm flipV="1">
                <a:off x="2112" y="2784"/>
                <a:ext cx="1392" cy="0"/>
              </a:xfrm>
              <a:prstGeom prst="line">
                <a:avLst/>
              </a:prstGeom>
              <a:noFill/>
              <a:ln w="2857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7674" name="Freeform 8"/>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27672" name="Rectangle 9"/>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Scrollbar</a:t>
              </a:r>
            </a:p>
          </p:txBody>
        </p:sp>
      </p:grpSp>
      <p:grpSp>
        <p:nvGrpSpPr>
          <p:cNvPr id="27655" name="Group 10"/>
          <p:cNvGrpSpPr>
            <a:grpSpLocks/>
          </p:cNvGrpSpPr>
          <p:nvPr/>
        </p:nvGrpSpPr>
        <p:grpSpPr bwMode="auto">
          <a:xfrm>
            <a:off x="2895600" y="4191000"/>
            <a:ext cx="5562600" cy="685800"/>
            <a:chOff x="1824" y="2760"/>
            <a:chExt cx="3504" cy="432"/>
          </a:xfrm>
        </p:grpSpPr>
        <p:grpSp>
          <p:nvGrpSpPr>
            <p:cNvPr id="27667" name="Group 11"/>
            <p:cNvGrpSpPr>
              <a:grpSpLocks/>
            </p:cNvGrpSpPr>
            <p:nvPr/>
          </p:nvGrpSpPr>
          <p:grpSpPr bwMode="auto">
            <a:xfrm>
              <a:off x="1824" y="2930"/>
              <a:ext cx="1755" cy="110"/>
              <a:chOff x="1920" y="2736"/>
              <a:chExt cx="1584" cy="96"/>
            </a:xfrm>
          </p:grpSpPr>
          <p:sp>
            <p:nvSpPr>
              <p:cNvPr id="27669" name="Line 12"/>
              <p:cNvSpPr>
                <a:spLocks noChangeShapeType="1"/>
              </p:cNvSpPr>
              <p:nvPr/>
            </p:nvSpPr>
            <p:spPr bwMode="auto">
              <a:xfrm flipV="1">
                <a:off x="2112" y="2784"/>
                <a:ext cx="1392" cy="0"/>
              </a:xfrm>
              <a:prstGeom prst="line">
                <a:avLst/>
              </a:prstGeom>
              <a:noFill/>
              <a:ln w="2857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7670" name="Freeform 13"/>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27668" name="Rectangle 14"/>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Titlebar</a:t>
              </a:r>
            </a:p>
          </p:txBody>
        </p:sp>
      </p:grpSp>
      <p:grpSp>
        <p:nvGrpSpPr>
          <p:cNvPr id="27656" name="Group 15"/>
          <p:cNvGrpSpPr>
            <a:grpSpLocks/>
          </p:cNvGrpSpPr>
          <p:nvPr/>
        </p:nvGrpSpPr>
        <p:grpSpPr bwMode="auto">
          <a:xfrm>
            <a:off x="2895600" y="5029200"/>
            <a:ext cx="5562600" cy="685800"/>
            <a:chOff x="1824" y="2760"/>
            <a:chExt cx="3504" cy="432"/>
          </a:xfrm>
        </p:grpSpPr>
        <p:grpSp>
          <p:nvGrpSpPr>
            <p:cNvPr id="27663" name="Group 16"/>
            <p:cNvGrpSpPr>
              <a:grpSpLocks/>
            </p:cNvGrpSpPr>
            <p:nvPr/>
          </p:nvGrpSpPr>
          <p:grpSpPr bwMode="auto">
            <a:xfrm>
              <a:off x="1824" y="2930"/>
              <a:ext cx="1755" cy="110"/>
              <a:chOff x="1920" y="2736"/>
              <a:chExt cx="1584" cy="96"/>
            </a:xfrm>
          </p:grpSpPr>
          <p:sp>
            <p:nvSpPr>
              <p:cNvPr id="27665" name="Line 17"/>
              <p:cNvSpPr>
                <a:spLocks noChangeShapeType="1"/>
              </p:cNvSpPr>
              <p:nvPr/>
            </p:nvSpPr>
            <p:spPr bwMode="auto">
              <a:xfrm flipV="1">
                <a:off x="2112" y="2784"/>
                <a:ext cx="1392" cy="0"/>
              </a:xfrm>
              <a:prstGeom prst="line">
                <a:avLst/>
              </a:prstGeom>
              <a:noFill/>
              <a:ln w="2857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7666" name="Freeform 18"/>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27664" name="Rectangle 19"/>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Menu</a:t>
              </a:r>
            </a:p>
          </p:txBody>
        </p:sp>
      </p:grpSp>
      <p:sp>
        <p:nvSpPr>
          <p:cNvPr id="27657" name="Text Box 20"/>
          <p:cNvSpPr txBox="1">
            <a:spLocks noChangeArrowheads="1"/>
          </p:cNvSpPr>
          <p:nvPr/>
        </p:nvSpPr>
        <p:spPr bwMode="auto">
          <a:xfrm>
            <a:off x="3200400" y="3733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1</a:t>
            </a:r>
            <a:endParaRPr lang="en-US"/>
          </a:p>
        </p:txBody>
      </p:sp>
      <p:sp>
        <p:nvSpPr>
          <p:cNvPr id="27658" name="Text Box 21"/>
          <p:cNvSpPr txBox="1">
            <a:spLocks noChangeArrowheads="1"/>
          </p:cNvSpPr>
          <p:nvPr/>
        </p:nvSpPr>
        <p:spPr bwMode="auto">
          <a:xfrm>
            <a:off x="3200400" y="45720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1</a:t>
            </a:r>
            <a:endParaRPr lang="en-US"/>
          </a:p>
        </p:txBody>
      </p:sp>
      <p:sp>
        <p:nvSpPr>
          <p:cNvPr id="27659" name="Text Box 22"/>
          <p:cNvSpPr txBox="1">
            <a:spLocks noChangeArrowheads="1"/>
          </p:cNvSpPr>
          <p:nvPr/>
        </p:nvSpPr>
        <p:spPr bwMode="auto">
          <a:xfrm>
            <a:off x="3200400" y="5410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1</a:t>
            </a:r>
            <a:endParaRPr lang="en-US"/>
          </a:p>
        </p:txBody>
      </p:sp>
      <p:sp>
        <p:nvSpPr>
          <p:cNvPr id="27660" name="Text Box 23"/>
          <p:cNvSpPr txBox="1">
            <a:spLocks noChangeArrowheads="1"/>
          </p:cNvSpPr>
          <p:nvPr/>
        </p:nvSpPr>
        <p:spPr bwMode="auto">
          <a:xfrm>
            <a:off x="5334000" y="3733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1</a:t>
            </a:r>
            <a:endParaRPr lang="en-US"/>
          </a:p>
        </p:txBody>
      </p:sp>
      <p:sp>
        <p:nvSpPr>
          <p:cNvPr id="27661" name="Text Box 24"/>
          <p:cNvSpPr txBox="1">
            <a:spLocks noChangeArrowheads="1"/>
          </p:cNvSpPr>
          <p:nvPr/>
        </p:nvSpPr>
        <p:spPr bwMode="auto">
          <a:xfrm>
            <a:off x="5334000" y="45720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1</a:t>
            </a:r>
            <a:endParaRPr lang="en-US"/>
          </a:p>
        </p:txBody>
      </p:sp>
      <p:sp>
        <p:nvSpPr>
          <p:cNvPr id="27662" name="Text Box 25"/>
          <p:cNvSpPr txBox="1">
            <a:spLocks noChangeArrowheads="1"/>
          </p:cNvSpPr>
          <p:nvPr/>
        </p:nvSpPr>
        <p:spPr bwMode="auto">
          <a:xfrm>
            <a:off x="5029200" y="5410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1 .. *</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28675" name="Rectangle 2"/>
          <p:cNvSpPr>
            <a:spLocks noGrp="1" noChangeArrowheads="1"/>
          </p:cNvSpPr>
          <p:nvPr>
            <p:ph type="title"/>
          </p:nvPr>
        </p:nvSpPr>
        <p:spPr/>
        <p:txBody>
          <a:bodyPr/>
          <a:lstStyle/>
          <a:p>
            <a:r>
              <a:rPr lang="en-US" smtClean="0"/>
              <a:t>Interfaces</a:t>
            </a:r>
          </a:p>
        </p:txBody>
      </p:sp>
      <p:sp>
        <p:nvSpPr>
          <p:cNvPr id="28676" name="Text Box 3"/>
          <p:cNvSpPr txBox="1">
            <a:spLocks noChangeArrowheads="1"/>
          </p:cNvSpPr>
          <p:nvPr/>
        </p:nvSpPr>
        <p:spPr bwMode="auto">
          <a:xfrm>
            <a:off x="3962400" y="1676400"/>
            <a:ext cx="4953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An </a:t>
            </a:r>
            <a:r>
              <a:rPr lang="en-US" i="1"/>
              <a:t>interface</a:t>
            </a:r>
            <a:r>
              <a:rPr lang="en-US"/>
              <a:t> is a named set of operations that specifies the behavior of objects without showing their inner structure. It can be rendered in the model by a one- or two-compartment rectangle, with the </a:t>
            </a:r>
            <a:r>
              <a:rPr lang="en-US" i="1"/>
              <a:t>stereotype</a:t>
            </a:r>
            <a:r>
              <a:rPr lang="en-US"/>
              <a:t> &lt;&lt;interface&gt;&gt; above the interface name.</a:t>
            </a:r>
          </a:p>
        </p:txBody>
      </p:sp>
      <p:sp>
        <p:nvSpPr>
          <p:cNvPr id="28677" name="Rectangle 4"/>
          <p:cNvSpPr>
            <a:spLocks noChangeArrowheads="1"/>
          </p:cNvSpPr>
          <p:nvPr/>
        </p:nvSpPr>
        <p:spPr bwMode="auto">
          <a:xfrm>
            <a:off x="838200" y="2438400"/>
            <a:ext cx="24384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&lt;&lt;interface&gt;&gt;</a:t>
            </a:r>
          </a:p>
          <a:p>
            <a:pPr algn="ctr"/>
            <a:r>
              <a:rPr lang="en-US"/>
              <a:t>ControlPanel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29699" name="Rectangle 2"/>
          <p:cNvSpPr>
            <a:spLocks noGrp="1" noChangeArrowheads="1"/>
          </p:cNvSpPr>
          <p:nvPr>
            <p:ph type="title"/>
          </p:nvPr>
        </p:nvSpPr>
        <p:spPr/>
        <p:txBody>
          <a:bodyPr/>
          <a:lstStyle/>
          <a:p>
            <a:r>
              <a:rPr lang="en-US" smtClean="0"/>
              <a:t>Interface Services</a:t>
            </a:r>
          </a:p>
        </p:txBody>
      </p:sp>
      <p:sp>
        <p:nvSpPr>
          <p:cNvPr id="29700" name="Text Box 3"/>
          <p:cNvSpPr txBox="1">
            <a:spLocks noChangeArrowheads="1"/>
          </p:cNvSpPr>
          <p:nvPr/>
        </p:nvSpPr>
        <p:spPr bwMode="auto">
          <a:xfrm>
            <a:off x="4495800" y="2286000"/>
            <a:ext cx="441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Interfaces do not get instantiated. They have no attributes or state. Rather, they specify the services offered by a related class.</a:t>
            </a:r>
          </a:p>
        </p:txBody>
      </p:sp>
      <p:grpSp>
        <p:nvGrpSpPr>
          <p:cNvPr id="29701" name="Group 4"/>
          <p:cNvGrpSpPr>
            <a:grpSpLocks/>
          </p:cNvGrpSpPr>
          <p:nvPr/>
        </p:nvGrpSpPr>
        <p:grpSpPr bwMode="auto">
          <a:xfrm>
            <a:off x="838200" y="2209800"/>
            <a:ext cx="3200400" cy="2362200"/>
            <a:chOff x="528" y="1152"/>
            <a:chExt cx="2304" cy="1392"/>
          </a:xfrm>
        </p:grpSpPr>
        <p:sp>
          <p:nvSpPr>
            <p:cNvPr id="29702" name="Rectangle 5"/>
            <p:cNvSpPr>
              <a:spLocks noChangeArrowheads="1"/>
            </p:cNvSpPr>
            <p:nvPr/>
          </p:nvSpPr>
          <p:spPr bwMode="auto">
            <a:xfrm>
              <a:off x="528" y="1152"/>
              <a:ext cx="2304"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&lt;&lt;interface&gt;&gt;</a:t>
              </a:r>
            </a:p>
            <a:p>
              <a:pPr algn="ctr"/>
              <a:r>
                <a:rPr lang="en-US"/>
                <a:t>ControlPanel</a:t>
              </a:r>
            </a:p>
          </p:txBody>
        </p:sp>
        <p:sp>
          <p:nvSpPr>
            <p:cNvPr id="29703" name="Rectangle 6"/>
            <p:cNvSpPr>
              <a:spLocks noChangeArrowheads="1"/>
            </p:cNvSpPr>
            <p:nvPr/>
          </p:nvSpPr>
          <p:spPr bwMode="auto">
            <a:xfrm>
              <a:off x="528" y="1824"/>
              <a:ext cx="2304"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getChoices : Choice[]</a:t>
              </a:r>
            </a:p>
            <a:p>
              <a:r>
                <a:rPr lang="en-US"/>
                <a:t>makeChoice (c : Choice)</a:t>
              </a:r>
            </a:p>
            <a:p>
              <a:r>
                <a:rPr lang="en-US"/>
                <a:t>getSelection : Selection</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30723" name="Rectangle 2"/>
          <p:cNvSpPr>
            <a:spLocks noGrp="1" noChangeArrowheads="1"/>
          </p:cNvSpPr>
          <p:nvPr>
            <p:ph type="title"/>
          </p:nvPr>
        </p:nvSpPr>
        <p:spPr>
          <a:xfrm>
            <a:off x="685800" y="381000"/>
            <a:ext cx="8077200" cy="533400"/>
          </a:xfrm>
        </p:spPr>
        <p:txBody>
          <a:bodyPr/>
          <a:lstStyle/>
          <a:p>
            <a:r>
              <a:rPr lang="en-US" smtClean="0"/>
              <a:t>Interface Realization Relationship</a:t>
            </a:r>
          </a:p>
        </p:txBody>
      </p:sp>
      <p:sp>
        <p:nvSpPr>
          <p:cNvPr id="30724" name="Rectangle 3"/>
          <p:cNvSpPr>
            <a:spLocks noChangeArrowheads="1"/>
          </p:cNvSpPr>
          <p:nvPr/>
        </p:nvSpPr>
        <p:spPr bwMode="auto">
          <a:xfrm>
            <a:off x="914400" y="1651000"/>
            <a:ext cx="24384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&lt;&lt;interface&gt;&gt;</a:t>
            </a:r>
          </a:p>
          <a:p>
            <a:pPr algn="ctr"/>
            <a:r>
              <a:rPr lang="en-US"/>
              <a:t>ControlPanel</a:t>
            </a:r>
          </a:p>
        </p:txBody>
      </p:sp>
      <p:sp>
        <p:nvSpPr>
          <p:cNvPr id="30725" name="Rectangle 4"/>
          <p:cNvSpPr>
            <a:spLocks noChangeArrowheads="1"/>
          </p:cNvSpPr>
          <p:nvPr/>
        </p:nvSpPr>
        <p:spPr bwMode="auto">
          <a:xfrm>
            <a:off x="914400" y="4419600"/>
            <a:ext cx="2362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VendingMachine</a:t>
            </a:r>
          </a:p>
        </p:txBody>
      </p:sp>
      <p:grpSp>
        <p:nvGrpSpPr>
          <p:cNvPr id="30726" name="Group 5"/>
          <p:cNvGrpSpPr>
            <a:grpSpLocks/>
          </p:cNvGrpSpPr>
          <p:nvPr/>
        </p:nvGrpSpPr>
        <p:grpSpPr bwMode="auto">
          <a:xfrm>
            <a:off x="1828800" y="2743200"/>
            <a:ext cx="419100" cy="1676400"/>
            <a:chOff x="1152" y="1728"/>
            <a:chExt cx="264" cy="1056"/>
          </a:xfrm>
        </p:grpSpPr>
        <p:sp>
          <p:nvSpPr>
            <p:cNvPr id="30730" name="Line 6"/>
            <p:cNvSpPr>
              <a:spLocks noChangeShapeType="1"/>
            </p:cNvSpPr>
            <p:nvPr/>
          </p:nvSpPr>
          <p:spPr bwMode="auto">
            <a:xfrm>
              <a:off x="1288" y="1968"/>
              <a:ext cx="0" cy="81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31" name="Freeform 7"/>
            <p:cNvSpPr>
              <a:spLocks/>
            </p:cNvSpPr>
            <p:nvPr/>
          </p:nvSpPr>
          <p:spPr bwMode="auto">
            <a:xfrm>
              <a:off x="1152" y="1728"/>
              <a:ext cx="264" cy="240"/>
            </a:xfrm>
            <a:custGeom>
              <a:avLst/>
              <a:gdLst>
                <a:gd name="T0" fmla="*/ 113 w 336"/>
                <a:gd name="T1" fmla="*/ 0 h 240"/>
                <a:gd name="T2" fmla="*/ 0 w 336"/>
                <a:gd name="T3" fmla="*/ 240 h 240"/>
                <a:gd name="T4" fmla="*/ 264 w 336"/>
                <a:gd name="T5" fmla="*/ 240 h 240"/>
                <a:gd name="T6" fmla="*/ 113 w 336"/>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30727" name="Text Box 8"/>
          <p:cNvSpPr txBox="1">
            <a:spLocks noChangeArrowheads="1"/>
          </p:cNvSpPr>
          <p:nvPr/>
        </p:nvSpPr>
        <p:spPr bwMode="auto">
          <a:xfrm>
            <a:off x="4800600" y="1600200"/>
            <a:ext cx="39624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A </a:t>
            </a:r>
            <a:r>
              <a:rPr lang="en-US" i="1"/>
              <a:t>realization</a:t>
            </a:r>
            <a:r>
              <a:rPr lang="en-US"/>
              <a:t> relationship connects a class with an interface that supplies its behavioral specification. It is rendered by a dashed line with a hollow triangle towards the specifier.</a:t>
            </a:r>
          </a:p>
        </p:txBody>
      </p:sp>
      <p:sp>
        <p:nvSpPr>
          <p:cNvPr id="30728" name="Text Box 9"/>
          <p:cNvSpPr txBox="1">
            <a:spLocks noChangeArrowheads="1"/>
          </p:cNvSpPr>
          <p:nvPr/>
        </p:nvSpPr>
        <p:spPr bwMode="auto">
          <a:xfrm>
            <a:off x="2286000" y="2743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specifier</a:t>
            </a:r>
            <a:endParaRPr lang="en-US" sz="1400"/>
          </a:p>
        </p:txBody>
      </p:sp>
      <p:sp>
        <p:nvSpPr>
          <p:cNvPr id="30729" name="Text Box 10"/>
          <p:cNvSpPr txBox="1">
            <a:spLocks noChangeArrowheads="1"/>
          </p:cNvSpPr>
          <p:nvPr/>
        </p:nvSpPr>
        <p:spPr bwMode="auto">
          <a:xfrm>
            <a:off x="2057400" y="40386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implementation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31747" name="Rectangle 2"/>
          <p:cNvSpPr>
            <a:spLocks noGrp="1" noChangeArrowheads="1"/>
          </p:cNvSpPr>
          <p:nvPr>
            <p:ph type="title"/>
          </p:nvPr>
        </p:nvSpPr>
        <p:spPr/>
        <p:txBody>
          <a:bodyPr/>
          <a:lstStyle/>
          <a:p>
            <a:r>
              <a:rPr lang="en-US" smtClean="0"/>
              <a:t>Interfaces</a:t>
            </a:r>
          </a:p>
        </p:txBody>
      </p:sp>
      <p:sp>
        <p:nvSpPr>
          <p:cNvPr id="31748" name="Text Box 3"/>
          <p:cNvSpPr txBox="1">
            <a:spLocks noChangeArrowheads="1"/>
          </p:cNvSpPr>
          <p:nvPr/>
        </p:nvSpPr>
        <p:spPr bwMode="auto">
          <a:xfrm>
            <a:off x="4876800" y="2667000"/>
            <a:ext cx="3810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A class’ interface can also be rendered by a circle connected to a class by a solid line.</a:t>
            </a:r>
          </a:p>
        </p:txBody>
      </p:sp>
      <p:grpSp>
        <p:nvGrpSpPr>
          <p:cNvPr id="31749" name="Group 4"/>
          <p:cNvGrpSpPr>
            <a:grpSpLocks/>
          </p:cNvGrpSpPr>
          <p:nvPr/>
        </p:nvGrpSpPr>
        <p:grpSpPr bwMode="auto">
          <a:xfrm>
            <a:off x="914400" y="1676400"/>
            <a:ext cx="1905000" cy="3581400"/>
            <a:chOff x="864" y="864"/>
            <a:chExt cx="1200" cy="2256"/>
          </a:xfrm>
        </p:grpSpPr>
        <p:grpSp>
          <p:nvGrpSpPr>
            <p:cNvPr id="31759" name="Group 5"/>
            <p:cNvGrpSpPr>
              <a:grpSpLocks/>
            </p:cNvGrpSpPr>
            <p:nvPr/>
          </p:nvGrpSpPr>
          <p:grpSpPr bwMode="auto">
            <a:xfrm>
              <a:off x="864" y="864"/>
              <a:ext cx="1200" cy="1392"/>
              <a:chOff x="1008" y="1392"/>
              <a:chExt cx="1200" cy="1392"/>
            </a:xfrm>
          </p:grpSpPr>
          <p:sp>
            <p:nvSpPr>
              <p:cNvPr id="31763" name="Rectangle 6"/>
              <p:cNvSpPr>
                <a:spLocks noChangeArrowheads="1"/>
              </p:cNvSpPr>
              <p:nvPr/>
            </p:nvSpPr>
            <p:spPr bwMode="auto">
              <a:xfrm>
                <a:off x="1008" y="2256"/>
                <a:ext cx="1200"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File</a:t>
                </a:r>
              </a:p>
            </p:txBody>
          </p:sp>
          <p:grpSp>
            <p:nvGrpSpPr>
              <p:cNvPr id="31764" name="Group 7"/>
              <p:cNvGrpSpPr>
                <a:grpSpLocks/>
              </p:cNvGrpSpPr>
              <p:nvPr/>
            </p:nvGrpSpPr>
            <p:grpSpPr bwMode="auto">
              <a:xfrm>
                <a:off x="1368" y="1392"/>
                <a:ext cx="432" cy="864"/>
                <a:chOff x="1368" y="1392"/>
                <a:chExt cx="432" cy="864"/>
              </a:xfrm>
            </p:grpSpPr>
            <p:sp>
              <p:nvSpPr>
                <p:cNvPr id="31765" name="Oval 8"/>
                <p:cNvSpPr>
                  <a:spLocks noChangeArrowheads="1"/>
                </p:cNvSpPr>
                <p:nvPr/>
              </p:nvSpPr>
              <p:spPr bwMode="auto">
                <a:xfrm>
                  <a:off x="1368" y="1392"/>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1766" name="Line 9"/>
                <p:cNvSpPr>
                  <a:spLocks noChangeShapeType="1"/>
                </p:cNvSpPr>
                <p:nvPr/>
              </p:nvSpPr>
              <p:spPr bwMode="auto">
                <a:xfrm>
                  <a:off x="1584" y="1824"/>
                  <a:ext cx="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grpSp>
          <p:nvGrpSpPr>
            <p:cNvPr id="31760" name="Group 10"/>
            <p:cNvGrpSpPr>
              <a:grpSpLocks/>
            </p:cNvGrpSpPr>
            <p:nvPr/>
          </p:nvGrpSpPr>
          <p:grpSpPr bwMode="auto">
            <a:xfrm flipV="1">
              <a:off x="1240" y="2256"/>
              <a:ext cx="432" cy="864"/>
              <a:chOff x="1368" y="1392"/>
              <a:chExt cx="432" cy="864"/>
            </a:xfrm>
          </p:grpSpPr>
          <p:sp>
            <p:nvSpPr>
              <p:cNvPr id="31761" name="Oval 11"/>
              <p:cNvSpPr>
                <a:spLocks noChangeArrowheads="1"/>
              </p:cNvSpPr>
              <p:nvPr/>
            </p:nvSpPr>
            <p:spPr bwMode="auto">
              <a:xfrm>
                <a:off x="1368" y="1392"/>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1762" name="Line 12"/>
              <p:cNvSpPr>
                <a:spLocks noChangeShapeType="1"/>
              </p:cNvSpPr>
              <p:nvPr/>
            </p:nvSpPr>
            <p:spPr bwMode="auto">
              <a:xfrm>
                <a:off x="1584" y="1824"/>
                <a:ext cx="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sp>
        <p:nvSpPr>
          <p:cNvPr id="31750" name="Text Box 13"/>
          <p:cNvSpPr txBox="1">
            <a:spLocks noChangeArrowheads="1"/>
          </p:cNvSpPr>
          <p:nvPr/>
        </p:nvSpPr>
        <p:spPr bwMode="auto">
          <a:xfrm>
            <a:off x="1219200" y="52578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outputStream</a:t>
            </a:r>
          </a:p>
        </p:txBody>
      </p:sp>
      <p:sp>
        <p:nvSpPr>
          <p:cNvPr id="31751" name="Text Box 14"/>
          <p:cNvSpPr txBox="1">
            <a:spLocks noChangeArrowheads="1"/>
          </p:cNvSpPr>
          <p:nvPr/>
        </p:nvSpPr>
        <p:spPr bwMode="auto">
          <a:xfrm>
            <a:off x="1295400" y="12954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inputStream</a:t>
            </a:r>
          </a:p>
        </p:txBody>
      </p:sp>
      <p:sp>
        <p:nvSpPr>
          <p:cNvPr id="31752" name="Rectangle 15"/>
          <p:cNvSpPr>
            <a:spLocks noChangeArrowheads="1"/>
          </p:cNvSpPr>
          <p:nvPr/>
        </p:nvSpPr>
        <p:spPr bwMode="auto">
          <a:xfrm>
            <a:off x="5715000" y="1600200"/>
            <a:ext cx="23622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FileWriter</a:t>
            </a:r>
          </a:p>
        </p:txBody>
      </p:sp>
      <p:sp>
        <p:nvSpPr>
          <p:cNvPr id="31753" name="Line 16"/>
          <p:cNvSpPr>
            <a:spLocks noChangeShapeType="1"/>
          </p:cNvSpPr>
          <p:nvPr/>
        </p:nvSpPr>
        <p:spPr bwMode="auto">
          <a:xfrm flipH="1">
            <a:off x="2209800" y="1981200"/>
            <a:ext cx="3505200" cy="0"/>
          </a:xfrm>
          <a:prstGeom prst="line">
            <a:avLst/>
          </a:prstGeom>
          <a:noFill/>
          <a:ln w="2857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1754" name="Text Box 17"/>
          <p:cNvSpPr txBox="1">
            <a:spLocks noChangeArrowheads="1"/>
          </p:cNvSpPr>
          <p:nvPr/>
        </p:nvSpPr>
        <p:spPr bwMode="auto">
          <a:xfrm>
            <a:off x="2667000" y="19812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{file must not be locked}</a:t>
            </a:r>
          </a:p>
        </p:txBody>
      </p:sp>
      <p:grpSp>
        <p:nvGrpSpPr>
          <p:cNvPr id="31755" name="Group 18"/>
          <p:cNvGrpSpPr>
            <a:grpSpLocks/>
          </p:cNvGrpSpPr>
          <p:nvPr/>
        </p:nvGrpSpPr>
        <p:grpSpPr bwMode="auto">
          <a:xfrm>
            <a:off x="2235200" y="4635500"/>
            <a:ext cx="5867400" cy="685800"/>
            <a:chOff x="1392" y="2976"/>
            <a:chExt cx="3696" cy="432"/>
          </a:xfrm>
        </p:grpSpPr>
        <p:sp>
          <p:nvSpPr>
            <p:cNvPr id="31756" name="Rectangle 19"/>
            <p:cNvSpPr>
              <a:spLocks noChangeArrowheads="1"/>
            </p:cNvSpPr>
            <p:nvPr/>
          </p:nvSpPr>
          <p:spPr bwMode="auto">
            <a:xfrm>
              <a:off x="3600" y="2976"/>
              <a:ext cx="148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FileReader</a:t>
              </a:r>
            </a:p>
          </p:txBody>
        </p:sp>
        <p:sp>
          <p:nvSpPr>
            <p:cNvPr id="31757" name="Line 20"/>
            <p:cNvSpPr>
              <a:spLocks noChangeShapeType="1"/>
            </p:cNvSpPr>
            <p:nvPr/>
          </p:nvSpPr>
          <p:spPr bwMode="auto">
            <a:xfrm flipH="1">
              <a:off x="1392" y="3168"/>
              <a:ext cx="2208" cy="0"/>
            </a:xfrm>
            <a:prstGeom prst="line">
              <a:avLst/>
            </a:prstGeom>
            <a:noFill/>
            <a:ln w="2857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1758" name="Text Box 21"/>
            <p:cNvSpPr txBox="1">
              <a:spLocks noChangeArrowheads="1"/>
            </p:cNvSpPr>
            <p:nvPr/>
          </p:nvSpPr>
          <p:spPr bwMode="auto">
            <a:xfrm>
              <a:off x="2016" y="3168"/>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{file must exist}</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5123" name="Rectangle 2"/>
          <p:cNvSpPr>
            <a:spLocks noGrp="1" noChangeArrowheads="1"/>
          </p:cNvSpPr>
          <p:nvPr>
            <p:ph type="title"/>
          </p:nvPr>
        </p:nvSpPr>
        <p:spPr/>
        <p:txBody>
          <a:bodyPr/>
          <a:lstStyle/>
          <a:p>
            <a:r>
              <a:rPr lang="en-US" smtClean="0"/>
              <a:t>Class Names</a:t>
            </a:r>
          </a:p>
        </p:txBody>
      </p:sp>
      <p:grpSp>
        <p:nvGrpSpPr>
          <p:cNvPr id="5124" name="Group 3"/>
          <p:cNvGrpSpPr>
            <a:grpSpLocks/>
          </p:cNvGrpSpPr>
          <p:nvPr/>
        </p:nvGrpSpPr>
        <p:grpSpPr bwMode="auto">
          <a:xfrm>
            <a:off x="685800" y="1676400"/>
            <a:ext cx="2057400" cy="2571750"/>
            <a:chOff x="576" y="1056"/>
            <a:chExt cx="1296" cy="1620"/>
          </a:xfrm>
        </p:grpSpPr>
        <p:sp>
          <p:nvSpPr>
            <p:cNvPr id="5126" name="Rectangle 4"/>
            <p:cNvSpPr>
              <a:spLocks noChangeArrowheads="1"/>
            </p:cNvSpPr>
            <p:nvPr/>
          </p:nvSpPr>
          <p:spPr bwMode="auto">
            <a:xfrm>
              <a:off x="576" y="1056"/>
              <a:ext cx="129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ClassName</a:t>
              </a:r>
            </a:p>
          </p:txBody>
        </p:sp>
        <p:sp>
          <p:nvSpPr>
            <p:cNvPr id="5127" name="Rectangle 5"/>
            <p:cNvSpPr>
              <a:spLocks noChangeArrowheads="1"/>
            </p:cNvSpPr>
            <p:nvPr/>
          </p:nvSpPr>
          <p:spPr bwMode="auto">
            <a:xfrm>
              <a:off x="576" y="1536"/>
              <a:ext cx="1296" cy="5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attributes</a:t>
              </a:r>
            </a:p>
          </p:txBody>
        </p:sp>
        <p:sp>
          <p:nvSpPr>
            <p:cNvPr id="5128" name="Rectangle 6"/>
            <p:cNvSpPr>
              <a:spLocks noChangeArrowheads="1"/>
            </p:cNvSpPr>
            <p:nvPr/>
          </p:nvSpPr>
          <p:spPr bwMode="auto">
            <a:xfrm>
              <a:off x="576" y="2076"/>
              <a:ext cx="1296" cy="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operations</a:t>
              </a:r>
            </a:p>
          </p:txBody>
        </p:sp>
      </p:grpSp>
      <p:sp>
        <p:nvSpPr>
          <p:cNvPr id="5125" name="Text Box 7"/>
          <p:cNvSpPr txBox="1">
            <a:spLocks noChangeArrowheads="1"/>
          </p:cNvSpPr>
          <p:nvPr/>
        </p:nvSpPr>
        <p:spPr bwMode="auto">
          <a:xfrm>
            <a:off x="3352800" y="1600200"/>
            <a:ext cx="5486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The name of the class is the only required tag in the graphical representation of a class.  It always appears in the top-most compartment.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32771" name="Rectangle 2"/>
          <p:cNvSpPr>
            <a:spLocks noGrp="1" noChangeArrowheads="1"/>
          </p:cNvSpPr>
          <p:nvPr>
            <p:ph type="title"/>
          </p:nvPr>
        </p:nvSpPr>
        <p:spPr/>
        <p:txBody>
          <a:bodyPr/>
          <a:lstStyle/>
          <a:p>
            <a:r>
              <a:rPr lang="en-US" smtClean="0"/>
              <a:t>Parameterized Class</a:t>
            </a:r>
          </a:p>
        </p:txBody>
      </p:sp>
      <p:sp>
        <p:nvSpPr>
          <p:cNvPr id="32772" name="Rectangle 4"/>
          <p:cNvSpPr>
            <a:spLocks noChangeArrowheads="1"/>
          </p:cNvSpPr>
          <p:nvPr/>
        </p:nvSpPr>
        <p:spPr bwMode="auto">
          <a:xfrm>
            <a:off x="838200" y="1828800"/>
            <a:ext cx="22860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LinkedList</a:t>
            </a:r>
          </a:p>
        </p:txBody>
      </p:sp>
      <p:sp>
        <p:nvSpPr>
          <p:cNvPr id="32773" name="Rectangle 5"/>
          <p:cNvSpPr>
            <a:spLocks noChangeArrowheads="1"/>
          </p:cNvSpPr>
          <p:nvPr/>
        </p:nvSpPr>
        <p:spPr bwMode="auto">
          <a:xfrm>
            <a:off x="2743200" y="1524000"/>
            <a:ext cx="838200" cy="762000"/>
          </a:xfrm>
          <a:prstGeom prst="rect">
            <a:avLst/>
          </a:prstGeom>
          <a:solidFill>
            <a:schemeClr val="bg1"/>
          </a:solidFill>
          <a:ln w="9525">
            <a:solidFill>
              <a:schemeClr val="tx1"/>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a:t>
            </a:r>
          </a:p>
        </p:txBody>
      </p:sp>
      <p:sp>
        <p:nvSpPr>
          <p:cNvPr id="32774" name="Rectangle 6"/>
          <p:cNvSpPr>
            <a:spLocks noChangeArrowheads="1"/>
          </p:cNvSpPr>
          <p:nvPr/>
        </p:nvSpPr>
        <p:spPr bwMode="auto">
          <a:xfrm>
            <a:off x="838200" y="2743200"/>
            <a:ext cx="2286000" cy="1905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75" name="Rectangle 7"/>
          <p:cNvSpPr>
            <a:spLocks noChangeArrowheads="1"/>
          </p:cNvSpPr>
          <p:nvPr/>
        </p:nvSpPr>
        <p:spPr bwMode="auto">
          <a:xfrm>
            <a:off x="1689100" y="3111500"/>
            <a:ext cx="609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a:t>
            </a:r>
          </a:p>
        </p:txBody>
      </p:sp>
      <p:sp>
        <p:nvSpPr>
          <p:cNvPr id="32776" name="Line 8"/>
          <p:cNvSpPr>
            <a:spLocks noChangeShapeType="1"/>
          </p:cNvSpPr>
          <p:nvPr/>
        </p:nvSpPr>
        <p:spPr bwMode="auto">
          <a:xfrm rot="-5400000">
            <a:off x="1644650" y="3994150"/>
            <a:ext cx="674688" cy="1588"/>
          </a:xfrm>
          <a:prstGeom prst="line">
            <a:avLst/>
          </a:prstGeom>
          <a:noFill/>
          <a:ln w="19050">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77" name="Freeform 9"/>
          <p:cNvSpPr>
            <a:spLocks/>
          </p:cNvSpPr>
          <p:nvPr/>
        </p:nvSpPr>
        <p:spPr bwMode="auto">
          <a:xfrm rot="5400000" flipH="1" flipV="1">
            <a:off x="1820069" y="4339432"/>
            <a:ext cx="307975" cy="293687"/>
          </a:xfrm>
          <a:custGeom>
            <a:avLst/>
            <a:gdLst>
              <a:gd name="T0" fmla="*/ 0 w 192"/>
              <a:gd name="T1" fmla="*/ 146844 h 96"/>
              <a:gd name="T2" fmla="*/ 153988 w 192"/>
              <a:gd name="T3" fmla="*/ 0 h 96"/>
              <a:gd name="T4" fmla="*/ 307975 w 192"/>
              <a:gd name="T5" fmla="*/ 146844 h 96"/>
              <a:gd name="T6" fmla="*/ 153988 w 192"/>
              <a:gd name="T7" fmla="*/ 293687 h 96"/>
              <a:gd name="T8" fmla="*/ 0 w 192"/>
              <a:gd name="T9" fmla="*/ 146844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78" name="Text Box 10"/>
          <p:cNvSpPr txBox="1">
            <a:spLocks noChangeArrowheads="1"/>
          </p:cNvSpPr>
          <p:nvPr/>
        </p:nvSpPr>
        <p:spPr bwMode="auto">
          <a:xfrm>
            <a:off x="1981200" y="3581400"/>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2000"/>
              <a:t>1 .. *</a:t>
            </a:r>
            <a:endParaRPr lang="en-US"/>
          </a:p>
        </p:txBody>
      </p:sp>
      <p:sp>
        <p:nvSpPr>
          <p:cNvPr id="32779" name="Text Box 11"/>
          <p:cNvSpPr txBox="1">
            <a:spLocks noChangeArrowheads="1"/>
          </p:cNvSpPr>
          <p:nvPr/>
        </p:nvSpPr>
        <p:spPr bwMode="auto">
          <a:xfrm>
            <a:off x="3962400" y="1600200"/>
            <a:ext cx="42672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A </a:t>
            </a:r>
            <a:r>
              <a:rPr lang="en-US" i="1"/>
              <a:t>parameterized class</a:t>
            </a:r>
            <a:r>
              <a:rPr lang="en-US"/>
              <a:t> or </a:t>
            </a:r>
            <a:r>
              <a:rPr lang="en-US" i="1"/>
              <a:t>template</a:t>
            </a:r>
            <a:r>
              <a:rPr lang="en-US"/>
              <a:t> defines a family of potential elements. </a:t>
            </a:r>
          </a:p>
          <a:p>
            <a:pPr>
              <a:spcBef>
                <a:spcPct val="50000"/>
              </a:spcBef>
            </a:pPr>
            <a:r>
              <a:rPr lang="en-US"/>
              <a:t>To use it, the parameter must be bound.</a:t>
            </a:r>
          </a:p>
        </p:txBody>
      </p:sp>
      <p:sp>
        <p:nvSpPr>
          <p:cNvPr id="32780" name="Text Box 12"/>
          <p:cNvSpPr txBox="1">
            <a:spLocks noChangeArrowheads="1"/>
          </p:cNvSpPr>
          <p:nvPr/>
        </p:nvSpPr>
        <p:spPr bwMode="auto">
          <a:xfrm>
            <a:off x="4038600" y="3886200"/>
            <a:ext cx="44958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A </a:t>
            </a:r>
            <a:r>
              <a:rPr lang="en-US" i="1"/>
              <a:t>template </a:t>
            </a:r>
            <a:r>
              <a:rPr lang="en-US"/>
              <a:t>is rendered by a small dashed rectangle superimposed on the upper-right corner of the class rectangle. The dashed rectangle contains a list of formal parameters for the class.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33795" name="Rectangle 2"/>
          <p:cNvSpPr>
            <a:spLocks noGrp="1" noChangeArrowheads="1"/>
          </p:cNvSpPr>
          <p:nvPr>
            <p:ph type="title"/>
          </p:nvPr>
        </p:nvSpPr>
        <p:spPr/>
        <p:txBody>
          <a:bodyPr/>
          <a:lstStyle/>
          <a:p>
            <a:r>
              <a:rPr lang="en-US" smtClean="0"/>
              <a:t>Parameterized Class (Cont’d)</a:t>
            </a:r>
          </a:p>
        </p:txBody>
      </p:sp>
      <p:sp>
        <p:nvSpPr>
          <p:cNvPr id="33796" name="Rectangle 4"/>
          <p:cNvSpPr>
            <a:spLocks noChangeArrowheads="1"/>
          </p:cNvSpPr>
          <p:nvPr/>
        </p:nvSpPr>
        <p:spPr bwMode="auto">
          <a:xfrm>
            <a:off x="838200" y="1676400"/>
            <a:ext cx="22860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LinkedList</a:t>
            </a:r>
          </a:p>
        </p:txBody>
      </p:sp>
      <p:sp>
        <p:nvSpPr>
          <p:cNvPr id="33797" name="Rectangle 5"/>
          <p:cNvSpPr>
            <a:spLocks noChangeArrowheads="1"/>
          </p:cNvSpPr>
          <p:nvPr/>
        </p:nvSpPr>
        <p:spPr bwMode="auto">
          <a:xfrm>
            <a:off x="2743200" y="1371600"/>
            <a:ext cx="838200" cy="762000"/>
          </a:xfrm>
          <a:prstGeom prst="rect">
            <a:avLst/>
          </a:prstGeom>
          <a:solidFill>
            <a:schemeClr val="bg1"/>
          </a:solidFill>
          <a:ln w="9525">
            <a:solidFill>
              <a:schemeClr val="tx1"/>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a:t>
            </a:r>
          </a:p>
        </p:txBody>
      </p:sp>
      <p:sp>
        <p:nvSpPr>
          <p:cNvPr id="33798" name="Rectangle 6"/>
          <p:cNvSpPr>
            <a:spLocks noChangeArrowheads="1"/>
          </p:cNvSpPr>
          <p:nvPr/>
        </p:nvSpPr>
        <p:spPr bwMode="auto">
          <a:xfrm>
            <a:off x="838200" y="2590800"/>
            <a:ext cx="2286000" cy="1905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3799" name="Rectangle 7"/>
          <p:cNvSpPr>
            <a:spLocks noChangeArrowheads="1"/>
          </p:cNvSpPr>
          <p:nvPr/>
        </p:nvSpPr>
        <p:spPr bwMode="auto">
          <a:xfrm>
            <a:off x="1689100" y="2959100"/>
            <a:ext cx="609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a:t>
            </a:r>
          </a:p>
        </p:txBody>
      </p:sp>
      <p:sp>
        <p:nvSpPr>
          <p:cNvPr id="33800" name="Line 8"/>
          <p:cNvSpPr>
            <a:spLocks noChangeShapeType="1"/>
          </p:cNvSpPr>
          <p:nvPr/>
        </p:nvSpPr>
        <p:spPr bwMode="auto">
          <a:xfrm rot="-5400000">
            <a:off x="1643856" y="3842544"/>
            <a:ext cx="674688" cy="0"/>
          </a:xfrm>
          <a:prstGeom prst="line">
            <a:avLst/>
          </a:prstGeom>
          <a:noFill/>
          <a:ln w="19050">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3801" name="Freeform 9"/>
          <p:cNvSpPr>
            <a:spLocks/>
          </p:cNvSpPr>
          <p:nvPr/>
        </p:nvSpPr>
        <p:spPr bwMode="auto">
          <a:xfrm rot="5400000" flipH="1" flipV="1">
            <a:off x="1820069" y="4187032"/>
            <a:ext cx="307975" cy="293687"/>
          </a:xfrm>
          <a:custGeom>
            <a:avLst/>
            <a:gdLst>
              <a:gd name="T0" fmla="*/ 0 w 192"/>
              <a:gd name="T1" fmla="*/ 146844 h 96"/>
              <a:gd name="T2" fmla="*/ 153988 w 192"/>
              <a:gd name="T3" fmla="*/ 0 h 96"/>
              <a:gd name="T4" fmla="*/ 307975 w 192"/>
              <a:gd name="T5" fmla="*/ 146844 h 96"/>
              <a:gd name="T6" fmla="*/ 153988 w 192"/>
              <a:gd name="T7" fmla="*/ 293687 h 96"/>
              <a:gd name="T8" fmla="*/ 0 w 192"/>
              <a:gd name="T9" fmla="*/ 146844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3802" name="Text Box 10"/>
          <p:cNvSpPr txBox="1">
            <a:spLocks noChangeArrowheads="1"/>
          </p:cNvSpPr>
          <p:nvPr/>
        </p:nvSpPr>
        <p:spPr bwMode="auto">
          <a:xfrm>
            <a:off x="1981200" y="34290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2000"/>
              <a:t>1..*</a:t>
            </a:r>
            <a:endParaRPr lang="en-US"/>
          </a:p>
        </p:txBody>
      </p:sp>
      <p:sp>
        <p:nvSpPr>
          <p:cNvPr id="33803" name="Text Box 11"/>
          <p:cNvSpPr txBox="1">
            <a:spLocks noChangeArrowheads="1"/>
          </p:cNvSpPr>
          <p:nvPr/>
        </p:nvSpPr>
        <p:spPr bwMode="auto">
          <a:xfrm>
            <a:off x="3962400" y="2057400"/>
            <a:ext cx="4495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i="1"/>
              <a:t>Binding</a:t>
            </a:r>
            <a:r>
              <a:rPr lang="en-US"/>
              <a:t> is done with the &lt;&lt;bind&gt;&gt; stereotype and a parameter to supply to the template. These are adornments to the dashed arrow denoting the realization relationship.</a:t>
            </a:r>
          </a:p>
          <a:p>
            <a:pPr>
              <a:spcBef>
                <a:spcPct val="50000"/>
              </a:spcBef>
            </a:pPr>
            <a:r>
              <a:rPr lang="en-US"/>
              <a:t>Here we create a linked-list of names for the Dean’s List.</a:t>
            </a:r>
          </a:p>
        </p:txBody>
      </p:sp>
      <p:sp>
        <p:nvSpPr>
          <p:cNvPr id="33804" name="Rectangle 12"/>
          <p:cNvSpPr>
            <a:spLocks noChangeArrowheads="1"/>
          </p:cNvSpPr>
          <p:nvPr/>
        </p:nvSpPr>
        <p:spPr bwMode="auto">
          <a:xfrm>
            <a:off x="914400" y="5334000"/>
            <a:ext cx="2209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DeansList</a:t>
            </a:r>
          </a:p>
        </p:txBody>
      </p:sp>
      <p:sp>
        <p:nvSpPr>
          <p:cNvPr id="33805" name="Line 13"/>
          <p:cNvSpPr>
            <a:spLocks noChangeShapeType="1"/>
          </p:cNvSpPr>
          <p:nvPr/>
        </p:nvSpPr>
        <p:spPr bwMode="auto">
          <a:xfrm flipV="1">
            <a:off x="1447800" y="4495800"/>
            <a:ext cx="0" cy="838200"/>
          </a:xfrm>
          <a:prstGeom prst="line">
            <a:avLst/>
          </a:prstGeom>
          <a:noFill/>
          <a:ln w="19050">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3806" name="Text Box 14"/>
          <p:cNvSpPr txBox="1">
            <a:spLocks noChangeArrowheads="1"/>
          </p:cNvSpPr>
          <p:nvPr/>
        </p:nvSpPr>
        <p:spPr bwMode="auto">
          <a:xfrm>
            <a:off x="1447800" y="48768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&lt;&lt;bind&gt;&gt;(Name)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34819" name="Rectangle 2"/>
          <p:cNvSpPr>
            <a:spLocks noGrp="1" noChangeArrowheads="1"/>
          </p:cNvSpPr>
          <p:nvPr>
            <p:ph type="title"/>
          </p:nvPr>
        </p:nvSpPr>
        <p:spPr/>
        <p:txBody>
          <a:bodyPr/>
          <a:lstStyle/>
          <a:p>
            <a:r>
              <a:rPr lang="en-US" smtClean="0"/>
              <a:t>Enumeration</a:t>
            </a:r>
          </a:p>
        </p:txBody>
      </p:sp>
      <p:grpSp>
        <p:nvGrpSpPr>
          <p:cNvPr id="34820" name="Group 3"/>
          <p:cNvGrpSpPr>
            <a:grpSpLocks/>
          </p:cNvGrpSpPr>
          <p:nvPr/>
        </p:nvGrpSpPr>
        <p:grpSpPr bwMode="auto">
          <a:xfrm>
            <a:off x="685800" y="2438400"/>
            <a:ext cx="2438400" cy="1600200"/>
            <a:chOff x="432" y="1056"/>
            <a:chExt cx="1536" cy="1008"/>
          </a:xfrm>
        </p:grpSpPr>
        <p:sp>
          <p:nvSpPr>
            <p:cNvPr id="34822" name="Rectangle 4"/>
            <p:cNvSpPr>
              <a:spLocks noChangeArrowheads="1"/>
            </p:cNvSpPr>
            <p:nvPr/>
          </p:nvSpPr>
          <p:spPr bwMode="auto">
            <a:xfrm>
              <a:off x="432" y="1056"/>
              <a:ext cx="153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&lt;&lt;enumeration&gt;&gt;</a:t>
              </a:r>
            </a:p>
            <a:p>
              <a:pPr algn="ctr"/>
              <a:r>
                <a:rPr lang="en-US"/>
                <a:t>Boolean</a:t>
              </a:r>
            </a:p>
          </p:txBody>
        </p:sp>
        <p:sp>
          <p:nvSpPr>
            <p:cNvPr id="34823" name="Rectangle 5"/>
            <p:cNvSpPr>
              <a:spLocks noChangeArrowheads="1"/>
            </p:cNvSpPr>
            <p:nvPr/>
          </p:nvSpPr>
          <p:spPr bwMode="auto">
            <a:xfrm>
              <a:off x="432" y="1536"/>
              <a:ext cx="153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false</a:t>
              </a:r>
            </a:p>
            <a:p>
              <a:pPr algn="ctr"/>
              <a:r>
                <a:rPr lang="en-US"/>
                <a:t>true</a:t>
              </a:r>
            </a:p>
          </p:txBody>
        </p:sp>
      </p:grpSp>
      <p:sp>
        <p:nvSpPr>
          <p:cNvPr id="34821" name="Text Box 6"/>
          <p:cNvSpPr txBox="1">
            <a:spLocks noChangeArrowheads="1"/>
          </p:cNvSpPr>
          <p:nvPr/>
        </p:nvSpPr>
        <p:spPr bwMode="auto">
          <a:xfrm>
            <a:off x="3886200" y="2438400"/>
            <a:ext cx="47005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An </a:t>
            </a:r>
            <a:r>
              <a:rPr lang="en-US" i="1"/>
              <a:t>enumeration</a:t>
            </a:r>
            <a:r>
              <a:rPr lang="en-US"/>
              <a:t> is a user-defined data type that consists of a name and an ordered list of enumeration literals.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35843" name="Rectangle 2"/>
          <p:cNvSpPr>
            <a:spLocks noGrp="1" noChangeArrowheads="1"/>
          </p:cNvSpPr>
          <p:nvPr>
            <p:ph type="title"/>
          </p:nvPr>
        </p:nvSpPr>
        <p:spPr/>
        <p:txBody>
          <a:bodyPr/>
          <a:lstStyle/>
          <a:p>
            <a:r>
              <a:rPr lang="en-US" smtClean="0"/>
              <a:t>Exceptions</a:t>
            </a:r>
          </a:p>
        </p:txBody>
      </p:sp>
      <p:grpSp>
        <p:nvGrpSpPr>
          <p:cNvPr id="35844" name="Group 3"/>
          <p:cNvGrpSpPr>
            <a:grpSpLocks/>
          </p:cNvGrpSpPr>
          <p:nvPr/>
        </p:nvGrpSpPr>
        <p:grpSpPr bwMode="auto">
          <a:xfrm>
            <a:off x="609600" y="1676400"/>
            <a:ext cx="5638800" cy="3810000"/>
            <a:chOff x="576" y="1200"/>
            <a:chExt cx="3552" cy="2400"/>
          </a:xfrm>
        </p:grpSpPr>
        <p:sp>
          <p:nvSpPr>
            <p:cNvPr id="35846" name="Rectangle 4"/>
            <p:cNvSpPr>
              <a:spLocks noChangeArrowheads="1"/>
            </p:cNvSpPr>
            <p:nvPr/>
          </p:nvSpPr>
          <p:spPr bwMode="auto">
            <a:xfrm>
              <a:off x="576" y="3024"/>
              <a:ext cx="168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&lt;&lt;exception&gt;&gt;</a:t>
              </a:r>
              <a:br>
                <a:rPr lang="en-US"/>
              </a:br>
              <a:r>
                <a:rPr lang="en-US"/>
                <a:t>KeyException</a:t>
              </a:r>
            </a:p>
          </p:txBody>
        </p:sp>
        <p:sp>
          <p:nvSpPr>
            <p:cNvPr id="35847" name="Rectangle 5"/>
            <p:cNvSpPr>
              <a:spLocks noChangeArrowheads="1"/>
            </p:cNvSpPr>
            <p:nvPr/>
          </p:nvSpPr>
          <p:spPr bwMode="auto">
            <a:xfrm>
              <a:off x="2448" y="3024"/>
              <a:ext cx="168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&lt;&lt;exception&gt;&gt;</a:t>
              </a:r>
              <a:br>
                <a:rPr lang="en-US"/>
              </a:br>
              <a:r>
                <a:rPr lang="en-US"/>
                <a:t>SQLException</a:t>
              </a:r>
            </a:p>
          </p:txBody>
        </p:sp>
        <p:grpSp>
          <p:nvGrpSpPr>
            <p:cNvPr id="35848" name="Group 6"/>
            <p:cNvGrpSpPr>
              <a:grpSpLocks/>
            </p:cNvGrpSpPr>
            <p:nvPr/>
          </p:nvGrpSpPr>
          <p:grpSpPr bwMode="auto">
            <a:xfrm>
              <a:off x="1488" y="1200"/>
              <a:ext cx="1584" cy="1104"/>
              <a:chOff x="624" y="768"/>
              <a:chExt cx="1584" cy="1104"/>
            </a:xfrm>
          </p:grpSpPr>
          <p:sp>
            <p:nvSpPr>
              <p:cNvPr id="35855" name="Rectangle 7"/>
              <p:cNvSpPr>
                <a:spLocks noChangeArrowheads="1"/>
              </p:cNvSpPr>
              <p:nvPr/>
            </p:nvSpPr>
            <p:spPr bwMode="auto">
              <a:xfrm>
                <a:off x="624" y="768"/>
                <a:ext cx="1584"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&lt;&lt;exception&gt;&gt;</a:t>
                </a:r>
                <a:br>
                  <a:rPr lang="en-US"/>
                </a:br>
                <a:r>
                  <a:rPr lang="en-US"/>
                  <a:t>Exception</a:t>
                </a:r>
              </a:p>
            </p:txBody>
          </p:sp>
          <p:sp>
            <p:nvSpPr>
              <p:cNvPr id="35856" name="Rectangle 8"/>
              <p:cNvSpPr>
                <a:spLocks noChangeArrowheads="1"/>
              </p:cNvSpPr>
              <p:nvPr/>
            </p:nvSpPr>
            <p:spPr bwMode="auto">
              <a:xfrm>
                <a:off x="624" y="1344"/>
                <a:ext cx="1584"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getMessage()</a:t>
                </a:r>
                <a:r>
                  <a:rPr lang="en-US">
                    <a:latin typeface="Courier New" pitchFamily="49" charset="0"/>
                  </a:rPr>
                  <a:t> </a:t>
                </a:r>
              </a:p>
              <a:p>
                <a:pPr algn="ctr"/>
                <a:r>
                  <a:rPr lang="en-US"/>
                  <a:t>printStackTrace()</a:t>
                </a:r>
                <a:endParaRPr lang="en-US">
                  <a:latin typeface="Courier New" pitchFamily="49" charset="0"/>
                </a:endParaRPr>
              </a:p>
            </p:txBody>
          </p:sp>
          <p:sp>
            <p:nvSpPr>
              <p:cNvPr id="35857" name="Rectangle 9"/>
              <p:cNvSpPr>
                <a:spLocks noChangeArrowheads="1"/>
              </p:cNvSpPr>
              <p:nvPr/>
            </p:nvSpPr>
            <p:spPr bwMode="auto">
              <a:xfrm>
                <a:off x="624" y="1248"/>
                <a:ext cx="1584"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35849" name="Group 10"/>
            <p:cNvGrpSpPr>
              <a:grpSpLocks/>
            </p:cNvGrpSpPr>
            <p:nvPr/>
          </p:nvGrpSpPr>
          <p:grpSpPr bwMode="auto">
            <a:xfrm>
              <a:off x="1584" y="2304"/>
              <a:ext cx="264" cy="720"/>
              <a:chOff x="1248" y="2304"/>
              <a:chExt cx="264" cy="720"/>
            </a:xfrm>
          </p:grpSpPr>
          <p:sp>
            <p:nvSpPr>
              <p:cNvPr id="35853" name="Freeform 11"/>
              <p:cNvSpPr>
                <a:spLocks/>
              </p:cNvSpPr>
              <p:nvPr/>
            </p:nvSpPr>
            <p:spPr bwMode="auto">
              <a:xfrm>
                <a:off x="1248" y="2304"/>
                <a:ext cx="264" cy="229"/>
              </a:xfrm>
              <a:custGeom>
                <a:avLst/>
                <a:gdLst>
                  <a:gd name="T0" fmla="*/ 113 w 336"/>
                  <a:gd name="T1" fmla="*/ 0 h 240"/>
                  <a:gd name="T2" fmla="*/ 0 w 336"/>
                  <a:gd name="T3" fmla="*/ 229 h 240"/>
                  <a:gd name="T4" fmla="*/ 264 w 336"/>
                  <a:gd name="T5" fmla="*/ 229 h 240"/>
                  <a:gd name="T6" fmla="*/ 113 w 336"/>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4" name="Line 12"/>
              <p:cNvSpPr>
                <a:spLocks noChangeShapeType="1"/>
              </p:cNvSpPr>
              <p:nvPr/>
            </p:nvSpPr>
            <p:spPr bwMode="auto">
              <a:xfrm>
                <a:off x="1392" y="254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35850" name="Group 13"/>
            <p:cNvGrpSpPr>
              <a:grpSpLocks/>
            </p:cNvGrpSpPr>
            <p:nvPr/>
          </p:nvGrpSpPr>
          <p:grpSpPr bwMode="auto">
            <a:xfrm>
              <a:off x="2640" y="2304"/>
              <a:ext cx="264" cy="720"/>
              <a:chOff x="1248" y="2304"/>
              <a:chExt cx="264" cy="720"/>
            </a:xfrm>
          </p:grpSpPr>
          <p:sp>
            <p:nvSpPr>
              <p:cNvPr id="35851" name="Freeform 14"/>
              <p:cNvSpPr>
                <a:spLocks/>
              </p:cNvSpPr>
              <p:nvPr/>
            </p:nvSpPr>
            <p:spPr bwMode="auto">
              <a:xfrm>
                <a:off x="1248" y="2304"/>
                <a:ext cx="264" cy="229"/>
              </a:xfrm>
              <a:custGeom>
                <a:avLst/>
                <a:gdLst>
                  <a:gd name="T0" fmla="*/ 113 w 336"/>
                  <a:gd name="T1" fmla="*/ 0 h 240"/>
                  <a:gd name="T2" fmla="*/ 0 w 336"/>
                  <a:gd name="T3" fmla="*/ 229 h 240"/>
                  <a:gd name="T4" fmla="*/ 264 w 336"/>
                  <a:gd name="T5" fmla="*/ 229 h 240"/>
                  <a:gd name="T6" fmla="*/ 113 w 336"/>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2" name="Line 15"/>
              <p:cNvSpPr>
                <a:spLocks noChangeShapeType="1"/>
              </p:cNvSpPr>
              <p:nvPr/>
            </p:nvSpPr>
            <p:spPr bwMode="auto">
              <a:xfrm>
                <a:off x="1392" y="254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sp>
        <p:nvSpPr>
          <p:cNvPr id="35845" name="Text Box 16"/>
          <p:cNvSpPr txBox="1">
            <a:spLocks noChangeArrowheads="1"/>
          </p:cNvSpPr>
          <p:nvPr/>
        </p:nvSpPr>
        <p:spPr bwMode="auto">
          <a:xfrm>
            <a:off x="4953000" y="1600200"/>
            <a:ext cx="35814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i="1"/>
              <a:t>Exceptions</a:t>
            </a:r>
            <a:r>
              <a:rPr lang="en-US"/>
              <a:t> can be modeled just like any other class. </a:t>
            </a:r>
          </a:p>
          <a:p>
            <a:pPr>
              <a:spcBef>
                <a:spcPct val="50000"/>
              </a:spcBef>
            </a:pPr>
            <a:r>
              <a:rPr lang="en-US"/>
              <a:t>Notice the &lt;&lt;exception&gt;&gt; stereotype in the name compartment.</a:t>
            </a:r>
            <a:endParaRPr lang="en-US" i="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36867" name="Rectangle 2"/>
          <p:cNvSpPr>
            <a:spLocks noGrp="1" noChangeArrowheads="1"/>
          </p:cNvSpPr>
          <p:nvPr>
            <p:ph type="title"/>
          </p:nvPr>
        </p:nvSpPr>
        <p:spPr/>
        <p:txBody>
          <a:bodyPr/>
          <a:lstStyle/>
          <a:p>
            <a:r>
              <a:rPr lang="en-US" smtClean="0"/>
              <a:t>Packages</a:t>
            </a:r>
          </a:p>
        </p:txBody>
      </p:sp>
      <p:grpSp>
        <p:nvGrpSpPr>
          <p:cNvPr id="36868" name="Group 3"/>
          <p:cNvGrpSpPr>
            <a:grpSpLocks/>
          </p:cNvGrpSpPr>
          <p:nvPr/>
        </p:nvGrpSpPr>
        <p:grpSpPr bwMode="auto">
          <a:xfrm>
            <a:off x="838200" y="2514600"/>
            <a:ext cx="2209800" cy="1524000"/>
            <a:chOff x="1056" y="1776"/>
            <a:chExt cx="1392" cy="960"/>
          </a:xfrm>
        </p:grpSpPr>
        <p:sp>
          <p:nvSpPr>
            <p:cNvPr id="36870" name="Rectangle 4"/>
            <p:cNvSpPr>
              <a:spLocks noChangeArrowheads="1"/>
            </p:cNvSpPr>
            <p:nvPr/>
          </p:nvSpPr>
          <p:spPr bwMode="auto">
            <a:xfrm>
              <a:off x="1056" y="1968"/>
              <a:ext cx="1392"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Compiler</a:t>
              </a:r>
            </a:p>
          </p:txBody>
        </p:sp>
        <p:sp>
          <p:nvSpPr>
            <p:cNvPr id="36871" name="Rectangle 5"/>
            <p:cNvSpPr>
              <a:spLocks noChangeArrowheads="1"/>
            </p:cNvSpPr>
            <p:nvPr/>
          </p:nvSpPr>
          <p:spPr bwMode="auto">
            <a:xfrm>
              <a:off x="1056" y="1776"/>
              <a:ext cx="43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36869" name="Text Box 6"/>
          <p:cNvSpPr txBox="1">
            <a:spLocks noChangeArrowheads="1"/>
          </p:cNvSpPr>
          <p:nvPr/>
        </p:nvSpPr>
        <p:spPr bwMode="auto">
          <a:xfrm>
            <a:off x="3886200" y="1752600"/>
            <a:ext cx="48768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A </a:t>
            </a:r>
            <a:r>
              <a:rPr lang="en-US" i="1"/>
              <a:t>package</a:t>
            </a:r>
            <a:r>
              <a:rPr lang="en-US"/>
              <a:t> is a container-like element for organizing other elements into groups.</a:t>
            </a:r>
          </a:p>
          <a:p>
            <a:pPr>
              <a:spcBef>
                <a:spcPct val="50000"/>
              </a:spcBef>
            </a:pPr>
            <a:r>
              <a:rPr lang="en-US"/>
              <a:t>A package can contain classes and other packages and diagrams.</a:t>
            </a:r>
          </a:p>
          <a:p>
            <a:pPr>
              <a:spcBef>
                <a:spcPct val="50000"/>
              </a:spcBef>
            </a:pPr>
            <a:r>
              <a:rPr lang="en-US"/>
              <a:t>Packages can be used to provide controlled access between classes in different packages.</a:t>
            </a:r>
            <a:endParaRPr lang="en-US" i="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37891" name="Rectangle 2"/>
          <p:cNvSpPr>
            <a:spLocks noGrp="1" noChangeArrowheads="1"/>
          </p:cNvSpPr>
          <p:nvPr>
            <p:ph type="title"/>
          </p:nvPr>
        </p:nvSpPr>
        <p:spPr/>
        <p:txBody>
          <a:bodyPr/>
          <a:lstStyle/>
          <a:p>
            <a:r>
              <a:rPr lang="en-US" smtClean="0"/>
              <a:t>Packages (Cont’d)</a:t>
            </a:r>
          </a:p>
        </p:txBody>
      </p:sp>
      <p:sp>
        <p:nvSpPr>
          <p:cNvPr id="37892" name="Text Box 3"/>
          <p:cNvSpPr txBox="1">
            <a:spLocks noChangeArrowheads="1"/>
          </p:cNvSpPr>
          <p:nvPr/>
        </p:nvSpPr>
        <p:spPr bwMode="auto">
          <a:xfrm>
            <a:off x="685800" y="12954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Classes in the </a:t>
            </a:r>
            <a:r>
              <a:rPr lang="en-US" i="1"/>
              <a:t>FrontEnd</a:t>
            </a:r>
            <a:r>
              <a:rPr lang="en-US"/>
              <a:t> package and classes in the </a:t>
            </a:r>
            <a:r>
              <a:rPr lang="en-US" i="1"/>
              <a:t>BackEnd</a:t>
            </a:r>
            <a:r>
              <a:rPr lang="en-US"/>
              <a:t> package cannot access each other in this diagram.</a:t>
            </a:r>
            <a:endParaRPr lang="en-US" i="1"/>
          </a:p>
        </p:txBody>
      </p:sp>
      <p:grpSp>
        <p:nvGrpSpPr>
          <p:cNvPr id="37893" name="Group 4"/>
          <p:cNvGrpSpPr>
            <a:grpSpLocks/>
          </p:cNvGrpSpPr>
          <p:nvPr/>
        </p:nvGrpSpPr>
        <p:grpSpPr bwMode="auto">
          <a:xfrm>
            <a:off x="1600200" y="2667000"/>
            <a:ext cx="6248400" cy="3124200"/>
            <a:chOff x="1008" y="1680"/>
            <a:chExt cx="3936" cy="1968"/>
          </a:xfrm>
        </p:grpSpPr>
        <p:grpSp>
          <p:nvGrpSpPr>
            <p:cNvPr id="37894" name="Group 5"/>
            <p:cNvGrpSpPr>
              <a:grpSpLocks/>
            </p:cNvGrpSpPr>
            <p:nvPr/>
          </p:nvGrpSpPr>
          <p:grpSpPr bwMode="auto">
            <a:xfrm>
              <a:off x="1440" y="2496"/>
              <a:ext cx="1392" cy="960"/>
              <a:chOff x="1056" y="1776"/>
              <a:chExt cx="1392" cy="960"/>
            </a:xfrm>
          </p:grpSpPr>
          <p:sp>
            <p:nvSpPr>
              <p:cNvPr id="37901" name="Rectangle 6"/>
              <p:cNvSpPr>
                <a:spLocks noChangeArrowheads="1"/>
              </p:cNvSpPr>
              <p:nvPr/>
            </p:nvSpPr>
            <p:spPr bwMode="auto">
              <a:xfrm>
                <a:off x="1056" y="1968"/>
                <a:ext cx="1392"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FrontEnd</a:t>
                </a:r>
              </a:p>
            </p:txBody>
          </p:sp>
          <p:sp>
            <p:nvSpPr>
              <p:cNvPr id="37902" name="Rectangle 7"/>
              <p:cNvSpPr>
                <a:spLocks noChangeArrowheads="1"/>
              </p:cNvSpPr>
              <p:nvPr/>
            </p:nvSpPr>
            <p:spPr bwMode="auto">
              <a:xfrm>
                <a:off x="1056" y="1776"/>
                <a:ext cx="43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37895" name="Group 8"/>
            <p:cNvGrpSpPr>
              <a:grpSpLocks/>
            </p:cNvGrpSpPr>
            <p:nvPr/>
          </p:nvGrpSpPr>
          <p:grpSpPr bwMode="auto">
            <a:xfrm>
              <a:off x="3216" y="2496"/>
              <a:ext cx="1392" cy="960"/>
              <a:chOff x="1056" y="1776"/>
              <a:chExt cx="1392" cy="960"/>
            </a:xfrm>
          </p:grpSpPr>
          <p:sp>
            <p:nvSpPr>
              <p:cNvPr id="37899" name="Rectangle 9"/>
              <p:cNvSpPr>
                <a:spLocks noChangeArrowheads="1"/>
              </p:cNvSpPr>
              <p:nvPr/>
            </p:nvSpPr>
            <p:spPr bwMode="auto">
              <a:xfrm>
                <a:off x="1056" y="1968"/>
                <a:ext cx="1392"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BackEnd</a:t>
                </a:r>
              </a:p>
            </p:txBody>
          </p:sp>
          <p:sp>
            <p:nvSpPr>
              <p:cNvPr id="37900" name="Rectangle 10"/>
              <p:cNvSpPr>
                <a:spLocks noChangeArrowheads="1"/>
              </p:cNvSpPr>
              <p:nvPr/>
            </p:nvSpPr>
            <p:spPr bwMode="auto">
              <a:xfrm>
                <a:off x="1056" y="1776"/>
                <a:ext cx="43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37896" name="Rectangle 11"/>
            <p:cNvSpPr>
              <a:spLocks noChangeArrowheads="1"/>
            </p:cNvSpPr>
            <p:nvPr/>
          </p:nvSpPr>
          <p:spPr bwMode="auto">
            <a:xfrm>
              <a:off x="1008" y="1968"/>
              <a:ext cx="3936" cy="16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p>
          </p:txBody>
        </p:sp>
        <p:sp>
          <p:nvSpPr>
            <p:cNvPr id="37897" name="Rectangle 12"/>
            <p:cNvSpPr>
              <a:spLocks noChangeArrowheads="1"/>
            </p:cNvSpPr>
            <p:nvPr/>
          </p:nvSpPr>
          <p:spPr bwMode="auto">
            <a:xfrm>
              <a:off x="1008" y="1680"/>
              <a:ext cx="81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7898" name="Text Box 13"/>
            <p:cNvSpPr txBox="1">
              <a:spLocks noChangeArrowheads="1"/>
            </p:cNvSpPr>
            <p:nvPr/>
          </p:nvSpPr>
          <p:spPr bwMode="auto">
            <a:xfrm>
              <a:off x="2496" y="2016"/>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Compiler</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38915" name="Rectangle 2"/>
          <p:cNvSpPr>
            <a:spLocks noGrp="1" noChangeArrowheads="1"/>
          </p:cNvSpPr>
          <p:nvPr>
            <p:ph type="title"/>
          </p:nvPr>
        </p:nvSpPr>
        <p:spPr/>
        <p:txBody>
          <a:bodyPr/>
          <a:lstStyle/>
          <a:p>
            <a:r>
              <a:rPr lang="en-US" smtClean="0"/>
              <a:t>Packages (Cont’d)</a:t>
            </a:r>
          </a:p>
        </p:txBody>
      </p:sp>
      <p:sp>
        <p:nvSpPr>
          <p:cNvPr id="38916" name="Text Box 3"/>
          <p:cNvSpPr txBox="1">
            <a:spLocks noChangeArrowheads="1"/>
          </p:cNvSpPr>
          <p:nvPr/>
        </p:nvSpPr>
        <p:spPr bwMode="auto">
          <a:xfrm>
            <a:off x="685800" y="12954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Classes in the </a:t>
            </a:r>
            <a:r>
              <a:rPr lang="en-US" i="1"/>
              <a:t>BackEnd</a:t>
            </a:r>
            <a:r>
              <a:rPr lang="en-US"/>
              <a:t> package now have access to the classes in the </a:t>
            </a:r>
            <a:r>
              <a:rPr lang="en-US" i="1"/>
              <a:t>FrontEnd</a:t>
            </a:r>
            <a:r>
              <a:rPr lang="en-US"/>
              <a:t> package.</a:t>
            </a:r>
            <a:endParaRPr lang="en-US" i="1"/>
          </a:p>
        </p:txBody>
      </p:sp>
      <p:grpSp>
        <p:nvGrpSpPr>
          <p:cNvPr id="38917" name="Group 4"/>
          <p:cNvGrpSpPr>
            <a:grpSpLocks/>
          </p:cNvGrpSpPr>
          <p:nvPr/>
        </p:nvGrpSpPr>
        <p:grpSpPr bwMode="auto">
          <a:xfrm>
            <a:off x="1600200" y="2667000"/>
            <a:ext cx="6248400" cy="3124200"/>
            <a:chOff x="1008" y="1680"/>
            <a:chExt cx="3936" cy="1968"/>
          </a:xfrm>
        </p:grpSpPr>
        <p:grpSp>
          <p:nvGrpSpPr>
            <p:cNvPr id="38919" name="Group 5"/>
            <p:cNvGrpSpPr>
              <a:grpSpLocks/>
            </p:cNvGrpSpPr>
            <p:nvPr/>
          </p:nvGrpSpPr>
          <p:grpSpPr bwMode="auto">
            <a:xfrm>
              <a:off x="1440" y="2496"/>
              <a:ext cx="1392" cy="960"/>
              <a:chOff x="1056" y="1776"/>
              <a:chExt cx="1392" cy="960"/>
            </a:xfrm>
          </p:grpSpPr>
          <p:sp>
            <p:nvSpPr>
              <p:cNvPr id="38926" name="Rectangle 6"/>
              <p:cNvSpPr>
                <a:spLocks noChangeArrowheads="1"/>
              </p:cNvSpPr>
              <p:nvPr/>
            </p:nvSpPr>
            <p:spPr bwMode="auto">
              <a:xfrm>
                <a:off x="1056" y="1968"/>
                <a:ext cx="1392"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FrontEnd</a:t>
                </a:r>
              </a:p>
            </p:txBody>
          </p:sp>
          <p:sp>
            <p:nvSpPr>
              <p:cNvPr id="38927" name="Rectangle 7"/>
              <p:cNvSpPr>
                <a:spLocks noChangeArrowheads="1"/>
              </p:cNvSpPr>
              <p:nvPr/>
            </p:nvSpPr>
            <p:spPr bwMode="auto">
              <a:xfrm>
                <a:off x="1056" y="1776"/>
                <a:ext cx="43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38920" name="Group 8"/>
            <p:cNvGrpSpPr>
              <a:grpSpLocks/>
            </p:cNvGrpSpPr>
            <p:nvPr/>
          </p:nvGrpSpPr>
          <p:grpSpPr bwMode="auto">
            <a:xfrm>
              <a:off x="3216" y="2496"/>
              <a:ext cx="1392" cy="960"/>
              <a:chOff x="1056" y="1776"/>
              <a:chExt cx="1392" cy="960"/>
            </a:xfrm>
          </p:grpSpPr>
          <p:sp>
            <p:nvSpPr>
              <p:cNvPr id="38924" name="Rectangle 9"/>
              <p:cNvSpPr>
                <a:spLocks noChangeArrowheads="1"/>
              </p:cNvSpPr>
              <p:nvPr/>
            </p:nvSpPr>
            <p:spPr bwMode="auto">
              <a:xfrm>
                <a:off x="1056" y="1968"/>
                <a:ext cx="1392"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BackEnd</a:t>
                </a:r>
              </a:p>
            </p:txBody>
          </p:sp>
          <p:sp>
            <p:nvSpPr>
              <p:cNvPr id="38925" name="Rectangle 10"/>
              <p:cNvSpPr>
                <a:spLocks noChangeArrowheads="1"/>
              </p:cNvSpPr>
              <p:nvPr/>
            </p:nvSpPr>
            <p:spPr bwMode="auto">
              <a:xfrm>
                <a:off x="1056" y="1776"/>
                <a:ext cx="43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38921" name="Rectangle 11"/>
            <p:cNvSpPr>
              <a:spLocks noChangeArrowheads="1"/>
            </p:cNvSpPr>
            <p:nvPr/>
          </p:nvSpPr>
          <p:spPr bwMode="auto">
            <a:xfrm>
              <a:off x="1008" y="1968"/>
              <a:ext cx="3936" cy="16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p>
          </p:txBody>
        </p:sp>
        <p:sp>
          <p:nvSpPr>
            <p:cNvPr id="38922" name="Rectangle 12"/>
            <p:cNvSpPr>
              <a:spLocks noChangeArrowheads="1"/>
            </p:cNvSpPr>
            <p:nvPr/>
          </p:nvSpPr>
          <p:spPr bwMode="auto">
            <a:xfrm>
              <a:off x="1008" y="1680"/>
              <a:ext cx="81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8923" name="Text Box 13"/>
            <p:cNvSpPr txBox="1">
              <a:spLocks noChangeArrowheads="1"/>
            </p:cNvSpPr>
            <p:nvPr/>
          </p:nvSpPr>
          <p:spPr bwMode="auto">
            <a:xfrm>
              <a:off x="2496" y="2016"/>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Compiler</a:t>
              </a:r>
            </a:p>
          </p:txBody>
        </p:sp>
      </p:grpSp>
      <p:sp>
        <p:nvSpPr>
          <p:cNvPr id="38918" name="Line 14"/>
          <p:cNvSpPr>
            <a:spLocks noChangeShapeType="1"/>
          </p:cNvSpPr>
          <p:nvPr/>
        </p:nvSpPr>
        <p:spPr bwMode="auto">
          <a:xfrm>
            <a:off x="4495800" y="4876800"/>
            <a:ext cx="609600" cy="0"/>
          </a:xfrm>
          <a:prstGeom prst="line">
            <a:avLst/>
          </a:prstGeom>
          <a:noFill/>
          <a:ln w="28575">
            <a:solidFill>
              <a:schemeClr val="tx1"/>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39939" name="Rectangle 2"/>
          <p:cNvSpPr>
            <a:spLocks noGrp="1" noChangeArrowheads="1"/>
          </p:cNvSpPr>
          <p:nvPr>
            <p:ph type="title"/>
          </p:nvPr>
        </p:nvSpPr>
        <p:spPr/>
        <p:txBody>
          <a:bodyPr/>
          <a:lstStyle/>
          <a:p>
            <a:r>
              <a:rPr lang="en-US" smtClean="0"/>
              <a:t>Packages (Cont’d)</a:t>
            </a:r>
          </a:p>
        </p:txBody>
      </p:sp>
      <p:grpSp>
        <p:nvGrpSpPr>
          <p:cNvPr id="39940" name="Group 3"/>
          <p:cNvGrpSpPr>
            <a:grpSpLocks/>
          </p:cNvGrpSpPr>
          <p:nvPr/>
        </p:nvGrpSpPr>
        <p:grpSpPr bwMode="auto">
          <a:xfrm>
            <a:off x="762000" y="4038600"/>
            <a:ext cx="2209800" cy="1524000"/>
            <a:chOff x="1056" y="1776"/>
            <a:chExt cx="1392" cy="960"/>
          </a:xfrm>
        </p:grpSpPr>
        <p:sp>
          <p:nvSpPr>
            <p:cNvPr id="39952" name="Rectangle 4"/>
            <p:cNvSpPr>
              <a:spLocks noChangeArrowheads="1"/>
            </p:cNvSpPr>
            <p:nvPr/>
          </p:nvSpPr>
          <p:spPr bwMode="auto">
            <a:xfrm>
              <a:off x="1056" y="1968"/>
              <a:ext cx="1392"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JavaCompiler</a:t>
              </a:r>
            </a:p>
          </p:txBody>
        </p:sp>
        <p:sp>
          <p:nvSpPr>
            <p:cNvPr id="39953" name="Rectangle 5"/>
            <p:cNvSpPr>
              <a:spLocks noChangeArrowheads="1"/>
            </p:cNvSpPr>
            <p:nvPr/>
          </p:nvSpPr>
          <p:spPr bwMode="auto">
            <a:xfrm>
              <a:off x="1056" y="1776"/>
              <a:ext cx="43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39941" name="Text Box 6"/>
          <p:cNvSpPr txBox="1">
            <a:spLocks noChangeArrowheads="1"/>
          </p:cNvSpPr>
          <p:nvPr/>
        </p:nvSpPr>
        <p:spPr bwMode="auto">
          <a:xfrm>
            <a:off x="3886200" y="1752600"/>
            <a:ext cx="487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We can model generalizations and  dependencies between packages.</a:t>
            </a:r>
          </a:p>
        </p:txBody>
      </p:sp>
      <p:grpSp>
        <p:nvGrpSpPr>
          <p:cNvPr id="39942" name="Group 7"/>
          <p:cNvGrpSpPr>
            <a:grpSpLocks/>
          </p:cNvGrpSpPr>
          <p:nvPr/>
        </p:nvGrpSpPr>
        <p:grpSpPr bwMode="auto">
          <a:xfrm>
            <a:off x="838200" y="1447800"/>
            <a:ext cx="2209800" cy="1524000"/>
            <a:chOff x="1056" y="1776"/>
            <a:chExt cx="1392" cy="960"/>
          </a:xfrm>
        </p:grpSpPr>
        <p:sp>
          <p:nvSpPr>
            <p:cNvPr id="39950" name="Rectangle 8"/>
            <p:cNvSpPr>
              <a:spLocks noChangeArrowheads="1"/>
            </p:cNvSpPr>
            <p:nvPr/>
          </p:nvSpPr>
          <p:spPr bwMode="auto">
            <a:xfrm>
              <a:off x="1056" y="1968"/>
              <a:ext cx="1392"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Compiler</a:t>
              </a:r>
            </a:p>
          </p:txBody>
        </p:sp>
        <p:sp>
          <p:nvSpPr>
            <p:cNvPr id="39951" name="Rectangle 9"/>
            <p:cNvSpPr>
              <a:spLocks noChangeArrowheads="1"/>
            </p:cNvSpPr>
            <p:nvPr/>
          </p:nvSpPr>
          <p:spPr bwMode="auto">
            <a:xfrm>
              <a:off x="1056" y="1776"/>
              <a:ext cx="43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39943" name="Group 10"/>
          <p:cNvGrpSpPr>
            <a:grpSpLocks/>
          </p:cNvGrpSpPr>
          <p:nvPr/>
        </p:nvGrpSpPr>
        <p:grpSpPr bwMode="auto">
          <a:xfrm>
            <a:off x="1752600" y="2971800"/>
            <a:ext cx="419100" cy="1371600"/>
            <a:chOff x="1248" y="1872"/>
            <a:chExt cx="264" cy="864"/>
          </a:xfrm>
        </p:grpSpPr>
        <p:sp>
          <p:nvSpPr>
            <p:cNvPr id="39948" name="Line 11"/>
            <p:cNvSpPr>
              <a:spLocks noChangeShapeType="1"/>
            </p:cNvSpPr>
            <p:nvPr/>
          </p:nvSpPr>
          <p:spPr bwMode="auto">
            <a:xfrm>
              <a:off x="1392" y="2112"/>
              <a:ext cx="0"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9949" name="Freeform 12"/>
            <p:cNvSpPr>
              <a:spLocks/>
            </p:cNvSpPr>
            <p:nvPr/>
          </p:nvSpPr>
          <p:spPr bwMode="auto">
            <a:xfrm>
              <a:off x="1248" y="1872"/>
              <a:ext cx="264" cy="240"/>
            </a:xfrm>
            <a:custGeom>
              <a:avLst/>
              <a:gdLst>
                <a:gd name="T0" fmla="*/ 113 w 336"/>
                <a:gd name="T1" fmla="*/ 0 h 240"/>
                <a:gd name="T2" fmla="*/ 0 w 336"/>
                <a:gd name="T3" fmla="*/ 240 h 240"/>
                <a:gd name="T4" fmla="*/ 264 w 336"/>
                <a:gd name="T5" fmla="*/ 240 h 240"/>
                <a:gd name="T6" fmla="*/ 113 w 336"/>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240">
                  <a:moveTo>
                    <a:pt x="144" y="0"/>
                  </a:moveTo>
                  <a:lnTo>
                    <a:pt x="0" y="240"/>
                  </a:lnTo>
                  <a:lnTo>
                    <a:pt x="336" y="240"/>
                  </a:lnTo>
                  <a:lnTo>
                    <a:pt x="144" y="0"/>
                  </a:lnTo>
                  <a:close/>
                </a:path>
              </a:pathLst>
            </a:custGeom>
            <a:solidFill>
              <a:schemeClr val="bg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39944" name="Group 13"/>
          <p:cNvGrpSpPr>
            <a:grpSpLocks/>
          </p:cNvGrpSpPr>
          <p:nvPr/>
        </p:nvGrpSpPr>
        <p:grpSpPr bwMode="auto">
          <a:xfrm>
            <a:off x="5181600" y="4038600"/>
            <a:ext cx="2209800" cy="1524000"/>
            <a:chOff x="1056" y="1776"/>
            <a:chExt cx="1392" cy="960"/>
          </a:xfrm>
        </p:grpSpPr>
        <p:sp>
          <p:nvSpPr>
            <p:cNvPr id="39946" name="Rectangle 14"/>
            <p:cNvSpPr>
              <a:spLocks noChangeArrowheads="1"/>
            </p:cNvSpPr>
            <p:nvPr/>
          </p:nvSpPr>
          <p:spPr bwMode="auto">
            <a:xfrm>
              <a:off x="1056" y="1968"/>
              <a:ext cx="1392"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Java</a:t>
              </a:r>
            </a:p>
          </p:txBody>
        </p:sp>
        <p:sp>
          <p:nvSpPr>
            <p:cNvPr id="39947" name="Rectangle 15"/>
            <p:cNvSpPr>
              <a:spLocks noChangeArrowheads="1"/>
            </p:cNvSpPr>
            <p:nvPr/>
          </p:nvSpPr>
          <p:spPr bwMode="auto">
            <a:xfrm>
              <a:off x="1056" y="1776"/>
              <a:ext cx="43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39945" name="Line 16"/>
          <p:cNvSpPr>
            <a:spLocks noChangeShapeType="1"/>
          </p:cNvSpPr>
          <p:nvPr/>
        </p:nvSpPr>
        <p:spPr bwMode="auto">
          <a:xfrm>
            <a:off x="2971800" y="4953000"/>
            <a:ext cx="2209800" cy="0"/>
          </a:xfrm>
          <a:prstGeom prst="line">
            <a:avLst/>
          </a:prstGeom>
          <a:noFill/>
          <a:ln w="2857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40963" name="Rectangle 2"/>
          <p:cNvSpPr>
            <a:spLocks noGrp="1" noChangeArrowheads="1"/>
          </p:cNvSpPr>
          <p:nvPr>
            <p:ph type="title"/>
          </p:nvPr>
        </p:nvSpPr>
        <p:spPr/>
        <p:txBody>
          <a:bodyPr/>
          <a:lstStyle/>
          <a:p>
            <a:r>
              <a:rPr lang="en-US" smtClean="0"/>
              <a:t>Component Diagram</a:t>
            </a:r>
          </a:p>
        </p:txBody>
      </p:sp>
      <p:sp>
        <p:nvSpPr>
          <p:cNvPr id="40964" name="Text Box 3"/>
          <p:cNvSpPr txBox="1">
            <a:spLocks noChangeArrowheads="1"/>
          </p:cNvSpPr>
          <p:nvPr/>
        </p:nvSpPr>
        <p:spPr bwMode="auto">
          <a:xfrm>
            <a:off x="762000" y="1371600"/>
            <a:ext cx="76200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Component diagrams are one of the two kinds of diagrams found in modeling the physical aspects of an object-oriented system. They show the organization and dependencies between a set of components.</a:t>
            </a:r>
          </a:p>
          <a:p>
            <a:pPr>
              <a:spcBef>
                <a:spcPct val="50000"/>
              </a:spcBef>
            </a:pPr>
            <a:r>
              <a:rPr lang="en-US"/>
              <a:t>Use component diagrams to model the </a:t>
            </a:r>
            <a:r>
              <a:rPr lang="en-US" b="1" i="1"/>
              <a:t>static implementation view</a:t>
            </a:r>
            <a:r>
              <a:rPr lang="en-US"/>
              <a:t> of a system. This involves modeling the physical things that reside on a node, such as executables, libraries, tables, files, and documents. </a:t>
            </a:r>
          </a:p>
          <a:p>
            <a:pPr algn="ctr">
              <a:spcBef>
                <a:spcPct val="50000"/>
              </a:spcBef>
            </a:pPr>
            <a:r>
              <a:rPr lang="en-US"/>
              <a:t>	- </a:t>
            </a:r>
            <a:r>
              <a:rPr lang="en-US" i="1"/>
              <a:t>The UML User Guide, Booch et. al., 1999</a:t>
            </a:r>
            <a:r>
              <a:rPr lang="en-US"/>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41987" name="Rectangle 2"/>
          <p:cNvSpPr>
            <a:spLocks noGrp="1" noChangeArrowheads="1"/>
          </p:cNvSpPr>
          <p:nvPr>
            <p:ph type="title"/>
          </p:nvPr>
        </p:nvSpPr>
        <p:spPr/>
        <p:txBody>
          <a:bodyPr/>
          <a:lstStyle/>
          <a:p>
            <a:r>
              <a:rPr lang="en-US" smtClean="0"/>
              <a:t>Component Diagram</a:t>
            </a:r>
          </a:p>
        </p:txBody>
      </p:sp>
      <p:grpSp>
        <p:nvGrpSpPr>
          <p:cNvPr id="41988" name="Group 3"/>
          <p:cNvGrpSpPr>
            <a:grpSpLocks/>
          </p:cNvGrpSpPr>
          <p:nvPr/>
        </p:nvGrpSpPr>
        <p:grpSpPr bwMode="auto">
          <a:xfrm>
            <a:off x="762000" y="1219200"/>
            <a:ext cx="3708400" cy="4197350"/>
            <a:chOff x="336" y="672"/>
            <a:chExt cx="2336" cy="2644"/>
          </a:xfrm>
        </p:grpSpPr>
        <p:sp>
          <p:nvSpPr>
            <p:cNvPr id="41990" name="AutoShape 4"/>
            <p:cNvSpPr>
              <a:spLocks noChangeArrowheads="1"/>
            </p:cNvSpPr>
            <p:nvPr/>
          </p:nvSpPr>
          <p:spPr bwMode="auto">
            <a:xfrm flipV="1">
              <a:off x="1032" y="2448"/>
              <a:ext cx="528" cy="672"/>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1991" name="Text Box 5"/>
            <p:cNvSpPr txBox="1">
              <a:spLocks noChangeArrowheads="1"/>
            </p:cNvSpPr>
            <p:nvPr/>
          </p:nvSpPr>
          <p:spPr bwMode="auto">
            <a:xfrm>
              <a:off x="1664" y="720"/>
              <a:ext cx="10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collision.dll</a:t>
              </a:r>
            </a:p>
          </p:txBody>
        </p:sp>
        <p:sp>
          <p:nvSpPr>
            <p:cNvPr id="41992" name="AutoShape 6"/>
            <p:cNvSpPr>
              <a:spLocks noChangeArrowheads="1"/>
            </p:cNvSpPr>
            <p:nvPr/>
          </p:nvSpPr>
          <p:spPr bwMode="auto">
            <a:xfrm flipV="1">
              <a:off x="1720" y="912"/>
              <a:ext cx="528" cy="672"/>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41993" name="Group 7"/>
            <p:cNvGrpSpPr>
              <a:grpSpLocks/>
            </p:cNvGrpSpPr>
            <p:nvPr/>
          </p:nvGrpSpPr>
          <p:grpSpPr bwMode="auto">
            <a:xfrm>
              <a:off x="984" y="2064"/>
              <a:ext cx="1440" cy="375"/>
              <a:chOff x="1584" y="2208"/>
              <a:chExt cx="1440" cy="375"/>
            </a:xfrm>
          </p:grpSpPr>
          <p:sp>
            <p:nvSpPr>
              <p:cNvPr id="42004" name="Text Box 8"/>
              <p:cNvSpPr txBox="1">
                <a:spLocks noChangeArrowheads="1"/>
              </p:cNvSpPr>
              <p:nvPr/>
            </p:nvSpPr>
            <p:spPr bwMode="auto">
              <a:xfrm>
                <a:off x="1584" y="2208"/>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driver.dll</a:t>
                </a:r>
              </a:p>
            </p:txBody>
          </p:sp>
          <p:sp>
            <p:nvSpPr>
              <p:cNvPr id="42005" name="Text Box 9"/>
              <p:cNvSpPr txBox="1">
                <a:spLocks noChangeArrowheads="1"/>
              </p:cNvSpPr>
              <p:nvPr/>
            </p:nvSpPr>
            <p:spPr bwMode="auto">
              <a:xfrm>
                <a:off x="1584" y="2352"/>
                <a:ext cx="14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version</a:t>
                </a:r>
                <a:r>
                  <a:rPr lang="en-US" sz="1600"/>
                  <a:t> </a:t>
                </a:r>
                <a:r>
                  <a:rPr lang="en-US" sz="1800"/>
                  <a:t>= 8.1.3.2</a:t>
                </a:r>
              </a:p>
            </p:txBody>
          </p:sp>
        </p:grpSp>
        <p:sp>
          <p:nvSpPr>
            <p:cNvPr id="41994" name="Oval 10"/>
            <p:cNvSpPr>
              <a:spLocks noChangeArrowheads="1"/>
            </p:cNvSpPr>
            <p:nvPr/>
          </p:nvSpPr>
          <p:spPr bwMode="auto">
            <a:xfrm>
              <a:off x="504" y="244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1995" name="Oval 11"/>
            <p:cNvSpPr>
              <a:spLocks noChangeArrowheads="1"/>
            </p:cNvSpPr>
            <p:nvPr/>
          </p:nvSpPr>
          <p:spPr bwMode="auto">
            <a:xfrm>
              <a:off x="504" y="2880"/>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1996" name="Line 12"/>
            <p:cNvSpPr>
              <a:spLocks noChangeShapeType="1"/>
            </p:cNvSpPr>
            <p:nvPr/>
          </p:nvSpPr>
          <p:spPr bwMode="auto">
            <a:xfrm>
              <a:off x="744" y="3008"/>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1997" name="Text Box 13"/>
            <p:cNvSpPr txBox="1">
              <a:spLocks noChangeArrowheads="1"/>
            </p:cNvSpPr>
            <p:nvPr/>
          </p:nvSpPr>
          <p:spPr bwMode="auto">
            <a:xfrm>
              <a:off x="336" y="672"/>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a:t>path.dll</a:t>
              </a:r>
            </a:p>
          </p:txBody>
        </p:sp>
        <p:sp>
          <p:nvSpPr>
            <p:cNvPr id="41998" name="Line 14"/>
            <p:cNvSpPr>
              <a:spLocks noChangeShapeType="1"/>
            </p:cNvSpPr>
            <p:nvPr/>
          </p:nvSpPr>
          <p:spPr bwMode="auto">
            <a:xfrm>
              <a:off x="744" y="2544"/>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1999" name="AutoShape 15"/>
            <p:cNvSpPr>
              <a:spLocks noChangeArrowheads="1"/>
            </p:cNvSpPr>
            <p:nvPr/>
          </p:nvSpPr>
          <p:spPr bwMode="auto">
            <a:xfrm flipV="1">
              <a:off x="376" y="912"/>
              <a:ext cx="528" cy="672"/>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2000" name="Line 16"/>
            <p:cNvSpPr>
              <a:spLocks noChangeShapeType="1"/>
            </p:cNvSpPr>
            <p:nvPr/>
          </p:nvSpPr>
          <p:spPr bwMode="auto">
            <a:xfrm>
              <a:off x="632" y="1584"/>
              <a:ext cx="0" cy="864"/>
            </a:xfrm>
            <a:prstGeom prst="line">
              <a:avLst/>
            </a:prstGeom>
            <a:noFill/>
            <a:ln w="9525">
              <a:solidFill>
                <a:schemeClr val="tx1"/>
              </a:solidFill>
              <a:prstDash val="dash"/>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2001" name="Line 17"/>
            <p:cNvSpPr>
              <a:spLocks noChangeShapeType="1"/>
            </p:cNvSpPr>
            <p:nvPr/>
          </p:nvSpPr>
          <p:spPr bwMode="auto">
            <a:xfrm>
              <a:off x="888" y="1248"/>
              <a:ext cx="816" cy="0"/>
            </a:xfrm>
            <a:prstGeom prst="line">
              <a:avLst/>
            </a:prstGeom>
            <a:noFill/>
            <a:ln w="9525">
              <a:solidFill>
                <a:schemeClr val="tx1"/>
              </a:solidFill>
              <a:prstDash val="dash"/>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2002" name="Text Box 18"/>
            <p:cNvSpPr txBox="1">
              <a:spLocks noChangeArrowheads="1"/>
            </p:cNvSpPr>
            <p:nvPr/>
          </p:nvSpPr>
          <p:spPr bwMode="auto">
            <a:xfrm>
              <a:off x="408" y="263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a:t>IDrive</a:t>
              </a:r>
            </a:p>
          </p:txBody>
        </p:sp>
        <p:sp>
          <p:nvSpPr>
            <p:cNvPr id="42003" name="Text Box 19"/>
            <p:cNvSpPr txBox="1">
              <a:spLocks noChangeArrowheads="1"/>
            </p:cNvSpPr>
            <p:nvPr/>
          </p:nvSpPr>
          <p:spPr bwMode="auto">
            <a:xfrm>
              <a:off x="360" y="3104"/>
              <a:ext cx="5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a:t>ISelfTest</a:t>
              </a:r>
            </a:p>
          </p:txBody>
        </p:sp>
      </p:grpSp>
      <p:sp>
        <p:nvSpPr>
          <p:cNvPr id="41989" name="Text Box 20"/>
          <p:cNvSpPr txBox="1">
            <a:spLocks noChangeArrowheads="1"/>
          </p:cNvSpPr>
          <p:nvPr/>
        </p:nvSpPr>
        <p:spPr bwMode="auto">
          <a:xfrm>
            <a:off x="4267200" y="2819400"/>
            <a:ext cx="44958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Here’s an example of a component model of an executable release.</a:t>
            </a:r>
          </a:p>
          <a:p>
            <a:pPr>
              <a:spcBef>
                <a:spcPct val="50000"/>
              </a:spcBef>
            </a:pPr>
            <a:r>
              <a:rPr lang="en-US"/>
              <a:t>[Booch,99]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6147" name="Rectangle 2"/>
          <p:cNvSpPr>
            <a:spLocks noGrp="1" noChangeArrowheads="1"/>
          </p:cNvSpPr>
          <p:nvPr>
            <p:ph type="title"/>
          </p:nvPr>
        </p:nvSpPr>
        <p:spPr/>
        <p:txBody>
          <a:bodyPr/>
          <a:lstStyle/>
          <a:p>
            <a:r>
              <a:rPr lang="en-US" smtClean="0"/>
              <a:t>Class Attributes</a:t>
            </a:r>
          </a:p>
        </p:txBody>
      </p:sp>
      <p:grpSp>
        <p:nvGrpSpPr>
          <p:cNvPr id="6148" name="Group 3"/>
          <p:cNvGrpSpPr>
            <a:grpSpLocks/>
          </p:cNvGrpSpPr>
          <p:nvPr/>
        </p:nvGrpSpPr>
        <p:grpSpPr bwMode="auto">
          <a:xfrm>
            <a:off x="685800" y="1676400"/>
            <a:ext cx="2590800" cy="3048000"/>
            <a:chOff x="336" y="1056"/>
            <a:chExt cx="1536" cy="1920"/>
          </a:xfrm>
        </p:grpSpPr>
        <p:sp>
          <p:nvSpPr>
            <p:cNvPr id="6150"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6151" name="Rectangle 5"/>
            <p:cNvSpPr>
              <a:spLocks noChangeArrowheads="1"/>
            </p:cNvSpPr>
            <p:nvPr/>
          </p:nvSpPr>
          <p:spPr bwMode="auto">
            <a:xfrm>
              <a:off x="336" y="1536"/>
              <a:ext cx="1536" cy="10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name      : String</a:t>
              </a:r>
            </a:p>
            <a:p>
              <a:r>
                <a:rPr lang="en-US"/>
                <a:t>address   : Address</a:t>
              </a:r>
            </a:p>
            <a:p>
              <a:r>
                <a:rPr lang="en-US"/>
                <a:t>birthdate : Date</a:t>
              </a:r>
            </a:p>
            <a:p>
              <a:r>
                <a:rPr lang="en-US"/>
                <a:t>ssn          : Id</a:t>
              </a:r>
            </a:p>
          </p:txBody>
        </p:sp>
        <p:sp>
          <p:nvSpPr>
            <p:cNvPr id="6152" name="Rectangle 6"/>
            <p:cNvSpPr>
              <a:spLocks noChangeArrowheads="1"/>
            </p:cNvSpPr>
            <p:nvPr/>
          </p:nvSpPr>
          <p:spPr bwMode="auto">
            <a:xfrm>
              <a:off x="336" y="2592"/>
              <a:ext cx="153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p>
          </p:txBody>
        </p:sp>
      </p:grpSp>
      <p:sp>
        <p:nvSpPr>
          <p:cNvPr id="6149" name="Text Box 7"/>
          <p:cNvSpPr txBox="1">
            <a:spLocks noChangeArrowheads="1"/>
          </p:cNvSpPr>
          <p:nvPr/>
        </p:nvSpPr>
        <p:spPr bwMode="auto">
          <a:xfrm>
            <a:off x="3406775" y="2438400"/>
            <a:ext cx="57372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An </a:t>
            </a:r>
            <a:r>
              <a:rPr lang="en-US" i="1"/>
              <a:t>attribute</a:t>
            </a:r>
            <a:r>
              <a:rPr lang="en-US"/>
              <a:t> is a named property of a </a:t>
            </a:r>
          </a:p>
          <a:p>
            <a:r>
              <a:rPr lang="en-US"/>
              <a:t>class that describes the object being modeled.</a:t>
            </a:r>
          </a:p>
          <a:p>
            <a:r>
              <a:rPr lang="en-US"/>
              <a:t>In the class diagram, attributes appear in </a:t>
            </a:r>
          </a:p>
          <a:p>
            <a:r>
              <a:rPr lang="en-US"/>
              <a:t>the second compartment just below the </a:t>
            </a:r>
          </a:p>
          <a:p>
            <a:r>
              <a:rPr lang="en-US"/>
              <a:t>name-compartment.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43011" name="Rectangle 2"/>
          <p:cNvSpPr>
            <a:spLocks noGrp="1" noChangeArrowheads="1"/>
          </p:cNvSpPr>
          <p:nvPr>
            <p:ph type="title"/>
          </p:nvPr>
        </p:nvSpPr>
        <p:spPr/>
        <p:txBody>
          <a:bodyPr/>
          <a:lstStyle/>
          <a:p>
            <a:r>
              <a:rPr lang="en-US" smtClean="0"/>
              <a:t>Component Diagram</a:t>
            </a:r>
          </a:p>
        </p:txBody>
      </p:sp>
      <p:grpSp>
        <p:nvGrpSpPr>
          <p:cNvPr id="43012" name="Group 3"/>
          <p:cNvGrpSpPr>
            <a:grpSpLocks/>
          </p:cNvGrpSpPr>
          <p:nvPr/>
        </p:nvGrpSpPr>
        <p:grpSpPr bwMode="auto">
          <a:xfrm>
            <a:off x="2133600" y="1143000"/>
            <a:ext cx="6731000" cy="4876800"/>
            <a:chOff x="1344" y="720"/>
            <a:chExt cx="4240" cy="3072"/>
          </a:xfrm>
        </p:grpSpPr>
        <p:grpSp>
          <p:nvGrpSpPr>
            <p:cNvPr id="43014" name="Group 4"/>
            <p:cNvGrpSpPr>
              <a:grpSpLocks/>
            </p:cNvGrpSpPr>
            <p:nvPr/>
          </p:nvGrpSpPr>
          <p:grpSpPr bwMode="auto">
            <a:xfrm>
              <a:off x="3936" y="3024"/>
              <a:ext cx="528" cy="768"/>
              <a:chOff x="1488" y="2256"/>
              <a:chExt cx="528" cy="768"/>
            </a:xfrm>
          </p:grpSpPr>
          <p:sp>
            <p:nvSpPr>
              <p:cNvPr id="43138" name="AutoShape 5"/>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43139" name="Group 6"/>
              <p:cNvGrpSpPr>
                <a:grpSpLocks/>
              </p:cNvGrpSpPr>
              <p:nvPr/>
            </p:nvGrpSpPr>
            <p:grpSpPr bwMode="auto">
              <a:xfrm>
                <a:off x="1536" y="2352"/>
                <a:ext cx="432" cy="240"/>
                <a:chOff x="1536" y="2352"/>
                <a:chExt cx="432" cy="240"/>
              </a:xfrm>
            </p:grpSpPr>
            <p:sp>
              <p:nvSpPr>
                <p:cNvPr id="43147" name="Line 7"/>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48" name="Line 8"/>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49" name="Line 9"/>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50" name="Line 10"/>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51" name="Line 11"/>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52" name="Line 12"/>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43140" name="Group 13"/>
              <p:cNvGrpSpPr>
                <a:grpSpLocks/>
              </p:cNvGrpSpPr>
              <p:nvPr/>
            </p:nvGrpSpPr>
            <p:grpSpPr bwMode="auto">
              <a:xfrm>
                <a:off x="1536" y="2736"/>
                <a:ext cx="432" cy="240"/>
                <a:chOff x="1536" y="2352"/>
                <a:chExt cx="432" cy="240"/>
              </a:xfrm>
            </p:grpSpPr>
            <p:sp>
              <p:nvSpPr>
                <p:cNvPr id="43141" name="Line 14"/>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42" name="Line 15"/>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43" name="Line 16"/>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44" name="Line 17"/>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45" name="Line 18"/>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46" name="Line 19"/>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grpSp>
          <p:nvGrpSpPr>
            <p:cNvPr id="43015" name="Group 20"/>
            <p:cNvGrpSpPr>
              <a:grpSpLocks/>
            </p:cNvGrpSpPr>
            <p:nvPr/>
          </p:nvGrpSpPr>
          <p:grpSpPr bwMode="auto">
            <a:xfrm>
              <a:off x="4656" y="2064"/>
              <a:ext cx="528" cy="768"/>
              <a:chOff x="1488" y="2256"/>
              <a:chExt cx="528" cy="768"/>
            </a:xfrm>
          </p:grpSpPr>
          <p:sp>
            <p:nvSpPr>
              <p:cNvPr id="43123" name="AutoShape 21"/>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43124" name="Group 22"/>
              <p:cNvGrpSpPr>
                <a:grpSpLocks/>
              </p:cNvGrpSpPr>
              <p:nvPr/>
            </p:nvGrpSpPr>
            <p:grpSpPr bwMode="auto">
              <a:xfrm>
                <a:off x="1536" y="2352"/>
                <a:ext cx="432" cy="240"/>
                <a:chOff x="1536" y="2352"/>
                <a:chExt cx="432" cy="240"/>
              </a:xfrm>
            </p:grpSpPr>
            <p:sp>
              <p:nvSpPr>
                <p:cNvPr id="43132" name="Line 23"/>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33" name="Line 24"/>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34" name="Line 25"/>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35" name="Line 26"/>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36" name="Line 27"/>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37" name="Line 28"/>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43125" name="Group 29"/>
              <p:cNvGrpSpPr>
                <a:grpSpLocks/>
              </p:cNvGrpSpPr>
              <p:nvPr/>
            </p:nvGrpSpPr>
            <p:grpSpPr bwMode="auto">
              <a:xfrm>
                <a:off x="1536" y="2736"/>
                <a:ext cx="432" cy="240"/>
                <a:chOff x="1536" y="2352"/>
                <a:chExt cx="432" cy="240"/>
              </a:xfrm>
            </p:grpSpPr>
            <p:sp>
              <p:nvSpPr>
                <p:cNvPr id="43126" name="Line 30"/>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27" name="Line 31"/>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28" name="Line 32"/>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29" name="Line 33"/>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30" name="Line 34"/>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31" name="Line 35"/>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grpSp>
          <p:nvGrpSpPr>
            <p:cNvPr id="43016" name="Group 36"/>
            <p:cNvGrpSpPr>
              <a:grpSpLocks/>
            </p:cNvGrpSpPr>
            <p:nvPr/>
          </p:nvGrpSpPr>
          <p:grpSpPr bwMode="auto">
            <a:xfrm>
              <a:off x="3120" y="2064"/>
              <a:ext cx="528" cy="768"/>
              <a:chOff x="1488" y="2256"/>
              <a:chExt cx="528" cy="768"/>
            </a:xfrm>
          </p:grpSpPr>
          <p:sp>
            <p:nvSpPr>
              <p:cNvPr id="43108" name="AutoShape 37"/>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43109" name="Group 38"/>
              <p:cNvGrpSpPr>
                <a:grpSpLocks/>
              </p:cNvGrpSpPr>
              <p:nvPr/>
            </p:nvGrpSpPr>
            <p:grpSpPr bwMode="auto">
              <a:xfrm>
                <a:off x="1536" y="2352"/>
                <a:ext cx="432" cy="240"/>
                <a:chOff x="1536" y="2352"/>
                <a:chExt cx="432" cy="240"/>
              </a:xfrm>
            </p:grpSpPr>
            <p:sp>
              <p:nvSpPr>
                <p:cNvPr id="43117" name="Line 39"/>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18" name="Line 40"/>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19" name="Line 41"/>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20" name="Line 42"/>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21" name="Line 43"/>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22" name="Line 44"/>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43110" name="Group 45"/>
              <p:cNvGrpSpPr>
                <a:grpSpLocks/>
              </p:cNvGrpSpPr>
              <p:nvPr/>
            </p:nvGrpSpPr>
            <p:grpSpPr bwMode="auto">
              <a:xfrm>
                <a:off x="1536" y="2736"/>
                <a:ext cx="432" cy="240"/>
                <a:chOff x="1536" y="2352"/>
                <a:chExt cx="432" cy="240"/>
              </a:xfrm>
            </p:grpSpPr>
            <p:sp>
              <p:nvSpPr>
                <p:cNvPr id="43111" name="Line 46"/>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12" name="Line 47"/>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13" name="Line 48"/>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14" name="Line 49"/>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15" name="Line 50"/>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16" name="Line 51"/>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grpSp>
          <p:nvGrpSpPr>
            <p:cNvPr id="43017" name="Group 52"/>
            <p:cNvGrpSpPr>
              <a:grpSpLocks/>
            </p:cNvGrpSpPr>
            <p:nvPr/>
          </p:nvGrpSpPr>
          <p:grpSpPr bwMode="auto">
            <a:xfrm>
              <a:off x="2352" y="3024"/>
              <a:ext cx="528" cy="768"/>
              <a:chOff x="1488" y="2256"/>
              <a:chExt cx="528" cy="768"/>
            </a:xfrm>
          </p:grpSpPr>
          <p:sp>
            <p:nvSpPr>
              <p:cNvPr id="43093" name="AutoShape 53"/>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43094" name="Group 54"/>
              <p:cNvGrpSpPr>
                <a:grpSpLocks/>
              </p:cNvGrpSpPr>
              <p:nvPr/>
            </p:nvGrpSpPr>
            <p:grpSpPr bwMode="auto">
              <a:xfrm>
                <a:off x="1536" y="2352"/>
                <a:ext cx="432" cy="240"/>
                <a:chOff x="1536" y="2352"/>
                <a:chExt cx="432" cy="240"/>
              </a:xfrm>
            </p:grpSpPr>
            <p:sp>
              <p:nvSpPr>
                <p:cNvPr id="43102" name="Line 55"/>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03" name="Line 56"/>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04" name="Line 57"/>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05" name="Line 58"/>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06" name="Line 59"/>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07" name="Line 60"/>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43095" name="Group 61"/>
              <p:cNvGrpSpPr>
                <a:grpSpLocks/>
              </p:cNvGrpSpPr>
              <p:nvPr/>
            </p:nvGrpSpPr>
            <p:grpSpPr bwMode="auto">
              <a:xfrm>
                <a:off x="1536" y="2736"/>
                <a:ext cx="432" cy="240"/>
                <a:chOff x="1536" y="2352"/>
                <a:chExt cx="432" cy="240"/>
              </a:xfrm>
            </p:grpSpPr>
            <p:sp>
              <p:nvSpPr>
                <p:cNvPr id="43096" name="Line 62"/>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97" name="Line 63"/>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98" name="Line 64"/>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99" name="Line 65"/>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00" name="Line 66"/>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101" name="Line 67"/>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grpSp>
          <p:nvGrpSpPr>
            <p:cNvPr id="43018" name="Group 68"/>
            <p:cNvGrpSpPr>
              <a:grpSpLocks/>
            </p:cNvGrpSpPr>
            <p:nvPr/>
          </p:nvGrpSpPr>
          <p:grpSpPr bwMode="auto">
            <a:xfrm>
              <a:off x="1344" y="720"/>
              <a:ext cx="3368" cy="1056"/>
              <a:chOff x="288" y="720"/>
              <a:chExt cx="3368" cy="1056"/>
            </a:xfrm>
          </p:grpSpPr>
          <p:grpSp>
            <p:nvGrpSpPr>
              <p:cNvPr id="43029" name="Group 69"/>
              <p:cNvGrpSpPr>
                <a:grpSpLocks/>
              </p:cNvGrpSpPr>
              <p:nvPr/>
            </p:nvGrpSpPr>
            <p:grpSpPr bwMode="auto">
              <a:xfrm>
                <a:off x="336" y="1008"/>
                <a:ext cx="3024" cy="768"/>
                <a:chOff x="288" y="816"/>
                <a:chExt cx="3024" cy="768"/>
              </a:xfrm>
            </p:grpSpPr>
            <p:grpSp>
              <p:nvGrpSpPr>
                <p:cNvPr id="43041" name="Group 70"/>
                <p:cNvGrpSpPr>
                  <a:grpSpLocks/>
                </p:cNvGrpSpPr>
                <p:nvPr/>
              </p:nvGrpSpPr>
              <p:grpSpPr bwMode="auto">
                <a:xfrm>
                  <a:off x="288" y="816"/>
                  <a:ext cx="528" cy="768"/>
                  <a:chOff x="1488" y="2256"/>
                  <a:chExt cx="528" cy="768"/>
                </a:xfrm>
              </p:grpSpPr>
              <p:sp>
                <p:nvSpPr>
                  <p:cNvPr id="43078" name="AutoShape 71"/>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43079" name="Group 72"/>
                  <p:cNvGrpSpPr>
                    <a:grpSpLocks/>
                  </p:cNvGrpSpPr>
                  <p:nvPr/>
                </p:nvGrpSpPr>
                <p:grpSpPr bwMode="auto">
                  <a:xfrm>
                    <a:off x="1536" y="2352"/>
                    <a:ext cx="432" cy="240"/>
                    <a:chOff x="1536" y="2352"/>
                    <a:chExt cx="432" cy="240"/>
                  </a:xfrm>
                </p:grpSpPr>
                <p:sp>
                  <p:nvSpPr>
                    <p:cNvPr id="43087" name="Line 73"/>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88" name="Line 74"/>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89" name="Line 75"/>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90" name="Line 76"/>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91" name="Line 77"/>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92" name="Line 78"/>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43080" name="Group 79"/>
                  <p:cNvGrpSpPr>
                    <a:grpSpLocks/>
                  </p:cNvGrpSpPr>
                  <p:nvPr/>
                </p:nvGrpSpPr>
                <p:grpSpPr bwMode="auto">
                  <a:xfrm>
                    <a:off x="1536" y="2736"/>
                    <a:ext cx="432" cy="240"/>
                    <a:chOff x="1536" y="2352"/>
                    <a:chExt cx="432" cy="240"/>
                  </a:xfrm>
                </p:grpSpPr>
                <p:sp>
                  <p:nvSpPr>
                    <p:cNvPr id="43081" name="Line 80"/>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82" name="Line 81"/>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83" name="Line 82"/>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84" name="Line 83"/>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85" name="Line 84"/>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86" name="Line 85"/>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grpSp>
              <p:nvGrpSpPr>
                <p:cNvPr id="43042" name="Group 86"/>
                <p:cNvGrpSpPr>
                  <a:grpSpLocks/>
                </p:cNvGrpSpPr>
                <p:nvPr/>
              </p:nvGrpSpPr>
              <p:grpSpPr bwMode="auto">
                <a:xfrm>
                  <a:off x="816" y="816"/>
                  <a:ext cx="1248" cy="768"/>
                  <a:chOff x="816" y="816"/>
                  <a:chExt cx="1248" cy="768"/>
                </a:xfrm>
              </p:grpSpPr>
              <p:grpSp>
                <p:nvGrpSpPr>
                  <p:cNvPr id="43061" name="Group 87"/>
                  <p:cNvGrpSpPr>
                    <a:grpSpLocks/>
                  </p:cNvGrpSpPr>
                  <p:nvPr/>
                </p:nvGrpSpPr>
                <p:grpSpPr bwMode="auto">
                  <a:xfrm>
                    <a:off x="1536" y="816"/>
                    <a:ext cx="528" cy="768"/>
                    <a:chOff x="1488" y="2256"/>
                    <a:chExt cx="528" cy="768"/>
                  </a:xfrm>
                </p:grpSpPr>
                <p:sp>
                  <p:nvSpPr>
                    <p:cNvPr id="43063" name="AutoShape 88"/>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43064" name="Group 89"/>
                    <p:cNvGrpSpPr>
                      <a:grpSpLocks/>
                    </p:cNvGrpSpPr>
                    <p:nvPr/>
                  </p:nvGrpSpPr>
                  <p:grpSpPr bwMode="auto">
                    <a:xfrm>
                      <a:off x="1536" y="2352"/>
                      <a:ext cx="432" cy="240"/>
                      <a:chOff x="1536" y="2352"/>
                      <a:chExt cx="432" cy="240"/>
                    </a:xfrm>
                  </p:grpSpPr>
                  <p:sp>
                    <p:nvSpPr>
                      <p:cNvPr id="43072" name="Line 90"/>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73" name="Line 91"/>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74" name="Line 92"/>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75" name="Line 93"/>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76" name="Line 94"/>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77" name="Line 95"/>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43065" name="Group 96"/>
                    <p:cNvGrpSpPr>
                      <a:grpSpLocks/>
                    </p:cNvGrpSpPr>
                    <p:nvPr/>
                  </p:nvGrpSpPr>
                  <p:grpSpPr bwMode="auto">
                    <a:xfrm>
                      <a:off x="1536" y="2736"/>
                      <a:ext cx="432" cy="240"/>
                      <a:chOff x="1536" y="2352"/>
                      <a:chExt cx="432" cy="240"/>
                    </a:xfrm>
                  </p:grpSpPr>
                  <p:sp>
                    <p:nvSpPr>
                      <p:cNvPr id="43066" name="Line 97"/>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67" name="Line 98"/>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68" name="Line 99"/>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69" name="Line 100"/>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70" name="Line 101"/>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71" name="Line 102"/>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sp>
                <p:nvSpPr>
                  <p:cNvPr id="43062" name="Line 103"/>
                  <p:cNvSpPr>
                    <a:spLocks noChangeShapeType="1"/>
                  </p:cNvSpPr>
                  <p:nvPr/>
                </p:nvSpPr>
                <p:spPr bwMode="auto">
                  <a:xfrm>
                    <a:off x="816" y="1200"/>
                    <a:ext cx="720" cy="0"/>
                  </a:xfrm>
                  <a:prstGeom prst="line">
                    <a:avLst/>
                  </a:prstGeom>
                  <a:noFill/>
                  <a:ln w="9525">
                    <a:solidFill>
                      <a:schemeClr val="tx1"/>
                    </a:solidFill>
                    <a:prstDash val="dash"/>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43043" name="Group 104"/>
                <p:cNvGrpSpPr>
                  <a:grpSpLocks/>
                </p:cNvGrpSpPr>
                <p:nvPr/>
              </p:nvGrpSpPr>
              <p:grpSpPr bwMode="auto">
                <a:xfrm>
                  <a:off x="2064" y="816"/>
                  <a:ext cx="1248" cy="768"/>
                  <a:chOff x="816" y="816"/>
                  <a:chExt cx="1248" cy="768"/>
                </a:xfrm>
              </p:grpSpPr>
              <p:grpSp>
                <p:nvGrpSpPr>
                  <p:cNvPr id="43044" name="Group 105"/>
                  <p:cNvGrpSpPr>
                    <a:grpSpLocks/>
                  </p:cNvGrpSpPr>
                  <p:nvPr/>
                </p:nvGrpSpPr>
                <p:grpSpPr bwMode="auto">
                  <a:xfrm>
                    <a:off x="1536" y="816"/>
                    <a:ext cx="528" cy="768"/>
                    <a:chOff x="1488" y="2256"/>
                    <a:chExt cx="528" cy="768"/>
                  </a:xfrm>
                </p:grpSpPr>
                <p:sp>
                  <p:nvSpPr>
                    <p:cNvPr id="43046" name="AutoShape 106"/>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43047" name="Group 107"/>
                    <p:cNvGrpSpPr>
                      <a:grpSpLocks/>
                    </p:cNvGrpSpPr>
                    <p:nvPr/>
                  </p:nvGrpSpPr>
                  <p:grpSpPr bwMode="auto">
                    <a:xfrm>
                      <a:off x="1536" y="2352"/>
                      <a:ext cx="432" cy="240"/>
                      <a:chOff x="1536" y="2352"/>
                      <a:chExt cx="432" cy="240"/>
                    </a:xfrm>
                  </p:grpSpPr>
                  <p:sp>
                    <p:nvSpPr>
                      <p:cNvPr id="43055" name="Line 108"/>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56" name="Line 109"/>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57" name="Line 110"/>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58" name="Line 111"/>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59" name="Line 112"/>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60" name="Line 113"/>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43048" name="Group 114"/>
                    <p:cNvGrpSpPr>
                      <a:grpSpLocks/>
                    </p:cNvGrpSpPr>
                    <p:nvPr/>
                  </p:nvGrpSpPr>
                  <p:grpSpPr bwMode="auto">
                    <a:xfrm>
                      <a:off x="1536" y="2736"/>
                      <a:ext cx="432" cy="240"/>
                      <a:chOff x="1536" y="2352"/>
                      <a:chExt cx="432" cy="240"/>
                    </a:xfrm>
                  </p:grpSpPr>
                  <p:sp>
                    <p:nvSpPr>
                      <p:cNvPr id="43049" name="Line 115"/>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50" name="Line 116"/>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51" name="Line 117"/>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52" name="Line 118"/>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53" name="Line 119"/>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54" name="Line 120"/>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sp>
                <p:nvSpPr>
                  <p:cNvPr id="43045" name="Line 121"/>
                  <p:cNvSpPr>
                    <a:spLocks noChangeShapeType="1"/>
                  </p:cNvSpPr>
                  <p:nvPr/>
                </p:nvSpPr>
                <p:spPr bwMode="auto">
                  <a:xfrm>
                    <a:off x="816" y="1200"/>
                    <a:ext cx="720" cy="0"/>
                  </a:xfrm>
                  <a:prstGeom prst="line">
                    <a:avLst/>
                  </a:prstGeom>
                  <a:noFill/>
                  <a:ln w="9525">
                    <a:solidFill>
                      <a:schemeClr val="tx1"/>
                    </a:solidFill>
                    <a:prstDash val="dash"/>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sp>
            <p:nvSpPr>
              <p:cNvPr id="43030" name="Text Box 122"/>
              <p:cNvSpPr txBox="1">
                <a:spLocks noChangeArrowheads="1"/>
              </p:cNvSpPr>
              <p:nvPr/>
            </p:nvSpPr>
            <p:spPr bwMode="auto">
              <a:xfrm>
                <a:off x="960" y="1200"/>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“parent”</a:t>
                </a:r>
              </a:p>
            </p:txBody>
          </p:sp>
          <p:sp>
            <p:nvSpPr>
              <p:cNvPr id="43031" name="Text Box 123"/>
              <p:cNvSpPr txBox="1">
                <a:spLocks noChangeArrowheads="1"/>
              </p:cNvSpPr>
              <p:nvPr/>
            </p:nvSpPr>
            <p:spPr bwMode="auto">
              <a:xfrm>
                <a:off x="2208" y="1200"/>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“parent”</a:t>
                </a:r>
              </a:p>
            </p:txBody>
          </p:sp>
          <p:grpSp>
            <p:nvGrpSpPr>
              <p:cNvPr id="43032" name="Group 124"/>
              <p:cNvGrpSpPr>
                <a:grpSpLocks/>
              </p:cNvGrpSpPr>
              <p:nvPr/>
            </p:nvGrpSpPr>
            <p:grpSpPr bwMode="auto">
              <a:xfrm>
                <a:off x="288" y="720"/>
                <a:ext cx="872" cy="340"/>
                <a:chOff x="3888" y="1152"/>
                <a:chExt cx="872" cy="340"/>
              </a:xfrm>
            </p:grpSpPr>
            <p:sp>
              <p:nvSpPr>
                <p:cNvPr id="43039" name="Text Box 125"/>
                <p:cNvSpPr txBox="1">
                  <a:spLocks noChangeArrowheads="1"/>
                </p:cNvSpPr>
                <p:nvPr/>
              </p:nvSpPr>
              <p:spPr bwMode="auto">
                <a:xfrm>
                  <a:off x="3888" y="115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signal.h</a:t>
                  </a:r>
                </a:p>
              </p:txBody>
            </p:sp>
            <p:sp>
              <p:nvSpPr>
                <p:cNvPr id="43040" name="Text Box 126"/>
                <p:cNvSpPr txBox="1">
                  <a:spLocks noChangeArrowheads="1"/>
                </p:cNvSpPr>
                <p:nvPr/>
              </p:nvSpPr>
              <p:spPr bwMode="auto">
                <a:xfrm>
                  <a:off x="3896" y="1280"/>
                  <a:ext cx="8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version = 3.5</a:t>
                  </a:r>
                </a:p>
              </p:txBody>
            </p:sp>
          </p:grpSp>
          <p:grpSp>
            <p:nvGrpSpPr>
              <p:cNvPr id="43033" name="Group 127"/>
              <p:cNvGrpSpPr>
                <a:grpSpLocks/>
              </p:cNvGrpSpPr>
              <p:nvPr/>
            </p:nvGrpSpPr>
            <p:grpSpPr bwMode="auto">
              <a:xfrm>
                <a:off x="1536" y="720"/>
                <a:ext cx="872" cy="340"/>
                <a:chOff x="3888" y="1152"/>
                <a:chExt cx="872" cy="340"/>
              </a:xfrm>
            </p:grpSpPr>
            <p:sp>
              <p:nvSpPr>
                <p:cNvPr id="43037" name="Text Box 128"/>
                <p:cNvSpPr txBox="1">
                  <a:spLocks noChangeArrowheads="1"/>
                </p:cNvSpPr>
                <p:nvPr/>
              </p:nvSpPr>
              <p:spPr bwMode="auto">
                <a:xfrm>
                  <a:off x="3888" y="115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signal.h</a:t>
                  </a:r>
                </a:p>
              </p:txBody>
            </p:sp>
            <p:sp>
              <p:nvSpPr>
                <p:cNvPr id="43038" name="Text Box 129"/>
                <p:cNvSpPr txBox="1">
                  <a:spLocks noChangeArrowheads="1"/>
                </p:cNvSpPr>
                <p:nvPr/>
              </p:nvSpPr>
              <p:spPr bwMode="auto">
                <a:xfrm>
                  <a:off x="3896" y="1280"/>
                  <a:ext cx="8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version = 4.0</a:t>
                  </a:r>
                </a:p>
              </p:txBody>
            </p:sp>
          </p:grpSp>
          <p:grpSp>
            <p:nvGrpSpPr>
              <p:cNvPr id="43034" name="Group 130"/>
              <p:cNvGrpSpPr>
                <a:grpSpLocks/>
              </p:cNvGrpSpPr>
              <p:nvPr/>
            </p:nvGrpSpPr>
            <p:grpSpPr bwMode="auto">
              <a:xfrm>
                <a:off x="2784" y="720"/>
                <a:ext cx="872" cy="340"/>
                <a:chOff x="3888" y="1152"/>
                <a:chExt cx="872" cy="340"/>
              </a:xfrm>
            </p:grpSpPr>
            <p:sp>
              <p:nvSpPr>
                <p:cNvPr id="43035" name="Text Box 131"/>
                <p:cNvSpPr txBox="1">
                  <a:spLocks noChangeArrowheads="1"/>
                </p:cNvSpPr>
                <p:nvPr/>
              </p:nvSpPr>
              <p:spPr bwMode="auto">
                <a:xfrm>
                  <a:off x="3888" y="115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signal.h</a:t>
                  </a:r>
                </a:p>
              </p:txBody>
            </p:sp>
            <p:sp>
              <p:nvSpPr>
                <p:cNvPr id="43036" name="Text Box 132"/>
                <p:cNvSpPr txBox="1">
                  <a:spLocks noChangeArrowheads="1"/>
                </p:cNvSpPr>
                <p:nvPr/>
              </p:nvSpPr>
              <p:spPr bwMode="auto">
                <a:xfrm>
                  <a:off x="3896" y="1280"/>
                  <a:ext cx="8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version = 4.1</a:t>
                  </a:r>
                </a:p>
              </p:txBody>
            </p:sp>
          </p:grpSp>
        </p:grpSp>
        <p:sp>
          <p:nvSpPr>
            <p:cNvPr id="43019" name="Line 133"/>
            <p:cNvSpPr>
              <a:spLocks noChangeShapeType="1"/>
            </p:cNvSpPr>
            <p:nvPr/>
          </p:nvSpPr>
          <p:spPr bwMode="auto">
            <a:xfrm flipV="1">
              <a:off x="3600" y="1776"/>
              <a:ext cx="288" cy="288"/>
            </a:xfrm>
            <a:prstGeom prst="line">
              <a:avLst/>
            </a:prstGeom>
            <a:noFill/>
            <a:ln w="952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20" name="Line 134"/>
            <p:cNvSpPr>
              <a:spLocks noChangeShapeType="1"/>
            </p:cNvSpPr>
            <p:nvPr/>
          </p:nvSpPr>
          <p:spPr bwMode="auto">
            <a:xfrm flipH="1" flipV="1">
              <a:off x="4416" y="1776"/>
              <a:ext cx="240" cy="288"/>
            </a:xfrm>
            <a:prstGeom prst="line">
              <a:avLst/>
            </a:prstGeom>
            <a:noFill/>
            <a:ln w="952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21" name="Line 135"/>
            <p:cNvSpPr>
              <a:spLocks noChangeShapeType="1"/>
            </p:cNvSpPr>
            <p:nvPr/>
          </p:nvSpPr>
          <p:spPr bwMode="auto">
            <a:xfrm>
              <a:off x="3648" y="2832"/>
              <a:ext cx="288" cy="288"/>
            </a:xfrm>
            <a:prstGeom prst="line">
              <a:avLst/>
            </a:prstGeom>
            <a:noFill/>
            <a:ln w="9525">
              <a:solidFill>
                <a:schemeClr val="tx1"/>
              </a:solidFill>
              <a:prstDash val="dash"/>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022" name="Line 136"/>
            <p:cNvSpPr>
              <a:spLocks noChangeShapeType="1"/>
            </p:cNvSpPr>
            <p:nvPr/>
          </p:nvSpPr>
          <p:spPr bwMode="auto">
            <a:xfrm flipH="1">
              <a:off x="2880" y="2832"/>
              <a:ext cx="240" cy="240"/>
            </a:xfrm>
            <a:prstGeom prst="line">
              <a:avLst/>
            </a:prstGeom>
            <a:noFill/>
            <a:ln w="952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43023" name="Group 137"/>
            <p:cNvGrpSpPr>
              <a:grpSpLocks/>
            </p:cNvGrpSpPr>
            <p:nvPr/>
          </p:nvGrpSpPr>
          <p:grpSpPr bwMode="auto">
            <a:xfrm>
              <a:off x="4576" y="1768"/>
              <a:ext cx="1008" cy="340"/>
              <a:chOff x="4560" y="1440"/>
              <a:chExt cx="1008" cy="340"/>
            </a:xfrm>
          </p:grpSpPr>
          <p:sp>
            <p:nvSpPr>
              <p:cNvPr id="43027" name="Text Box 138"/>
              <p:cNvSpPr txBox="1">
                <a:spLocks noChangeArrowheads="1"/>
              </p:cNvSpPr>
              <p:nvPr/>
            </p:nvSpPr>
            <p:spPr bwMode="auto">
              <a:xfrm>
                <a:off x="4560" y="1440"/>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signal.cpp</a:t>
                </a:r>
              </a:p>
            </p:txBody>
          </p:sp>
          <p:sp>
            <p:nvSpPr>
              <p:cNvPr id="43028" name="Text Box 139"/>
              <p:cNvSpPr txBox="1">
                <a:spLocks noChangeArrowheads="1"/>
              </p:cNvSpPr>
              <p:nvPr/>
            </p:nvSpPr>
            <p:spPr bwMode="auto">
              <a:xfrm>
                <a:off x="4568" y="1568"/>
                <a:ext cx="8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version = 4.1</a:t>
                </a:r>
              </a:p>
            </p:txBody>
          </p:sp>
        </p:grpSp>
        <p:sp>
          <p:nvSpPr>
            <p:cNvPr id="43024" name="Text Box 140"/>
            <p:cNvSpPr txBox="1">
              <a:spLocks noChangeArrowheads="1"/>
            </p:cNvSpPr>
            <p:nvPr/>
          </p:nvSpPr>
          <p:spPr bwMode="auto">
            <a:xfrm>
              <a:off x="3072" y="1872"/>
              <a:ext cx="10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interp.cpp</a:t>
              </a:r>
            </a:p>
          </p:txBody>
        </p:sp>
        <p:sp>
          <p:nvSpPr>
            <p:cNvPr id="43025" name="Text Box 141"/>
            <p:cNvSpPr txBox="1">
              <a:spLocks noChangeArrowheads="1"/>
            </p:cNvSpPr>
            <p:nvPr/>
          </p:nvSpPr>
          <p:spPr bwMode="auto">
            <a:xfrm>
              <a:off x="2304" y="283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irq.h</a:t>
              </a:r>
            </a:p>
          </p:txBody>
        </p:sp>
        <p:sp>
          <p:nvSpPr>
            <p:cNvPr id="43026" name="Text Box 142"/>
            <p:cNvSpPr txBox="1">
              <a:spLocks noChangeArrowheads="1"/>
            </p:cNvSpPr>
            <p:nvPr/>
          </p:nvSpPr>
          <p:spPr bwMode="auto">
            <a:xfrm>
              <a:off x="3880" y="2832"/>
              <a:ext cx="8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device.cpp</a:t>
              </a:r>
            </a:p>
          </p:txBody>
        </p:sp>
      </p:grpSp>
      <p:sp>
        <p:nvSpPr>
          <p:cNvPr id="43013" name="Text Box 143"/>
          <p:cNvSpPr txBox="1">
            <a:spLocks noChangeArrowheads="1"/>
          </p:cNvSpPr>
          <p:nvPr/>
        </p:nvSpPr>
        <p:spPr bwMode="auto">
          <a:xfrm>
            <a:off x="685800" y="3276600"/>
            <a:ext cx="3124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Modeling source code.</a:t>
            </a:r>
          </a:p>
          <a:p>
            <a:pPr>
              <a:spcBef>
                <a:spcPct val="50000"/>
              </a:spcBef>
            </a:pPr>
            <a:r>
              <a:rPr lang="en-US"/>
              <a:t>[Booch, 99]</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44035" name="Rectangle 2"/>
          <p:cNvSpPr>
            <a:spLocks noGrp="1" noChangeArrowheads="1"/>
          </p:cNvSpPr>
          <p:nvPr>
            <p:ph type="title"/>
          </p:nvPr>
        </p:nvSpPr>
        <p:spPr/>
        <p:txBody>
          <a:bodyPr/>
          <a:lstStyle/>
          <a:p>
            <a:r>
              <a:rPr lang="en-US" smtClean="0"/>
              <a:t>Deployment Diagram</a:t>
            </a:r>
          </a:p>
        </p:txBody>
      </p:sp>
      <p:sp>
        <p:nvSpPr>
          <p:cNvPr id="44036" name="Text Box 3"/>
          <p:cNvSpPr txBox="1">
            <a:spLocks noChangeArrowheads="1"/>
          </p:cNvSpPr>
          <p:nvPr/>
        </p:nvSpPr>
        <p:spPr bwMode="auto">
          <a:xfrm>
            <a:off x="762000" y="1371600"/>
            <a:ext cx="76200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Deployment diagrams are one of the two kinds of diagrams found in modeling the physical aspects of an object-oriented system. They show the configuration of </a:t>
            </a:r>
            <a:r>
              <a:rPr lang="en-US" b="1" i="1"/>
              <a:t>run-time processing</a:t>
            </a:r>
            <a:r>
              <a:rPr lang="en-US"/>
              <a:t> nodes and the components that live on them.</a:t>
            </a:r>
          </a:p>
          <a:p>
            <a:pPr>
              <a:spcBef>
                <a:spcPct val="50000"/>
              </a:spcBef>
            </a:pPr>
            <a:r>
              <a:rPr lang="en-US"/>
              <a:t>Use deployment diagrams to model the </a:t>
            </a:r>
            <a:r>
              <a:rPr lang="en-US" b="1" i="1"/>
              <a:t>static deployment view</a:t>
            </a:r>
            <a:r>
              <a:rPr lang="en-US"/>
              <a:t> of a system. This involves modeling the topology of the hardware on which the system executes.</a:t>
            </a:r>
          </a:p>
          <a:p>
            <a:pPr algn="ctr">
              <a:spcBef>
                <a:spcPct val="50000"/>
              </a:spcBef>
            </a:pPr>
            <a:r>
              <a:rPr lang="en-US"/>
              <a:t>	- </a:t>
            </a:r>
            <a:r>
              <a:rPr lang="en-US" i="1"/>
              <a:t>The UML User Guide, [Booch,99]</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45059" name="Rectangle 2"/>
          <p:cNvSpPr>
            <a:spLocks noGrp="1" noChangeArrowheads="1"/>
          </p:cNvSpPr>
          <p:nvPr>
            <p:ph type="title"/>
          </p:nvPr>
        </p:nvSpPr>
        <p:spPr/>
        <p:txBody>
          <a:bodyPr/>
          <a:lstStyle/>
          <a:p>
            <a:r>
              <a:rPr lang="en-US" smtClean="0"/>
              <a:t>Deployment Diagram</a:t>
            </a:r>
          </a:p>
        </p:txBody>
      </p:sp>
      <p:sp>
        <p:nvSpPr>
          <p:cNvPr id="45060" name="Text Box 3"/>
          <p:cNvSpPr txBox="1">
            <a:spLocks noChangeArrowheads="1"/>
          </p:cNvSpPr>
          <p:nvPr/>
        </p:nvSpPr>
        <p:spPr bwMode="auto">
          <a:xfrm>
            <a:off x="533400" y="1295400"/>
            <a:ext cx="80010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A component is a physical unit of implementation with well-defined interfaces that is intended to be used as a replaceable part of a system. Well designed components do not depend directly on other components, but rather on interfaces that components support.</a:t>
            </a:r>
          </a:p>
          <a:p>
            <a:pPr>
              <a:spcBef>
                <a:spcPct val="50000"/>
              </a:spcBef>
            </a:pPr>
            <a:r>
              <a:rPr lang="en-US"/>
              <a:t>	- </a:t>
            </a:r>
            <a:r>
              <a:rPr lang="en-US" i="1"/>
              <a:t>The UML Reference Manual, [Rumbaugh,99]</a:t>
            </a:r>
            <a:endParaRPr lang="en-US"/>
          </a:p>
        </p:txBody>
      </p:sp>
      <p:grpSp>
        <p:nvGrpSpPr>
          <p:cNvPr id="45061" name="Group 4"/>
          <p:cNvGrpSpPr>
            <a:grpSpLocks/>
          </p:cNvGrpSpPr>
          <p:nvPr/>
        </p:nvGrpSpPr>
        <p:grpSpPr bwMode="auto">
          <a:xfrm>
            <a:off x="1752600" y="4114800"/>
            <a:ext cx="5715000" cy="1466850"/>
            <a:chOff x="672" y="1296"/>
            <a:chExt cx="3600" cy="924"/>
          </a:xfrm>
        </p:grpSpPr>
        <p:grpSp>
          <p:nvGrpSpPr>
            <p:cNvPr id="45062" name="Group 5"/>
            <p:cNvGrpSpPr>
              <a:grpSpLocks/>
            </p:cNvGrpSpPr>
            <p:nvPr/>
          </p:nvGrpSpPr>
          <p:grpSpPr bwMode="auto">
            <a:xfrm>
              <a:off x="672" y="1296"/>
              <a:ext cx="3176" cy="924"/>
              <a:chOff x="672" y="1296"/>
              <a:chExt cx="3176" cy="924"/>
            </a:xfrm>
          </p:grpSpPr>
          <p:grpSp>
            <p:nvGrpSpPr>
              <p:cNvPr id="45064" name="Group 6"/>
              <p:cNvGrpSpPr>
                <a:grpSpLocks/>
              </p:cNvGrpSpPr>
              <p:nvPr/>
            </p:nvGrpSpPr>
            <p:grpSpPr bwMode="auto">
              <a:xfrm>
                <a:off x="672" y="1680"/>
                <a:ext cx="1357" cy="540"/>
                <a:chOff x="719" y="2976"/>
                <a:chExt cx="1357" cy="540"/>
              </a:xfrm>
            </p:grpSpPr>
            <p:sp>
              <p:nvSpPr>
                <p:cNvPr id="45075" name="Rectangle 7"/>
                <p:cNvSpPr>
                  <a:spLocks noChangeArrowheads="1"/>
                </p:cNvSpPr>
                <p:nvPr/>
              </p:nvSpPr>
              <p:spPr bwMode="auto">
                <a:xfrm>
                  <a:off x="879" y="2976"/>
                  <a:ext cx="1197" cy="5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5076" name="Rectangle 8"/>
                <p:cNvSpPr>
                  <a:spLocks noChangeArrowheads="1"/>
                </p:cNvSpPr>
                <p:nvPr/>
              </p:nvSpPr>
              <p:spPr bwMode="auto">
                <a:xfrm>
                  <a:off x="719" y="3048"/>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5077" name="Rectangle 9"/>
                <p:cNvSpPr>
                  <a:spLocks noChangeArrowheads="1"/>
                </p:cNvSpPr>
                <p:nvPr/>
              </p:nvSpPr>
              <p:spPr bwMode="auto">
                <a:xfrm>
                  <a:off x="719" y="3300"/>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45065" name="Group 10"/>
              <p:cNvGrpSpPr>
                <a:grpSpLocks/>
              </p:cNvGrpSpPr>
              <p:nvPr/>
            </p:nvGrpSpPr>
            <p:grpSpPr bwMode="auto">
              <a:xfrm>
                <a:off x="2016" y="1776"/>
                <a:ext cx="576" cy="96"/>
                <a:chOff x="2016" y="1776"/>
                <a:chExt cx="576" cy="96"/>
              </a:xfrm>
            </p:grpSpPr>
            <p:sp>
              <p:nvSpPr>
                <p:cNvPr id="45073" name="Oval 11"/>
                <p:cNvSpPr>
                  <a:spLocks noChangeArrowheads="1"/>
                </p:cNvSpPr>
                <p:nvPr/>
              </p:nvSpPr>
              <p:spPr bwMode="auto">
                <a:xfrm>
                  <a:off x="2496" y="177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5074" name="Line 12"/>
                <p:cNvSpPr>
                  <a:spLocks noChangeShapeType="1"/>
                </p:cNvSpPr>
                <p:nvPr/>
              </p:nvSpPr>
              <p:spPr bwMode="auto">
                <a:xfrm flipH="1">
                  <a:off x="2016" y="1824"/>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45066" name="Text Box 13"/>
              <p:cNvSpPr txBox="1">
                <a:spLocks noChangeArrowheads="1"/>
              </p:cNvSpPr>
              <p:nvPr/>
            </p:nvSpPr>
            <p:spPr bwMode="auto">
              <a:xfrm>
                <a:off x="2600" y="1712"/>
                <a:ext cx="12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spell-check</a:t>
                </a:r>
              </a:p>
            </p:txBody>
          </p:sp>
          <p:sp>
            <p:nvSpPr>
              <p:cNvPr id="45067" name="Text Box 14"/>
              <p:cNvSpPr txBox="1">
                <a:spLocks noChangeArrowheads="1"/>
              </p:cNvSpPr>
              <p:nvPr/>
            </p:nvSpPr>
            <p:spPr bwMode="auto">
              <a:xfrm>
                <a:off x="1104" y="1872"/>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Dictionary</a:t>
                </a:r>
              </a:p>
            </p:txBody>
          </p:sp>
          <p:grpSp>
            <p:nvGrpSpPr>
              <p:cNvPr id="45068" name="Group 15"/>
              <p:cNvGrpSpPr>
                <a:grpSpLocks/>
              </p:cNvGrpSpPr>
              <p:nvPr/>
            </p:nvGrpSpPr>
            <p:grpSpPr bwMode="auto">
              <a:xfrm>
                <a:off x="2016" y="2064"/>
                <a:ext cx="576" cy="96"/>
                <a:chOff x="2016" y="1776"/>
                <a:chExt cx="576" cy="96"/>
              </a:xfrm>
            </p:grpSpPr>
            <p:sp>
              <p:nvSpPr>
                <p:cNvPr id="45071" name="Oval 16"/>
                <p:cNvSpPr>
                  <a:spLocks noChangeArrowheads="1"/>
                </p:cNvSpPr>
                <p:nvPr/>
              </p:nvSpPr>
              <p:spPr bwMode="auto">
                <a:xfrm>
                  <a:off x="2496" y="177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5072" name="Line 17"/>
                <p:cNvSpPr>
                  <a:spLocks noChangeShapeType="1"/>
                </p:cNvSpPr>
                <p:nvPr/>
              </p:nvSpPr>
              <p:spPr bwMode="auto">
                <a:xfrm flipH="1">
                  <a:off x="2016" y="1824"/>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45069" name="Text Box 18"/>
              <p:cNvSpPr txBox="1">
                <a:spLocks noChangeArrowheads="1"/>
              </p:cNvSpPr>
              <p:nvPr/>
            </p:nvSpPr>
            <p:spPr bwMode="auto">
              <a:xfrm>
                <a:off x="2592" y="1976"/>
                <a:ext cx="12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synonyms</a:t>
                </a:r>
              </a:p>
            </p:txBody>
          </p:sp>
          <p:sp>
            <p:nvSpPr>
              <p:cNvPr id="45070" name="Text Box 19"/>
              <p:cNvSpPr txBox="1">
                <a:spLocks noChangeArrowheads="1"/>
              </p:cNvSpPr>
              <p:nvPr/>
            </p:nvSpPr>
            <p:spPr bwMode="auto">
              <a:xfrm>
                <a:off x="960" y="1296"/>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i="1">
                    <a:solidFill>
                      <a:schemeClr val="accent2"/>
                    </a:solidFill>
                  </a:rPr>
                  <a:t>component</a:t>
                </a:r>
              </a:p>
            </p:txBody>
          </p:sp>
        </p:grpSp>
        <p:sp>
          <p:nvSpPr>
            <p:cNvPr id="45063" name="Text Box 20"/>
            <p:cNvSpPr txBox="1">
              <a:spLocks noChangeArrowheads="1"/>
            </p:cNvSpPr>
            <p:nvPr/>
          </p:nvSpPr>
          <p:spPr bwMode="auto">
            <a:xfrm>
              <a:off x="3360" y="180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i="1">
                  <a:solidFill>
                    <a:schemeClr val="accent2"/>
                  </a:solidFill>
                </a:rPr>
                <a:t>interfaces</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46083" name="Rectangle 2"/>
          <p:cNvSpPr>
            <a:spLocks noGrp="1" noChangeArrowheads="1"/>
          </p:cNvSpPr>
          <p:nvPr>
            <p:ph type="title"/>
          </p:nvPr>
        </p:nvSpPr>
        <p:spPr/>
        <p:txBody>
          <a:bodyPr/>
          <a:lstStyle/>
          <a:p>
            <a:r>
              <a:rPr lang="en-US" smtClean="0"/>
              <a:t>Deployment Diagram</a:t>
            </a:r>
          </a:p>
        </p:txBody>
      </p:sp>
      <p:grpSp>
        <p:nvGrpSpPr>
          <p:cNvPr id="46084" name="Group 3"/>
          <p:cNvGrpSpPr>
            <a:grpSpLocks/>
          </p:cNvGrpSpPr>
          <p:nvPr/>
        </p:nvGrpSpPr>
        <p:grpSpPr bwMode="auto">
          <a:xfrm>
            <a:off x="1066800" y="2209800"/>
            <a:ext cx="2154238" cy="857250"/>
            <a:chOff x="719" y="2976"/>
            <a:chExt cx="1357" cy="540"/>
          </a:xfrm>
        </p:grpSpPr>
        <p:sp>
          <p:nvSpPr>
            <p:cNvPr id="46115" name="Rectangle 4"/>
            <p:cNvSpPr>
              <a:spLocks noChangeArrowheads="1"/>
            </p:cNvSpPr>
            <p:nvPr/>
          </p:nvSpPr>
          <p:spPr bwMode="auto">
            <a:xfrm>
              <a:off x="879" y="2976"/>
              <a:ext cx="1197" cy="5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6116" name="Rectangle 5"/>
            <p:cNvSpPr>
              <a:spLocks noChangeArrowheads="1"/>
            </p:cNvSpPr>
            <p:nvPr/>
          </p:nvSpPr>
          <p:spPr bwMode="auto">
            <a:xfrm>
              <a:off x="719" y="3048"/>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6117" name="Rectangle 6"/>
            <p:cNvSpPr>
              <a:spLocks noChangeArrowheads="1"/>
            </p:cNvSpPr>
            <p:nvPr/>
          </p:nvSpPr>
          <p:spPr bwMode="auto">
            <a:xfrm>
              <a:off x="719" y="3300"/>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46085" name="Oval 7"/>
          <p:cNvSpPr>
            <a:spLocks noChangeArrowheads="1"/>
          </p:cNvSpPr>
          <p:nvPr/>
        </p:nvSpPr>
        <p:spPr bwMode="auto">
          <a:xfrm>
            <a:off x="3962400" y="2819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6086" name="Line 8"/>
          <p:cNvSpPr>
            <a:spLocks noChangeShapeType="1"/>
          </p:cNvSpPr>
          <p:nvPr/>
        </p:nvSpPr>
        <p:spPr bwMode="auto">
          <a:xfrm flipH="1">
            <a:off x="3200400" y="2895600"/>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6087" name="Text Box 9"/>
          <p:cNvSpPr txBox="1">
            <a:spLocks noChangeArrowheads="1"/>
          </p:cNvSpPr>
          <p:nvPr/>
        </p:nvSpPr>
        <p:spPr bwMode="auto">
          <a:xfrm>
            <a:off x="4114800" y="27432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Update</a:t>
            </a:r>
          </a:p>
        </p:txBody>
      </p:sp>
      <p:sp>
        <p:nvSpPr>
          <p:cNvPr id="46088" name="Text Box 10"/>
          <p:cNvSpPr txBox="1">
            <a:spLocks noChangeArrowheads="1"/>
          </p:cNvSpPr>
          <p:nvPr/>
        </p:nvSpPr>
        <p:spPr bwMode="auto">
          <a:xfrm>
            <a:off x="1752600" y="2667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Transactions</a:t>
            </a:r>
          </a:p>
        </p:txBody>
      </p:sp>
      <p:grpSp>
        <p:nvGrpSpPr>
          <p:cNvPr id="46089" name="Group 11"/>
          <p:cNvGrpSpPr>
            <a:grpSpLocks/>
          </p:cNvGrpSpPr>
          <p:nvPr/>
        </p:nvGrpSpPr>
        <p:grpSpPr bwMode="auto">
          <a:xfrm>
            <a:off x="4114800" y="1295400"/>
            <a:ext cx="2154238" cy="857250"/>
            <a:chOff x="719" y="2976"/>
            <a:chExt cx="1357" cy="540"/>
          </a:xfrm>
        </p:grpSpPr>
        <p:sp>
          <p:nvSpPr>
            <p:cNvPr id="46112" name="Rectangle 12"/>
            <p:cNvSpPr>
              <a:spLocks noChangeArrowheads="1"/>
            </p:cNvSpPr>
            <p:nvPr/>
          </p:nvSpPr>
          <p:spPr bwMode="auto">
            <a:xfrm>
              <a:off x="879" y="2976"/>
              <a:ext cx="1197" cy="5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6113" name="Rectangle 13"/>
            <p:cNvSpPr>
              <a:spLocks noChangeArrowheads="1"/>
            </p:cNvSpPr>
            <p:nvPr/>
          </p:nvSpPr>
          <p:spPr bwMode="auto">
            <a:xfrm>
              <a:off x="719" y="3048"/>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6114" name="Rectangle 14"/>
            <p:cNvSpPr>
              <a:spLocks noChangeArrowheads="1"/>
            </p:cNvSpPr>
            <p:nvPr/>
          </p:nvSpPr>
          <p:spPr bwMode="auto">
            <a:xfrm>
              <a:off x="719" y="3300"/>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46090" name="Text Box 15"/>
          <p:cNvSpPr txBox="1">
            <a:spLocks noChangeArrowheads="1"/>
          </p:cNvSpPr>
          <p:nvPr/>
        </p:nvSpPr>
        <p:spPr bwMode="auto">
          <a:xfrm>
            <a:off x="5029200" y="17526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Account</a:t>
            </a:r>
            <a:endParaRPr lang="en-US" sz="1600" b="1" u="sng"/>
          </a:p>
        </p:txBody>
      </p:sp>
      <p:sp>
        <p:nvSpPr>
          <p:cNvPr id="46091" name="Text Box 16"/>
          <p:cNvSpPr txBox="1">
            <a:spLocks noChangeArrowheads="1"/>
          </p:cNvSpPr>
          <p:nvPr/>
        </p:nvSpPr>
        <p:spPr bwMode="auto">
          <a:xfrm>
            <a:off x="5715000" y="54102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[Rumbaugh,99]</a:t>
            </a:r>
          </a:p>
        </p:txBody>
      </p:sp>
      <p:sp>
        <p:nvSpPr>
          <p:cNvPr id="46092" name="Line 17"/>
          <p:cNvSpPr>
            <a:spLocks noChangeShapeType="1"/>
          </p:cNvSpPr>
          <p:nvPr/>
        </p:nvSpPr>
        <p:spPr bwMode="auto">
          <a:xfrm flipV="1">
            <a:off x="2362200" y="1524000"/>
            <a:ext cx="1752600" cy="685800"/>
          </a:xfrm>
          <a:prstGeom prst="line">
            <a:avLst/>
          </a:prstGeom>
          <a:noFill/>
          <a:ln w="2857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46093" name="Group 18"/>
          <p:cNvGrpSpPr>
            <a:grpSpLocks/>
          </p:cNvGrpSpPr>
          <p:nvPr/>
        </p:nvGrpSpPr>
        <p:grpSpPr bwMode="auto">
          <a:xfrm>
            <a:off x="4876800" y="4267200"/>
            <a:ext cx="2154238" cy="857250"/>
            <a:chOff x="719" y="2976"/>
            <a:chExt cx="1357" cy="540"/>
          </a:xfrm>
        </p:grpSpPr>
        <p:sp>
          <p:nvSpPr>
            <p:cNvPr id="46109" name="Rectangle 19"/>
            <p:cNvSpPr>
              <a:spLocks noChangeArrowheads="1"/>
            </p:cNvSpPr>
            <p:nvPr/>
          </p:nvSpPr>
          <p:spPr bwMode="auto">
            <a:xfrm>
              <a:off x="879" y="2976"/>
              <a:ext cx="1197" cy="5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6110" name="Rectangle 20"/>
            <p:cNvSpPr>
              <a:spLocks noChangeArrowheads="1"/>
            </p:cNvSpPr>
            <p:nvPr/>
          </p:nvSpPr>
          <p:spPr bwMode="auto">
            <a:xfrm>
              <a:off x="719" y="3048"/>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6111" name="Rectangle 21"/>
            <p:cNvSpPr>
              <a:spLocks noChangeArrowheads="1"/>
            </p:cNvSpPr>
            <p:nvPr/>
          </p:nvSpPr>
          <p:spPr bwMode="auto">
            <a:xfrm>
              <a:off x="719" y="3300"/>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46094" name="Text Box 22"/>
          <p:cNvSpPr txBox="1">
            <a:spLocks noChangeArrowheads="1"/>
          </p:cNvSpPr>
          <p:nvPr/>
        </p:nvSpPr>
        <p:spPr bwMode="auto">
          <a:xfrm>
            <a:off x="5638800" y="46482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ATM-GUI</a:t>
            </a:r>
          </a:p>
        </p:txBody>
      </p:sp>
      <p:sp>
        <p:nvSpPr>
          <p:cNvPr id="46095" name="Line 23"/>
          <p:cNvSpPr>
            <a:spLocks noChangeShapeType="1"/>
          </p:cNvSpPr>
          <p:nvPr/>
        </p:nvSpPr>
        <p:spPr bwMode="auto">
          <a:xfrm flipH="1" flipV="1">
            <a:off x="4038600" y="2984500"/>
            <a:ext cx="1905000" cy="1282700"/>
          </a:xfrm>
          <a:prstGeom prst="line">
            <a:avLst/>
          </a:prstGeom>
          <a:noFill/>
          <a:ln w="31750">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6096" name="Text Box 24"/>
          <p:cNvSpPr txBox="1">
            <a:spLocks noChangeArrowheads="1"/>
          </p:cNvSpPr>
          <p:nvPr/>
        </p:nvSpPr>
        <p:spPr bwMode="auto">
          <a:xfrm>
            <a:off x="4800600" y="149225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&lt;&lt;database&gt;&gt;</a:t>
            </a:r>
          </a:p>
        </p:txBody>
      </p:sp>
      <p:sp>
        <p:nvSpPr>
          <p:cNvPr id="46097" name="Text Box 25"/>
          <p:cNvSpPr txBox="1">
            <a:spLocks noChangeArrowheads="1"/>
          </p:cNvSpPr>
          <p:nvPr/>
        </p:nvSpPr>
        <p:spPr bwMode="auto">
          <a:xfrm>
            <a:off x="304800" y="3733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i="1">
                <a:solidFill>
                  <a:schemeClr val="accent2"/>
                </a:solidFill>
              </a:rPr>
              <a:t>component</a:t>
            </a:r>
          </a:p>
        </p:txBody>
      </p:sp>
      <p:sp>
        <p:nvSpPr>
          <p:cNvPr id="46098" name="Line 26"/>
          <p:cNvSpPr>
            <a:spLocks noChangeShapeType="1"/>
          </p:cNvSpPr>
          <p:nvPr/>
        </p:nvSpPr>
        <p:spPr bwMode="auto">
          <a:xfrm flipV="1">
            <a:off x="1066800" y="3124200"/>
            <a:ext cx="685800" cy="685800"/>
          </a:xfrm>
          <a:prstGeom prst="line">
            <a:avLst/>
          </a:prstGeom>
          <a:noFill/>
          <a:ln w="9525">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6099" name="Text Box 27"/>
          <p:cNvSpPr txBox="1">
            <a:spLocks noChangeArrowheads="1"/>
          </p:cNvSpPr>
          <p:nvPr/>
        </p:nvSpPr>
        <p:spPr bwMode="auto">
          <a:xfrm>
            <a:off x="533400" y="50292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i="1">
                <a:solidFill>
                  <a:schemeClr val="accent2"/>
                </a:solidFill>
              </a:rPr>
              <a:t>realization dependency</a:t>
            </a:r>
          </a:p>
        </p:txBody>
      </p:sp>
      <p:sp>
        <p:nvSpPr>
          <p:cNvPr id="46100" name="Line 28"/>
          <p:cNvSpPr>
            <a:spLocks noChangeShapeType="1"/>
          </p:cNvSpPr>
          <p:nvPr/>
        </p:nvSpPr>
        <p:spPr bwMode="auto">
          <a:xfrm flipV="1">
            <a:off x="2057400" y="2895600"/>
            <a:ext cx="1600200" cy="2209800"/>
          </a:xfrm>
          <a:prstGeom prst="line">
            <a:avLst/>
          </a:prstGeom>
          <a:noFill/>
          <a:ln w="9525">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6101" name="Text Box 29"/>
          <p:cNvSpPr txBox="1">
            <a:spLocks noChangeArrowheads="1"/>
          </p:cNvSpPr>
          <p:nvPr/>
        </p:nvSpPr>
        <p:spPr bwMode="auto">
          <a:xfrm>
            <a:off x="6019800" y="26670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i="1">
                <a:solidFill>
                  <a:schemeClr val="accent2"/>
                </a:solidFill>
              </a:rPr>
              <a:t>interface</a:t>
            </a:r>
          </a:p>
        </p:txBody>
      </p:sp>
      <p:sp>
        <p:nvSpPr>
          <p:cNvPr id="46102" name="Text Box 30"/>
          <p:cNvSpPr txBox="1">
            <a:spLocks noChangeArrowheads="1"/>
          </p:cNvSpPr>
          <p:nvPr/>
        </p:nvSpPr>
        <p:spPr bwMode="auto">
          <a:xfrm>
            <a:off x="6096000" y="3352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i="1">
                <a:solidFill>
                  <a:schemeClr val="accent2"/>
                </a:solidFill>
              </a:rPr>
              <a:t>usage dependency</a:t>
            </a:r>
          </a:p>
        </p:txBody>
      </p:sp>
      <p:sp>
        <p:nvSpPr>
          <p:cNvPr id="46103" name="Line 31"/>
          <p:cNvSpPr>
            <a:spLocks noChangeShapeType="1"/>
          </p:cNvSpPr>
          <p:nvPr/>
        </p:nvSpPr>
        <p:spPr bwMode="auto">
          <a:xfrm flipH="1">
            <a:off x="5105400" y="3581400"/>
            <a:ext cx="990600" cy="0"/>
          </a:xfrm>
          <a:prstGeom prst="line">
            <a:avLst/>
          </a:prstGeom>
          <a:noFill/>
          <a:ln w="9525">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6104" name="Line 32"/>
          <p:cNvSpPr>
            <a:spLocks noChangeShapeType="1"/>
          </p:cNvSpPr>
          <p:nvPr/>
        </p:nvSpPr>
        <p:spPr bwMode="auto">
          <a:xfrm flipH="1">
            <a:off x="4902200" y="2933700"/>
            <a:ext cx="1143000" cy="0"/>
          </a:xfrm>
          <a:prstGeom prst="line">
            <a:avLst/>
          </a:prstGeom>
          <a:noFill/>
          <a:ln w="9525">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46105" name="Group 33"/>
          <p:cNvGrpSpPr>
            <a:grpSpLocks/>
          </p:cNvGrpSpPr>
          <p:nvPr/>
        </p:nvGrpSpPr>
        <p:grpSpPr bwMode="auto">
          <a:xfrm>
            <a:off x="7162800" y="1257300"/>
            <a:ext cx="1905000" cy="762000"/>
            <a:chOff x="4416" y="768"/>
            <a:chExt cx="1200" cy="480"/>
          </a:xfrm>
        </p:grpSpPr>
        <p:sp>
          <p:nvSpPr>
            <p:cNvPr id="46107" name="Text Box 34"/>
            <p:cNvSpPr txBox="1">
              <a:spLocks noChangeArrowheads="1"/>
            </p:cNvSpPr>
            <p:nvPr/>
          </p:nvSpPr>
          <p:spPr bwMode="auto">
            <a:xfrm>
              <a:off x="4416" y="768"/>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i="1">
                  <a:solidFill>
                    <a:schemeClr val="accent2"/>
                  </a:solidFill>
                </a:rPr>
                <a:t>stereotyped</a:t>
              </a:r>
            </a:p>
          </p:txBody>
        </p:sp>
        <p:sp>
          <p:nvSpPr>
            <p:cNvPr id="46108" name="Text Box 35"/>
            <p:cNvSpPr txBox="1">
              <a:spLocks noChangeArrowheads="1"/>
            </p:cNvSpPr>
            <p:nvPr/>
          </p:nvSpPr>
          <p:spPr bwMode="auto">
            <a:xfrm>
              <a:off x="4416" y="960"/>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i="1">
                  <a:solidFill>
                    <a:schemeClr val="accent2"/>
                  </a:solidFill>
                </a:rPr>
                <a:t>component</a:t>
              </a:r>
            </a:p>
          </p:txBody>
        </p:sp>
      </p:grpSp>
      <p:sp>
        <p:nvSpPr>
          <p:cNvPr id="46106" name="Line 36"/>
          <p:cNvSpPr>
            <a:spLocks noChangeShapeType="1"/>
          </p:cNvSpPr>
          <p:nvPr/>
        </p:nvSpPr>
        <p:spPr bwMode="auto">
          <a:xfrm flipH="1">
            <a:off x="6324600" y="1676400"/>
            <a:ext cx="838200" cy="0"/>
          </a:xfrm>
          <a:prstGeom prst="line">
            <a:avLst/>
          </a:prstGeom>
          <a:noFill/>
          <a:ln w="9525">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47107" name="Rectangle 2"/>
          <p:cNvSpPr>
            <a:spLocks noGrp="1" noChangeArrowheads="1"/>
          </p:cNvSpPr>
          <p:nvPr>
            <p:ph type="title"/>
          </p:nvPr>
        </p:nvSpPr>
        <p:spPr/>
        <p:txBody>
          <a:bodyPr/>
          <a:lstStyle/>
          <a:p>
            <a:r>
              <a:rPr lang="en-US" smtClean="0"/>
              <a:t>Deployment Diagram</a:t>
            </a:r>
          </a:p>
        </p:txBody>
      </p:sp>
      <p:sp>
        <p:nvSpPr>
          <p:cNvPr id="47108" name="Rectangle 3"/>
          <p:cNvSpPr>
            <a:spLocks noChangeArrowheads="1"/>
          </p:cNvSpPr>
          <p:nvPr/>
        </p:nvSpPr>
        <p:spPr bwMode="auto">
          <a:xfrm>
            <a:off x="762000" y="4114800"/>
            <a:ext cx="4876800" cy="18288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ru-RU"/>
          </a:p>
        </p:txBody>
      </p:sp>
      <p:grpSp>
        <p:nvGrpSpPr>
          <p:cNvPr id="47109" name="Group 4"/>
          <p:cNvGrpSpPr>
            <a:grpSpLocks/>
          </p:cNvGrpSpPr>
          <p:nvPr/>
        </p:nvGrpSpPr>
        <p:grpSpPr bwMode="auto">
          <a:xfrm>
            <a:off x="3276600" y="4724400"/>
            <a:ext cx="2154238" cy="857250"/>
            <a:chOff x="719" y="2976"/>
            <a:chExt cx="1357" cy="540"/>
          </a:xfrm>
        </p:grpSpPr>
        <p:sp>
          <p:nvSpPr>
            <p:cNvPr id="47130" name="Rectangle 5"/>
            <p:cNvSpPr>
              <a:spLocks noChangeArrowheads="1"/>
            </p:cNvSpPr>
            <p:nvPr/>
          </p:nvSpPr>
          <p:spPr bwMode="auto">
            <a:xfrm>
              <a:off x="879" y="2976"/>
              <a:ext cx="1197" cy="5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7131" name="Rectangle 6"/>
            <p:cNvSpPr>
              <a:spLocks noChangeArrowheads="1"/>
            </p:cNvSpPr>
            <p:nvPr/>
          </p:nvSpPr>
          <p:spPr bwMode="auto">
            <a:xfrm>
              <a:off x="719" y="3048"/>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7132" name="Rectangle 7"/>
            <p:cNvSpPr>
              <a:spLocks noChangeArrowheads="1"/>
            </p:cNvSpPr>
            <p:nvPr/>
          </p:nvSpPr>
          <p:spPr bwMode="auto">
            <a:xfrm>
              <a:off x="719" y="3300"/>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47110" name="Rectangle 8"/>
          <p:cNvSpPr>
            <a:spLocks noChangeArrowheads="1"/>
          </p:cNvSpPr>
          <p:nvPr/>
        </p:nvSpPr>
        <p:spPr bwMode="auto">
          <a:xfrm>
            <a:off x="762000" y="1524000"/>
            <a:ext cx="4876800" cy="18288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ru-RU"/>
          </a:p>
        </p:txBody>
      </p:sp>
      <p:sp>
        <p:nvSpPr>
          <p:cNvPr id="47111" name="Rectangle 9"/>
          <p:cNvSpPr>
            <a:spLocks noChangeArrowheads="1"/>
          </p:cNvSpPr>
          <p:nvPr/>
        </p:nvSpPr>
        <p:spPr bwMode="auto">
          <a:xfrm>
            <a:off x="4117975" y="1638300"/>
            <a:ext cx="1330325" cy="1028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47112" name="Group 10"/>
          <p:cNvGrpSpPr>
            <a:grpSpLocks/>
          </p:cNvGrpSpPr>
          <p:nvPr/>
        </p:nvGrpSpPr>
        <p:grpSpPr bwMode="auto">
          <a:xfrm>
            <a:off x="1066800" y="2362200"/>
            <a:ext cx="2154238" cy="857250"/>
            <a:chOff x="719" y="2976"/>
            <a:chExt cx="1357" cy="540"/>
          </a:xfrm>
        </p:grpSpPr>
        <p:sp>
          <p:nvSpPr>
            <p:cNvPr id="47127" name="Rectangle 11"/>
            <p:cNvSpPr>
              <a:spLocks noChangeArrowheads="1"/>
            </p:cNvSpPr>
            <p:nvPr/>
          </p:nvSpPr>
          <p:spPr bwMode="auto">
            <a:xfrm>
              <a:off x="879" y="2976"/>
              <a:ext cx="1197" cy="5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7128" name="Rectangle 12"/>
            <p:cNvSpPr>
              <a:spLocks noChangeArrowheads="1"/>
            </p:cNvSpPr>
            <p:nvPr/>
          </p:nvSpPr>
          <p:spPr bwMode="auto">
            <a:xfrm>
              <a:off x="719" y="3048"/>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7129" name="Rectangle 13"/>
            <p:cNvSpPr>
              <a:spLocks noChangeArrowheads="1"/>
            </p:cNvSpPr>
            <p:nvPr/>
          </p:nvSpPr>
          <p:spPr bwMode="auto">
            <a:xfrm>
              <a:off x="719" y="3300"/>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47113" name="Line 14"/>
          <p:cNvSpPr>
            <a:spLocks noChangeShapeType="1"/>
          </p:cNvSpPr>
          <p:nvPr/>
        </p:nvSpPr>
        <p:spPr bwMode="auto">
          <a:xfrm>
            <a:off x="2438400" y="3352800"/>
            <a:ext cx="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7114" name="Oval 15"/>
          <p:cNvSpPr>
            <a:spLocks noChangeArrowheads="1"/>
          </p:cNvSpPr>
          <p:nvPr/>
        </p:nvSpPr>
        <p:spPr bwMode="auto">
          <a:xfrm>
            <a:off x="3962400" y="2971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7115" name="Line 16"/>
          <p:cNvSpPr>
            <a:spLocks noChangeShapeType="1"/>
          </p:cNvSpPr>
          <p:nvPr/>
        </p:nvSpPr>
        <p:spPr bwMode="auto">
          <a:xfrm flipH="1">
            <a:off x="3200400" y="30480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7116" name="Text Box 17"/>
          <p:cNvSpPr txBox="1">
            <a:spLocks noChangeArrowheads="1"/>
          </p:cNvSpPr>
          <p:nvPr/>
        </p:nvSpPr>
        <p:spPr bwMode="auto">
          <a:xfrm>
            <a:off x="4114800" y="2895600"/>
            <a:ext cx="1981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reservations</a:t>
            </a:r>
          </a:p>
        </p:txBody>
      </p:sp>
      <p:sp>
        <p:nvSpPr>
          <p:cNvPr id="47117" name="Text Box 18"/>
          <p:cNvSpPr txBox="1">
            <a:spLocks noChangeArrowheads="1"/>
          </p:cNvSpPr>
          <p:nvPr/>
        </p:nvSpPr>
        <p:spPr bwMode="auto">
          <a:xfrm>
            <a:off x="4089400" y="16764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&lt;&lt;database&gt;&gt;</a:t>
            </a:r>
          </a:p>
        </p:txBody>
      </p:sp>
      <p:sp>
        <p:nvSpPr>
          <p:cNvPr id="47118" name="Text Box 19"/>
          <p:cNvSpPr txBox="1">
            <a:spLocks noChangeArrowheads="1"/>
          </p:cNvSpPr>
          <p:nvPr/>
        </p:nvSpPr>
        <p:spPr bwMode="auto">
          <a:xfrm>
            <a:off x="4191000" y="213360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u="sng"/>
              <a:t>meetingsDB</a:t>
            </a:r>
          </a:p>
        </p:txBody>
      </p:sp>
      <p:sp>
        <p:nvSpPr>
          <p:cNvPr id="47119" name="Text Box 20"/>
          <p:cNvSpPr txBox="1">
            <a:spLocks noChangeArrowheads="1"/>
          </p:cNvSpPr>
          <p:nvPr/>
        </p:nvSpPr>
        <p:spPr bwMode="auto">
          <a:xfrm>
            <a:off x="1828800" y="28194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u="sng"/>
              <a:t>:Scheduler</a:t>
            </a:r>
          </a:p>
        </p:txBody>
      </p:sp>
      <p:sp>
        <p:nvSpPr>
          <p:cNvPr id="47120" name="Text Box 21"/>
          <p:cNvSpPr txBox="1">
            <a:spLocks noChangeArrowheads="1"/>
          </p:cNvSpPr>
          <p:nvPr/>
        </p:nvSpPr>
        <p:spPr bwMode="auto">
          <a:xfrm>
            <a:off x="762000" y="15240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b="1" u="sng"/>
              <a:t>server:HostMachine</a:t>
            </a:r>
          </a:p>
        </p:txBody>
      </p:sp>
      <p:sp>
        <p:nvSpPr>
          <p:cNvPr id="47121" name="Text Box 22"/>
          <p:cNvSpPr txBox="1">
            <a:spLocks noChangeArrowheads="1"/>
          </p:cNvSpPr>
          <p:nvPr/>
        </p:nvSpPr>
        <p:spPr bwMode="auto">
          <a:xfrm>
            <a:off x="762000" y="41148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800" b="1" u="sng"/>
              <a:t>clientMachine:PC</a:t>
            </a:r>
          </a:p>
        </p:txBody>
      </p:sp>
      <p:sp>
        <p:nvSpPr>
          <p:cNvPr id="47122" name="Text Box 23"/>
          <p:cNvSpPr txBox="1">
            <a:spLocks noChangeArrowheads="1"/>
          </p:cNvSpPr>
          <p:nvPr/>
        </p:nvSpPr>
        <p:spPr bwMode="auto">
          <a:xfrm>
            <a:off x="3962400" y="51816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u="sng"/>
              <a:t>:Planner</a:t>
            </a:r>
          </a:p>
        </p:txBody>
      </p:sp>
      <p:sp>
        <p:nvSpPr>
          <p:cNvPr id="47123" name="Line 24"/>
          <p:cNvSpPr>
            <a:spLocks noChangeShapeType="1"/>
          </p:cNvSpPr>
          <p:nvPr/>
        </p:nvSpPr>
        <p:spPr bwMode="auto">
          <a:xfrm flipV="1">
            <a:off x="3200400" y="2209800"/>
            <a:ext cx="914400" cy="381000"/>
          </a:xfrm>
          <a:prstGeom prst="line">
            <a:avLst/>
          </a:prstGeom>
          <a:noFill/>
          <a:ln w="952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7124" name="Line 25"/>
          <p:cNvSpPr>
            <a:spLocks noChangeShapeType="1"/>
          </p:cNvSpPr>
          <p:nvPr/>
        </p:nvSpPr>
        <p:spPr bwMode="auto">
          <a:xfrm flipH="1" flipV="1">
            <a:off x="4114800" y="3124200"/>
            <a:ext cx="533400" cy="1600200"/>
          </a:xfrm>
          <a:prstGeom prst="line">
            <a:avLst/>
          </a:prstGeom>
          <a:noFill/>
          <a:ln w="952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7125" name="Text Box 26"/>
          <p:cNvSpPr txBox="1">
            <a:spLocks noChangeArrowheads="1"/>
          </p:cNvSpPr>
          <p:nvPr/>
        </p:nvSpPr>
        <p:spPr bwMode="auto">
          <a:xfrm>
            <a:off x="6019800" y="2133600"/>
            <a:ext cx="2819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Deployment diagram of a client-server system.</a:t>
            </a:r>
          </a:p>
          <a:p>
            <a:pPr>
              <a:spcBef>
                <a:spcPct val="50000"/>
              </a:spcBef>
            </a:pPr>
            <a:endParaRPr lang="en-US"/>
          </a:p>
          <a:p>
            <a:pPr>
              <a:spcBef>
                <a:spcPct val="50000"/>
              </a:spcBef>
            </a:pPr>
            <a:r>
              <a:rPr lang="en-US"/>
              <a:t>[Rumbaugh,99]</a:t>
            </a:r>
          </a:p>
        </p:txBody>
      </p:sp>
      <p:sp>
        <p:nvSpPr>
          <p:cNvPr id="47126" name="Text Box 27"/>
          <p:cNvSpPr txBox="1">
            <a:spLocks noChangeArrowheads="1"/>
          </p:cNvSpPr>
          <p:nvPr/>
        </p:nvSpPr>
        <p:spPr bwMode="auto">
          <a:xfrm>
            <a:off x="609600" y="3505200"/>
            <a:ext cx="1981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b="1"/>
              <a:t>&lt;&lt;direct channel&gt;&gt;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48131" name="Rectangle 2"/>
          <p:cNvSpPr>
            <a:spLocks noGrp="1" noChangeArrowheads="1"/>
          </p:cNvSpPr>
          <p:nvPr>
            <p:ph type="title"/>
          </p:nvPr>
        </p:nvSpPr>
        <p:spPr/>
        <p:txBody>
          <a:bodyPr/>
          <a:lstStyle/>
          <a:p>
            <a:r>
              <a:rPr lang="en-US" b="1" smtClean="0"/>
              <a:t>Software Design</a:t>
            </a:r>
            <a:endParaRPr lang="en-US" smtClean="0"/>
          </a:p>
        </p:txBody>
      </p:sp>
      <p:sp>
        <p:nvSpPr>
          <p:cNvPr id="48132" name="Rectangle 3"/>
          <p:cNvSpPr>
            <a:spLocks noChangeArrowheads="1"/>
          </p:cNvSpPr>
          <p:nvPr/>
        </p:nvSpPr>
        <p:spPr bwMode="auto">
          <a:xfrm>
            <a:off x="685800" y="2743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400" b="1" i="1">
                <a:solidFill>
                  <a:schemeClr val="tx2"/>
                </a:solidFill>
              </a:rPr>
              <a:t>Dynamic Modeling using the Unified Modeling Language (UML)</a:t>
            </a:r>
            <a:endParaRPr lang="en-US" sz="4400" i="1">
              <a:solidFill>
                <a:schemeClr val="tx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Нижний колонтитул 3"/>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49155" name="Rectangle 4"/>
          <p:cNvSpPr>
            <a:spLocks noGrp="1" noChangeArrowheads="1"/>
          </p:cNvSpPr>
          <p:nvPr>
            <p:ph type="title"/>
          </p:nvPr>
        </p:nvSpPr>
        <p:spPr/>
        <p:txBody>
          <a:bodyPr/>
          <a:lstStyle/>
          <a:p>
            <a:r>
              <a:rPr lang="en-US" smtClean="0"/>
              <a:t>Use Case</a:t>
            </a:r>
          </a:p>
        </p:txBody>
      </p:sp>
      <p:sp>
        <p:nvSpPr>
          <p:cNvPr id="49156" name="Rectangle 7"/>
          <p:cNvSpPr>
            <a:spLocks noChangeArrowheads="1"/>
          </p:cNvSpPr>
          <p:nvPr/>
        </p:nvSpPr>
        <p:spPr bwMode="auto">
          <a:xfrm>
            <a:off x="533400" y="1447800"/>
            <a:ext cx="80772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 </a:t>
            </a:r>
            <a:r>
              <a:rPr lang="en-US" i="1"/>
              <a:t>use case</a:t>
            </a:r>
            <a:r>
              <a:rPr lang="en-US"/>
              <a:t> specifies the behavior of a system or a part of a system, and is a description of a set of sequences of actions, including variants, that a system performs to yield an observable result of value to an actor.”</a:t>
            </a:r>
          </a:p>
          <a:p>
            <a:r>
              <a:rPr lang="en-US"/>
              <a:t>	- </a:t>
            </a:r>
            <a:r>
              <a:rPr lang="en-US" i="1"/>
              <a:t>The UML User Guide, [Booch,99]</a:t>
            </a:r>
            <a:r>
              <a:rPr lang="en-US"/>
              <a:t> </a:t>
            </a:r>
          </a:p>
          <a:p>
            <a:endParaRPr lang="en-US"/>
          </a:p>
          <a:p>
            <a:r>
              <a:rPr lang="en-US"/>
              <a:t>“An </a:t>
            </a:r>
            <a:r>
              <a:rPr lang="en-US" i="1"/>
              <a:t>actor</a:t>
            </a:r>
            <a:r>
              <a:rPr lang="en-US"/>
              <a:t> is an idealization of an external person, process, or thing interacting with a system, subsystem, or class. An actor characterizes the interactions that outside users may have with the system.”</a:t>
            </a:r>
          </a:p>
          <a:p>
            <a:r>
              <a:rPr lang="en-US" i="1"/>
              <a:t>	- The UML Reference Manual, [Rumbaugh,99]</a:t>
            </a:r>
          </a:p>
          <a:p>
            <a:endParaRPr lang="en-US" i="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50179" name="Rectangle 2"/>
          <p:cNvSpPr>
            <a:spLocks noGrp="1" noChangeArrowheads="1"/>
          </p:cNvSpPr>
          <p:nvPr>
            <p:ph type="title"/>
          </p:nvPr>
        </p:nvSpPr>
        <p:spPr/>
        <p:txBody>
          <a:bodyPr/>
          <a:lstStyle/>
          <a:p>
            <a:r>
              <a:rPr lang="en-US" smtClean="0"/>
              <a:t>Use Case (Cont’d)</a:t>
            </a:r>
          </a:p>
        </p:txBody>
      </p:sp>
      <p:sp>
        <p:nvSpPr>
          <p:cNvPr id="50180" name="Oval 3"/>
          <p:cNvSpPr>
            <a:spLocks noChangeArrowheads="1"/>
          </p:cNvSpPr>
          <p:nvPr/>
        </p:nvSpPr>
        <p:spPr bwMode="auto">
          <a:xfrm>
            <a:off x="1066800" y="2286000"/>
            <a:ext cx="2286000" cy="990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Register for Courses</a:t>
            </a:r>
          </a:p>
        </p:txBody>
      </p:sp>
      <p:sp>
        <p:nvSpPr>
          <p:cNvPr id="50181" name="Text Box 4"/>
          <p:cNvSpPr txBox="1">
            <a:spLocks noChangeArrowheads="1"/>
          </p:cNvSpPr>
          <p:nvPr/>
        </p:nvSpPr>
        <p:spPr bwMode="auto">
          <a:xfrm>
            <a:off x="4114800" y="2286000"/>
            <a:ext cx="457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A use case is rendered as an ellipse in a use case diagram. A use case is always labeled with its name.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51203" name="Rectangle 2"/>
          <p:cNvSpPr>
            <a:spLocks noGrp="1" noChangeArrowheads="1"/>
          </p:cNvSpPr>
          <p:nvPr>
            <p:ph type="title"/>
          </p:nvPr>
        </p:nvSpPr>
        <p:spPr/>
        <p:txBody>
          <a:bodyPr/>
          <a:lstStyle/>
          <a:p>
            <a:r>
              <a:rPr lang="en-US" smtClean="0"/>
              <a:t>Use Case (Cont’d)</a:t>
            </a:r>
          </a:p>
        </p:txBody>
      </p:sp>
      <p:grpSp>
        <p:nvGrpSpPr>
          <p:cNvPr id="51204" name="Group 11"/>
          <p:cNvGrpSpPr>
            <a:grpSpLocks/>
          </p:cNvGrpSpPr>
          <p:nvPr/>
        </p:nvGrpSpPr>
        <p:grpSpPr bwMode="auto">
          <a:xfrm>
            <a:off x="1676400" y="2286000"/>
            <a:ext cx="1371600" cy="3124200"/>
            <a:chOff x="1056" y="1104"/>
            <a:chExt cx="864" cy="1968"/>
          </a:xfrm>
        </p:grpSpPr>
        <p:sp>
          <p:nvSpPr>
            <p:cNvPr id="51207" name="Oval 3"/>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1208" name="Line 4"/>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1209" name="Line 5"/>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1210" name="Line 6"/>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1211" name="Line 8"/>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51205" name="Text Box 9"/>
          <p:cNvSpPr txBox="1">
            <a:spLocks noChangeArrowheads="1"/>
          </p:cNvSpPr>
          <p:nvPr/>
        </p:nvSpPr>
        <p:spPr bwMode="auto">
          <a:xfrm>
            <a:off x="4114800" y="2286000"/>
            <a:ext cx="4343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An actor is rendered as a stick figure in a use case diagram. Each actor participates in one or more use cases.</a:t>
            </a:r>
          </a:p>
        </p:txBody>
      </p:sp>
      <p:sp>
        <p:nvSpPr>
          <p:cNvPr id="51206" name="Text Box 10"/>
          <p:cNvSpPr txBox="1">
            <a:spLocks noChangeArrowheads="1"/>
          </p:cNvSpPr>
          <p:nvPr/>
        </p:nvSpPr>
        <p:spPr bwMode="auto">
          <a:xfrm>
            <a:off x="1828800" y="54102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Student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52227" name="Rectangle 2"/>
          <p:cNvSpPr>
            <a:spLocks noGrp="1" noChangeArrowheads="1"/>
          </p:cNvSpPr>
          <p:nvPr>
            <p:ph type="title"/>
          </p:nvPr>
        </p:nvSpPr>
        <p:spPr/>
        <p:txBody>
          <a:bodyPr/>
          <a:lstStyle/>
          <a:p>
            <a:r>
              <a:rPr lang="en-US" smtClean="0"/>
              <a:t>Use Case (Cont’d)</a:t>
            </a:r>
          </a:p>
        </p:txBody>
      </p:sp>
      <p:grpSp>
        <p:nvGrpSpPr>
          <p:cNvPr id="52228" name="Group 3"/>
          <p:cNvGrpSpPr>
            <a:grpSpLocks/>
          </p:cNvGrpSpPr>
          <p:nvPr/>
        </p:nvGrpSpPr>
        <p:grpSpPr bwMode="auto">
          <a:xfrm>
            <a:off x="1676400" y="2286000"/>
            <a:ext cx="5105400" cy="3581400"/>
            <a:chOff x="1056" y="1440"/>
            <a:chExt cx="3216" cy="2256"/>
          </a:xfrm>
        </p:grpSpPr>
        <p:grpSp>
          <p:nvGrpSpPr>
            <p:cNvPr id="52230" name="Group 4"/>
            <p:cNvGrpSpPr>
              <a:grpSpLocks/>
            </p:cNvGrpSpPr>
            <p:nvPr/>
          </p:nvGrpSpPr>
          <p:grpSpPr bwMode="auto">
            <a:xfrm>
              <a:off x="1056" y="1440"/>
              <a:ext cx="864" cy="1968"/>
              <a:chOff x="1056" y="1104"/>
              <a:chExt cx="864" cy="1968"/>
            </a:xfrm>
          </p:grpSpPr>
          <p:sp>
            <p:nvSpPr>
              <p:cNvPr id="52241" name="Oval 5"/>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2242" name="Line 6"/>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2243" name="Line 7"/>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2244" name="Line 8"/>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2245" name="Line 9"/>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52231" name="Freeform 10"/>
            <p:cNvSpPr>
              <a:spLocks/>
            </p:cNvSpPr>
            <p:nvPr/>
          </p:nvSpPr>
          <p:spPr bwMode="auto">
            <a:xfrm rot="5400000">
              <a:off x="3107" y="2555"/>
              <a:ext cx="264" cy="240"/>
            </a:xfrm>
            <a:custGeom>
              <a:avLst/>
              <a:gdLst>
                <a:gd name="T0" fmla="*/ 113 w 336"/>
                <a:gd name="T1" fmla="*/ 0 h 240"/>
                <a:gd name="T2" fmla="*/ 0 w 336"/>
                <a:gd name="T3" fmla="*/ 240 h 240"/>
                <a:gd name="T4" fmla="*/ 264 w 336"/>
                <a:gd name="T5" fmla="*/ 240 h 240"/>
                <a:gd name="T6" fmla="*/ 113 w 336"/>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2232" name="Line 11"/>
            <p:cNvSpPr>
              <a:spLocks noChangeShapeType="1"/>
            </p:cNvSpPr>
            <p:nvPr/>
          </p:nvSpPr>
          <p:spPr bwMode="auto">
            <a:xfrm flipH="1">
              <a:off x="1776" y="2672"/>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52233" name="Group 12"/>
            <p:cNvGrpSpPr>
              <a:grpSpLocks/>
            </p:cNvGrpSpPr>
            <p:nvPr/>
          </p:nvGrpSpPr>
          <p:grpSpPr bwMode="auto">
            <a:xfrm>
              <a:off x="3408" y="1488"/>
              <a:ext cx="864" cy="1968"/>
              <a:chOff x="1056" y="1104"/>
              <a:chExt cx="864" cy="1968"/>
            </a:xfrm>
          </p:grpSpPr>
          <p:sp>
            <p:nvSpPr>
              <p:cNvPr id="52236" name="Oval 13"/>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2237" name="Line 14"/>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2238" name="Line 15"/>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2239" name="Line 16"/>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2240" name="Line 17"/>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52234" name="Text Box 18"/>
            <p:cNvSpPr txBox="1">
              <a:spLocks noChangeArrowheads="1"/>
            </p:cNvSpPr>
            <p:nvPr/>
          </p:nvSpPr>
          <p:spPr bwMode="auto">
            <a:xfrm>
              <a:off x="1152" y="3408"/>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Student</a:t>
              </a:r>
            </a:p>
          </p:txBody>
        </p:sp>
        <p:sp>
          <p:nvSpPr>
            <p:cNvPr id="52235" name="Text Box 19"/>
            <p:cNvSpPr txBox="1">
              <a:spLocks noChangeArrowheads="1"/>
            </p:cNvSpPr>
            <p:nvPr/>
          </p:nvSpPr>
          <p:spPr bwMode="auto">
            <a:xfrm>
              <a:off x="3600" y="3408"/>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Person</a:t>
              </a:r>
            </a:p>
          </p:txBody>
        </p:sp>
      </p:grpSp>
      <p:sp>
        <p:nvSpPr>
          <p:cNvPr id="52229" name="Text Box 20"/>
          <p:cNvSpPr txBox="1">
            <a:spLocks noChangeArrowheads="1"/>
          </p:cNvSpPr>
          <p:nvPr/>
        </p:nvSpPr>
        <p:spPr bwMode="auto">
          <a:xfrm>
            <a:off x="762000" y="1295400"/>
            <a:ext cx="76200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Actors can participate in a generalization relation with other actors.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7171" name="Rectangle 2"/>
          <p:cNvSpPr>
            <a:spLocks noGrp="1" noChangeArrowheads="1"/>
          </p:cNvSpPr>
          <p:nvPr>
            <p:ph type="title"/>
          </p:nvPr>
        </p:nvSpPr>
        <p:spPr/>
        <p:txBody>
          <a:bodyPr/>
          <a:lstStyle/>
          <a:p>
            <a:r>
              <a:rPr lang="en-US" smtClean="0"/>
              <a:t>Class Attributes (Cont’d)</a:t>
            </a:r>
          </a:p>
        </p:txBody>
      </p:sp>
      <p:sp>
        <p:nvSpPr>
          <p:cNvPr id="7172" name="Rectangle 3"/>
          <p:cNvSpPr>
            <a:spLocks noChangeArrowheads="1"/>
          </p:cNvSpPr>
          <p:nvPr/>
        </p:nvSpPr>
        <p:spPr bwMode="auto">
          <a:xfrm>
            <a:off x="685800" y="1676400"/>
            <a:ext cx="25908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7173" name="Rectangle 4"/>
          <p:cNvSpPr>
            <a:spLocks noChangeArrowheads="1"/>
          </p:cNvSpPr>
          <p:nvPr/>
        </p:nvSpPr>
        <p:spPr bwMode="auto">
          <a:xfrm>
            <a:off x="685800" y="2438400"/>
            <a:ext cx="25908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name      : String</a:t>
            </a:r>
          </a:p>
          <a:p>
            <a:r>
              <a:rPr lang="en-US"/>
              <a:t>address   : Address</a:t>
            </a:r>
          </a:p>
          <a:p>
            <a:r>
              <a:rPr lang="en-US"/>
              <a:t>birthdate : Date</a:t>
            </a:r>
          </a:p>
          <a:p>
            <a:r>
              <a:rPr lang="en-US"/>
              <a:t>/ age        : Date</a:t>
            </a:r>
          </a:p>
          <a:p>
            <a:r>
              <a:rPr lang="en-US"/>
              <a:t>ssn          : Id</a:t>
            </a:r>
          </a:p>
        </p:txBody>
      </p:sp>
      <p:sp>
        <p:nvSpPr>
          <p:cNvPr id="7174" name="Rectangle 5"/>
          <p:cNvSpPr>
            <a:spLocks noChangeArrowheads="1"/>
          </p:cNvSpPr>
          <p:nvPr/>
        </p:nvSpPr>
        <p:spPr bwMode="auto">
          <a:xfrm>
            <a:off x="685800" y="4724400"/>
            <a:ext cx="2590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p>
        </p:txBody>
      </p:sp>
      <p:sp>
        <p:nvSpPr>
          <p:cNvPr id="7175" name="Text Box 6"/>
          <p:cNvSpPr txBox="1">
            <a:spLocks noChangeArrowheads="1"/>
          </p:cNvSpPr>
          <p:nvPr/>
        </p:nvSpPr>
        <p:spPr bwMode="auto">
          <a:xfrm>
            <a:off x="3657600" y="1219200"/>
            <a:ext cx="50530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Attributes are usually listed in the form:</a:t>
            </a:r>
          </a:p>
          <a:p>
            <a:endParaRPr lang="en-US"/>
          </a:p>
          <a:p>
            <a:r>
              <a:rPr lang="en-US"/>
              <a:t>        attributeName : Type</a:t>
            </a:r>
          </a:p>
          <a:p>
            <a:endParaRPr lang="en-US"/>
          </a:p>
          <a:p>
            <a:r>
              <a:rPr lang="en-US"/>
              <a:t>A </a:t>
            </a:r>
            <a:r>
              <a:rPr lang="en-US" i="1"/>
              <a:t>derived</a:t>
            </a:r>
            <a:r>
              <a:rPr lang="en-US"/>
              <a:t> attribute is one that can be</a:t>
            </a:r>
          </a:p>
          <a:p>
            <a:r>
              <a:rPr lang="en-US"/>
              <a:t>computed from other attributes, but</a:t>
            </a:r>
          </a:p>
          <a:p>
            <a:r>
              <a:rPr lang="en-US"/>
              <a:t>doesn’t actually exist. For example,</a:t>
            </a:r>
          </a:p>
          <a:p>
            <a:r>
              <a:rPr lang="en-US"/>
              <a:t>a Person’s age can be computed from </a:t>
            </a:r>
          </a:p>
          <a:p>
            <a:r>
              <a:rPr lang="en-US"/>
              <a:t>his birth date. A derived attribute is </a:t>
            </a:r>
          </a:p>
          <a:p>
            <a:r>
              <a:rPr lang="en-US"/>
              <a:t>designated by a preceding ‘/’ as in:</a:t>
            </a:r>
          </a:p>
          <a:p>
            <a:endParaRPr lang="en-US"/>
          </a:p>
          <a:p>
            <a:r>
              <a:rPr lang="en-US"/>
              <a:t>      / age : Date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53251" name="Rectangle 2"/>
          <p:cNvSpPr>
            <a:spLocks noGrp="1" noChangeArrowheads="1"/>
          </p:cNvSpPr>
          <p:nvPr>
            <p:ph type="title"/>
          </p:nvPr>
        </p:nvSpPr>
        <p:spPr/>
        <p:txBody>
          <a:bodyPr/>
          <a:lstStyle/>
          <a:p>
            <a:r>
              <a:rPr lang="en-US" smtClean="0"/>
              <a:t>Use Case (Cont’d)</a:t>
            </a:r>
          </a:p>
        </p:txBody>
      </p:sp>
      <p:grpSp>
        <p:nvGrpSpPr>
          <p:cNvPr id="53252" name="Group 3"/>
          <p:cNvGrpSpPr>
            <a:grpSpLocks/>
          </p:cNvGrpSpPr>
          <p:nvPr/>
        </p:nvGrpSpPr>
        <p:grpSpPr bwMode="auto">
          <a:xfrm>
            <a:off x="1676400" y="2286000"/>
            <a:ext cx="1371600" cy="3124200"/>
            <a:chOff x="1056" y="1104"/>
            <a:chExt cx="864" cy="1968"/>
          </a:xfrm>
        </p:grpSpPr>
        <p:sp>
          <p:nvSpPr>
            <p:cNvPr id="53257" name="Oval 4"/>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3258" name="Line 5"/>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3259" name="Line 6"/>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3260" name="Line 7"/>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3261" name="Line 8"/>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53253" name="Oval 9"/>
          <p:cNvSpPr>
            <a:spLocks noChangeArrowheads="1"/>
          </p:cNvSpPr>
          <p:nvPr/>
        </p:nvSpPr>
        <p:spPr bwMode="auto">
          <a:xfrm>
            <a:off x="5410200" y="3733800"/>
            <a:ext cx="2286000" cy="990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Register for Courses</a:t>
            </a:r>
          </a:p>
        </p:txBody>
      </p:sp>
      <p:sp>
        <p:nvSpPr>
          <p:cNvPr id="53254" name="Line 14"/>
          <p:cNvSpPr>
            <a:spLocks noChangeShapeType="1"/>
          </p:cNvSpPr>
          <p:nvPr/>
        </p:nvSpPr>
        <p:spPr bwMode="auto">
          <a:xfrm>
            <a:off x="2743200" y="4191000"/>
            <a:ext cx="2667000" cy="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3255" name="Text Box 15"/>
          <p:cNvSpPr txBox="1">
            <a:spLocks noChangeArrowheads="1"/>
          </p:cNvSpPr>
          <p:nvPr/>
        </p:nvSpPr>
        <p:spPr bwMode="auto">
          <a:xfrm>
            <a:off x="3681413" y="1931988"/>
            <a:ext cx="4860925"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nSpc>
                <a:spcPct val="70000"/>
              </a:lnSpc>
              <a:spcBef>
                <a:spcPct val="50000"/>
              </a:spcBef>
            </a:pPr>
            <a:r>
              <a:rPr lang="en-US"/>
              <a:t>Actors may be connected to use cases </a:t>
            </a:r>
          </a:p>
          <a:p>
            <a:pPr>
              <a:lnSpc>
                <a:spcPct val="70000"/>
              </a:lnSpc>
              <a:spcBef>
                <a:spcPct val="50000"/>
              </a:spcBef>
            </a:pPr>
            <a:r>
              <a:rPr lang="en-US"/>
              <a:t>only by associations.</a:t>
            </a:r>
          </a:p>
        </p:txBody>
      </p:sp>
      <p:sp>
        <p:nvSpPr>
          <p:cNvPr id="53256" name="Text Box 16"/>
          <p:cNvSpPr txBox="1">
            <a:spLocks noChangeArrowheads="1"/>
          </p:cNvSpPr>
          <p:nvPr/>
        </p:nvSpPr>
        <p:spPr bwMode="auto">
          <a:xfrm>
            <a:off x="1828800" y="54102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Student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54275" name="Rectangle 2"/>
          <p:cNvSpPr>
            <a:spLocks noGrp="1" noChangeArrowheads="1"/>
          </p:cNvSpPr>
          <p:nvPr>
            <p:ph type="title"/>
          </p:nvPr>
        </p:nvSpPr>
        <p:spPr/>
        <p:txBody>
          <a:bodyPr/>
          <a:lstStyle/>
          <a:p>
            <a:r>
              <a:rPr lang="en-US" smtClean="0"/>
              <a:t>Use Case (Cont’d)</a:t>
            </a:r>
          </a:p>
        </p:txBody>
      </p:sp>
      <p:grpSp>
        <p:nvGrpSpPr>
          <p:cNvPr id="54276" name="Group 44"/>
          <p:cNvGrpSpPr>
            <a:grpSpLocks/>
          </p:cNvGrpSpPr>
          <p:nvPr/>
        </p:nvGrpSpPr>
        <p:grpSpPr bwMode="auto">
          <a:xfrm>
            <a:off x="1524000" y="2438400"/>
            <a:ext cx="6126163" cy="3232150"/>
            <a:chOff x="960" y="1536"/>
            <a:chExt cx="3859" cy="2036"/>
          </a:xfrm>
        </p:grpSpPr>
        <p:grpSp>
          <p:nvGrpSpPr>
            <p:cNvPr id="54278" name="Group 3"/>
            <p:cNvGrpSpPr>
              <a:grpSpLocks/>
            </p:cNvGrpSpPr>
            <p:nvPr/>
          </p:nvGrpSpPr>
          <p:grpSpPr bwMode="auto">
            <a:xfrm>
              <a:off x="1008" y="2160"/>
              <a:ext cx="384" cy="672"/>
              <a:chOff x="1056" y="1104"/>
              <a:chExt cx="864" cy="1968"/>
            </a:xfrm>
          </p:grpSpPr>
          <p:sp>
            <p:nvSpPr>
              <p:cNvPr id="54301" name="Oval 4"/>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302" name="Line 5"/>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303" name="Line 6"/>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304" name="Line 7"/>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305" name="Line 8"/>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54279" name="Oval 15"/>
            <p:cNvSpPr>
              <a:spLocks noChangeArrowheads="1"/>
            </p:cNvSpPr>
            <p:nvPr/>
          </p:nvSpPr>
          <p:spPr bwMode="auto">
            <a:xfrm>
              <a:off x="1972" y="2352"/>
              <a:ext cx="864" cy="384"/>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280" name="Line 18"/>
            <p:cNvSpPr>
              <a:spLocks noChangeShapeType="1"/>
            </p:cNvSpPr>
            <p:nvPr/>
          </p:nvSpPr>
          <p:spPr bwMode="auto">
            <a:xfrm>
              <a:off x="1344" y="2544"/>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281" name="Text Box 22"/>
            <p:cNvSpPr txBox="1">
              <a:spLocks noChangeArrowheads="1"/>
            </p:cNvSpPr>
            <p:nvPr/>
          </p:nvSpPr>
          <p:spPr bwMode="auto">
            <a:xfrm>
              <a:off x="960" y="2832"/>
              <a:ext cx="5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n-US" sz="1600"/>
                <a:t>Student</a:t>
              </a:r>
            </a:p>
          </p:txBody>
        </p:sp>
        <p:grpSp>
          <p:nvGrpSpPr>
            <p:cNvPr id="54282" name="Group 36"/>
            <p:cNvGrpSpPr>
              <a:grpSpLocks/>
            </p:cNvGrpSpPr>
            <p:nvPr/>
          </p:nvGrpSpPr>
          <p:grpSpPr bwMode="auto">
            <a:xfrm>
              <a:off x="3936" y="1536"/>
              <a:ext cx="883" cy="884"/>
              <a:chOff x="3264" y="1536"/>
              <a:chExt cx="883" cy="884"/>
            </a:xfrm>
          </p:grpSpPr>
          <p:grpSp>
            <p:nvGrpSpPr>
              <p:cNvPr id="54294" name="Group 9"/>
              <p:cNvGrpSpPr>
                <a:grpSpLocks/>
              </p:cNvGrpSpPr>
              <p:nvPr/>
            </p:nvGrpSpPr>
            <p:grpSpPr bwMode="auto">
              <a:xfrm>
                <a:off x="3408" y="1536"/>
                <a:ext cx="384" cy="672"/>
                <a:chOff x="1056" y="1104"/>
                <a:chExt cx="864" cy="1968"/>
              </a:xfrm>
            </p:grpSpPr>
            <p:sp>
              <p:nvSpPr>
                <p:cNvPr id="54296" name="Oval 10"/>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297" name="Line 11"/>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298" name="Line 12"/>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299" name="Line 13"/>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300" name="Line 14"/>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54295" name="Text Box 23"/>
              <p:cNvSpPr txBox="1">
                <a:spLocks noChangeArrowheads="1"/>
              </p:cNvSpPr>
              <p:nvPr/>
            </p:nvSpPr>
            <p:spPr bwMode="auto">
              <a:xfrm>
                <a:off x="3264" y="2208"/>
                <a:ext cx="88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n-US" sz="1600"/>
                  <a:t>Billing System</a:t>
                </a:r>
              </a:p>
            </p:txBody>
          </p:sp>
        </p:grpSp>
        <p:grpSp>
          <p:nvGrpSpPr>
            <p:cNvPr id="54283" name="Group 33"/>
            <p:cNvGrpSpPr>
              <a:grpSpLocks/>
            </p:cNvGrpSpPr>
            <p:nvPr/>
          </p:nvGrpSpPr>
          <p:grpSpPr bwMode="auto">
            <a:xfrm>
              <a:off x="3984" y="2640"/>
              <a:ext cx="587" cy="932"/>
              <a:chOff x="3360" y="2064"/>
              <a:chExt cx="587" cy="932"/>
            </a:xfrm>
          </p:grpSpPr>
          <p:grpSp>
            <p:nvGrpSpPr>
              <p:cNvPr id="54287" name="Group 25"/>
              <p:cNvGrpSpPr>
                <a:grpSpLocks/>
              </p:cNvGrpSpPr>
              <p:nvPr/>
            </p:nvGrpSpPr>
            <p:grpSpPr bwMode="auto">
              <a:xfrm>
                <a:off x="3456" y="2064"/>
                <a:ext cx="384" cy="672"/>
                <a:chOff x="1056" y="1104"/>
                <a:chExt cx="864" cy="1968"/>
              </a:xfrm>
            </p:grpSpPr>
            <p:sp>
              <p:nvSpPr>
                <p:cNvPr id="54289" name="Oval 26"/>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290" name="Line 27"/>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291" name="Line 28"/>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292" name="Line 29"/>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293" name="Line 30"/>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54288" name="Text Box 32"/>
              <p:cNvSpPr txBox="1">
                <a:spLocks noChangeArrowheads="1"/>
              </p:cNvSpPr>
              <p:nvPr/>
            </p:nvSpPr>
            <p:spPr bwMode="auto">
              <a:xfrm>
                <a:off x="3360" y="2784"/>
                <a:ext cx="58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n-US" sz="1600"/>
                  <a:t>Registrar</a:t>
                </a:r>
              </a:p>
            </p:txBody>
          </p:sp>
        </p:grpSp>
        <p:sp>
          <p:nvSpPr>
            <p:cNvPr id="54284" name="Line 39"/>
            <p:cNvSpPr>
              <a:spLocks noChangeShapeType="1"/>
            </p:cNvSpPr>
            <p:nvPr/>
          </p:nvSpPr>
          <p:spPr bwMode="auto">
            <a:xfrm flipV="1">
              <a:off x="2784" y="1968"/>
              <a:ext cx="1344" cy="48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285" name="Line 40"/>
            <p:cNvSpPr>
              <a:spLocks noChangeShapeType="1"/>
            </p:cNvSpPr>
            <p:nvPr/>
          </p:nvSpPr>
          <p:spPr bwMode="auto">
            <a:xfrm>
              <a:off x="2832" y="2544"/>
              <a:ext cx="1344" cy="528"/>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286" name="Text Box 41"/>
            <p:cNvSpPr txBox="1">
              <a:spLocks noChangeArrowheads="1"/>
            </p:cNvSpPr>
            <p:nvPr/>
          </p:nvSpPr>
          <p:spPr bwMode="auto">
            <a:xfrm>
              <a:off x="1872" y="2784"/>
              <a:ext cx="1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1600"/>
                <a:t>Register for Courses</a:t>
              </a:r>
              <a:endParaRPr lang="en-US" sz="1800"/>
            </a:p>
          </p:txBody>
        </p:sp>
      </p:grpSp>
      <p:sp>
        <p:nvSpPr>
          <p:cNvPr id="54277" name="Text Box 43"/>
          <p:cNvSpPr txBox="1">
            <a:spLocks noChangeArrowheads="1"/>
          </p:cNvSpPr>
          <p:nvPr/>
        </p:nvSpPr>
        <p:spPr bwMode="auto">
          <a:xfrm>
            <a:off x="533400" y="1295400"/>
            <a:ext cx="7767638"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Here we have a </a:t>
            </a:r>
            <a:r>
              <a:rPr lang="en-US" i="1"/>
              <a:t>Student</a:t>
            </a:r>
            <a:r>
              <a:rPr lang="en-US"/>
              <a:t> interacting with the </a:t>
            </a:r>
            <a:r>
              <a:rPr lang="en-US" i="1"/>
              <a:t>Registrar</a:t>
            </a:r>
            <a:r>
              <a:rPr lang="en-US"/>
              <a:t> and the </a:t>
            </a:r>
          </a:p>
          <a:p>
            <a:pPr>
              <a:spcBef>
                <a:spcPct val="50000"/>
              </a:spcBef>
            </a:pPr>
            <a:r>
              <a:rPr lang="en-US" i="1"/>
              <a:t>Billing System</a:t>
            </a:r>
            <a:r>
              <a:rPr lang="en-US"/>
              <a:t> via a “</a:t>
            </a:r>
            <a:r>
              <a:rPr lang="en-US" i="1"/>
              <a:t>Register for Courses</a:t>
            </a:r>
            <a:r>
              <a:rPr lang="en-US"/>
              <a:t>” use case.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55299" name="Rectangle 2"/>
          <p:cNvSpPr>
            <a:spLocks noGrp="1" noChangeArrowheads="1"/>
          </p:cNvSpPr>
          <p:nvPr>
            <p:ph type="title"/>
          </p:nvPr>
        </p:nvSpPr>
        <p:spPr/>
        <p:txBody>
          <a:bodyPr/>
          <a:lstStyle/>
          <a:p>
            <a:r>
              <a:rPr lang="en-US" smtClean="0"/>
              <a:t>State Machine</a:t>
            </a:r>
          </a:p>
        </p:txBody>
      </p:sp>
      <p:sp>
        <p:nvSpPr>
          <p:cNvPr id="55300" name="Text Box 28"/>
          <p:cNvSpPr txBox="1">
            <a:spLocks noChangeArrowheads="1"/>
          </p:cNvSpPr>
          <p:nvPr/>
        </p:nvSpPr>
        <p:spPr bwMode="auto">
          <a:xfrm>
            <a:off x="609600" y="1295400"/>
            <a:ext cx="8153400" cy="337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“The state machine view describes the dynamic behavior of objects over time by modeling the lifecycles of objects of each class. Each object is treated as an isolated entity that communicates with the rest of the world by detecting events and responding to them. Events represent the kinds of changes that objects can detect... Anything that can affect an object can be characterized as an event.”</a:t>
            </a:r>
          </a:p>
          <a:p>
            <a:endParaRPr lang="en-US"/>
          </a:p>
          <a:p>
            <a:r>
              <a:rPr lang="en-US"/>
              <a:t>	- </a:t>
            </a:r>
            <a:r>
              <a:rPr lang="en-US" i="1"/>
              <a:t>The UML Reference Manual, [Rumbaugh,99]</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56323" name="Rectangle 2"/>
          <p:cNvSpPr>
            <a:spLocks noGrp="1" noChangeArrowheads="1"/>
          </p:cNvSpPr>
          <p:nvPr>
            <p:ph type="title"/>
          </p:nvPr>
        </p:nvSpPr>
        <p:spPr/>
        <p:txBody>
          <a:bodyPr/>
          <a:lstStyle/>
          <a:p>
            <a:r>
              <a:rPr lang="en-US" smtClean="0"/>
              <a:t>State Machine</a:t>
            </a:r>
          </a:p>
        </p:txBody>
      </p:sp>
      <p:sp>
        <p:nvSpPr>
          <p:cNvPr id="56324" name="Text Box 3"/>
          <p:cNvSpPr txBox="1">
            <a:spLocks noChangeArrowheads="1"/>
          </p:cNvSpPr>
          <p:nvPr/>
        </p:nvSpPr>
        <p:spPr bwMode="auto">
          <a:xfrm>
            <a:off x="457200" y="1295400"/>
            <a:ext cx="8253413" cy="283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An object must be in some specific state at any given time during its lifecycle. An object transitions from one state to another as the result of some event that affects it. You may create a state diagram for any class, collaboration, operation, or use case in a UML model .</a:t>
            </a:r>
          </a:p>
          <a:p>
            <a:pPr>
              <a:spcBef>
                <a:spcPct val="50000"/>
              </a:spcBef>
            </a:pPr>
            <a:r>
              <a:rPr lang="en-US"/>
              <a:t>There can be only one start state in a state diagram, but there may be many intermediate and final states.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57347" name="Rectangle 2"/>
          <p:cNvSpPr>
            <a:spLocks noGrp="1" noChangeArrowheads="1"/>
          </p:cNvSpPr>
          <p:nvPr>
            <p:ph type="title"/>
          </p:nvPr>
        </p:nvSpPr>
        <p:spPr/>
        <p:txBody>
          <a:bodyPr/>
          <a:lstStyle/>
          <a:p>
            <a:r>
              <a:rPr lang="en-US" smtClean="0"/>
              <a:t>State Machine</a:t>
            </a:r>
          </a:p>
        </p:txBody>
      </p:sp>
      <p:sp>
        <p:nvSpPr>
          <p:cNvPr id="57348" name="Rectangle 8"/>
          <p:cNvSpPr>
            <a:spLocks noChangeArrowheads="1"/>
          </p:cNvSpPr>
          <p:nvPr/>
        </p:nvSpPr>
        <p:spPr bwMode="auto">
          <a:xfrm>
            <a:off x="990600" y="1295400"/>
            <a:ext cx="7620000" cy="487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57349" name="Group 20"/>
          <p:cNvGrpSpPr>
            <a:grpSpLocks/>
          </p:cNvGrpSpPr>
          <p:nvPr/>
        </p:nvGrpSpPr>
        <p:grpSpPr bwMode="auto">
          <a:xfrm>
            <a:off x="2438400" y="1371600"/>
            <a:ext cx="2103438" cy="457200"/>
            <a:chOff x="1104" y="1344"/>
            <a:chExt cx="1325" cy="288"/>
          </a:xfrm>
        </p:grpSpPr>
        <p:sp>
          <p:nvSpPr>
            <p:cNvPr id="57367" name="Oval 6"/>
            <p:cNvSpPr>
              <a:spLocks noChangeArrowheads="1"/>
            </p:cNvSpPr>
            <p:nvPr/>
          </p:nvSpPr>
          <p:spPr bwMode="auto">
            <a:xfrm>
              <a:off x="1104" y="1392"/>
              <a:ext cx="240"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7368" name="Text Box 10"/>
            <p:cNvSpPr txBox="1">
              <a:spLocks noChangeArrowheads="1"/>
            </p:cNvSpPr>
            <p:nvPr/>
          </p:nvSpPr>
          <p:spPr bwMode="auto">
            <a:xfrm>
              <a:off x="1584" y="1344"/>
              <a:ext cx="84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n-US"/>
                <a:t>start state</a:t>
              </a:r>
            </a:p>
          </p:txBody>
        </p:sp>
      </p:grpSp>
      <p:grpSp>
        <p:nvGrpSpPr>
          <p:cNvPr id="57350" name="Group 21"/>
          <p:cNvGrpSpPr>
            <a:grpSpLocks/>
          </p:cNvGrpSpPr>
          <p:nvPr/>
        </p:nvGrpSpPr>
        <p:grpSpPr bwMode="auto">
          <a:xfrm>
            <a:off x="5562600" y="1371600"/>
            <a:ext cx="2136775" cy="533400"/>
            <a:chOff x="1056" y="1824"/>
            <a:chExt cx="1346" cy="336"/>
          </a:xfrm>
        </p:grpSpPr>
        <p:grpSp>
          <p:nvGrpSpPr>
            <p:cNvPr id="57363" name="Group 16"/>
            <p:cNvGrpSpPr>
              <a:grpSpLocks/>
            </p:cNvGrpSpPr>
            <p:nvPr/>
          </p:nvGrpSpPr>
          <p:grpSpPr bwMode="auto">
            <a:xfrm>
              <a:off x="1056" y="1824"/>
              <a:ext cx="336" cy="336"/>
              <a:chOff x="624" y="1824"/>
              <a:chExt cx="336" cy="336"/>
            </a:xfrm>
          </p:grpSpPr>
          <p:sp>
            <p:nvSpPr>
              <p:cNvPr id="57365" name="Oval 11"/>
              <p:cNvSpPr>
                <a:spLocks noChangeArrowheads="1"/>
              </p:cNvSpPr>
              <p:nvPr/>
            </p:nvSpPr>
            <p:spPr bwMode="auto">
              <a:xfrm>
                <a:off x="672" y="1872"/>
                <a:ext cx="240"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7366" name="Oval 12"/>
              <p:cNvSpPr>
                <a:spLocks noChangeArrowheads="1"/>
              </p:cNvSpPr>
              <p:nvPr/>
            </p:nvSpPr>
            <p:spPr bwMode="auto">
              <a:xfrm>
                <a:off x="624" y="1824"/>
                <a:ext cx="336" cy="336"/>
              </a:xfrm>
              <a:prstGeom prst="ellipse">
                <a:avLst/>
              </a:prstGeom>
              <a:noFill/>
              <a:ln w="9525">
                <a:solidFill>
                  <a:srgbClr val="99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57364" name="Text Box 13"/>
            <p:cNvSpPr txBox="1">
              <a:spLocks noChangeArrowheads="1"/>
            </p:cNvSpPr>
            <p:nvPr/>
          </p:nvSpPr>
          <p:spPr bwMode="auto">
            <a:xfrm>
              <a:off x="1536" y="1824"/>
              <a:ext cx="8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n-US"/>
                <a:t>final state</a:t>
              </a:r>
            </a:p>
          </p:txBody>
        </p:sp>
      </p:grpSp>
      <p:grpSp>
        <p:nvGrpSpPr>
          <p:cNvPr id="57351" name="Group 33"/>
          <p:cNvGrpSpPr>
            <a:grpSpLocks/>
          </p:cNvGrpSpPr>
          <p:nvPr/>
        </p:nvGrpSpPr>
        <p:grpSpPr bwMode="auto">
          <a:xfrm>
            <a:off x="1981200" y="2133600"/>
            <a:ext cx="3076575" cy="609600"/>
            <a:chOff x="1248" y="1344"/>
            <a:chExt cx="1938" cy="384"/>
          </a:xfrm>
        </p:grpSpPr>
        <p:sp>
          <p:nvSpPr>
            <p:cNvPr id="57361" name="AutoShape 14"/>
            <p:cNvSpPr>
              <a:spLocks noChangeArrowheads="1"/>
            </p:cNvSpPr>
            <p:nvPr/>
          </p:nvSpPr>
          <p:spPr bwMode="auto">
            <a:xfrm>
              <a:off x="1248" y="1344"/>
              <a:ext cx="768" cy="384"/>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7362" name="Text Box 15"/>
            <p:cNvSpPr txBox="1">
              <a:spLocks noChangeArrowheads="1"/>
            </p:cNvSpPr>
            <p:nvPr/>
          </p:nvSpPr>
          <p:spPr bwMode="auto">
            <a:xfrm>
              <a:off x="2160" y="1392"/>
              <a:ext cx="1026"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n-US"/>
                <a:t>simple state</a:t>
              </a:r>
            </a:p>
          </p:txBody>
        </p:sp>
      </p:grpSp>
      <p:grpSp>
        <p:nvGrpSpPr>
          <p:cNvPr id="57352" name="Group 32"/>
          <p:cNvGrpSpPr>
            <a:grpSpLocks/>
          </p:cNvGrpSpPr>
          <p:nvPr/>
        </p:nvGrpSpPr>
        <p:grpSpPr bwMode="auto">
          <a:xfrm>
            <a:off x="1981200" y="2971800"/>
            <a:ext cx="4894263" cy="609600"/>
            <a:chOff x="1248" y="1872"/>
            <a:chExt cx="3083" cy="384"/>
          </a:xfrm>
        </p:grpSpPr>
        <p:sp>
          <p:nvSpPr>
            <p:cNvPr id="57358" name="AutoShape 17"/>
            <p:cNvSpPr>
              <a:spLocks noChangeArrowheads="1"/>
            </p:cNvSpPr>
            <p:nvPr/>
          </p:nvSpPr>
          <p:spPr bwMode="auto">
            <a:xfrm>
              <a:off x="1248" y="1872"/>
              <a:ext cx="768" cy="384"/>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7359" name="Line 18"/>
            <p:cNvSpPr>
              <a:spLocks noChangeShapeType="1"/>
            </p:cNvSpPr>
            <p:nvPr/>
          </p:nvSpPr>
          <p:spPr bwMode="auto">
            <a:xfrm>
              <a:off x="1248" y="2064"/>
              <a:ext cx="76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7360" name="Text Box 19"/>
            <p:cNvSpPr txBox="1">
              <a:spLocks noChangeArrowheads="1"/>
            </p:cNvSpPr>
            <p:nvPr/>
          </p:nvSpPr>
          <p:spPr bwMode="auto">
            <a:xfrm>
              <a:off x="2160" y="1920"/>
              <a:ext cx="21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US"/>
                <a:t>concurrent composite state</a:t>
              </a:r>
            </a:p>
          </p:txBody>
        </p:sp>
      </p:grpSp>
      <p:grpSp>
        <p:nvGrpSpPr>
          <p:cNvPr id="57353" name="Group 31"/>
          <p:cNvGrpSpPr>
            <a:grpSpLocks/>
          </p:cNvGrpSpPr>
          <p:nvPr/>
        </p:nvGrpSpPr>
        <p:grpSpPr bwMode="auto">
          <a:xfrm>
            <a:off x="1295400" y="3962400"/>
            <a:ext cx="6350000" cy="1752600"/>
            <a:chOff x="816" y="2496"/>
            <a:chExt cx="4000" cy="1104"/>
          </a:xfrm>
        </p:grpSpPr>
        <p:sp>
          <p:nvSpPr>
            <p:cNvPr id="57354" name="AutoShape 24"/>
            <p:cNvSpPr>
              <a:spLocks noChangeArrowheads="1"/>
            </p:cNvSpPr>
            <p:nvPr/>
          </p:nvSpPr>
          <p:spPr bwMode="auto">
            <a:xfrm>
              <a:off x="1680" y="3072"/>
              <a:ext cx="768" cy="384"/>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7355" name="AutoShape 25"/>
            <p:cNvSpPr>
              <a:spLocks noChangeArrowheads="1"/>
            </p:cNvSpPr>
            <p:nvPr/>
          </p:nvSpPr>
          <p:spPr bwMode="auto">
            <a:xfrm>
              <a:off x="912" y="2640"/>
              <a:ext cx="768" cy="384"/>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7356" name="AutoShape 27"/>
            <p:cNvSpPr>
              <a:spLocks noChangeArrowheads="1"/>
            </p:cNvSpPr>
            <p:nvPr/>
          </p:nvSpPr>
          <p:spPr bwMode="auto">
            <a:xfrm>
              <a:off x="816" y="2496"/>
              <a:ext cx="1728" cy="110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7357" name="Text Box 29"/>
            <p:cNvSpPr txBox="1">
              <a:spLocks noChangeArrowheads="1"/>
            </p:cNvSpPr>
            <p:nvPr/>
          </p:nvSpPr>
          <p:spPr bwMode="auto">
            <a:xfrm>
              <a:off x="2688" y="2928"/>
              <a:ext cx="21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US"/>
                <a:t>sequential composite state</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58371" name="Rectangle 2"/>
          <p:cNvSpPr>
            <a:spLocks noGrp="1" noChangeArrowheads="1"/>
          </p:cNvSpPr>
          <p:nvPr>
            <p:ph type="title"/>
          </p:nvPr>
        </p:nvSpPr>
        <p:spPr/>
        <p:txBody>
          <a:bodyPr/>
          <a:lstStyle/>
          <a:p>
            <a:r>
              <a:rPr lang="en-US" smtClean="0"/>
              <a:t>State Machine</a:t>
            </a:r>
          </a:p>
        </p:txBody>
      </p:sp>
      <p:grpSp>
        <p:nvGrpSpPr>
          <p:cNvPr id="58372" name="Group 93"/>
          <p:cNvGrpSpPr>
            <a:grpSpLocks/>
          </p:cNvGrpSpPr>
          <p:nvPr/>
        </p:nvGrpSpPr>
        <p:grpSpPr bwMode="auto">
          <a:xfrm>
            <a:off x="609600" y="1371600"/>
            <a:ext cx="7858125" cy="4502150"/>
            <a:chOff x="384" y="864"/>
            <a:chExt cx="4950" cy="2836"/>
          </a:xfrm>
        </p:grpSpPr>
        <p:sp>
          <p:nvSpPr>
            <p:cNvPr id="58373" name="Oval 46"/>
            <p:cNvSpPr>
              <a:spLocks noChangeArrowheads="1"/>
            </p:cNvSpPr>
            <p:nvPr/>
          </p:nvSpPr>
          <p:spPr bwMode="auto">
            <a:xfrm>
              <a:off x="528" y="962"/>
              <a:ext cx="186" cy="178"/>
            </a:xfrm>
            <a:prstGeom prst="ellipse">
              <a:avLst/>
            </a:prstGeom>
            <a:solidFill>
              <a:srgbClr val="000000"/>
            </a:solidFill>
            <a:ln w="0">
              <a:solidFill>
                <a:srgbClr val="990033"/>
              </a:solidFill>
              <a:round/>
              <a:headEnd/>
              <a:tailEnd/>
            </a:ln>
          </p:spPr>
          <p:txBody>
            <a:bodyPr/>
            <a:lstStyle/>
            <a:p>
              <a:endParaRPr lang="ru-RU"/>
            </a:p>
          </p:txBody>
        </p:sp>
        <p:sp>
          <p:nvSpPr>
            <p:cNvPr id="58374" name="Oval 47"/>
            <p:cNvSpPr>
              <a:spLocks noChangeArrowheads="1"/>
            </p:cNvSpPr>
            <p:nvPr/>
          </p:nvSpPr>
          <p:spPr bwMode="auto">
            <a:xfrm>
              <a:off x="480" y="3262"/>
              <a:ext cx="264" cy="240"/>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8375" name="Oval 48"/>
            <p:cNvSpPr>
              <a:spLocks noChangeArrowheads="1"/>
            </p:cNvSpPr>
            <p:nvPr/>
          </p:nvSpPr>
          <p:spPr bwMode="auto">
            <a:xfrm>
              <a:off x="520" y="3305"/>
              <a:ext cx="186" cy="159"/>
            </a:xfrm>
            <a:prstGeom prst="ellipse">
              <a:avLst/>
            </a:prstGeom>
            <a:solidFill>
              <a:srgbClr val="000000"/>
            </a:solidFill>
            <a:ln w="0">
              <a:solidFill>
                <a:srgbClr val="990033"/>
              </a:solidFill>
              <a:round/>
              <a:headEnd/>
              <a:tailEnd/>
            </a:ln>
          </p:spPr>
          <p:txBody>
            <a:bodyPr/>
            <a:lstStyle/>
            <a:p>
              <a:endParaRPr lang="ru-RU"/>
            </a:p>
          </p:txBody>
        </p:sp>
        <p:sp>
          <p:nvSpPr>
            <p:cNvPr id="58376" name="AutoShape 49"/>
            <p:cNvSpPr>
              <a:spLocks noChangeArrowheads="1"/>
            </p:cNvSpPr>
            <p:nvPr/>
          </p:nvSpPr>
          <p:spPr bwMode="auto">
            <a:xfrm>
              <a:off x="2659" y="1577"/>
              <a:ext cx="868" cy="410"/>
            </a:xfrm>
            <a:prstGeom prst="roundRect">
              <a:avLst>
                <a:gd name="adj" fmla="val 15218"/>
              </a:avLst>
            </a:prstGeom>
            <a:solidFill>
              <a:srgbClr val="FFFFCC"/>
            </a:solidFill>
            <a:ln w="0">
              <a:solidFill>
                <a:srgbClr val="990033"/>
              </a:solidFill>
              <a:round/>
              <a:headEnd/>
              <a:tailEnd/>
            </a:ln>
          </p:spPr>
          <p:txBody>
            <a:bodyPr/>
            <a:lstStyle/>
            <a:p>
              <a:endParaRPr lang="ru-RU"/>
            </a:p>
          </p:txBody>
        </p:sp>
        <p:sp>
          <p:nvSpPr>
            <p:cNvPr id="58377" name="Rectangle 50"/>
            <p:cNvSpPr>
              <a:spLocks noChangeArrowheads="1"/>
            </p:cNvSpPr>
            <p:nvPr/>
          </p:nvSpPr>
          <p:spPr bwMode="auto">
            <a:xfrm>
              <a:off x="2878" y="1639"/>
              <a:ext cx="47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selecting</a:t>
              </a:r>
              <a:endParaRPr lang="en-US"/>
            </a:p>
          </p:txBody>
        </p:sp>
        <p:sp>
          <p:nvSpPr>
            <p:cNvPr id="58378" name="AutoShape 51"/>
            <p:cNvSpPr>
              <a:spLocks noChangeArrowheads="1"/>
            </p:cNvSpPr>
            <p:nvPr/>
          </p:nvSpPr>
          <p:spPr bwMode="auto">
            <a:xfrm>
              <a:off x="2644" y="2379"/>
              <a:ext cx="898" cy="446"/>
            </a:xfrm>
            <a:prstGeom prst="roundRect">
              <a:avLst>
                <a:gd name="adj" fmla="val 14000"/>
              </a:avLst>
            </a:prstGeom>
            <a:solidFill>
              <a:srgbClr val="FFFFCC"/>
            </a:solidFill>
            <a:ln w="0">
              <a:solidFill>
                <a:srgbClr val="990033"/>
              </a:solidFill>
              <a:round/>
              <a:headEnd/>
              <a:tailEnd/>
            </a:ln>
          </p:spPr>
          <p:txBody>
            <a:bodyPr/>
            <a:lstStyle/>
            <a:p>
              <a:endParaRPr lang="ru-RU"/>
            </a:p>
          </p:txBody>
        </p:sp>
        <p:sp>
          <p:nvSpPr>
            <p:cNvPr id="58379" name="Rectangle 52"/>
            <p:cNvSpPr>
              <a:spLocks noChangeArrowheads="1"/>
            </p:cNvSpPr>
            <p:nvPr/>
          </p:nvSpPr>
          <p:spPr bwMode="auto">
            <a:xfrm>
              <a:off x="2892" y="2433"/>
              <a:ext cx="44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verifying</a:t>
              </a:r>
              <a:endParaRPr lang="en-US"/>
            </a:p>
          </p:txBody>
        </p:sp>
        <p:sp>
          <p:nvSpPr>
            <p:cNvPr id="58380" name="AutoShape 53"/>
            <p:cNvSpPr>
              <a:spLocks noChangeArrowheads="1"/>
            </p:cNvSpPr>
            <p:nvPr/>
          </p:nvSpPr>
          <p:spPr bwMode="auto">
            <a:xfrm>
              <a:off x="2659" y="864"/>
              <a:ext cx="868" cy="374"/>
            </a:xfrm>
            <a:prstGeom prst="roundRect">
              <a:avLst>
                <a:gd name="adj" fmla="val 16667"/>
              </a:avLst>
            </a:prstGeom>
            <a:solidFill>
              <a:srgbClr val="FFFFCC"/>
            </a:solidFill>
            <a:ln w="0">
              <a:solidFill>
                <a:srgbClr val="990033"/>
              </a:solidFill>
              <a:round/>
              <a:headEnd/>
              <a:tailEnd/>
            </a:ln>
          </p:spPr>
          <p:txBody>
            <a:bodyPr/>
            <a:lstStyle/>
            <a:p>
              <a:endParaRPr lang="ru-RU"/>
            </a:p>
          </p:txBody>
        </p:sp>
        <p:sp>
          <p:nvSpPr>
            <p:cNvPr id="58381" name="Rectangle 54"/>
            <p:cNvSpPr>
              <a:spLocks noChangeArrowheads="1"/>
            </p:cNvSpPr>
            <p:nvPr/>
          </p:nvSpPr>
          <p:spPr bwMode="auto">
            <a:xfrm>
              <a:off x="2774" y="917"/>
              <a:ext cx="6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downloading</a:t>
              </a:r>
              <a:endParaRPr lang="en-US"/>
            </a:p>
          </p:txBody>
        </p:sp>
        <p:sp>
          <p:nvSpPr>
            <p:cNvPr id="58382" name="Line 55"/>
            <p:cNvSpPr>
              <a:spLocks noChangeShapeType="1"/>
            </p:cNvSpPr>
            <p:nvPr/>
          </p:nvSpPr>
          <p:spPr bwMode="auto">
            <a:xfrm>
              <a:off x="3093" y="1247"/>
              <a:ext cx="1" cy="33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383" name="Line 56"/>
            <p:cNvSpPr>
              <a:spLocks noChangeShapeType="1"/>
            </p:cNvSpPr>
            <p:nvPr/>
          </p:nvSpPr>
          <p:spPr bwMode="auto">
            <a:xfrm flipV="1">
              <a:off x="3093" y="1479"/>
              <a:ext cx="37"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384" name="Line 57"/>
            <p:cNvSpPr>
              <a:spLocks noChangeShapeType="1"/>
            </p:cNvSpPr>
            <p:nvPr/>
          </p:nvSpPr>
          <p:spPr bwMode="auto">
            <a:xfrm flipH="1" flipV="1">
              <a:off x="3055" y="1479"/>
              <a:ext cx="38"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385" name="Line 58"/>
            <p:cNvSpPr>
              <a:spLocks noChangeShapeType="1"/>
            </p:cNvSpPr>
            <p:nvPr/>
          </p:nvSpPr>
          <p:spPr bwMode="auto">
            <a:xfrm>
              <a:off x="3093" y="1987"/>
              <a:ext cx="1" cy="39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386" name="Line 59"/>
            <p:cNvSpPr>
              <a:spLocks noChangeShapeType="1"/>
            </p:cNvSpPr>
            <p:nvPr/>
          </p:nvSpPr>
          <p:spPr bwMode="auto">
            <a:xfrm flipV="1">
              <a:off x="3093" y="2281"/>
              <a:ext cx="37"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387" name="Line 60"/>
            <p:cNvSpPr>
              <a:spLocks noChangeShapeType="1"/>
            </p:cNvSpPr>
            <p:nvPr/>
          </p:nvSpPr>
          <p:spPr bwMode="auto">
            <a:xfrm flipH="1" flipV="1">
              <a:off x="3055" y="2281"/>
              <a:ext cx="38"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388" name="AutoShape 61"/>
            <p:cNvSpPr>
              <a:spLocks noChangeArrowheads="1"/>
            </p:cNvSpPr>
            <p:nvPr/>
          </p:nvSpPr>
          <p:spPr bwMode="auto">
            <a:xfrm>
              <a:off x="2547" y="3190"/>
              <a:ext cx="1092" cy="375"/>
            </a:xfrm>
            <a:prstGeom prst="roundRect">
              <a:avLst>
                <a:gd name="adj" fmla="val 16667"/>
              </a:avLst>
            </a:prstGeom>
            <a:solidFill>
              <a:srgbClr val="FFFFCC"/>
            </a:solidFill>
            <a:ln w="0">
              <a:solidFill>
                <a:srgbClr val="990033"/>
              </a:solidFill>
              <a:round/>
              <a:headEnd/>
              <a:tailEnd/>
            </a:ln>
          </p:spPr>
          <p:txBody>
            <a:bodyPr/>
            <a:lstStyle/>
            <a:p>
              <a:endParaRPr lang="ru-RU"/>
            </a:p>
          </p:txBody>
        </p:sp>
        <p:sp>
          <p:nvSpPr>
            <p:cNvPr id="58389" name="Rectangle 62"/>
            <p:cNvSpPr>
              <a:spLocks noChangeArrowheads="1"/>
            </p:cNvSpPr>
            <p:nvPr/>
          </p:nvSpPr>
          <p:spPr bwMode="auto">
            <a:xfrm>
              <a:off x="2621" y="3253"/>
              <a:ext cx="9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checking schedule</a:t>
              </a:r>
              <a:endParaRPr lang="en-US"/>
            </a:p>
          </p:txBody>
        </p:sp>
        <p:sp>
          <p:nvSpPr>
            <p:cNvPr id="58390" name="Rectangle 63"/>
            <p:cNvSpPr>
              <a:spLocks noChangeArrowheads="1"/>
            </p:cNvSpPr>
            <p:nvPr/>
          </p:nvSpPr>
          <p:spPr bwMode="auto">
            <a:xfrm>
              <a:off x="1018" y="873"/>
              <a:ext cx="14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download course offerings</a:t>
              </a:r>
              <a:endParaRPr lang="en-US"/>
            </a:p>
          </p:txBody>
        </p:sp>
        <p:sp>
          <p:nvSpPr>
            <p:cNvPr id="58391" name="Rectangle 64"/>
            <p:cNvSpPr>
              <a:spLocks noChangeArrowheads="1"/>
            </p:cNvSpPr>
            <p:nvPr/>
          </p:nvSpPr>
          <p:spPr bwMode="auto">
            <a:xfrm>
              <a:off x="3111" y="1327"/>
              <a:ext cx="12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make a course selection</a:t>
              </a:r>
              <a:endParaRPr lang="en-US"/>
            </a:p>
          </p:txBody>
        </p:sp>
        <p:sp>
          <p:nvSpPr>
            <p:cNvPr id="58392" name="Rectangle 65"/>
            <p:cNvSpPr>
              <a:spLocks noChangeArrowheads="1"/>
            </p:cNvSpPr>
            <p:nvPr/>
          </p:nvSpPr>
          <p:spPr bwMode="auto">
            <a:xfrm>
              <a:off x="3111" y="2147"/>
              <a:ext cx="79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verify selection</a:t>
              </a:r>
              <a:endParaRPr lang="en-US"/>
            </a:p>
          </p:txBody>
        </p:sp>
        <p:sp>
          <p:nvSpPr>
            <p:cNvPr id="58393" name="Rectangle 66"/>
            <p:cNvSpPr>
              <a:spLocks noChangeArrowheads="1"/>
            </p:cNvSpPr>
            <p:nvPr/>
          </p:nvSpPr>
          <p:spPr bwMode="auto">
            <a:xfrm>
              <a:off x="3079" y="2967"/>
              <a:ext cx="82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check schedule</a:t>
              </a:r>
              <a:endParaRPr lang="en-US"/>
            </a:p>
          </p:txBody>
        </p:sp>
        <p:sp>
          <p:nvSpPr>
            <p:cNvPr id="58394" name="Rectangle 67"/>
            <p:cNvSpPr>
              <a:spLocks noChangeArrowheads="1"/>
            </p:cNvSpPr>
            <p:nvPr/>
          </p:nvSpPr>
          <p:spPr bwMode="auto">
            <a:xfrm>
              <a:off x="4185" y="2545"/>
              <a:ext cx="114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select another course</a:t>
              </a:r>
              <a:endParaRPr lang="en-US"/>
            </a:p>
          </p:txBody>
        </p:sp>
        <p:sp>
          <p:nvSpPr>
            <p:cNvPr id="58395" name="Rectangle 68"/>
            <p:cNvSpPr>
              <a:spLocks noChangeArrowheads="1"/>
            </p:cNvSpPr>
            <p:nvPr/>
          </p:nvSpPr>
          <p:spPr bwMode="auto">
            <a:xfrm>
              <a:off x="672" y="2160"/>
              <a:ext cx="136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make a different selection</a:t>
              </a:r>
              <a:endParaRPr lang="en-US"/>
            </a:p>
          </p:txBody>
        </p:sp>
        <p:sp>
          <p:nvSpPr>
            <p:cNvPr id="58396" name="Line 69"/>
            <p:cNvSpPr>
              <a:spLocks noChangeShapeType="1"/>
            </p:cNvSpPr>
            <p:nvPr/>
          </p:nvSpPr>
          <p:spPr bwMode="auto">
            <a:xfrm flipH="1">
              <a:off x="744" y="3377"/>
              <a:ext cx="1803"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397" name="Line 70"/>
            <p:cNvSpPr>
              <a:spLocks noChangeShapeType="1"/>
            </p:cNvSpPr>
            <p:nvPr/>
          </p:nvSpPr>
          <p:spPr bwMode="auto">
            <a:xfrm>
              <a:off x="744" y="3377"/>
              <a:ext cx="90" cy="4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398" name="Line 71"/>
            <p:cNvSpPr>
              <a:spLocks noChangeShapeType="1"/>
            </p:cNvSpPr>
            <p:nvPr/>
          </p:nvSpPr>
          <p:spPr bwMode="auto">
            <a:xfrm flipV="1">
              <a:off x="744" y="3333"/>
              <a:ext cx="90" cy="4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399" name="Freeform 72"/>
            <p:cNvSpPr>
              <a:spLocks/>
            </p:cNvSpPr>
            <p:nvPr/>
          </p:nvSpPr>
          <p:spPr bwMode="auto">
            <a:xfrm>
              <a:off x="3527" y="1782"/>
              <a:ext cx="598" cy="1587"/>
            </a:xfrm>
            <a:custGeom>
              <a:avLst/>
              <a:gdLst>
                <a:gd name="T0" fmla="*/ 112 w 80"/>
                <a:gd name="T1" fmla="*/ 1587 h 178"/>
                <a:gd name="T2" fmla="*/ 598 w 80"/>
                <a:gd name="T3" fmla="*/ 1587 h 178"/>
                <a:gd name="T4" fmla="*/ 598 w 80"/>
                <a:gd name="T5" fmla="*/ 0 h 178"/>
                <a:gd name="T6" fmla="*/ 0 w 80"/>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 h="178">
                  <a:moveTo>
                    <a:pt x="15" y="178"/>
                  </a:moveTo>
                  <a:lnTo>
                    <a:pt x="80" y="178"/>
                  </a:lnTo>
                  <a:lnTo>
                    <a:pt x="80" y="0"/>
                  </a:lnTo>
                  <a:lnTo>
                    <a:pt x="0"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8400" name="Line 73"/>
            <p:cNvSpPr>
              <a:spLocks noChangeShapeType="1"/>
            </p:cNvSpPr>
            <p:nvPr/>
          </p:nvSpPr>
          <p:spPr bwMode="auto">
            <a:xfrm>
              <a:off x="3527" y="1782"/>
              <a:ext cx="89" cy="3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401" name="Line 74"/>
            <p:cNvSpPr>
              <a:spLocks noChangeShapeType="1"/>
            </p:cNvSpPr>
            <p:nvPr/>
          </p:nvSpPr>
          <p:spPr bwMode="auto">
            <a:xfrm flipV="1">
              <a:off x="3527" y="1737"/>
              <a:ext cx="89" cy="4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402" name="Line 76"/>
            <p:cNvSpPr>
              <a:spLocks noChangeShapeType="1"/>
            </p:cNvSpPr>
            <p:nvPr/>
          </p:nvSpPr>
          <p:spPr bwMode="auto">
            <a:xfrm flipH="1">
              <a:off x="2577" y="1782"/>
              <a:ext cx="82" cy="3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403" name="Line 77"/>
            <p:cNvSpPr>
              <a:spLocks noChangeShapeType="1"/>
            </p:cNvSpPr>
            <p:nvPr/>
          </p:nvSpPr>
          <p:spPr bwMode="auto">
            <a:xfrm flipH="1" flipV="1">
              <a:off x="2577" y="1737"/>
              <a:ext cx="82" cy="4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404" name="Line 78"/>
            <p:cNvSpPr>
              <a:spLocks noChangeShapeType="1"/>
            </p:cNvSpPr>
            <p:nvPr/>
          </p:nvSpPr>
          <p:spPr bwMode="auto">
            <a:xfrm>
              <a:off x="3093" y="2825"/>
              <a:ext cx="1" cy="36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405" name="Line 79"/>
            <p:cNvSpPr>
              <a:spLocks noChangeShapeType="1"/>
            </p:cNvSpPr>
            <p:nvPr/>
          </p:nvSpPr>
          <p:spPr bwMode="auto">
            <a:xfrm flipV="1">
              <a:off x="3093" y="3092"/>
              <a:ext cx="37"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406" name="Line 80"/>
            <p:cNvSpPr>
              <a:spLocks noChangeShapeType="1"/>
            </p:cNvSpPr>
            <p:nvPr/>
          </p:nvSpPr>
          <p:spPr bwMode="auto">
            <a:xfrm flipH="1" flipV="1">
              <a:off x="3055" y="3092"/>
              <a:ext cx="38"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407" name="Rectangle 81"/>
            <p:cNvSpPr>
              <a:spLocks noChangeArrowheads="1"/>
            </p:cNvSpPr>
            <p:nvPr/>
          </p:nvSpPr>
          <p:spPr bwMode="auto">
            <a:xfrm>
              <a:off x="406" y="1140"/>
              <a:ext cx="68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unscheduled</a:t>
              </a:r>
              <a:endParaRPr lang="en-US"/>
            </a:p>
          </p:txBody>
        </p:sp>
        <p:sp>
          <p:nvSpPr>
            <p:cNvPr id="58408" name="Rectangle 82"/>
            <p:cNvSpPr>
              <a:spLocks noChangeArrowheads="1"/>
            </p:cNvSpPr>
            <p:nvPr/>
          </p:nvSpPr>
          <p:spPr bwMode="auto">
            <a:xfrm>
              <a:off x="384" y="3556"/>
              <a:ext cx="54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scheduled</a:t>
              </a:r>
              <a:endParaRPr lang="en-US"/>
            </a:p>
          </p:txBody>
        </p:sp>
        <p:sp>
          <p:nvSpPr>
            <p:cNvPr id="58409" name="Rectangle 83"/>
            <p:cNvSpPr>
              <a:spLocks noChangeArrowheads="1"/>
            </p:cNvSpPr>
            <p:nvPr/>
          </p:nvSpPr>
          <p:spPr bwMode="auto">
            <a:xfrm>
              <a:off x="1020" y="3190"/>
              <a:ext cx="7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sign schedule</a:t>
              </a:r>
              <a:endParaRPr lang="en-US"/>
            </a:p>
          </p:txBody>
        </p:sp>
        <p:sp>
          <p:nvSpPr>
            <p:cNvPr id="58410" name="Line 84"/>
            <p:cNvSpPr>
              <a:spLocks noChangeShapeType="1"/>
            </p:cNvSpPr>
            <p:nvPr/>
          </p:nvSpPr>
          <p:spPr bwMode="auto">
            <a:xfrm>
              <a:off x="714" y="1051"/>
              <a:ext cx="1945"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411" name="Line 85"/>
            <p:cNvSpPr>
              <a:spLocks noChangeShapeType="1"/>
            </p:cNvSpPr>
            <p:nvPr/>
          </p:nvSpPr>
          <p:spPr bwMode="auto">
            <a:xfrm flipH="1">
              <a:off x="2569" y="1051"/>
              <a:ext cx="90" cy="4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412" name="Line 86"/>
            <p:cNvSpPr>
              <a:spLocks noChangeShapeType="1"/>
            </p:cNvSpPr>
            <p:nvPr/>
          </p:nvSpPr>
          <p:spPr bwMode="auto">
            <a:xfrm flipH="1" flipV="1">
              <a:off x="2569" y="1006"/>
              <a:ext cx="90" cy="4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413" name="Line 87"/>
            <p:cNvSpPr>
              <a:spLocks noChangeShapeType="1"/>
            </p:cNvSpPr>
            <p:nvPr/>
          </p:nvSpPr>
          <p:spPr bwMode="auto">
            <a:xfrm>
              <a:off x="2649" y="2593"/>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8414" name="Line 89"/>
            <p:cNvSpPr>
              <a:spLocks noChangeShapeType="1"/>
            </p:cNvSpPr>
            <p:nvPr/>
          </p:nvSpPr>
          <p:spPr bwMode="auto">
            <a:xfrm flipH="1">
              <a:off x="2073" y="2593"/>
              <a:ext cx="576" cy="0"/>
            </a:xfrm>
            <a:prstGeom prst="line">
              <a:avLst/>
            </a:prstGeom>
            <a:noFill/>
            <a:ln w="952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8415" name="Line 90"/>
            <p:cNvSpPr>
              <a:spLocks noChangeShapeType="1"/>
            </p:cNvSpPr>
            <p:nvPr/>
          </p:nvSpPr>
          <p:spPr bwMode="auto">
            <a:xfrm flipV="1">
              <a:off x="2073" y="1777"/>
              <a:ext cx="0" cy="816"/>
            </a:xfrm>
            <a:prstGeom prst="line">
              <a:avLst/>
            </a:prstGeom>
            <a:noFill/>
            <a:ln w="952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8416" name="Line 91"/>
            <p:cNvSpPr>
              <a:spLocks noChangeShapeType="1"/>
            </p:cNvSpPr>
            <p:nvPr/>
          </p:nvSpPr>
          <p:spPr bwMode="auto">
            <a:xfrm>
              <a:off x="2073" y="1777"/>
              <a:ext cx="576" cy="0"/>
            </a:xfrm>
            <a:prstGeom prst="line">
              <a:avLst/>
            </a:prstGeom>
            <a:noFill/>
            <a:ln w="952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59395" name="Rectangle 2"/>
          <p:cNvSpPr>
            <a:spLocks noGrp="1" noChangeArrowheads="1"/>
          </p:cNvSpPr>
          <p:nvPr>
            <p:ph type="title"/>
          </p:nvPr>
        </p:nvSpPr>
        <p:spPr/>
        <p:txBody>
          <a:bodyPr/>
          <a:lstStyle/>
          <a:p>
            <a:r>
              <a:rPr lang="en-US" smtClean="0"/>
              <a:t>Sequence Diagram</a:t>
            </a:r>
          </a:p>
        </p:txBody>
      </p:sp>
      <p:sp>
        <p:nvSpPr>
          <p:cNvPr id="59396" name="Text Box 11"/>
          <p:cNvSpPr txBox="1">
            <a:spLocks noChangeArrowheads="1"/>
          </p:cNvSpPr>
          <p:nvPr/>
        </p:nvSpPr>
        <p:spPr bwMode="auto">
          <a:xfrm>
            <a:off x="533400" y="1295400"/>
            <a:ext cx="8023225"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A </a:t>
            </a:r>
            <a:r>
              <a:rPr lang="en-US" i="1"/>
              <a:t>sequence diagram</a:t>
            </a:r>
            <a:r>
              <a:rPr lang="en-US"/>
              <a:t> is an interaction diagram that emphasizes the time ordering of messages. It shows a set of objects and the messages sent and received by those objects.</a:t>
            </a:r>
          </a:p>
          <a:p>
            <a:endParaRPr lang="en-US"/>
          </a:p>
          <a:p>
            <a:r>
              <a:rPr lang="en-US"/>
              <a:t>Graphically, a sequence diagram is a table that shows objects arranged along the X axis and messages, ordered in increasing time, along the Y axis.</a:t>
            </a:r>
          </a:p>
          <a:p>
            <a:endParaRPr lang="en-US"/>
          </a:p>
          <a:p>
            <a:r>
              <a:rPr lang="en-US"/>
              <a:t>	- </a:t>
            </a:r>
            <a:r>
              <a:rPr lang="en-US" i="1"/>
              <a:t>The UML User Guide, [Booch,99]</a:t>
            </a:r>
            <a:r>
              <a:rPr lang="en-US"/>
              <a:t> </a:t>
            </a:r>
          </a:p>
          <a:p>
            <a:endParaRPr lang="en-US"/>
          </a:p>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60419" name="Rectangle 2"/>
          <p:cNvSpPr>
            <a:spLocks noGrp="1" noChangeArrowheads="1"/>
          </p:cNvSpPr>
          <p:nvPr>
            <p:ph type="title"/>
          </p:nvPr>
        </p:nvSpPr>
        <p:spPr/>
        <p:txBody>
          <a:bodyPr/>
          <a:lstStyle/>
          <a:p>
            <a:r>
              <a:rPr lang="en-US" smtClean="0"/>
              <a:t>Sequence Diagram</a:t>
            </a:r>
          </a:p>
        </p:txBody>
      </p:sp>
      <p:sp>
        <p:nvSpPr>
          <p:cNvPr id="60420" name="Text Box 6"/>
          <p:cNvSpPr txBox="1">
            <a:spLocks noChangeArrowheads="1"/>
          </p:cNvSpPr>
          <p:nvPr/>
        </p:nvSpPr>
        <p:spPr bwMode="auto">
          <a:xfrm>
            <a:off x="2514600" y="2085975"/>
            <a:ext cx="5900738"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nSpc>
                <a:spcPct val="80000"/>
              </a:lnSpc>
              <a:spcBef>
                <a:spcPct val="50000"/>
              </a:spcBef>
            </a:pPr>
            <a:r>
              <a:rPr lang="en-US"/>
              <a:t>An object in a sequence diagram is rendered</a:t>
            </a:r>
          </a:p>
          <a:p>
            <a:pPr>
              <a:lnSpc>
                <a:spcPct val="80000"/>
              </a:lnSpc>
              <a:spcBef>
                <a:spcPct val="50000"/>
              </a:spcBef>
            </a:pPr>
            <a:r>
              <a:rPr lang="en-US"/>
              <a:t>as a box with a dashed line descending from it.</a:t>
            </a:r>
          </a:p>
          <a:p>
            <a:pPr>
              <a:lnSpc>
                <a:spcPct val="80000"/>
              </a:lnSpc>
              <a:spcBef>
                <a:spcPct val="50000"/>
              </a:spcBef>
            </a:pPr>
            <a:r>
              <a:rPr lang="en-US"/>
              <a:t>The line is called the </a:t>
            </a:r>
            <a:r>
              <a:rPr lang="en-US" i="1"/>
              <a:t>object lifeline</a:t>
            </a:r>
            <a:r>
              <a:rPr lang="en-US"/>
              <a:t>, and it </a:t>
            </a:r>
          </a:p>
          <a:p>
            <a:pPr>
              <a:lnSpc>
                <a:spcPct val="80000"/>
              </a:lnSpc>
              <a:spcBef>
                <a:spcPct val="50000"/>
              </a:spcBef>
            </a:pPr>
            <a:r>
              <a:rPr lang="en-US"/>
              <a:t>represents the existence of an object over a </a:t>
            </a:r>
          </a:p>
          <a:p>
            <a:pPr>
              <a:lnSpc>
                <a:spcPct val="80000"/>
              </a:lnSpc>
              <a:spcBef>
                <a:spcPct val="50000"/>
              </a:spcBef>
            </a:pPr>
            <a:r>
              <a:rPr lang="en-US"/>
              <a:t>period of time.</a:t>
            </a:r>
          </a:p>
        </p:txBody>
      </p:sp>
      <p:grpSp>
        <p:nvGrpSpPr>
          <p:cNvPr id="60421" name="Group 9"/>
          <p:cNvGrpSpPr>
            <a:grpSpLocks/>
          </p:cNvGrpSpPr>
          <p:nvPr/>
        </p:nvGrpSpPr>
        <p:grpSpPr bwMode="auto">
          <a:xfrm>
            <a:off x="685800" y="1295400"/>
            <a:ext cx="1295400" cy="3810000"/>
            <a:chOff x="432" y="672"/>
            <a:chExt cx="816" cy="2400"/>
          </a:xfrm>
        </p:grpSpPr>
        <p:sp>
          <p:nvSpPr>
            <p:cNvPr id="60422" name="Rectangle 7"/>
            <p:cNvSpPr>
              <a:spLocks noChangeArrowheads="1"/>
            </p:cNvSpPr>
            <p:nvPr/>
          </p:nvSpPr>
          <p:spPr bwMode="auto">
            <a:xfrm>
              <a:off x="432" y="672"/>
              <a:ext cx="816"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an Order Line</a:t>
              </a:r>
              <a:endParaRPr lang="en-US"/>
            </a:p>
          </p:txBody>
        </p:sp>
        <p:sp>
          <p:nvSpPr>
            <p:cNvPr id="60423" name="Line 8"/>
            <p:cNvSpPr>
              <a:spLocks noChangeShapeType="1"/>
            </p:cNvSpPr>
            <p:nvPr/>
          </p:nvSpPr>
          <p:spPr bwMode="auto">
            <a:xfrm flipH="1">
              <a:off x="864" y="1008"/>
              <a:ext cx="10" cy="2064"/>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61443" name="Rectangle 2"/>
          <p:cNvSpPr>
            <a:spLocks noGrp="1" noChangeArrowheads="1"/>
          </p:cNvSpPr>
          <p:nvPr>
            <p:ph type="title"/>
          </p:nvPr>
        </p:nvSpPr>
        <p:spPr/>
        <p:txBody>
          <a:bodyPr/>
          <a:lstStyle/>
          <a:p>
            <a:r>
              <a:rPr lang="en-US" smtClean="0"/>
              <a:t>Sequence Diagram</a:t>
            </a:r>
          </a:p>
        </p:txBody>
      </p:sp>
      <p:sp>
        <p:nvSpPr>
          <p:cNvPr id="61444" name="Rectangle 7"/>
          <p:cNvSpPr>
            <a:spLocks noChangeArrowheads="1"/>
          </p:cNvSpPr>
          <p:nvPr/>
        </p:nvSpPr>
        <p:spPr bwMode="auto">
          <a:xfrm>
            <a:off x="685800" y="1282700"/>
            <a:ext cx="12954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an Order Line</a:t>
            </a:r>
            <a:endParaRPr lang="en-US"/>
          </a:p>
        </p:txBody>
      </p:sp>
      <p:sp>
        <p:nvSpPr>
          <p:cNvPr id="61445" name="Rectangle 8"/>
          <p:cNvSpPr>
            <a:spLocks noChangeArrowheads="1"/>
          </p:cNvSpPr>
          <p:nvPr/>
        </p:nvSpPr>
        <p:spPr bwMode="auto">
          <a:xfrm>
            <a:off x="2286000" y="1282700"/>
            <a:ext cx="13716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 Stock Item</a:t>
            </a:r>
            <a:endParaRPr lang="en-US"/>
          </a:p>
        </p:txBody>
      </p:sp>
      <p:sp>
        <p:nvSpPr>
          <p:cNvPr id="61446" name="Line 9"/>
          <p:cNvSpPr>
            <a:spLocks noChangeShapeType="1"/>
          </p:cNvSpPr>
          <p:nvPr/>
        </p:nvSpPr>
        <p:spPr bwMode="auto">
          <a:xfrm flipH="1">
            <a:off x="1371600" y="1816100"/>
            <a:ext cx="15875"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447" name="Line 10"/>
          <p:cNvSpPr>
            <a:spLocks noChangeShapeType="1"/>
          </p:cNvSpPr>
          <p:nvPr/>
        </p:nvSpPr>
        <p:spPr bwMode="auto">
          <a:xfrm>
            <a:off x="2971800" y="1816100"/>
            <a:ext cx="0"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448" name="Line 11"/>
          <p:cNvSpPr>
            <a:spLocks noChangeShapeType="1"/>
          </p:cNvSpPr>
          <p:nvPr/>
        </p:nvSpPr>
        <p:spPr bwMode="auto">
          <a:xfrm>
            <a:off x="1371600" y="2882900"/>
            <a:ext cx="160020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449" name="Line 12"/>
          <p:cNvSpPr>
            <a:spLocks noChangeShapeType="1"/>
          </p:cNvSpPr>
          <p:nvPr/>
        </p:nvSpPr>
        <p:spPr bwMode="auto">
          <a:xfrm>
            <a:off x="1371600" y="3568700"/>
            <a:ext cx="160020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450" name="Line 16"/>
          <p:cNvSpPr>
            <a:spLocks noChangeShapeType="1"/>
          </p:cNvSpPr>
          <p:nvPr/>
        </p:nvSpPr>
        <p:spPr bwMode="auto">
          <a:xfrm flipH="1">
            <a:off x="1371600" y="5257800"/>
            <a:ext cx="16002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451" name="Text Box 20"/>
          <p:cNvSpPr txBox="1">
            <a:spLocks noChangeArrowheads="1"/>
          </p:cNvSpPr>
          <p:nvPr/>
        </p:nvSpPr>
        <p:spPr bwMode="auto">
          <a:xfrm>
            <a:off x="1371600" y="3035300"/>
            <a:ext cx="15097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a:t>[check = “true”]</a:t>
            </a:r>
            <a:br>
              <a:rPr lang="en-US" sz="1600"/>
            </a:br>
            <a:r>
              <a:rPr lang="en-US" sz="1600"/>
              <a:t>      remove()</a:t>
            </a:r>
            <a:endParaRPr lang="en-US"/>
          </a:p>
        </p:txBody>
      </p:sp>
      <p:sp>
        <p:nvSpPr>
          <p:cNvPr id="61452" name="Text Box 21"/>
          <p:cNvSpPr txBox="1">
            <a:spLocks noChangeArrowheads="1"/>
          </p:cNvSpPr>
          <p:nvPr/>
        </p:nvSpPr>
        <p:spPr bwMode="auto">
          <a:xfrm>
            <a:off x="1752600" y="2578100"/>
            <a:ext cx="795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a:t>check()</a:t>
            </a:r>
            <a:endParaRPr lang="en-US"/>
          </a:p>
        </p:txBody>
      </p:sp>
      <p:sp>
        <p:nvSpPr>
          <p:cNvPr id="61453" name="Text Box 26"/>
          <p:cNvSpPr txBox="1">
            <a:spLocks noChangeArrowheads="1"/>
          </p:cNvSpPr>
          <p:nvPr/>
        </p:nvSpPr>
        <p:spPr bwMode="auto">
          <a:xfrm>
            <a:off x="4038600" y="1938338"/>
            <a:ext cx="4614863" cy="297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nSpc>
                <a:spcPct val="90000"/>
              </a:lnSpc>
              <a:spcBef>
                <a:spcPct val="50000"/>
              </a:spcBef>
            </a:pPr>
            <a:r>
              <a:rPr lang="en-US"/>
              <a:t>Messages are rendered as horizontal</a:t>
            </a:r>
          </a:p>
          <a:p>
            <a:pPr>
              <a:lnSpc>
                <a:spcPct val="90000"/>
              </a:lnSpc>
              <a:spcBef>
                <a:spcPct val="50000"/>
              </a:spcBef>
            </a:pPr>
            <a:r>
              <a:rPr lang="en-US"/>
              <a:t>arrows being passed from object to</a:t>
            </a:r>
          </a:p>
          <a:p>
            <a:pPr>
              <a:lnSpc>
                <a:spcPct val="90000"/>
              </a:lnSpc>
              <a:spcBef>
                <a:spcPct val="50000"/>
              </a:spcBef>
            </a:pPr>
            <a:r>
              <a:rPr lang="en-US"/>
              <a:t>object as time advances down the</a:t>
            </a:r>
          </a:p>
          <a:p>
            <a:pPr>
              <a:lnSpc>
                <a:spcPct val="90000"/>
              </a:lnSpc>
              <a:spcBef>
                <a:spcPct val="50000"/>
              </a:spcBef>
            </a:pPr>
            <a:r>
              <a:rPr lang="en-US"/>
              <a:t>object lifelines. Conditions ( such as</a:t>
            </a:r>
          </a:p>
          <a:p>
            <a:pPr>
              <a:lnSpc>
                <a:spcPct val="90000"/>
              </a:lnSpc>
              <a:spcBef>
                <a:spcPct val="50000"/>
              </a:spcBef>
            </a:pPr>
            <a:r>
              <a:rPr lang="en-US"/>
              <a:t>[check = “true”] ) indicate when a</a:t>
            </a:r>
          </a:p>
          <a:p>
            <a:pPr>
              <a:lnSpc>
                <a:spcPct val="90000"/>
              </a:lnSpc>
              <a:spcBef>
                <a:spcPct val="50000"/>
              </a:spcBef>
            </a:pPr>
            <a:r>
              <a:rPr lang="en-US"/>
              <a:t>message gets passed.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62467" name="Rectangle 2"/>
          <p:cNvSpPr>
            <a:spLocks noGrp="1" noChangeArrowheads="1"/>
          </p:cNvSpPr>
          <p:nvPr>
            <p:ph type="title"/>
          </p:nvPr>
        </p:nvSpPr>
        <p:spPr/>
        <p:txBody>
          <a:bodyPr/>
          <a:lstStyle/>
          <a:p>
            <a:r>
              <a:rPr lang="en-US" smtClean="0"/>
              <a:t>Sequence Diagram</a:t>
            </a:r>
          </a:p>
        </p:txBody>
      </p:sp>
      <p:sp>
        <p:nvSpPr>
          <p:cNvPr id="62468" name="Rectangle 3"/>
          <p:cNvSpPr>
            <a:spLocks noChangeArrowheads="1"/>
          </p:cNvSpPr>
          <p:nvPr/>
        </p:nvSpPr>
        <p:spPr bwMode="auto">
          <a:xfrm>
            <a:off x="685800" y="1282700"/>
            <a:ext cx="12954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an Order Line</a:t>
            </a:r>
            <a:endParaRPr lang="en-US"/>
          </a:p>
        </p:txBody>
      </p:sp>
      <p:sp>
        <p:nvSpPr>
          <p:cNvPr id="62469" name="Rectangle 4"/>
          <p:cNvSpPr>
            <a:spLocks noChangeArrowheads="1"/>
          </p:cNvSpPr>
          <p:nvPr/>
        </p:nvSpPr>
        <p:spPr bwMode="auto">
          <a:xfrm>
            <a:off x="2286000" y="1282700"/>
            <a:ext cx="13716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 Stock Item</a:t>
            </a:r>
            <a:endParaRPr lang="en-US"/>
          </a:p>
        </p:txBody>
      </p:sp>
      <p:sp>
        <p:nvSpPr>
          <p:cNvPr id="62470" name="Line 5"/>
          <p:cNvSpPr>
            <a:spLocks noChangeShapeType="1"/>
          </p:cNvSpPr>
          <p:nvPr/>
        </p:nvSpPr>
        <p:spPr bwMode="auto">
          <a:xfrm flipH="1">
            <a:off x="1371600" y="1816100"/>
            <a:ext cx="15875"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2471" name="Line 6"/>
          <p:cNvSpPr>
            <a:spLocks noChangeShapeType="1"/>
          </p:cNvSpPr>
          <p:nvPr/>
        </p:nvSpPr>
        <p:spPr bwMode="auto">
          <a:xfrm>
            <a:off x="2971800" y="1816100"/>
            <a:ext cx="0"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2472" name="Line 7"/>
          <p:cNvSpPr>
            <a:spLocks noChangeShapeType="1"/>
          </p:cNvSpPr>
          <p:nvPr/>
        </p:nvSpPr>
        <p:spPr bwMode="auto">
          <a:xfrm>
            <a:off x="1371600" y="2882900"/>
            <a:ext cx="1600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2473" name="Line 8"/>
          <p:cNvSpPr>
            <a:spLocks noChangeShapeType="1"/>
          </p:cNvSpPr>
          <p:nvPr/>
        </p:nvSpPr>
        <p:spPr bwMode="auto">
          <a:xfrm>
            <a:off x="1371600" y="3568700"/>
            <a:ext cx="1600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2474" name="Line 9"/>
          <p:cNvSpPr>
            <a:spLocks noChangeShapeType="1"/>
          </p:cNvSpPr>
          <p:nvPr/>
        </p:nvSpPr>
        <p:spPr bwMode="auto">
          <a:xfrm flipH="1">
            <a:off x="1371600" y="5257800"/>
            <a:ext cx="16002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2475" name="Text Box 10"/>
          <p:cNvSpPr txBox="1">
            <a:spLocks noChangeArrowheads="1"/>
          </p:cNvSpPr>
          <p:nvPr/>
        </p:nvSpPr>
        <p:spPr bwMode="auto">
          <a:xfrm>
            <a:off x="1371600" y="3035300"/>
            <a:ext cx="15097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a:t>[check = “true”]</a:t>
            </a:r>
            <a:br>
              <a:rPr lang="en-US" sz="1600"/>
            </a:br>
            <a:r>
              <a:rPr lang="en-US" sz="1600"/>
              <a:t>      remove()</a:t>
            </a:r>
            <a:endParaRPr lang="en-US"/>
          </a:p>
        </p:txBody>
      </p:sp>
      <p:sp>
        <p:nvSpPr>
          <p:cNvPr id="62476" name="Text Box 11"/>
          <p:cNvSpPr txBox="1">
            <a:spLocks noChangeArrowheads="1"/>
          </p:cNvSpPr>
          <p:nvPr/>
        </p:nvSpPr>
        <p:spPr bwMode="auto">
          <a:xfrm>
            <a:off x="1752600" y="2578100"/>
            <a:ext cx="795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a:t>check()</a:t>
            </a:r>
            <a:endParaRPr lang="en-US"/>
          </a:p>
        </p:txBody>
      </p:sp>
      <p:sp>
        <p:nvSpPr>
          <p:cNvPr id="62477" name="Text Box 12"/>
          <p:cNvSpPr txBox="1">
            <a:spLocks noChangeArrowheads="1"/>
          </p:cNvSpPr>
          <p:nvPr/>
        </p:nvSpPr>
        <p:spPr bwMode="auto">
          <a:xfrm>
            <a:off x="3657600" y="2819400"/>
            <a:ext cx="5181600" cy="264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Notice that the bottom arrow is different. The arrow head is not solid, and there is no accompanying message.</a:t>
            </a:r>
          </a:p>
          <a:p>
            <a:pPr>
              <a:spcBef>
                <a:spcPct val="50000"/>
              </a:spcBef>
            </a:pPr>
            <a:endParaRPr lang="en-US"/>
          </a:p>
          <a:p>
            <a:pPr>
              <a:spcBef>
                <a:spcPct val="50000"/>
              </a:spcBef>
            </a:pPr>
            <a:r>
              <a:rPr lang="en-US"/>
              <a:t>This arrow indicates a </a:t>
            </a:r>
            <a:r>
              <a:rPr lang="en-US" b="1"/>
              <a:t>return</a:t>
            </a:r>
            <a:r>
              <a:rPr lang="en-US"/>
              <a:t> from a previous message, not a new message.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8195" name="Rectangle 2"/>
          <p:cNvSpPr>
            <a:spLocks noGrp="1" noChangeArrowheads="1"/>
          </p:cNvSpPr>
          <p:nvPr>
            <p:ph type="title"/>
          </p:nvPr>
        </p:nvSpPr>
        <p:spPr/>
        <p:txBody>
          <a:bodyPr/>
          <a:lstStyle/>
          <a:p>
            <a:r>
              <a:rPr lang="en-US" smtClean="0"/>
              <a:t>Class Attributes (Cont’d)</a:t>
            </a:r>
          </a:p>
        </p:txBody>
      </p:sp>
      <p:sp>
        <p:nvSpPr>
          <p:cNvPr id="8196" name="Rectangle 3"/>
          <p:cNvSpPr>
            <a:spLocks noChangeArrowheads="1"/>
          </p:cNvSpPr>
          <p:nvPr/>
        </p:nvSpPr>
        <p:spPr bwMode="auto">
          <a:xfrm>
            <a:off x="685800" y="1676400"/>
            <a:ext cx="25908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8197" name="Rectangle 4"/>
          <p:cNvSpPr>
            <a:spLocks noChangeArrowheads="1"/>
          </p:cNvSpPr>
          <p:nvPr/>
        </p:nvSpPr>
        <p:spPr bwMode="auto">
          <a:xfrm>
            <a:off x="685800" y="2438400"/>
            <a:ext cx="25908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 name      : String</a:t>
            </a:r>
          </a:p>
          <a:p>
            <a:r>
              <a:rPr lang="en-US"/>
              <a:t># address   : Address</a:t>
            </a:r>
          </a:p>
          <a:p>
            <a:r>
              <a:rPr lang="en-US"/>
              <a:t># birthdate : Date</a:t>
            </a:r>
          </a:p>
          <a:p>
            <a:r>
              <a:rPr lang="en-US"/>
              <a:t>/ age           : Date</a:t>
            </a:r>
          </a:p>
          <a:p>
            <a:r>
              <a:rPr lang="en-US"/>
              <a:t>- ssn           : Id</a:t>
            </a:r>
          </a:p>
        </p:txBody>
      </p:sp>
      <p:sp>
        <p:nvSpPr>
          <p:cNvPr id="8198" name="Rectangle 5"/>
          <p:cNvSpPr>
            <a:spLocks noChangeArrowheads="1"/>
          </p:cNvSpPr>
          <p:nvPr/>
        </p:nvSpPr>
        <p:spPr bwMode="auto">
          <a:xfrm>
            <a:off x="685800" y="4724400"/>
            <a:ext cx="2590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p>
        </p:txBody>
      </p:sp>
      <p:sp>
        <p:nvSpPr>
          <p:cNvPr id="8199" name="Text Box 6"/>
          <p:cNvSpPr txBox="1">
            <a:spLocks noChangeArrowheads="1"/>
          </p:cNvSpPr>
          <p:nvPr/>
        </p:nvSpPr>
        <p:spPr bwMode="auto">
          <a:xfrm>
            <a:off x="3657600" y="2438400"/>
            <a:ext cx="245903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Attributes can be:</a:t>
            </a:r>
          </a:p>
          <a:p>
            <a:r>
              <a:rPr lang="en-US"/>
              <a:t>	+ public</a:t>
            </a:r>
          </a:p>
          <a:p>
            <a:r>
              <a:rPr lang="en-US"/>
              <a:t>	# protected</a:t>
            </a:r>
          </a:p>
          <a:p>
            <a:r>
              <a:rPr lang="en-US"/>
              <a:t>	- private</a:t>
            </a:r>
          </a:p>
          <a:p>
            <a:r>
              <a:rPr lang="en-US"/>
              <a:t>	/ derived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63491" name="Rectangle 2"/>
          <p:cNvSpPr>
            <a:spLocks noGrp="1" noChangeArrowheads="1"/>
          </p:cNvSpPr>
          <p:nvPr>
            <p:ph type="title"/>
          </p:nvPr>
        </p:nvSpPr>
        <p:spPr/>
        <p:txBody>
          <a:bodyPr/>
          <a:lstStyle/>
          <a:p>
            <a:r>
              <a:rPr lang="en-US" smtClean="0"/>
              <a:t>Sequence Diagram</a:t>
            </a:r>
          </a:p>
        </p:txBody>
      </p:sp>
      <p:sp>
        <p:nvSpPr>
          <p:cNvPr id="63492" name="Rectangle 3"/>
          <p:cNvSpPr>
            <a:spLocks noChangeArrowheads="1"/>
          </p:cNvSpPr>
          <p:nvPr/>
        </p:nvSpPr>
        <p:spPr bwMode="auto">
          <a:xfrm>
            <a:off x="685800" y="1282700"/>
            <a:ext cx="12954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an Order</a:t>
            </a:r>
            <a:endParaRPr lang="en-US"/>
          </a:p>
        </p:txBody>
      </p:sp>
      <p:sp>
        <p:nvSpPr>
          <p:cNvPr id="63493" name="Rectangle 4"/>
          <p:cNvSpPr>
            <a:spLocks noChangeArrowheads="1"/>
          </p:cNvSpPr>
          <p:nvPr/>
        </p:nvSpPr>
        <p:spPr bwMode="auto">
          <a:xfrm>
            <a:off x="2286000" y="1282700"/>
            <a:ext cx="13716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 Order Line</a:t>
            </a:r>
            <a:endParaRPr lang="en-US"/>
          </a:p>
        </p:txBody>
      </p:sp>
      <p:sp>
        <p:nvSpPr>
          <p:cNvPr id="63494" name="Line 5"/>
          <p:cNvSpPr>
            <a:spLocks noChangeShapeType="1"/>
          </p:cNvSpPr>
          <p:nvPr/>
        </p:nvSpPr>
        <p:spPr bwMode="auto">
          <a:xfrm flipH="1">
            <a:off x="1371600" y="1816100"/>
            <a:ext cx="15875"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3495" name="Line 6"/>
          <p:cNvSpPr>
            <a:spLocks noChangeShapeType="1"/>
          </p:cNvSpPr>
          <p:nvPr/>
        </p:nvSpPr>
        <p:spPr bwMode="auto">
          <a:xfrm>
            <a:off x="2971800" y="1816100"/>
            <a:ext cx="0"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3496" name="Line 7"/>
          <p:cNvSpPr>
            <a:spLocks noChangeShapeType="1"/>
          </p:cNvSpPr>
          <p:nvPr/>
        </p:nvSpPr>
        <p:spPr bwMode="auto">
          <a:xfrm>
            <a:off x="1371600" y="2882900"/>
            <a:ext cx="160020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3497" name="Text Box 11"/>
          <p:cNvSpPr txBox="1">
            <a:spLocks noChangeArrowheads="1"/>
          </p:cNvSpPr>
          <p:nvPr/>
        </p:nvSpPr>
        <p:spPr bwMode="auto">
          <a:xfrm>
            <a:off x="1582738" y="2578100"/>
            <a:ext cx="1236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a:t>*    prepare()</a:t>
            </a:r>
            <a:endParaRPr lang="en-US"/>
          </a:p>
        </p:txBody>
      </p:sp>
      <p:sp>
        <p:nvSpPr>
          <p:cNvPr id="63498" name="Text Box 12"/>
          <p:cNvSpPr txBox="1">
            <a:spLocks noChangeArrowheads="1"/>
          </p:cNvSpPr>
          <p:nvPr/>
        </p:nvSpPr>
        <p:spPr bwMode="auto">
          <a:xfrm>
            <a:off x="4038600" y="2667000"/>
            <a:ext cx="464820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An iteration marker, such as * (as shown), or  *[i = 1..n]  , indicates that a message will be repeated as indicated.</a:t>
            </a:r>
          </a:p>
        </p:txBody>
      </p:sp>
      <p:sp>
        <p:nvSpPr>
          <p:cNvPr id="63499" name="Line 14"/>
          <p:cNvSpPr>
            <a:spLocks noChangeShapeType="1"/>
          </p:cNvSpPr>
          <p:nvPr/>
        </p:nvSpPr>
        <p:spPr bwMode="auto">
          <a:xfrm>
            <a:off x="1752600" y="2971800"/>
            <a:ext cx="0" cy="9144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3500" name="Text Box 15"/>
          <p:cNvSpPr txBox="1">
            <a:spLocks noChangeArrowheads="1"/>
          </p:cNvSpPr>
          <p:nvPr/>
        </p:nvSpPr>
        <p:spPr bwMode="auto">
          <a:xfrm>
            <a:off x="1522413" y="3854450"/>
            <a:ext cx="898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n-US" sz="1600" i="1"/>
              <a:t>Iteration</a:t>
            </a:r>
          </a:p>
        </p:txBody>
      </p:sp>
      <p:sp>
        <p:nvSpPr>
          <p:cNvPr id="63501" name="Text Box 16"/>
          <p:cNvSpPr txBox="1">
            <a:spLocks noChangeArrowheads="1"/>
          </p:cNvSpPr>
          <p:nvPr/>
        </p:nvSpPr>
        <p:spPr bwMode="auto">
          <a:xfrm>
            <a:off x="1524000" y="4038600"/>
            <a:ext cx="771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US" sz="1600" i="1"/>
              <a:t>marker</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64515" name="Rectangle 57"/>
          <p:cNvSpPr>
            <a:spLocks noChangeArrowheads="1"/>
          </p:cNvSpPr>
          <p:nvPr/>
        </p:nvSpPr>
        <p:spPr bwMode="auto">
          <a:xfrm>
            <a:off x="609600" y="990600"/>
            <a:ext cx="8077200" cy="381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64516" name="Group 56"/>
          <p:cNvGrpSpPr>
            <a:grpSpLocks/>
          </p:cNvGrpSpPr>
          <p:nvPr/>
        </p:nvGrpSpPr>
        <p:grpSpPr bwMode="auto">
          <a:xfrm>
            <a:off x="533400" y="228600"/>
            <a:ext cx="8305800" cy="5624513"/>
            <a:chOff x="336" y="144"/>
            <a:chExt cx="5232" cy="3543"/>
          </a:xfrm>
        </p:grpSpPr>
        <p:sp>
          <p:nvSpPr>
            <p:cNvPr id="64517" name="Rectangle 4"/>
            <p:cNvSpPr>
              <a:spLocks noChangeArrowheads="1"/>
            </p:cNvSpPr>
            <p:nvPr/>
          </p:nvSpPr>
          <p:spPr bwMode="auto">
            <a:xfrm>
              <a:off x="384" y="144"/>
              <a:ext cx="864"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an Order Entry</a:t>
              </a:r>
              <a:br>
                <a:rPr lang="en-US" sz="1600" u="sng"/>
              </a:br>
              <a:r>
                <a:rPr lang="en-US" sz="1600" u="sng"/>
                <a:t>window</a:t>
              </a:r>
              <a:endParaRPr lang="en-US"/>
            </a:p>
          </p:txBody>
        </p:sp>
        <p:sp>
          <p:nvSpPr>
            <p:cNvPr id="64518" name="Rectangle 5"/>
            <p:cNvSpPr>
              <a:spLocks noChangeArrowheads="1"/>
            </p:cNvSpPr>
            <p:nvPr/>
          </p:nvSpPr>
          <p:spPr bwMode="auto">
            <a:xfrm>
              <a:off x="1392" y="144"/>
              <a:ext cx="528"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an Order</a:t>
              </a:r>
              <a:endParaRPr lang="en-US"/>
            </a:p>
          </p:txBody>
        </p:sp>
        <p:sp>
          <p:nvSpPr>
            <p:cNvPr id="64519" name="Rectangle 6"/>
            <p:cNvSpPr>
              <a:spLocks noChangeArrowheads="1"/>
            </p:cNvSpPr>
            <p:nvPr/>
          </p:nvSpPr>
          <p:spPr bwMode="auto">
            <a:xfrm>
              <a:off x="2064" y="144"/>
              <a:ext cx="816"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an Order Line</a:t>
              </a:r>
              <a:endParaRPr lang="en-US"/>
            </a:p>
          </p:txBody>
        </p:sp>
        <p:sp>
          <p:nvSpPr>
            <p:cNvPr id="64520" name="Rectangle 7"/>
            <p:cNvSpPr>
              <a:spLocks noChangeArrowheads="1"/>
            </p:cNvSpPr>
            <p:nvPr/>
          </p:nvSpPr>
          <p:spPr bwMode="auto">
            <a:xfrm>
              <a:off x="3072" y="144"/>
              <a:ext cx="864"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 Stock Item</a:t>
              </a:r>
              <a:endParaRPr lang="en-US"/>
            </a:p>
          </p:txBody>
        </p:sp>
        <p:sp>
          <p:nvSpPr>
            <p:cNvPr id="64521" name="Line 8"/>
            <p:cNvSpPr>
              <a:spLocks noChangeShapeType="1"/>
            </p:cNvSpPr>
            <p:nvPr/>
          </p:nvSpPr>
          <p:spPr bwMode="auto">
            <a:xfrm>
              <a:off x="816" y="480"/>
              <a:ext cx="0" cy="312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22" name="Line 9"/>
            <p:cNvSpPr>
              <a:spLocks noChangeShapeType="1"/>
            </p:cNvSpPr>
            <p:nvPr/>
          </p:nvSpPr>
          <p:spPr bwMode="auto">
            <a:xfrm>
              <a:off x="1680" y="480"/>
              <a:ext cx="0" cy="312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23" name="Line 10"/>
            <p:cNvSpPr>
              <a:spLocks noChangeShapeType="1"/>
            </p:cNvSpPr>
            <p:nvPr/>
          </p:nvSpPr>
          <p:spPr bwMode="auto">
            <a:xfrm flipH="1">
              <a:off x="2496" y="480"/>
              <a:ext cx="10" cy="312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24" name="Line 11"/>
            <p:cNvSpPr>
              <a:spLocks noChangeShapeType="1"/>
            </p:cNvSpPr>
            <p:nvPr/>
          </p:nvSpPr>
          <p:spPr bwMode="auto">
            <a:xfrm>
              <a:off x="3504" y="480"/>
              <a:ext cx="0" cy="312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25" name="Line 12"/>
            <p:cNvSpPr>
              <a:spLocks noChangeShapeType="1"/>
            </p:cNvSpPr>
            <p:nvPr/>
          </p:nvSpPr>
          <p:spPr bwMode="auto">
            <a:xfrm>
              <a:off x="816" y="768"/>
              <a:ext cx="864"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26" name="Line 13"/>
            <p:cNvSpPr>
              <a:spLocks noChangeShapeType="1"/>
            </p:cNvSpPr>
            <p:nvPr/>
          </p:nvSpPr>
          <p:spPr bwMode="auto">
            <a:xfrm>
              <a:off x="1680" y="1008"/>
              <a:ext cx="816"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27" name="Line 14"/>
            <p:cNvSpPr>
              <a:spLocks noChangeShapeType="1"/>
            </p:cNvSpPr>
            <p:nvPr/>
          </p:nvSpPr>
          <p:spPr bwMode="auto">
            <a:xfrm>
              <a:off x="2496" y="1152"/>
              <a:ext cx="1008"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28" name="Line 15"/>
            <p:cNvSpPr>
              <a:spLocks noChangeShapeType="1"/>
            </p:cNvSpPr>
            <p:nvPr/>
          </p:nvSpPr>
          <p:spPr bwMode="auto">
            <a:xfrm>
              <a:off x="2496" y="1584"/>
              <a:ext cx="1008"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29" name="Line 16"/>
            <p:cNvSpPr>
              <a:spLocks noChangeShapeType="1"/>
            </p:cNvSpPr>
            <p:nvPr/>
          </p:nvSpPr>
          <p:spPr bwMode="auto">
            <a:xfrm>
              <a:off x="3504" y="1776"/>
              <a:ext cx="43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30" name="Line 17"/>
            <p:cNvSpPr>
              <a:spLocks noChangeShapeType="1"/>
            </p:cNvSpPr>
            <p:nvPr/>
          </p:nvSpPr>
          <p:spPr bwMode="auto">
            <a:xfrm>
              <a:off x="3936" y="1776"/>
              <a:ext cx="0" cy="2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31" name="Line 18"/>
            <p:cNvSpPr>
              <a:spLocks noChangeShapeType="1"/>
            </p:cNvSpPr>
            <p:nvPr/>
          </p:nvSpPr>
          <p:spPr bwMode="auto">
            <a:xfrm flipH="1">
              <a:off x="3504" y="2064"/>
              <a:ext cx="432"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32" name="Line 19"/>
            <p:cNvSpPr>
              <a:spLocks noChangeShapeType="1"/>
            </p:cNvSpPr>
            <p:nvPr/>
          </p:nvSpPr>
          <p:spPr bwMode="auto">
            <a:xfrm flipH="1">
              <a:off x="2496" y="2592"/>
              <a:ext cx="1008"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33" name="Rectangle 20"/>
            <p:cNvSpPr>
              <a:spLocks noChangeArrowheads="1"/>
            </p:cNvSpPr>
            <p:nvPr/>
          </p:nvSpPr>
          <p:spPr bwMode="auto">
            <a:xfrm>
              <a:off x="3984" y="2352"/>
              <a:ext cx="576"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 Reorder</a:t>
              </a:r>
              <a:br>
                <a:rPr lang="en-US" sz="1600" u="sng"/>
              </a:br>
              <a:r>
                <a:rPr lang="en-US" sz="1600" u="sng"/>
                <a:t>Item</a:t>
              </a:r>
              <a:endParaRPr lang="en-US"/>
            </a:p>
          </p:txBody>
        </p:sp>
        <p:sp>
          <p:nvSpPr>
            <p:cNvPr id="64534" name="Line 21"/>
            <p:cNvSpPr>
              <a:spLocks noChangeShapeType="1"/>
            </p:cNvSpPr>
            <p:nvPr/>
          </p:nvSpPr>
          <p:spPr bwMode="auto">
            <a:xfrm>
              <a:off x="4272" y="2688"/>
              <a:ext cx="0" cy="912"/>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35" name="Rectangle 22"/>
            <p:cNvSpPr>
              <a:spLocks noChangeArrowheads="1"/>
            </p:cNvSpPr>
            <p:nvPr/>
          </p:nvSpPr>
          <p:spPr bwMode="auto">
            <a:xfrm>
              <a:off x="4704" y="2832"/>
              <a:ext cx="576"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 Delivery</a:t>
              </a:r>
              <a:br>
                <a:rPr lang="en-US" sz="1600" u="sng"/>
              </a:br>
              <a:r>
                <a:rPr lang="en-US" sz="1600" u="sng"/>
                <a:t>Item</a:t>
              </a:r>
              <a:endParaRPr lang="en-US"/>
            </a:p>
          </p:txBody>
        </p:sp>
        <p:sp>
          <p:nvSpPr>
            <p:cNvPr id="64536" name="Line 23"/>
            <p:cNvSpPr>
              <a:spLocks noChangeShapeType="1"/>
            </p:cNvSpPr>
            <p:nvPr/>
          </p:nvSpPr>
          <p:spPr bwMode="auto">
            <a:xfrm>
              <a:off x="4992" y="3168"/>
              <a:ext cx="0" cy="432"/>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37" name="Line 24"/>
            <p:cNvSpPr>
              <a:spLocks noChangeShapeType="1"/>
            </p:cNvSpPr>
            <p:nvPr/>
          </p:nvSpPr>
          <p:spPr bwMode="auto">
            <a:xfrm>
              <a:off x="2496" y="3072"/>
              <a:ext cx="2208" cy="0"/>
            </a:xfrm>
            <a:prstGeom prst="line">
              <a:avLst/>
            </a:prstGeom>
            <a:noFill/>
            <a:ln w="28575">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38" name="Line 25"/>
            <p:cNvSpPr>
              <a:spLocks noChangeShapeType="1"/>
            </p:cNvSpPr>
            <p:nvPr/>
          </p:nvSpPr>
          <p:spPr bwMode="auto">
            <a:xfrm>
              <a:off x="3504" y="2448"/>
              <a:ext cx="48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39" name="Text Box 26"/>
            <p:cNvSpPr txBox="1">
              <a:spLocks noChangeArrowheads="1"/>
            </p:cNvSpPr>
            <p:nvPr/>
          </p:nvSpPr>
          <p:spPr bwMode="auto">
            <a:xfrm>
              <a:off x="3494" y="2247"/>
              <a:ext cx="32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a:t>new</a:t>
              </a:r>
              <a:endParaRPr lang="en-US"/>
            </a:p>
          </p:txBody>
        </p:sp>
        <p:sp>
          <p:nvSpPr>
            <p:cNvPr id="64540" name="Text Box 27"/>
            <p:cNvSpPr txBox="1">
              <a:spLocks noChangeArrowheads="1"/>
            </p:cNvSpPr>
            <p:nvPr/>
          </p:nvSpPr>
          <p:spPr bwMode="auto">
            <a:xfrm>
              <a:off x="2496" y="2736"/>
              <a:ext cx="9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a:t>[check = “true”]</a:t>
              </a:r>
              <a:br>
                <a:rPr lang="en-US" sz="1600"/>
              </a:br>
              <a:r>
                <a:rPr lang="en-US" sz="1600"/>
                <a:t>          new</a:t>
              </a:r>
              <a:endParaRPr lang="en-US"/>
            </a:p>
          </p:txBody>
        </p:sp>
        <p:sp>
          <p:nvSpPr>
            <p:cNvPr id="64541" name="Text Box 28"/>
            <p:cNvSpPr txBox="1">
              <a:spLocks noChangeArrowheads="1"/>
            </p:cNvSpPr>
            <p:nvPr/>
          </p:nvSpPr>
          <p:spPr bwMode="auto">
            <a:xfrm>
              <a:off x="3552" y="2064"/>
              <a:ext cx="14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a:t>[needsToReorder = “true”]</a:t>
              </a:r>
              <a:endParaRPr lang="en-US"/>
            </a:p>
          </p:txBody>
        </p:sp>
        <p:sp>
          <p:nvSpPr>
            <p:cNvPr id="64542" name="Text Box 29"/>
            <p:cNvSpPr txBox="1">
              <a:spLocks noChangeArrowheads="1"/>
            </p:cNvSpPr>
            <p:nvPr/>
          </p:nvSpPr>
          <p:spPr bwMode="auto">
            <a:xfrm>
              <a:off x="3504" y="1440"/>
              <a:ext cx="10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a:t>needsToReorder()</a:t>
              </a:r>
              <a:endParaRPr lang="en-US"/>
            </a:p>
          </p:txBody>
        </p:sp>
        <p:sp>
          <p:nvSpPr>
            <p:cNvPr id="64543" name="Text Box 30"/>
            <p:cNvSpPr txBox="1">
              <a:spLocks noChangeArrowheads="1"/>
            </p:cNvSpPr>
            <p:nvPr/>
          </p:nvSpPr>
          <p:spPr bwMode="auto">
            <a:xfrm>
              <a:off x="2496" y="1248"/>
              <a:ext cx="9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a:t>[check = “true”]</a:t>
              </a:r>
              <a:br>
                <a:rPr lang="en-US" sz="1600"/>
              </a:br>
              <a:r>
                <a:rPr lang="en-US" sz="1600"/>
                <a:t>      remove()</a:t>
              </a:r>
              <a:endParaRPr lang="en-US"/>
            </a:p>
          </p:txBody>
        </p:sp>
        <p:sp>
          <p:nvSpPr>
            <p:cNvPr id="64544" name="Text Box 31"/>
            <p:cNvSpPr txBox="1">
              <a:spLocks noChangeArrowheads="1"/>
            </p:cNvSpPr>
            <p:nvPr/>
          </p:nvSpPr>
          <p:spPr bwMode="auto">
            <a:xfrm>
              <a:off x="2736" y="960"/>
              <a:ext cx="5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a:t>check()</a:t>
              </a:r>
              <a:endParaRPr lang="en-US"/>
            </a:p>
          </p:txBody>
        </p:sp>
        <p:sp>
          <p:nvSpPr>
            <p:cNvPr id="64545" name="Text Box 32"/>
            <p:cNvSpPr txBox="1">
              <a:spLocks noChangeArrowheads="1"/>
            </p:cNvSpPr>
            <p:nvPr/>
          </p:nvSpPr>
          <p:spPr bwMode="auto">
            <a:xfrm>
              <a:off x="1728" y="720"/>
              <a:ext cx="7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a:t>*  prepare()</a:t>
              </a:r>
              <a:endParaRPr lang="en-US"/>
            </a:p>
          </p:txBody>
        </p:sp>
        <p:sp>
          <p:nvSpPr>
            <p:cNvPr id="64546" name="Text Box 33"/>
            <p:cNvSpPr txBox="1">
              <a:spLocks noChangeArrowheads="1"/>
            </p:cNvSpPr>
            <p:nvPr/>
          </p:nvSpPr>
          <p:spPr bwMode="auto">
            <a:xfrm>
              <a:off x="864" y="528"/>
              <a:ext cx="5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a:t>prepare()</a:t>
              </a:r>
              <a:endParaRPr lang="en-US"/>
            </a:p>
          </p:txBody>
        </p:sp>
        <p:sp>
          <p:nvSpPr>
            <p:cNvPr id="64547" name="Text Box 34"/>
            <p:cNvSpPr txBox="1">
              <a:spLocks noChangeArrowheads="1"/>
            </p:cNvSpPr>
            <p:nvPr/>
          </p:nvSpPr>
          <p:spPr bwMode="auto">
            <a:xfrm>
              <a:off x="336" y="864"/>
              <a:ext cx="5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800" i="1">
                  <a:solidFill>
                    <a:schemeClr val="tx2"/>
                  </a:solidFill>
                </a:rPr>
                <a:t>Object</a:t>
              </a:r>
              <a:endParaRPr lang="en-US"/>
            </a:p>
          </p:txBody>
        </p:sp>
        <p:sp>
          <p:nvSpPr>
            <p:cNvPr id="64548" name="Line 35"/>
            <p:cNvSpPr>
              <a:spLocks noChangeShapeType="1"/>
            </p:cNvSpPr>
            <p:nvPr/>
          </p:nvSpPr>
          <p:spPr bwMode="auto">
            <a:xfrm flipV="1">
              <a:off x="576" y="528"/>
              <a:ext cx="0" cy="336"/>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49" name="Text Box 36"/>
            <p:cNvSpPr txBox="1">
              <a:spLocks noChangeArrowheads="1"/>
            </p:cNvSpPr>
            <p:nvPr/>
          </p:nvSpPr>
          <p:spPr bwMode="auto">
            <a:xfrm>
              <a:off x="864" y="1257"/>
              <a:ext cx="6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800" i="1">
                  <a:solidFill>
                    <a:schemeClr val="tx2"/>
                  </a:solidFill>
                </a:rPr>
                <a:t>Message</a:t>
              </a:r>
              <a:endParaRPr lang="en-US"/>
            </a:p>
          </p:txBody>
        </p:sp>
        <p:sp>
          <p:nvSpPr>
            <p:cNvPr id="64550" name="Line 37"/>
            <p:cNvSpPr>
              <a:spLocks noChangeShapeType="1"/>
            </p:cNvSpPr>
            <p:nvPr/>
          </p:nvSpPr>
          <p:spPr bwMode="auto">
            <a:xfrm flipV="1">
              <a:off x="1200" y="864"/>
              <a:ext cx="0" cy="441"/>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51" name="Text Box 38"/>
            <p:cNvSpPr txBox="1">
              <a:spLocks noChangeArrowheads="1"/>
            </p:cNvSpPr>
            <p:nvPr/>
          </p:nvSpPr>
          <p:spPr bwMode="auto">
            <a:xfrm>
              <a:off x="1680" y="1632"/>
              <a:ext cx="6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800" i="1">
                  <a:solidFill>
                    <a:schemeClr val="tx2"/>
                  </a:solidFill>
                </a:rPr>
                <a:t>Iteration</a:t>
              </a:r>
              <a:endParaRPr lang="en-US"/>
            </a:p>
          </p:txBody>
        </p:sp>
        <p:sp>
          <p:nvSpPr>
            <p:cNvPr id="64552" name="Line 39"/>
            <p:cNvSpPr>
              <a:spLocks noChangeShapeType="1"/>
            </p:cNvSpPr>
            <p:nvPr/>
          </p:nvSpPr>
          <p:spPr bwMode="auto">
            <a:xfrm flipV="1">
              <a:off x="1824" y="864"/>
              <a:ext cx="0" cy="807"/>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53" name="Text Box 40"/>
            <p:cNvSpPr txBox="1">
              <a:spLocks noChangeArrowheads="1"/>
            </p:cNvSpPr>
            <p:nvPr/>
          </p:nvSpPr>
          <p:spPr bwMode="auto">
            <a:xfrm>
              <a:off x="2736" y="1872"/>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800" i="1">
                  <a:solidFill>
                    <a:schemeClr val="tx2"/>
                  </a:solidFill>
                </a:rPr>
                <a:t>Return</a:t>
              </a:r>
              <a:endParaRPr lang="en-US"/>
            </a:p>
          </p:txBody>
        </p:sp>
        <p:sp>
          <p:nvSpPr>
            <p:cNvPr id="64554" name="Line 41"/>
            <p:cNvSpPr>
              <a:spLocks noChangeShapeType="1"/>
            </p:cNvSpPr>
            <p:nvPr/>
          </p:nvSpPr>
          <p:spPr bwMode="auto">
            <a:xfrm flipH="1">
              <a:off x="2640" y="2064"/>
              <a:ext cx="336" cy="480"/>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55" name="Text Box 42"/>
            <p:cNvSpPr txBox="1">
              <a:spLocks noChangeArrowheads="1"/>
            </p:cNvSpPr>
            <p:nvPr/>
          </p:nvSpPr>
          <p:spPr bwMode="auto">
            <a:xfrm>
              <a:off x="3552" y="3456"/>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800" i="1">
                  <a:solidFill>
                    <a:schemeClr val="tx2"/>
                  </a:solidFill>
                </a:rPr>
                <a:t>Creation</a:t>
              </a:r>
              <a:endParaRPr lang="en-US"/>
            </a:p>
          </p:txBody>
        </p:sp>
        <p:sp>
          <p:nvSpPr>
            <p:cNvPr id="64556" name="Line 43"/>
            <p:cNvSpPr>
              <a:spLocks noChangeShapeType="1"/>
            </p:cNvSpPr>
            <p:nvPr/>
          </p:nvSpPr>
          <p:spPr bwMode="auto">
            <a:xfrm flipV="1">
              <a:off x="4128" y="3168"/>
              <a:ext cx="480" cy="336"/>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557" name="Text Box 44"/>
            <p:cNvSpPr txBox="1">
              <a:spLocks noChangeArrowheads="1"/>
            </p:cNvSpPr>
            <p:nvPr/>
          </p:nvSpPr>
          <p:spPr bwMode="auto">
            <a:xfrm>
              <a:off x="3840" y="624"/>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800" i="1">
                  <a:solidFill>
                    <a:schemeClr val="tx2"/>
                  </a:solidFill>
                </a:rPr>
                <a:t>Condition</a:t>
              </a:r>
              <a:endParaRPr lang="en-US"/>
            </a:p>
          </p:txBody>
        </p:sp>
        <p:sp>
          <p:nvSpPr>
            <p:cNvPr id="64558" name="Line 45"/>
            <p:cNvSpPr>
              <a:spLocks noChangeShapeType="1"/>
            </p:cNvSpPr>
            <p:nvPr/>
          </p:nvSpPr>
          <p:spPr bwMode="auto">
            <a:xfrm flipH="1">
              <a:off x="3456" y="912"/>
              <a:ext cx="528" cy="384"/>
            </a:xfrm>
            <a:prstGeom prst="line">
              <a:avLst/>
            </a:prstGeom>
            <a:noFill/>
            <a:ln w="12700">
              <a:solidFill>
                <a:schemeClr val="tx2"/>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64559" name="Group 50"/>
            <p:cNvGrpSpPr>
              <a:grpSpLocks/>
            </p:cNvGrpSpPr>
            <p:nvPr/>
          </p:nvGrpSpPr>
          <p:grpSpPr bwMode="auto">
            <a:xfrm>
              <a:off x="3984" y="1800"/>
              <a:ext cx="1584" cy="231"/>
              <a:chOff x="3984" y="1760"/>
              <a:chExt cx="1584" cy="231"/>
            </a:xfrm>
          </p:grpSpPr>
          <p:sp>
            <p:nvSpPr>
              <p:cNvPr id="64561" name="Text Box 46"/>
              <p:cNvSpPr txBox="1">
                <a:spLocks noChangeArrowheads="1"/>
              </p:cNvSpPr>
              <p:nvPr/>
            </p:nvSpPr>
            <p:spPr bwMode="auto">
              <a:xfrm>
                <a:off x="4464" y="1760"/>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800" i="1">
                    <a:solidFill>
                      <a:schemeClr val="tx2"/>
                    </a:solidFill>
                  </a:rPr>
                  <a:t>Self-Delegation</a:t>
                </a:r>
                <a:endParaRPr lang="en-US"/>
              </a:p>
            </p:txBody>
          </p:sp>
          <p:sp>
            <p:nvSpPr>
              <p:cNvPr id="64562" name="Line 47"/>
              <p:cNvSpPr>
                <a:spLocks noChangeShapeType="1"/>
              </p:cNvSpPr>
              <p:nvPr/>
            </p:nvSpPr>
            <p:spPr bwMode="auto">
              <a:xfrm flipH="1">
                <a:off x="3984" y="1872"/>
                <a:ext cx="480" cy="0"/>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64560" name="Text Box 52"/>
            <p:cNvSpPr txBox="1">
              <a:spLocks noChangeArrowheads="1"/>
            </p:cNvSpPr>
            <p:nvPr/>
          </p:nvSpPr>
          <p:spPr bwMode="auto">
            <a:xfrm>
              <a:off x="4472" y="176"/>
              <a:ext cx="10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n-US"/>
                <a:t>[Fowler,97]</a:t>
              </a: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65539" name="Rectangle 2"/>
          <p:cNvSpPr>
            <a:spLocks noGrp="1" noChangeArrowheads="1"/>
          </p:cNvSpPr>
          <p:nvPr>
            <p:ph type="title"/>
          </p:nvPr>
        </p:nvSpPr>
        <p:spPr/>
        <p:txBody>
          <a:bodyPr/>
          <a:lstStyle/>
          <a:p>
            <a:r>
              <a:rPr lang="en-US" smtClean="0"/>
              <a:t>Collaboration Diagram</a:t>
            </a:r>
          </a:p>
        </p:txBody>
      </p:sp>
      <p:sp>
        <p:nvSpPr>
          <p:cNvPr id="65540" name="Text Box 3"/>
          <p:cNvSpPr txBox="1">
            <a:spLocks noChangeArrowheads="1"/>
          </p:cNvSpPr>
          <p:nvPr/>
        </p:nvSpPr>
        <p:spPr bwMode="auto">
          <a:xfrm>
            <a:off x="533400" y="1433513"/>
            <a:ext cx="8077200" cy="3560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A collaboration diagram emphasizes the relationship of the objects that participate in an interaction. Unlike a sequence diagram, you don’t have to show the lifeline of an object explicitly in a collaboration diagram. The sequence of events are indicated by sequence numbers preceding messages. </a:t>
            </a:r>
          </a:p>
          <a:p>
            <a:pPr>
              <a:spcBef>
                <a:spcPct val="50000"/>
              </a:spcBef>
            </a:pPr>
            <a:r>
              <a:rPr lang="en-US"/>
              <a:t>Object identifiers are of the form  </a:t>
            </a:r>
            <a:r>
              <a:rPr lang="en-US" i="1"/>
              <a:t>objectName : className,</a:t>
            </a:r>
            <a:r>
              <a:rPr lang="en-US"/>
              <a:t> and either the objectName or the className can be omitted, and the placement of the colon indicates either an  objectName: , or a :className.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66563" name="Rectangle 2"/>
          <p:cNvSpPr>
            <a:spLocks noGrp="1" noChangeArrowheads="1"/>
          </p:cNvSpPr>
          <p:nvPr>
            <p:ph type="title"/>
          </p:nvPr>
        </p:nvSpPr>
        <p:spPr/>
        <p:txBody>
          <a:bodyPr/>
          <a:lstStyle/>
          <a:p>
            <a:r>
              <a:rPr lang="en-US" smtClean="0"/>
              <a:t>Collaboration Diagram</a:t>
            </a:r>
          </a:p>
        </p:txBody>
      </p:sp>
      <p:grpSp>
        <p:nvGrpSpPr>
          <p:cNvPr id="66564" name="Group 37"/>
          <p:cNvGrpSpPr>
            <a:grpSpLocks/>
          </p:cNvGrpSpPr>
          <p:nvPr/>
        </p:nvGrpSpPr>
        <p:grpSpPr bwMode="auto">
          <a:xfrm>
            <a:off x="609600" y="1371600"/>
            <a:ext cx="7969250" cy="4800600"/>
            <a:chOff x="336" y="768"/>
            <a:chExt cx="5020" cy="3024"/>
          </a:xfrm>
        </p:grpSpPr>
        <p:sp>
          <p:nvSpPr>
            <p:cNvPr id="66565" name="Oval 3"/>
            <p:cNvSpPr>
              <a:spLocks noChangeArrowheads="1"/>
            </p:cNvSpPr>
            <p:nvPr/>
          </p:nvSpPr>
          <p:spPr bwMode="auto">
            <a:xfrm>
              <a:off x="4224" y="2112"/>
              <a:ext cx="192" cy="48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566" name="Rectangle 4"/>
            <p:cNvSpPr>
              <a:spLocks noChangeArrowheads="1"/>
            </p:cNvSpPr>
            <p:nvPr/>
          </p:nvSpPr>
          <p:spPr bwMode="auto">
            <a:xfrm>
              <a:off x="384" y="768"/>
              <a:ext cx="1488"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u="sng"/>
                <a:t>: Order Entry Window</a:t>
              </a:r>
              <a:endParaRPr lang="en-US"/>
            </a:p>
          </p:txBody>
        </p:sp>
        <p:sp>
          <p:nvSpPr>
            <p:cNvPr id="66567" name="Rectangle 5"/>
            <p:cNvSpPr>
              <a:spLocks noChangeArrowheads="1"/>
            </p:cNvSpPr>
            <p:nvPr/>
          </p:nvSpPr>
          <p:spPr bwMode="auto">
            <a:xfrm>
              <a:off x="384" y="1536"/>
              <a:ext cx="1488"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u="sng"/>
                <a:t>: Order</a:t>
              </a:r>
              <a:endParaRPr lang="en-US"/>
            </a:p>
          </p:txBody>
        </p:sp>
        <p:sp>
          <p:nvSpPr>
            <p:cNvPr id="66568" name="Rectangle 6"/>
            <p:cNvSpPr>
              <a:spLocks noChangeArrowheads="1"/>
            </p:cNvSpPr>
            <p:nvPr/>
          </p:nvSpPr>
          <p:spPr bwMode="auto">
            <a:xfrm>
              <a:off x="336" y="2304"/>
              <a:ext cx="1632"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u="sng"/>
                <a:t>: Order Line</a:t>
              </a:r>
              <a:endParaRPr lang="en-US"/>
            </a:p>
          </p:txBody>
        </p:sp>
        <p:sp>
          <p:nvSpPr>
            <p:cNvPr id="66569" name="Rectangle 7"/>
            <p:cNvSpPr>
              <a:spLocks noChangeArrowheads="1"/>
            </p:cNvSpPr>
            <p:nvPr/>
          </p:nvSpPr>
          <p:spPr bwMode="auto">
            <a:xfrm>
              <a:off x="384" y="3072"/>
              <a:ext cx="1488"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u="sng"/>
                <a:t>:Delivery Item</a:t>
              </a:r>
              <a:endParaRPr lang="en-US"/>
            </a:p>
          </p:txBody>
        </p:sp>
        <p:sp>
          <p:nvSpPr>
            <p:cNvPr id="66570" name="Rectangle 8"/>
            <p:cNvSpPr>
              <a:spLocks noChangeArrowheads="1"/>
            </p:cNvSpPr>
            <p:nvPr/>
          </p:nvSpPr>
          <p:spPr bwMode="auto">
            <a:xfrm>
              <a:off x="2784" y="2352"/>
              <a:ext cx="1728"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u="sng"/>
                <a:t>: Stock Item</a:t>
              </a:r>
              <a:endParaRPr lang="en-US"/>
            </a:p>
          </p:txBody>
        </p:sp>
        <p:sp>
          <p:nvSpPr>
            <p:cNvPr id="66571" name="Rectangle 9"/>
            <p:cNvSpPr>
              <a:spLocks noChangeArrowheads="1"/>
            </p:cNvSpPr>
            <p:nvPr/>
          </p:nvSpPr>
          <p:spPr bwMode="auto">
            <a:xfrm>
              <a:off x="2928" y="3120"/>
              <a:ext cx="1488"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u="sng"/>
                <a:t>:Reorder Item</a:t>
              </a:r>
              <a:endParaRPr lang="en-US"/>
            </a:p>
          </p:txBody>
        </p:sp>
        <p:sp>
          <p:nvSpPr>
            <p:cNvPr id="66572" name="Line 10"/>
            <p:cNvSpPr>
              <a:spLocks noChangeShapeType="1"/>
            </p:cNvSpPr>
            <p:nvPr/>
          </p:nvSpPr>
          <p:spPr bwMode="auto">
            <a:xfrm>
              <a:off x="768" y="1008"/>
              <a:ext cx="0"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573" name="Line 11"/>
            <p:cNvSpPr>
              <a:spLocks noChangeShapeType="1"/>
            </p:cNvSpPr>
            <p:nvPr/>
          </p:nvSpPr>
          <p:spPr bwMode="auto">
            <a:xfrm>
              <a:off x="768" y="1776"/>
              <a:ext cx="0"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574" name="Line 12"/>
            <p:cNvSpPr>
              <a:spLocks noChangeShapeType="1"/>
            </p:cNvSpPr>
            <p:nvPr/>
          </p:nvSpPr>
          <p:spPr bwMode="auto">
            <a:xfrm>
              <a:off x="768" y="2544"/>
              <a:ext cx="0"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575" name="Line 13"/>
            <p:cNvSpPr>
              <a:spLocks noChangeShapeType="1"/>
            </p:cNvSpPr>
            <p:nvPr/>
          </p:nvSpPr>
          <p:spPr bwMode="auto">
            <a:xfrm>
              <a:off x="3648" y="2592"/>
              <a:ext cx="0"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576" name="Line 14"/>
            <p:cNvSpPr>
              <a:spLocks noChangeShapeType="1"/>
            </p:cNvSpPr>
            <p:nvPr/>
          </p:nvSpPr>
          <p:spPr bwMode="auto">
            <a:xfrm>
              <a:off x="1968" y="2448"/>
              <a:ext cx="81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577" name="Line 15"/>
            <p:cNvSpPr>
              <a:spLocks noChangeShapeType="1"/>
            </p:cNvSpPr>
            <p:nvPr/>
          </p:nvSpPr>
          <p:spPr bwMode="auto">
            <a:xfrm>
              <a:off x="960" y="1104"/>
              <a:ext cx="0" cy="384"/>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578" name="Line 16"/>
            <p:cNvSpPr>
              <a:spLocks noChangeShapeType="1"/>
            </p:cNvSpPr>
            <p:nvPr/>
          </p:nvSpPr>
          <p:spPr bwMode="auto">
            <a:xfrm>
              <a:off x="960" y="1872"/>
              <a:ext cx="0" cy="384"/>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579" name="Line 17"/>
            <p:cNvSpPr>
              <a:spLocks noChangeShapeType="1"/>
            </p:cNvSpPr>
            <p:nvPr/>
          </p:nvSpPr>
          <p:spPr bwMode="auto">
            <a:xfrm>
              <a:off x="960" y="2640"/>
              <a:ext cx="0" cy="384"/>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580" name="Line 18"/>
            <p:cNvSpPr>
              <a:spLocks noChangeShapeType="1"/>
            </p:cNvSpPr>
            <p:nvPr/>
          </p:nvSpPr>
          <p:spPr bwMode="auto">
            <a:xfrm>
              <a:off x="3840" y="2688"/>
              <a:ext cx="0" cy="384"/>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581" name="Line 19"/>
            <p:cNvSpPr>
              <a:spLocks noChangeShapeType="1"/>
            </p:cNvSpPr>
            <p:nvPr/>
          </p:nvSpPr>
          <p:spPr bwMode="auto">
            <a:xfrm>
              <a:off x="2064" y="2544"/>
              <a:ext cx="528"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582" name="Text Box 20"/>
            <p:cNvSpPr txBox="1">
              <a:spLocks noChangeArrowheads="1"/>
            </p:cNvSpPr>
            <p:nvPr/>
          </p:nvSpPr>
          <p:spPr bwMode="auto">
            <a:xfrm>
              <a:off x="1142" y="1191"/>
              <a:ext cx="7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b="1"/>
                <a:t>1: prepare()</a:t>
              </a:r>
              <a:endParaRPr lang="en-US" b="1"/>
            </a:p>
          </p:txBody>
        </p:sp>
        <p:sp>
          <p:nvSpPr>
            <p:cNvPr id="66583" name="Text Box 21"/>
            <p:cNvSpPr txBox="1">
              <a:spLocks noChangeArrowheads="1"/>
            </p:cNvSpPr>
            <p:nvPr/>
          </p:nvSpPr>
          <p:spPr bwMode="auto">
            <a:xfrm>
              <a:off x="1152" y="1983"/>
              <a:ext cx="83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b="1"/>
                <a:t>2*: prepare()</a:t>
              </a:r>
              <a:endParaRPr lang="en-US" b="1"/>
            </a:p>
          </p:txBody>
        </p:sp>
        <p:sp>
          <p:nvSpPr>
            <p:cNvPr id="66584" name="Text Box 22"/>
            <p:cNvSpPr txBox="1">
              <a:spLocks noChangeArrowheads="1"/>
            </p:cNvSpPr>
            <p:nvPr/>
          </p:nvSpPr>
          <p:spPr bwMode="auto">
            <a:xfrm>
              <a:off x="2064" y="1935"/>
              <a:ext cx="6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b="1"/>
                <a:t>3: check()</a:t>
              </a:r>
              <a:endParaRPr lang="en-US" b="1"/>
            </a:p>
          </p:txBody>
        </p:sp>
        <p:sp>
          <p:nvSpPr>
            <p:cNvPr id="66585" name="Text Box 23"/>
            <p:cNvSpPr txBox="1">
              <a:spLocks noChangeArrowheads="1"/>
            </p:cNvSpPr>
            <p:nvPr/>
          </p:nvSpPr>
          <p:spPr bwMode="auto">
            <a:xfrm>
              <a:off x="2064" y="2079"/>
              <a:ext cx="16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b="1"/>
                <a:t>4: [check == true] remove()</a:t>
              </a:r>
              <a:endParaRPr lang="en-US" b="1"/>
            </a:p>
          </p:txBody>
        </p:sp>
        <p:sp>
          <p:nvSpPr>
            <p:cNvPr id="66586" name="Text Box 24"/>
            <p:cNvSpPr txBox="1">
              <a:spLocks noChangeArrowheads="1"/>
            </p:cNvSpPr>
            <p:nvPr/>
          </p:nvSpPr>
          <p:spPr bwMode="auto">
            <a:xfrm>
              <a:off x="3984" y="2751"/>
              <a:ext cx="4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b="1"/>
                <a:t>6: new</a:t>
              </a:r>
            </a:p>
          </p:txBody>
        </p:sp>
        <p:sp>
          <p:nvSpPr>
            <p:cNvPr id="66587" name="Text Box 25"/>
            <p:cNvSpPr txBox="1">
              <a:spLocks noChangeArrowheads="1"/>
            </p:cNvSpPr>
            <p:nvPr/>
          </p:nvSpPr>
          <p:spPr bwMode="auto">
            <a:xfrm>
              <a:off x="1152" y="2703"/>
              <a:ext cx="1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b="1"/>
                <a:t>7: [check == true] new</a:t>
              </a:r>
            </a:p>
          </p:txBody>
        </p:sp>
        <p:sp>
          <p:nvSpPr>
            <p:cNvPr id="66588" name="Text Box 26"/>
            <p:cNvSpPr txBox="1">
              <a:spLocks noChangeArrowheads="1"/>
            </p:cNvSpPr>
            <p:nvPr/>
          </p:nvSpPr>
          <p:spPr bwMode="auto">
            <a:xfrm>
              <a:off x="3408" y="1695"/>
              <a:ext cx="1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1600" b="1"/>
                <a:t>5: needToReorder()</a:t>
              </a:r>
            </a:p>
          </p:txBody>
        </p:sp>
        <p:sp>
          <p:nvSpPr>
            <p:cNvPr id="66589" name="Text Box 28"/>
            <p:cNvSpPr txBox="1">
              <a:spLocks noChangeArrowheads="1"/>
            </p:cNvSpPr>
            <p:nvPr/>
          </p:nvSpPr>
          <p:spPr bwMode="auto">
            <a:xfrm>
              <a:off x="4328" y="3504"/>
              <a:ext cx="10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n-US"/>
                <a:t>[Fowler,97]</a:t>
              </a:r>
            </a:p>
          </p:txBody>
        </p:sp>
        <p:sp>
          <p:nvSpPr>
            <p:cNvPr id="66590" name="Line 29"/>
            <p:cNvSpPr>
              <a:spLocks noChangeShapeType="1"/>
            </p:cNvSpPr>
            <p:nvPr/>
          </p:nvSpPr>
          <p:spPr bwMode="auto">
            <a:xfrm>
              <a:off x="1872" y="864"/>
              <a:ext cx="864" cy="0"/>
            </a:xfrm>
            <a:prstGeom prst="line">
              <a:avLst/>
            </a:prstGeom>
            <a:noFill/>
            <a:ln w="19050">
              <a:solidFill>
                <a:schemeClr val="tx1"/>
              </a:solidFill>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591" name="Line 30"/>
            <p:cNvSpPr>
              <a:spLocks noChangeShapeType="1"/>
            </p:cNvSpPr>
            <p:nvPr/>
          </p:nvSpPr>
          <p:spPr bwMode="auto">
            <a:xfrm>
              <a:off x="1872" y="1296"/>
              <a:ext cx="864" cy="0"/>
            </a:xfrm>
            <a:prstGeom prst="line">
              <a:avLst/>
            </a:prstGeom>
            <a:noFill/>
            <a:ln w="19050">
              <a:solidFill>
                <a:schemeClr val="tx1"/>
              </a:solidFill>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592" name="Line 31"/>
            <p:cNvSpPr>
              <a:spLocks noChangeShapeType="1"/>
            </p:cNvSpPr>
            <p:nvPr/>
          </p:nvSpPr>
          <p:spPr bwMode="auto">
            <a:xfrm flipV="1">
              <a:off x="3504" y="1056"/>
              <a:ext cx="0" cy="624"/>
            </a:xfrm>
            <a:prstGeom prst="line">
              <a:avLst/>
            </a:prstGeom>
            <a:noFill/>
            <a:ln w="19050">
              <a:solidFill>
                <a:schemeClr val="tx1"/>
              </a:solidFill>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593" name="Line 32"/>
            <p:cNvSpPr>
              <a:spLocks noChangeShapeType="1"/>
            </p:cNvSpPr>
            <p:nvPr/>
          </p:nvSpPr>
          <p:spPr bwMode="auto">
            <a:xfrm flipH="1" flipV="1">
              <a:off x="3024" y="1728"/>
              <a:ext cx="1152" cy="480"/>
            </a:xfrm>
            <a:prstGeom prst="line">
              <a:avLst/>
            </a:prstGeom>
            <a:noFill/>
            <a:ln w="19050">
              <a:solidFill>
                <a:schemeClr val="tx1"/>
              </a:solidFill>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594" name="Text Box 33"/>
            <p:cNvSpPr txBox="1">
              <a:spLocks noChangeArrowheads="1"/>
            </p:cNvSpPr>
            <p:nvPr/>
          </p:nvSpPr>
          <p:spPr bwMode="auto">
            <a:xfrm>
              <a:off x="2352" y="1536"/>
              <a:ext cx="92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US" sz="1600" i="1"/>
                <a:t>Self-Delegation</a:t>
              </a:r>
            </a:p>
          </p:txBody>
        </p:sp>
        <p:sp>
          <p:nvSpPr>
            <p:cNvPr id="66595" name="Text Box 34"/>
            <p:cNvSpPr txBox="1">
              <a:spLocks noChangeArrowheads="1"/>
            </p:cNvSpPr>
            <p:nvPr/>
          </p:nvSpPr>
          <p:spPr bwMode="auto">
            <a:xfrm>
              <a:off x="2736" y="768"/>
              <a:ext cx="45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US" sz="1600" i="1"/>
                <a:t>Object</a:t>
              </a:r>
            </a:p>
          </p:txBody>
        </p:sp>
        <p:sp>
          <p:nvSpPr>
            <p:cNvPr id="66596" name="Text Box 35"/>
            <p:cNvSpPr txBox="1">
              <a:spLocks noChangeArrowheads="1"/>
            </p:cNvSpPr>
            <p:nvPr/>
          </p:nvSpPr>
          <p:spPr bwMode="auto">
            <a:xfrm>
              <a:off x="2736" y="1192"/>
              <a:ext cx="56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US" sz="1600" i="1"/>
                <a:t>Message</a:t>
              </a:r>
            </a:p>
          </p:txBody>
        </p:sp>
        <p:sp>
          <p:nvSpPr>
            <p:cNvPr id="66597" name="Text Box 36"/>
            <p:cNvSpPr txBox="1">
              <a:spLocks noChangeArrowheads="1"/>
            </p:cNvSpPr>
            <p:nvPr/>
          </p:nvSpPr>
          <p:spPr bwMode="auto">
            <a:xfrm>
              <a:off x="3408" y="864"/>
              <a:ext cx="10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en-US" sz="1600" i="1"/>
                <a:t>Sequence Number</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67587" name="Rectangle 2"/>
          <p:cNvSpPr>
            <a:spLocks noGrp="1" noChangeArrowheads="1"/>
          </p:cNvSpPr>
          <p:nvPr>
            <p:ph type="title"/>
          </p:nvPr>
        </p:nvSpPr>
        <p:spPr>
          <a:xfrm>
            <a:off x="685800" y="152400"/>
            <a:ext cx="7848600" cy="914400"/>
          </a:xfrm>
        </p:spPr>
        <p:txBody>
          <a:bodyPr/>
          <a:lstStyle/>
          <a:p>
            <a:pPr>
              <a:lnSpc>
                <a:spcPct val="80000"/>
              </a:lnSpc>
            </a:pPr>
            <a:r>
              <a:rPr lang="en-US" smtClean="0"/>
              <a:t>Collaboration Diagram</a:t>
            </a:r>
            <a:br>
              <a:rPr lang="en-US" smtClean="0"/>
            </a:br>
            <a:r>
              <a:rPr lang="en-US" smtClean="0"/>
              <a:t>Sequence Diagram</a:t>
            </a:r>
          </a:p>
        </p:txBody>
      </p:sp>
      <p:sp>
        <p:nvSpPr>
          <p:cNvPr id="67588" name="Text Box 3"/>
          <p:cNvSpPr txBox="1">
            <a:spLocks noChangeArrowheads="1"/>
          </p:cNvSpPr>
          <p:nvPr/>
        </p:nvSpPr>
        <p:spPr bwMode="auto">
          <a:xfrm>
            <a:off x="533400" y="2436813"/>
            <a:ext cx="807720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Both a  collaboration diagram and a sequence diagram derive from the same information in the UML’s metamodel, so you can take a diagram in one form and convert it into the other. They are semantically equivalent.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68611" name="Rectangle 2"/>
          <p:cNvSpPr>
            <a:spLocks noGrp="1" noChangeArrowheads="1"/>
          </p:cNvSpPr>
          <p:nvPr>
            <p:ph type="title"/>
          </p:nvPr>
        </p:nvSpPr>
        <p:spPr/>
        <p:txBody>
          <a:bodyPr/>
          <a:lstStyle/>
          <a:p>
            <a:r>
              <a:rPr lang="en-US" smtClean="0"/>
              <a:t>Activity Diagram</a:t>
            </a:r>
          </a:p>
        </p:txBody>
      </p:sp>
      <p:sp>
        <p:nvSpPr>
          <p:cNvPr id="68612" name="Text Box 4"/>
          <p:cNvSpPr txBox="1">
            <a:spLocks noChangeArrowheads="1"/>
          </p:cNvSpPr>
          <p:nvPr/>
        </p:nvSpPr>
        <p:spPr bwMode="auto">
          <a:xfrm>
            <a:off x="685800" y="1371600"/>
            <a:ext cx="769620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An activity diagram is essentially a flowchart, showing the flow of control from activity to activity. </a:t>
            </a:r>
          </a:p>
          <a:p>
            <a:pPr>
              <a:spcBef>
                <a:spcPct val="50000"/>
              </a:spcBef>
            </a:pPr>
            <a:r>
              <a:rPr lang="en-US"/>
              <a:t>Use activity diagrams to specify, construct, and document the dynamics of a society of objects, or to model the flow of control of an operation. Whereas interaction diagrams emphasize the flow of control from object to object, activity diagrams emphasize the flow of control from activity to activity. </a:t>
            </a:r>
            <a:r>
              <a:rPr lang="en-US" b="1" i="1"/>
              <a:t>An activity is an ongoing non-atomic execution within a state machine.</a:t>
            </a:r>
            <a:endParaRPr lang="en-US"/>
          </a:p>
          <a:p>
            <a:pPr>
              <a:spcBef>
                <a:spcPct val="50000"/>
              </a:spcBef>
            </a:pPr>
            <a:r>
              <a:rPr lang="en-US"/>
              <a:t>	- </a:t>
            </a:r>
            <a:r>
              <a:rPr lang="en-US" i="1"/>
              <a:t>The UML User Guide, [Booch,99]</a:t>
            </a:r>
            <a:r>
              <a:rPr lang="en-US"/>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69635" name="Text Box 103"/>
          <p:cNvSpPr txBox="1">
            <a:spLocks noChangeArrowheads="1"/>
          </p:cNvSpPr>
          <p:nvPr/>
        </p:nvSpPr>
        <p:spPr bwMode="auto">
          <a:xfrm>
            <a:off x="7092950" y="279400"/>
            <a:ext cx="1631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n-US"/>
              <a:t>[Fowler,97]</a:t>
            </a:r>
          </a:p>
        </p:txBody>
      </p:sp>
      <p:sp>
        <p:nvSpPr>
          <p:cNvPr id="69636" name="Rectangle 105"/>
          <p:cNvSpPr>
            <a:spLocks noChangeArrowheads="1"/>
          </p:cNvSpPr>
          <p:nvPr/>
        </p:nvSpPr>
        <p:spPr bwMode="auto">
          <a:xfrm>
            <a:off x="533400" y="1066800"/>
            <a:ext cx="8077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9637" name="Rectangle 106"/>
          <p:cNvSpPr>
            <a:spLocks noChangeArrowheads="1"/>
          </p:cNvSpPr>
          <p:nvPr/>
        </p:nvSpPr>
        <p:spPr bwMode="auto">
          <a:xfrm>
            <a:off x="609600" y="990600"/>
            <a:ext cx="82296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69638" name="Group 104"/>
          <p:cNvGrpSpPr>
            <a:grpSpLocks/>
          </p:cNvGrpSpPr>
          <p:nvPr/>
        </p:nvGrpSpPr>
        <p:grpSpPr bwMode="auto">
          <a:xfrm>
            <a:off x="838200" y="228600"/>
            <a:ext cx="6103938" cy="5689600"/>
            <a:chOff x="1104" y="159"/>
            <a:chExt cx="3845" cy="3584"/>
          </a:xfrm>
        </p:grpSpPr>
        <p:sp>
          <p:nvSpPr>
            <p:cNvPr id="69639" name="Freeform 5"/>
            <p:cNvSpPr>
              <a:spLocks/>
            </p:cNvSpPr>
            <p:nvPr/>
          </p:nvSpPr>
          <p:spPr bwMode="auto">
            <a:xfrm>
              <a:off x="2632" y="159"/>
              <a:ext cx="670" cy="334"/>
            </a:xfrm>
            <a:custGeom>
              <a:avLst/>
              <a:gdLst>
                <a:gd name="T0" fmla="*/ 502 w 670"/>
                <a:gd name="T1" fmla="*/ 334 h 334"/>
                <a:gd name="T2" fmla="*/ 529 w 670"/>
                <a:gd name="T3" fmla="*/ 333 h 334"/>
                <a:gd name="T4" fmla="*/ 555 w 670"/>
                <a:gd name="T5" fmla="*/ 327 h 334"/>
                <a:gd name="T6" fmla="*/ 578 w 670"/>
                <a:gd name="T7" fmla="*/ 317 h 334"/>
                <a:gd name="T8" fmla="*/ 602 w 670"/>
                <a:gd name="T9" fmla="*/ 303 h 334"/>
                <a:gd name="T10" fmla="*/ 621 w 670"/>
                <a:gd name="T11" fmla="*/ 285 h 334"/>
                <a:gd name="T12" fmla="*/ 639 w 670"/>
                <a:gd name="T13" fmla="*/ 266 h 334"/>
                <a:gd name="T14" fmla="*/ 652 w 670"/>
                <a:gd name="T15" fmla="*/ 243 h 334"/>
                <a:gd name="T16" fmla="*/ 662 w 670"/>
                <a:gd name="T17" fmla="*/ 219 h 334"/>
                <a:gd name="T18" fmla="*/ 669 w 670"/>
                <a:gd name="T19" fmla="*/ 194 h 334"/>
                <a:gd name="T20" fmla="*/ 670 w 670"/>
                <a:gd name="T21" fmla="*/ 167 h 334"/>
                <a:gd name="T22" fmla="*/ 669 w 670"/>
                <a:gd name="T23" fmla="*/ 141 h 334"/>
                <a:gd name="T24" fmla="*/ 662 w 670"/>
                <a:gd name="T25" fmla="*/ 116 h 334"/>
                <a:gd name="T26" fmla="*/ 652 w 670"/>
                <a:gd name="T27" fmla="*/ 91 h 334"/>
                <a:gd name="T28" fmla="*/ 639 w 670"/>
                <a:gd name="T29" fmla="*/ 69 h 334"/>
                <a:gd name="T30" fmla="*/ 621 w 670"/>
                <a:gd name="T31" fmla="*/ 49 h 334"/>
                <a:gd name="T32" fmla="*/ 602 w 670"/>
                <a:gd name="T33" fmla="*/ 32 h 334"/>
                <a:gd name="T34" fmla="*/ 578 w 670"/>
                <a:gd name="T35" fmla="*/ 18 h 334"/>
                <a:gd name="T36" fmla="*/ 555 w 670"/>
                <a:gd name="T37" fmla="*/ 8 h 334"/>
                <a:gd name="T38" fmla="*/ 529 w 670"/>
                <a:gd name="T39" fmla="*/ 2 h 334"/>
                <a:gd name="T40" fmla="*/ 502 w 670"/>
                <a:gd name="T41" fmla="*/ 0 h 334"/>
                <a:gd name="T42" fmla="*/ 168 w 670"/>
                <a:gd name="T43" fmla="*/ 0 h 334"/>
                <a:gd name="T44" fmla="*/ 142 w 670"/>
                <a:gd name="T45" fmla="*/ 2 h 334"/>
                <a:gd name="T46" fmla="*/ 116 w 670"/>
                <a:gd name="T47" fmla="*/ 8 h 334"/>
                <a:gd name="T48" fmla="*/ 92 w 670"/>
                <a:gd name="T49" fmla="*/ 18 h 334"/>
                <a:gd name="T50" fmla="*/ 69 w 670"/>
                <a:gd name="T51" fmla="*/ 32 h 334"/>
                <a:gd name="T52" fmla="*/ 49 w 670"/>
                <a:gd name="T53" fmla="*/ 49 h 334"/>
                <a:gd name="T54" fmla="*/ 33 w 670"/>
                <a:gd name="T55" fmla="*/ 69 h 334"/>
                <a:gd name="T56" fmla="*/ 19 w 670"/>
                <a:gd name="T57" fmla="*/ 91 h 334"/>
                <a:gd name="T58" fmla="*/ 9 w 670"/>
                <a:gd name="T59" fmla="*/ 116 h 334"/>
                <a:gd name="T60" fmla="*/ 2 w 670"/>
                <a:gd name="T61" fmla="*/ 141 h 334"/>
                <a:gd name="T62" fmla="*/ 0 w 670"/>
                <a:gd name="T63" fmla="*/ 167 h 334"/>
                <a:gd name="T64" fmla="*/ 2 w 670"/>
                <a:gd name="T65" fmla="*/ 194 h 334"/>
                <a:gd name="T66" fmla="*/ 9 w 670"/>
                <a:gd name="T67" fmla="*/ 219 h 334"/>
                <a:gd name="T68" fmla="*/ 19 w 670"/>
                <a:gd name="T69" fmla="*/ 243 h 334"/>
                <a:gd name="T70" fmla="*/ 33 w 670"/>
                <a:gd name="T71" fmla="*/ 266 h 334"/>
                <a:gd name="T72" fmla="*/ 49 w 670"/>
                <a:gd name="T73" fmla="*/ 285 h 334"/>
                <a:gd name="T74" fmla="*/ 69 w 670"/>
                <a:gd name="T75" fmla="*/ 303 h 334"/>
                <a:gd name="T76" fmla="*/ 92 w 670"/>
                <a:gd name="T77" fmla="*/ 317 h 334"/>
                <a:gd name="T78" fmla="*/ 116 w 670"/>
                <a:gd name="T79" fmla="*/ 327 h 334"/>
                <a:gd name="T80" fmla="*/ 142 w 670"/>
                <a:gd name="T81" fmla="*/ 333 h 334"/>
                <a:gd name="T82" fmla="*/ 168 w 670"/>
                <a:gd name="T83" fmla="*/ 334 h 334"/>
                <a:gd name="T84" fmla="*/ 502 w 670"/>
                <a:gd name="T85" fmla="*/ 334 h 3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70" h="334">
                  <a:moveTo>
                    <a:pt x="502" y="334"/>
                  </a:moveTo>
                  <a:lnTo>
                    <a:pt x="529" y="333"/>
                  </a:lnTo>
                  <a:lnTo>
                    <a:pt x="555" y="327"/>
                  </a:lnTo>
                  <a:lnTo>
                    <a:pt x="578" y="317"/>
                  </a:lnTo>
                  <a:lnTo>
                    <a:pt x="602" y="303"/>
                  </a:lnTo>
                  <a:lnTo>
                    <a:pt x="621" y="285"/>
                  </a:lnTo>
                  <a:lnTo>
                    <a:pt x="639" y="266"/>
                  </a:lnTo>
                  <a:lnTo>
                    <a:pt x="652" y="243"/>
                  </a:lnTo>
                  <a:lnTo>
                    <a:pt x="662" y="219"/>
                  </a:lnTo>
                  <a:lnTo>
                    <a:pt x="669" y="194"/>
                  </a:lnTo>
                  <a:lnTo>
                    <a:pt x="670" y="167"/>
                  </a:lnTo>
                  <a:lnTo>
                    <a:pt x="669" y="141"/>
                  </a:lnTo>
                  <a:lnTo>
                    <a:pt x="662" y="116"/>
                  </a:lnTo>
                  <a:lnTo>
                    <a:pt x="652" y="91"/>
                  </a:lnTo>
                  <a:lnTo>
                    <a:pt x="639" y="69"/>
                  </a:lnTo>
                  <a:lnTo>
                    <a:pt x="621" y="49"/>
                  </a:lnTo>
                  <a:lnTo>
                    <a:pt x="602" y="32"/>
                  </a:lnTo>
                  <a:lnTo>
                    <a:pt x="578" y="18"/>
                  </a:lnTo>
                  <a:lnTo>
                    <a:pt x="555" y="8"/>
                  </a:lnTo>
                  <a:lnTo>
                    <a:pt x="529" y="2"/>
                  </a:lnTo>
                  <a:lnTo>
                    <a:pt x="502" y="0"/>
                  </a:lnTo>
                  <a:lnTo>
                    <a:pt x="168" y="0"/>
                  </a:lnTo>
                  <a:lnTo>
                    <a:pt x="142" y="2"/>
                  </a:lnTo>
                  <a:lnTo>
                    <a:pt x="116" y="8"/>
                  </a:lnTo>
                  <a:lnTo>
                    <a:pt x="92" y="18"/>
                  </a:lnTo>
                  <a:lnTo>
                    <a:pt x="69" y="32"/>
                  </a:lnTo>
                  <a:lnTo>
                    <a:pt x="49" y="49"/>
                  </a:lnTo>
                  <a:lnTo>
                    <a:pt x="33" y="69"/>
                  </a:lnTo>
                  <a:lnTo>
                    <a:pt x="19" y="91"/>
                  </a:lnTo>
                  <a:lnTo>
                    <a:pt x="9" y="116"/>
                  </a:lnTo>
                  <a:lnTo>
                    <a:pt x="2" y="141"/>
                  </a:lnTo>
                  <a:lnTo>
                    <a:pt x="0" y="167"/>
                  </a:lnTo>
                  <a:lnTo>
                    <a:pt x="2" y="194"/>
                  </a:lnTo>
                  <a:lnTo>
                    <a:pt x="9" y="219"/>
                  </a:lnTo>
                  <a:lnTo>
                    <a:pt x="19" y="243"/>
                  </a:lnTo>
                  <a:lnTo>
                    <a:pt x="33" y="266"/>
                  </a:lnTo>
                  <a:lnTo>
                    <a:pt x="49" y="285"/>
                  </a:lnTo>
                  <a:lnTo>
                    <a:pt x="69" y="303"/>
                  </a:lnTo>
                  <a:lnTo>
                    <a:pt x="92" y="317"/>
                  </a:lnTo>
                  <a:lnTo>
                    <a:pt x="116" y="327"/>
                  </a:lnTo>
                  <a:lnTo>
                    <a:pt x="142" y="333"/>
                  </a:lnTo>
                  <a:lnTo>
                    <a:pt x="168" y="334"/>
                  </a:lnTo>
                  <a:lnTo>
                    <a:pt x="502" y="334"/>
                  </a:lnTo>
                  <a:close/>
                </a:path>
              </a:pathLst>
            </a:custGeom>
            <a:solidFill>
              <a:srgbClr val="FFFFFF"/>
            </a:solidFill>
            <a:ln w="4763">
              <a:solidFill>
                <a:srgbClr val="000000"/>
              </a:solidFill>
              <a:prstDash val="solid"/>
              <a:round/>
              <a:headEnd/>
              <a:tailEnd/>
            </a:ln>
          </p:spPr>
          <p:txBody>
            <a:bodyPr/>
            <a:lstStyle/>
            <a:p>
              <a:endParaRPr lang="ru-RU"/>
            </a:p>
          </p:txBody>
        </p:sp>
        <p:grpSp>
          <p:nvGrpSpPr>
            <p:cNvPr id="69640" name="Group 91"/>
            <p:cNvGrpSpPr>
              <a:grpSpLocks/>
            </p:cNvGrpSpPr>
            <p:nvPr/>
          </p:nvGrpSpPr>
          <p:grpSpPr bwMode="auto">
            <a:xfrm>
              <a:off x="2804" y="237"/>
              <a:ext cx="361" cy="204"/>
              <a:chOff x="2804" y="237"/>
              <a:chExt cx="361" cy="204"/>
            </a:xfrm>
          </p:grpSpPr>
          <p:sp>
            <p:nvSpPr>
              <p:cNvPr id="69704" name="Rectangle 6"/>
              <p:cNvSpPr>
                <a:spLocks noChangeArrowheads="1"/>
              </p:cNvSpPr>
              <p:nvPr/>
            </p:nvSpPr>
            <p:spPr bwMode="auto">
              <a:xfrm>
                <a:off x="2804" y="237"/>
                <a:ext cx="3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Receive</a:t>
                </a:r>
                <a:endParaRPr lang="en-US" sz="1200" b="1" i="1"/>
              </a:p>
            </p:txBody>
          </p:sp>
          <p:sp>
            <p:nvSpPr>
              <p:cNvPr id="69705" name="Rectangle 7"/>
              <p:cNvSpPr>
                <a:spLocks noChangeArrowheads="1"/>
              </p:cNvSpPr>
              <p:nvPr/>
            </p:nvSpPr>
            <p:spPr bwMode="auto">
              <a:xfrm>
                <a:off x="2853" y="326"/>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Order</a:t>
                </a:r>
                <a:endParaRPr lang="en-US" sz="1200" b="1" i="1"/>
              </a:p>
            </p:txBody>
          </p:sp>
        </p:grpSp>
        <p:sp>
          <p:nvSpPr>
            <p:cNvPr id="69641" name="Line 11"/>
            <p:cNvSpPr>
              <a:spLocks noChangeShapeType="1"/>
            </p:cNvSpPr>
            <p:nvPr/>
          </p:nvSpPr>
          <p:spPr bwMode="auto">
            <a:xfrm>
              <a:off x="2800" y="828"/>
              <a:ext cx="334" cy="1"/>
            </a:xfrm>
            <a:prstGeom prst="line">
              <a:avLst/>
            </a:prstGeom>
            <a:noFill/>
            <a:ln w="619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9642" name="Freeform 14"/>
            <p:cNvSpPr>
              <a:spLocks/>
            </p:cNvSpPr>
            <p:nvPr/>
          </p:nvSpPr>
          <p:spPr bwMode="auto">
            <a:xfrm>
              <a:off x="2256" y="1331"/>
              <a:ext cx="670" cy="335"/>
            </a:xfrm>
            <a:custGeom>
              <a:avLst/>
              <a:gdLst>
                <a:gd name="T0" fmla="*/ 502 w 670"/>
                <a:gd name="T1" fmla="*/ 335 h 335"/>
                <a:gd name="T2" fmla="*/ 528 w 670"/>
                <a:gd name="T3" fmla="*/ 333 h 335"/>
                <a:gd name="T4" fmla="*/ 554 w 670"/>
                <a:gd name="T5" fmla="*/ 327 h 335"/>
                <a:gd name="T6" fmla="*/ 578 w 670"/>
                <a:gd name="T7" fmla="*/ 317 h 335"/>
                <a:gd name="T8" fmla="*/ 601 w 670"/>
                <a:gd name="T9" fmla="*/ 303 h 335"/>
                <a:gd name="T10" fmla="*/ 621 w 670"/>
                <a:gd name="T11" fmla="*/ 285 h 335"/>
                <a:gd name="T12" fmla="*/ 637 w 670"/>
                <a:gd name="T13" fmla="*/ 266 h 335"/>
                <a:gd name="T14" fmla="*/ 652 w 670"/>
                <a:gd name="T15" fmla="*/ 243 h 335"/>
                <a:gd name="T16" fmla="*/ 662 w 670"/>
                <a:gd name="T17" fmla="*/ 220 h 335"/>
                <a:gd name="T18" fmla="*/ 667 w 670"/>
                <a:gd name="T19" fmla="*/ 194 h 335"/>
                <a:gd name="T20" fmla="*/ 670 w 670"/>
                <a:gd name="T21" fmla="*/ 167 h 335"/>
                <a:gd name="T22" fmla="*/ 667 w 670"/>
                <a:gd name="T23" fmla="*/ 141 h 335"/>
                <a:gd name="T24" fmla="*/ 662 w 670"/>
                <a:gd name="T25" fmla="*/ 116 h 335"/>
                <a:gd name="T26" fmla="*/ 652 w 670"/>
                <a:gd name="T27" fmla="*/ 91 h 335"/>
                <a:gd name="T28" fmla="*/ 637 w 670"/>
                <a:gd name="T29" fmla="*/ 69 h 335"/>
                <a:gd name="T30" fmla="*/ 621 w 670"/>
                <a:gd name="T31" fmla="*/ 49 h 335"/>
                <a:gd name="T32" fmla="*/ 601 w 670"/>
                <a:gd name="T33" fmla="*/ 32 h 335"/>
                <a:gd name="T34" fmla="*/ 578 w 670"/>
                <a:gd name="T35" fmla="*/ 19 h 335"/>
                <a:gd name="T36" fmla="*/ 554 w 670"/>
                <a:gd name="T37" fmla="*/ 9 h 335"/>
                <a:gd name="T38" fmla="*/ 528 w 670"/>
                <a:gd name="T39" fmla="*/ 2 h 335"/>
                <a:gd name="T40" fmla="*/ 502 w 670"/>
                <a:gd name="T41" fmla="*/ 0 h 335"/>
                <a:gd name="T42" fmla="*/ 167 w 670"/>
                <a:gd name="T43" fmla="*/ 0 h 335"/>
                <a:gd name="T44" fmla="*/ 141 w 670"/>
                <a:gd name="T45" fmla="*/ 2 h 335"/>
                <a:gd name="T46" fmla="*/ 116 w 670"/>
                <a:gd name="T47" fmla="*/ 9 h 335"/>
                <a:gd name="T48" fmla="*/ 91 w 670"/>
                <a:gd name="T49" fmla="*/ 19 h 335"/>
                <a:gd name="T50" fmla="*/ 69 w 670"/>
                <a:gd name="T51" fmla="*/ 32 h 335"/>
                <a:gd name="T52" fmla="*/ 49 w 670"/>
                <a:gd name="T53" fmla="*/ 49 h 335"/>
                <a:gd name="T54" fmla="*/ 32 w 670"/>
                <a:gd name="T55" fmla="*/ 69 h 335"/>
                <a:gd name="T56" fmla="*/ 18 w 670"/>
                <a:gd name="T57" fmla="*/ 91 h 335"/>
                <a:gd name="T58" fmla="*/ 8 w 670"/>
                <a:gd name="T59" fmla="*/ 116 h 335"/>
                <a:gd name="T60" fmla="*/ 2 w 670"/>
                <a:gd name="T61" fmla="*/ 141 h 335"/>
                <a:gd name="T62" fmla="*/ 0 w 670"/>
                <a:gd name="T63" fmla="*/ 167 h 335"/>
                <a:gd name="T64" fmla="*/ 2 w 670"/>
                <a:gd name="T65" fmla="*/ 194 h 335"/>
                <a:gd name="T66" fmla="*/ 8 w 670"/>
                <a:gd name="T67" fmla="*/ 220 h 335"/>
                <a:gd name="T68" fmla="*/ 18 w 670"/>
                <a:gd name="T69" fmla="*/ 243 h 335"/>
                <a:gd name="T70" fmla="*/ 32 w 670"/>
                <a:gd name="T71" fmla="*/ 266 h 335"/>
                <a:gd name="T72" fmla="*/ 49 w 670"/>
                <a:gd name="T73" fmla="*/ 285 h 335"/>
                <a:gd name="T74" fmla="*/ 69 w 670"/>
                <a:gd name="T75" fmla="*/ 303 h 335"/>
                <a:gd name="T76" fmla="*/ 91 w 670"/>
                <a:gd name="T77" fmla="*/ 317 h 335"/>
                <a:gd name="T78" fmla="*/ 116 w 670"/>
                <a:gd name="T79" fmla="*/ 327 h 335"/>
                <a:gd name="T80" fmla="*/ 141 w 670"/>
                <a:gd name="T81" fmla="*/ 333 h 335"/>
                <a:gd name="T82" fmla="*/ 167 w 670"/>
                <a:gd name="T83" fmla="*/ 335 h 335"/>
                <a:gd name="T84" fmla="*/ 502 w 670"/>
                <a:gd name="T85" fmla="*/ 335 h 3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70" h="335">
                  <a:moveTo>
                    <a:pt x="502" y="335"/>
                  </a:moveTo>
                  <a:lnTo>
                    <a:pt x="528" y="333"/>
                  </a:lnTo>
                  <a:lnTo>
                    <a:pt x="554" y="327"/>
                  </a:lnTo>
                  <a:lnTo>
                    <a:pt x="578" y="317"/>
                  </a:lnTo>
                  <a:lnTo>
                    <a:pt x="601" y="303"/>
                  </a:lnTo>
                  <a:lnTo>
                    <a:pt x="621" y="285"/>
                  </a:lnTo>
                  <a:lnTo>
                    <a:pt x="637" y="266"/>
                  </a:lnTo>
                  <a:lnTo>
                    <a:pt x="652" y="243"/>
                  </a:lnTo>
                  <a:lnTo>
                    <a:pt x="662" y="220"/>
                  </a:lnTo>
                  <a:lnTo>
                    <a:pt x="667" y="194"/>
                  </a:lnTo>
                  <a:lnTo>
                    <a:pt x="670" y="167"/>
                  </a:lnTo>
                  <a:lnTo>
                    <a:pt x="667" y="141"/>
                  </a:lnTo>
                  <a:lnTo>
                    <a:pt x="662" y="116"/>
                  </a:lnTo>
                  <a:lnTo>
                    <a:pt x="652" y="91"/>
                  </a:lnTo>
                  <a:lnTo>
                    <a:pt x="637" y="69"/>
                  </a:lnTo>
                  <a:lnTo>
                    <a:pt x="621" y="49"/>
                  </a:lnTo>
                  <a:lnTo>
                    <a:pt x="601" y="32"/>
                  </a:lnTo>
                  <a:lnTo>
                    <a:pt x="578" y="19"/>
                  </a:lnTo>
                  <a:lnTo>
                    <a:pt x="554" y="9"/>
                  </a:lnTo>
                  <a:lnTo>
                    <a:pt x="528" y="2"/>
                  </a:lnTo>
                  <a:lnTo>
                    <a:pt x="502" y="0"/>
                  </a:lnTo>
                  <a:lnTo>
                    <a:pt x="167" y="0"/>
                  </a:lnTo>
                  <a:lnTo>
                    <a:pt x="141" y="2"/>
                  </a:lnTo>
                  <a:lnTo>
                    <a:pt x="116" y="9"/>
                  </a:lnTo>
                  <a:lnTo>
                    <a:pt x="91" y="19"/>
                  </a:lnTo>
                  <a:lnTo>
                    <a:pt x="69" y="32"/>
                  </a:lnTo>
                  <a:lnTo>
                    <a:pt x="49" y="49"/>
                  </a:lnTo>
                  <a:lnTo>
                    <a:pt x="32" y="69"/>
                  </a:lnTo>
                  <a:lnTo>
                    <a:pt x="18" y="91"/>
                  </a:lnTo>
                  <a:lnTo>
                    <a:pt x="8" y="116"/>
                  </a:lnTo>
                  <a:lnTo>
                    <a:pt x="2" y="141"/>
                  </a:lnTo>
                  <a:lnTo>
                    <a:pt x="0" y="167"/>
                  </a:lnTo>
                  <a:lnTo>
                    <a:pt x="2" y="194"/>
                  </a:lnTo>
                  <a:lnTo>
                    <a:pt x="8" y="220"/>
                  </a:lnTo>
                  <a:lnTo>
                    <a:pt x="18" y="243"/>
                  </a:lnTo>
                  <a:lnTo>
                    <a:pt x="32" y="266"/>
                  </a:lnTo>
                  <a:lnTo>
                    <a:pt x="49" y="285"/>
                  </a:lnTo>
                  <a:lnTo>
                    <a:pt x="69" y="303"/>
                  </a:lnTo>
                  <a:lnTo>
                    <a:pt x="91" y="317"/>
                  </a:lnTo>
                  <a:lnTo>
                    <a:pt x="116" y="327"/>
                  </a:lnTo>
                  <a:lnTo>
                    <a:pt x="141" y="333"/>
                  </a:lnTo>
                  <a:lnTo>
                    <a:pt x="167" y="335"/>
                  </a:lnTo>
                  <a:lnTo>
                    <a:pt x="502" y="335"/>
                  </a:lnTo>
                  <a:close/>
                </a:path>
              </a:pathLst>
            </a:custGeom>
            <a:solidFill>
              <a:srgbClr val="FFFFFF"/>
            </a:solidFill>
            <a:ln w="4763">
              <a:solidFill>
                <a:srgbClr val="000000"/>
              </a:solidFill>
              <a:prstDash val="solid"/>
              <a:round/>
              <a:headEnd/>
              <a:tailEnd/>
            </a:ln>
          </p:spPr>
          <p:txBody>
            <a:bodyPr/>
            <a:lstStyle/>
            <a:p>
              <a:endParaRPr lang="ru-RU"/>
            </a:p>
          </p:txBody>
        </p:sp>
        <p:grpSp>
          <p:nvGrpSpPr>
            <p:cNvPr id="69643" name="Group 89"/>
            <p:cNvGrpSpPr>
              <a:grpSpLocks/>
            </p:cNvGrpSpPr>
            <p:nvPr/>
          </p:nvGrpSpPr>
          <p:grpSpPr bwMode="auto">
            <a:xfrm>
              <a:off x="2391" y="1387"/>
              <a:ext cx="443" cy="227"/>
              <a:chOff x="2391" y="1387"/>
              <a:chExt cx="443" cy="227"/>
            </a:xfrm>
          </p:grpSpPr>
          <p:sp>
            <p:nvSpPr>
              <p:cNvPr id="69702" name="Rectangle 15"/>
              <p:cNvSpPr>
                <a:spLocks noChangeArrowheads="1"/>
              </p:cNvSpPr>
              <p:nvPr/>
            </p:nvSpPr>
            <p:spPr bwMode="auto">
              <a:xfrm>
                <a:off x="2391" y="1387"/>
                <a:ext cx="44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Authorize</a:t>
                </a:r>
                <a:endParaRPr lang="en-US" sz="1600" b="1" i="1"/>
              </a:p>
            </p:txBody>
          </p:sp>
          <p:sp>
            <p:nvSpPr>
              <p:cNvPr id="69703" name="Rectangle 16"/>
              <p:cNvSpPr>
                <a:spLocks noChangeArrowheads="1"/>
              </p:cNvSpPr>
              <p:nvPr/>
            </p:nvSpPr>
            <p:spPr bwMode="auto">
              <a:xfrm>
                <a:off x="2412" y="1499"/>
                <a:ext cx="39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Payment</a:t>
                </a:r>
                <a:endParaRPr lang="en-US" sz="1600" b="1" i="1"/>
              </a:p>
            </p:txBody>
          </p:sp>
        </p:grpSp>
        <p:sp>
          <p:nvSpPr>
            <p:cNvPr id="69644" name="Freeform 17"/>
            <p:cNvSpPr>
              <a:spLocks/>
            </p:cNvSpPr>
            <p:nvPr/>
          </p:nvSpPr>
          <p:spPr bwMode="auto">
            <a:xfrm>
              <a:off x="3134" y="1331"/>
              <a:ext cx="670" cy="335"/>
            </a:xfrm>
            <a:custGeom>
              <a:avLst/>
              <a:gdLst>
                <a:gd name="T0" fmla="*/ 503 w 670"/>
                <a:gd name="T1" fmla="*/ 335 h 335"/>
                <a:gd name="T2" fmla="*/ 530 w 670"/>
                <a:gd name="T3" fmla="*/ 333 h 335"/>
                <a:gd name="T4" fmla="*/ 555 w 670"/>
                <a:gd name="T5" fmla="*/ 327 h 335"/>
                <a:gd name="T6" fmla="*/ 579 w 670"/>
                <a:gd name="T7" fmla="*/ 317 h 335"/>
                <a:gd name="T8" fmla="*/ 602 w 670"/>
                <a:gd name="T9" fmla="*/ 303 h 335"/>
                <a:gd name="T10" fmla="*/ 621 w 670"/>
                <a:gd name="T11" fmla="*/ 285 h 335"/>
                <a:gd name="T12" fmla="*/ 639 w 670"/>
                <a:gd name="T13" fmla="*/ 266 h 335"/>
                <a:gd name="T14" fmla="*/ 652 w 670"/>
                <a:gd name="T15" fmla="*/ 243 h 335"/>
                <a:gd name="T16" fmla="*/ 662 w 670"/>
                <a:gd name="T17" fmla="*/ 220 h 335"/>
                <a:gd name="T18" fmla="*/ 669 w 670"/>
                <a:gd name="T19" fmla="*/ 194 h 335"/>
                <a:gd name="T20" fmla="*/ 670 w 670"/>
                <a:gd name="T21" fmla="*/ 167 h 335"/>
                <a:gd name="T22" fmla="*/ 669 w 670"/>
                <a:gd name="T23" fmla="*/ 141 h 335"/>
                <a:gd name="T24" fmla="*/ 662 w 670"/>
                <a:gd name="T25" fmla="*/ 116 h 335"/>
                <a:gd name="T26" fmla="*/ 652 w 670"/>
                <a:gd name="T27" fmla="*/ 91 h 335"/>
                <a:gd name="T28" fmla="*/ 639 w 670"/>
                <a:gd name="T29" fmla="*/ 69 h 335"/>
                <a:gd name="T30" fmla="*/ 621 w 670"/>
                <a:gd name="T31" fmla="*/ 49 h 335"/>
                <a:gd name="T32" fmla="*/ 602 w 670"/>
                <a:gd name="T33" fmla="*/ 32 h 335"/>
                <a:gd name="T34" fmla="*/ 579 w 670"/>
                <a:gd name="T35" fmla="*/ 19 h 335"/>
                <a:gd name="T36" fmla="*/ 555 w 670"/>
                <a:gd name="T37" fmla="*/ 9 h 335"/>
                <a:gd name="T38" fmla="*/ 530 w 670"/>
                <a:gd name="T39" fmla="*/ 2 h 335"/>
                <a:gd name="T40" fmla="*/ 503 w 670"/>
                <a:gd name="T41" fmla="*/ 0 h 335"/>
                <a:gd name="T42" fmla="*/ 168 w 670"/>
                <a:gd name="T43" fmla="*/ 0 h 335"/>
                <a:gd name="T44" fmla="*/ 142 w 670"/>
                <a:gd name="T45" fmla="*/ 2 h 335"/>
                <a:gd name="T46" fmla="*/ 117 w 670"/>
                <a:gd name="T47" fmla="*/ 9 h 335"/>
                <a:gd name="T48" fmla="*/ 92 w 670"/>
                <a:gd name="T49" fmla="*/ 19 h 335"/>
                <a:gd name="T50" fmla="*/ 70 w 670"/>
                <a:gd name="T51" fmla="*/ 32 h 335"/>
                <a:gd name="T52" fmla="*/ 50 w 670"/>
                <a:gd name="T53" fmla="*/ 49 h 335"/>
                <a:gd name="T54" fmla="*/ 33 w 670"/>
                <a:gd name="T55" fmla="*/ 69 h 335"/>
                <a:gd name="T56" fmla="*/ 19 w 670"/>
                <a:gd name="T57" fmla="*/ 91 h 335"/>
                <a:gd name="T58" fmla="*/ 9 w 670"/>
                <a:gd name="T59" fmla="*/ 116 h 335"/>
                <a:gd name="T60" fmla="*/ 3 w 670"/>
                <a:gd name="T61" fmla="*/ 141 h 335"/>
                <a:gd name="T62" fmla="*/ 0 w 670"/>
                <a:gd name="T63" fmla="*/ 167 h 335"/>
                <a:gd name="T64" fmla="*/ 3 w 670"/>
                <a:gd name="T65" fmla="*/ 194 h 335"/>
                <a:gd name="T66" fmla="*/ 9 w 670"/>
                <a:gd name="T67" fmla="*/ 220 h 335"/>
                <a:gd name="T68" fmla="*/ 19 w 670"/>
                <a:gd name="T69" fmla="*/ 243 h 335"/>
                <a:gd name="T70" fmla="*/ 33 w 670"/>
                <a:gd name="T71" fmla="*/ 266 h 335"/>
                <a:gd name="T72" fmla="*/ 50 w 670"/>
                <a:gd name="T73" fmla="*/ 285 h 335"/>
                <a:gd name="T74" fmla="*/ 70 w 670"/>
                <a:gd name="T75" fmla="*/ 303 h 335"/>
                <a:gd name="T76" fmla="*/ 92 w 670"/>
                <a:gd name="T77" fmla="*/ 317 h 335"/>
                <a:gd name="T78" fmla="*/ 117 w 670"/>
                <a:gd name="T79" fmla="*/ 327 h 335"/>
                <a:gd name="T80" fmla="*/ 142 w 670"/>
                <a:gd name="T81" fmla="*/ 333 h 335"/>
                <a:gd name="T82" fmla="*/ 168 w 670"/>
                <a:gd name="T83" fmla="*/ 335 h 335"/>
                <a:gd name="T84" fmla="*/ 503 w 670"/>
                <a:gd name="T85" fmla="*/ 335 h 3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70" h="335">
                  <a:moveTo>
                    <a:pt x="503" y="335"/>
                  </a:moveTo>
                  <a:lnTo>
                    <a:pt x="530" y="333"/>
                  </a:lnTo>
                  <a:lnTo>
                    <a:pt x="555" y="327"/>
                  </a:lnTo>
                  <a:lnTo>
                    <a:pt x="579" y="317"/>
                  </a:lnTo>
                  <a:lnTo>
                    <a:pt x="602" y="303"/>
                  </a:lnTo>
                  <a:lnTo>
                    <a:pt x="621" y="285"/>
                  </a:lnTo>
                  <a:lnTo>
                    <a:pt x="639" y="266"/>
                  </a:lnTo>
                  <a:lnTo>
                    <a:pt x="652" y="243"/>
                  </a:lnTo>
                  <a:lnTo>
                    <a:pt x="662" y="220"/>
                  </a:lnTo>
                  <a:lnTo>
                    <a:pt x="669" y="194"/>
                  </a:lnTo>
                  <a:lnTo>
                    <a:pt x="670" y="167"/>
                  </a:lnTo>
                  <a:lnTo>
                    <a:pt x="669" y="141"/>
                  </a:lnTo>
                  <a:lnTo>
                    <a:pt x="662" y="116"/>
                  </a:lnTo>
                  <a:lnTo>
                    <a:pt x="652" y="91"/>
                  </a:lnTo>
                  <a:lnTo>
                    <a:pt x="639" y="69"/>
                  </a:lnTo>
                  <a:lnTo>
                    <a:pt x="621" y="49"/>
                  </a:lnTo>
                  <a:lnTo>
                    <a:pt x="602" y="32"/>
                  </a:lnTo>
                  <a:lnTo>
                    <a:pt x="579" y="19"/>
                  </a:lnTo>
                  <a:lnTo>
                    <a:pt x="555" y="9"/>
                  </a:lnTo>
                  <a:lnTo>
                    <a:pt x="530" y="2"/>
                  </a:lnTo>
                  <a:lnTo>
                    <a:pt x="503" y="0"/>
                  </a:lnTo>
                  <a:lnTo>
                    <a:pt x="168" y="0"/>
                  </a:lnTo>
                  <a:lnTo>
                    <a:pt x="142" y="2"/>
                  </a:lnTo>
                  <a:lnTo>
                    <a:pt x="117" y="9"/>
                  </a:lnTo>
                  <a:lnTo>
                    <a:pt x="92" y="19"/>
                  </a:lnTo>
                  <a:lnTo>
                    <a:pt x="70" y="32"/>
                  </a:lnTo>
                  <a:lnTo>
                    <a:pt x="50" y="49"/>
                  </a:lnTo>
                  <a:lnTo>
                    <a:pt x="33" y="69"/>
                  </a:lnTo>
                  <a:lnTo>
                    <a:pt x="19" y="91"/>
                  </a:lnTo>
                  <a:lnTo>
                    <a:pt x="9" y="116"/>
                  </a:lnTo>
                  <a:lnTo>
                    <a:pt x="3" y="141"/>
                  </a:lnTo>
                  <a:lnTo>
                    <a:pt x="0" y="167"/>
                  </a:lnTo>
                  <a:lnTo>
                    <a:pt x="3" y="194"/>
                  </a:lnTo>
                  <a:lnTo>
                    <a:pt x="9" y="220"/>
                  </a:lnTo>
                  <a:lnTo>
                    <a:pt x="19" y="243"/>
                  </a:lnTo>
                  <a:lnTo>
                    <a:pt x="33" y="266"/>
                  </a:lnTo>
                  <a:lnTo>
                    <a:pt x="50" y="285"/>
                  </a:lnTo>
                  <a:lnTo>
                    <a:pt x="70" y="303"/>
                  </a:lnTo>
                  <a:lnTo>
                    <a:pt x="92" y="317"/>
                  </a:lnTo>
                  <a:lnTo>
                    <a:pt x="117" y="327"/>
                  </a:lnTo>
                  <a:lnTo>
                    <a:pt x="142" y="333"/>
                  </a:lnTo>
                  <a:lnTo>
                    <a:pt x="168" y="335"/>
                  </a:lnTo>
                  <a:lnTo>
                    <a:pt x="503" y="335"/>
                  </a:lnTo>
                  <a:close/>
                </a:path>
              </a:pathLst>
            </a:custGeom>
            <a:solidFill>
              <a:srgbClr val="FFFFFF"/>
            </a:solidFill>
            <a:ln w="4763">
              <a:solidFill>
                <a:srgbClr val="000000"/>
              </a:solidFill>
              <a:prstDash val="solid"/>
              <a:round/>
              <a:headEnd/>
              <a:tailEnd/>
            </a:ln>
          </p:spPr>
          <p:txBody>
            <a:bodyPr/>
            <a:lstStyle/>
            <a:p>
              <a:endParaRPr lang="ru-RU"/>
            </a:p>
          </p:txBody>
        </p:sp>
        <p:grpSp>
          <p:nvGrpSpPr>
            <p:cNvPr id="69645" name="Group 88"/>
            <p:cNvGrpSpPr>
              <a:grpSpLocks/>
            </p:cNvGrpSpPr>
            <p:nvPr/>
          </p:nvGrpSpPr>
          <p:grpSpPr bwMode="auto">
            <a:xfrm>
              <a:off x="3347" y="1331"/>
              <a:ext cx="287" cy="339"/>
              <a:chOff x="3347" y="1331"/>
              <a:chExt cx="287" cy="339"/>
            </a:xfrm>
          </p:grpSpPr>
          <p:sp>
            <p:nvSpPr>
              <p:cNvPr id="69699" name="Rectangle 18"/>
              <p:cNvSpPr>
                <a:spLocks noChangeArrowheads="1"/>
              </p:cNvSpPr>
              <p:nvPr/>
            </p:nvSpPr>
            <p:spPr bwMode="auto">
              <a:xfrm>
                <a:off x="3347" y="1331"/>
                <a:ext cx="28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Check</a:t>
                </a:r>
                <a:endParaRPr lang="en-US" sz="1600" b="1" i="1"/>
              </a:p>
            </p:txBody>
          </p:sp>
          <p:sp>
            <p:nvSpPr>
              <p:cNvPr id="69700" name="Rectangle 19"/>
              <p:cNvSpPr>
                <a:spLocks noChangeArrowheads="1"/>
              </p:cNvSpPr>
              <p:nvPr/>
            </p:nvSpPr>
            <p:spPr bwMode="auto">
              <a:xfrm>
                <a:off x="3390" y="1443"/>
                <a:ext cx="1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Line</a:t>
                </a:r>
                <a:endParaRPr lang="en-US" sz="1600" b="1" i="1"/>
              </a:p>
            </p:txBody>
          </p:sp>
          <p:sp>
            <p:nvSpPr>
              <p:cNvPr id="69701" name="Rectangle 20"/>
              <p:cNvSpPr>
                <a:spLocks noChangeArrowheads="1"/>
              </p:cNvSpPr>
              <p:nvPr/>
            </p:nvSpPr>
            <p:spPr bwMode="auto">
              <a:xfrm>
                <a:off x="3392" y="1555"/>
                <a:ext cx="1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Item</a:t>
                </a:r>
                <a:endParaRPr lang="en-US" sz="1600" b="1" i="1"/>
              </a:p>
            </p:txBody>
          </p:sp>
        </p:grpSp>
        <p:sp>
          <p:nvSpPr>
            <p:cNvPr id="69646" name="Freeform 21"/>
            <p:cNvSpPr>
              <a:spLocks/>
            </p:cNvSpPr>
            <p:nvPr/>
          </p:nvSpPr>
          <p:spPr bwMode="auto">
            <a:xfrm>
              <a:off x="1125" y="1331"/>
              <a:ext cx="670" cy="335"/>
            </a:xfrm>
            <a:custGeom>
              <a:avLst/>
              <a:gdLst>
                <a:gd name="T0" fmla="*/ 503 w 670"/>
                <a:gd name="T1" fmla="*/ 335 h 335"/>
                <a:gd name="T2" fmla="*/ 529 w 670"/>
                <a:gd name="T3" fmla="*/ 333 h 335"/>
                <a:gd name="T4" fmla="*/ 555 w 670"/>
                <a:gd name="T5" fmla="*/ 327 h 335"/>
                <a:gd name="T6" fmla="*/ 578 w 670"/>
                <a:gd name="T7" fmla="*/ 317 h 335"/>
                <a:gd name="T8" fmla="*/ 602 w 670"/>
                <a:gd name="T9" fmla="*/ 303 h 335"/>
                <a:gd name="T10" fmla="*/ 621 w 670"/>
                <a:gd name="T11" fmla="*/ 285 h 335"/>
                <a:gd name="T12" fmla="*/ 639 w 670"/>
                <a:gd name="T13" fmla="*/ 266 h 335"/>
                <a:gd name="T14" fmla="*/ 652 w 670"/>
                <a:gd name="T15" fmla="*/ 243 h 335"/>
                <a:gd name="T16" fmla="*/ 662 w 670"/>
                <a:gd name="T17" fmla="*/ 220 h 335"/>
                <a:gd name="T18" fmla="*/ 669 w 670"/>
                <a:gd name="T19" fmla="*/ 194 h 335"/>
                <a:gd name="T20" fmla="*/ 670 w 670"/>
                <a:gd name="T21" fmla="*/ 167 h 335"/>
                <a:gd name="T22" fmla="*/ 669 w 670"/>
                <a:gd name="T23" fmla="*/ 141 h 335"/>
                <a:gd name="T24" fmla="*/ 662 w 670"/>
                <a:gd name="T25" fmla="*/ 116 h 335"/>
                <a:gd name="T26" fmla="*/ 652 w 670"/>
                <a:gd name="T27" fmla="*/ 91 h 335"/>
                <a:gd name="T28" fmla="*/ 639 w 670"/>
                <a:gd name="T29" fmla="*/ 69 h 335"/>
                <a:gd name="T30" fmla="*/ 621 w 670"/>
                <a:gd name="T31" fmla="*/ 49 h 335"/>
                <a:gd name="T32" fmla="*/ 602 w 670"/>
                <a:gd name="T33" fmla="*/ 32 h 335"/>
                <a:gd name="T34" fmla="*/ 578 w 670"/>
                <a:gd name="T35" fmla="*/ 19 h 335"/>
                <a:gd name="T36" fmla="*/ 555 w 670"/>
                <a:gd name="T37" fmla="*/ 9 h 335"/>
                <a:gd name="T38" fmla="*/ 529 w 670"/>
                <a:gd name="T39" fmla="*/ 2 h 335"/>
                <a:gd name="T40" fmla="*/ 503 w 670"/>
                <a:gd name="T41" fmla="*/ 0 h 335"/>
                <a:gd name="T42" fmla="*/ 168 w 670"/>
                <a:gd name="T43" fmla="*/ 0 h 335"/>
                <a:gd name="T44" fmla="*/ 142 w 670"/>
                <a:gd name="T45" fmla="*/ 2 h 335"/>
                <a:gd name="T46" fmla="*/ 116 w 670"/>
                <a:gd name="T47" fmla="*/ 9 h 335"/>
                <a:gd name="T48" fmla="*/ 92 w 670"/>
                <a:gd name="T49" fmla="*/ 19 h 335"/>
                <a:gd name="T50" fmla="*/ 69 w 670"/>
                <a:gd name="T51" fmla="*/ 32 h 335"/>
                <a:gd name="T52" fmla="*/ 49 w 670"/>
                <a:gd name="T53" fmla="*/ 49 h 335"/>
                <a:gd name="T54" fmla="*/ 33 w 670"/>
                <a:gd name="T55" fmla="*/ 69 h 335"/>
                <a:gd name="T56" fmla="*/ 19 w 670"/>
                <a:gd name="T57" fmla="*/ 91 h 335"/>
                <a:gd name="T58" fmla="*/ 9 w 670"/>
                <a:gd name="T59" fmla="*/ 116 h 335"/>
                <a:gd name="T60" fmla="*/ 2 w 670"/>
                <a:gd name="T61" fmla="*/ 141 h 335"/>
                <a:gd name="T62" fmla="*/ 0 w 670"/>
                <a:gd name="T63" fmla="*/ 167 h 335"/>
                <a:gd name="T64" fmla="*/ 2 w 670"/>
                <a:gd name="T65" fmla="*/ 194 h 335"/>
                <a:gd name="T66" fmla="*/ 9 w 670"/>
                <a:gd name="T67" fmla="*/ 220 h 335"/>
                <a:gd name="T68" fmla="*/ 19 w 670"/>
                <a:gd name="T69" fmla="*/ 243 h 335"/>
                <a:gd name="T70" fmla="*/ 33 w 670"/>
                <a:gd name="T71" fmla="*/ 266 h 335"/>
                <a:gd name="T72" fmla="*/ 49 w 670"/>
                <a:gd name="T73" fmla="*/ 285 h 335"/>
                <a:gd name="T74" fmla="*/ 69 w 670"/>
                <a:gd name="T75" fmla="*/ 303 h 335"/>
                <a:gd name="T76" fmla="*/ 92 w 670"/>
                <a:gd name="T77" fmla="*/ 317 h 335"/>
                <a:gd name="T78" fmla="*/ 116 w 670"/>
                <a:gd name="T79" fmla="*/ 327 h 335"/>
                <a:gd name="T80" fmla="*/ 142 w 670"/>
                <a:gd name="T81" fmla="*/ 333 h 335"/>
                <a:gd name="T82" fmla="*/ 168 w 670"/>
                <a:gd name="T83" fmla="*/ 335 h 335"/>
                <a:gd name="T84" fmla="*/ 503 w 670"/>
                <a:gd name="T85" fmla="*/ 335 h 3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70" h="335">
                  <a:moveTo>
                    <a:pt x="503" y="335"/>
                  </a:moveTo>
                  <a:lnTo>
                    <a:pt x="529" y="333"/>
                  </a:lnTo>
                  <a:lnTo>
                    <a:pt x="555" y="327"/>
                  </a:lnTo>
                  <a:lnTo>
                    <a:pt x="578" y="317"/>
                  </a:lnTo>
                  <a:lnTo>
                    <a:pt x="602" y="303"/>
                  </a:lnTo>
                  <a:lnTo>
                    <a:pt x="621" y="285"/>
                  </a:lnTo>
                  <a:lnTo>
                    <a:pt x="639" y="266"/>
                  </a:lnTo>
                  <a:lnTo>
                    <a:pt x="652" y="243"/>
                  </a:lnTo>
                  <a:lnTo>
                    <a:pt x="662" y="220"/>
                  </a:lnTo>
                  <a:lnTo>
                    <a:pt x="669" y="194"/>
                  </a:lnTo>
                  <a:lnTo>
                    <a:pt x="670" y="167"/>
                  </a:lnTo>
                  <a:lnTo>
                    <a:pt x="669" y="141"/>
                  </a:lnTo>
                  <a:lnTo>
                    <a:pt x="662" y="116"/>
                  </a:lnTo>
                  <a:lnTo>
                    <a:pt x="652" y="91"/>
                  </a:lnTo>
                  <a:lnTo>
                    <a:pt x="639" y="69"/>
                  </a:lnTo>
                  <a:lnTo>
                    <a:pt x="621" y="49"/>
                  </a:lnTo>
                  <a:lnTo>
                    <a:pt x="602" y="32"/>
                  </a:lnTo>
                  <a:lnTo>
                    <a:pt x="578" y="19"/>
                  </a:lnTo>
                  <a:lnTo>
                    <a:pt x="555" y="9"/>
                  </a:lnTo>
                  <a:lnTo>
                    <a:pt x="529" y="2"/>
                  </a:lnTo>
                  <a:lnTo>
                    <a:pt x="503" y="0"/>
                  </a:lnTo>
                  <a:lnTo>
                    <a:pt x="168" y="0"/>
                  </a:lnTo>
                  <a:lnTo>
                    <a:pt x="142" y="2"/>
                  </a:lnTo>
                  <a:lnTo>
                    <a:pt x="116" y="9"/>
                  </a:lnTo>
                  <a:lnTo>
                    <a:pt x="92" y="19"/>
                  </a:lnTo>
                  <a:lnTo>
                    <a:pt x="69" y="32"/>
                  </a:lnTo>
                  <a:lnTo>
                    <a:pt x="49" y="49"/>
                  </a:lnTo>
                  <a:lnTo>
                    <a:pt x="33" y="69"/>
                  </a:lnTo>
                  <a:lnTo>
                    <a:pt x="19" y="91"/>
                  </a:lnTo>
                  <a:lnTo>
                    <a:pt x="9" y="116"/>
                  </a:lnTo>
                  <a:lnTo>
                    <a:pt x="2" y="141"/>
                  </a:lnTo>
                  <a:lnTo>
                    <a:pt x="0" y="167"/>
                  </a:lnTo>
                  <a:lnTo>
                    <a:pt x="2" y="194"/>
                  </a:lnTo>
                  <a:lnTo>
                    <a:pt x="9" y="220"/>
                  </a:lnTo>
                  <a:lnTo>
                    <a:pt x="19" y="243"/>
                  </a:lnTo>
                  <a:lnTo>
                    <a:pt x="33" y="266"/>
                  </a:lnTo>
                  <a:lnTo>
                    <a:pt x="49" y="285"/>
                  </a:lnTo>
                  <a:lnTo>
                    <a:pt x="69" y="303"/>
                  </a:lnTo>
                  <a:lnTo>
                    <a:pt x="92" y="317"/>
                  </a:lnTo>
                  <a:lnTo>
                    <a:pt x="116" y="327"/>
                  </a:lnTo>
                  <a:lnTo>
                    <a:pt x="142" y="333"/>
                  </a:lnTo>
                  <a:lnTo>
                    <a:pt x="168" y="335"/>
                  </a:lnTo>
                  <a:lnTo>
                    <a:pt x="503" y="335"/>
                  </a:lnTo>
                  <a:close/>
                </a:path>
              </a:pathLst>
            </a:custGeom>
            <a:solidFill>
              <a:srgbClr val="FFFFFF"/>
            </a:solidFill>
            <a:ln w="4763">
              <a:solidFill>
                <a:srgbClr val="000000"/>
              </a:solidFill>
              <a:prstDash val="solid"/>
              <a:round/>
              <a:headEnd/>
              <a:tailEnd/>
            </a:ln>
          </p:spPr>
          <p:txBody>
            <a:bodyPr/>
            <a:lstStyle/>
            <a:p>
              <a:endParaRPr lang="ru-RU"/>
            </a:p>
          </p:txBody>
        </p:sp>
        <p:grpSp>
          <p:nvGrpSpPr>
            <p:cNvPr id="69647" name="Group 90"/>
            <p:cNvGrpSpPr>
              <a:grpSpLocks/>
            </p:cNvGrpSpPr>
            <p:nvPr/>
          </p:nvGrpSpPr>
          <p:grpSpPr bwMode="auto">
            <a:xfrm>
              <a:off x="1324" y="1387"/>
              <a:ext cx="314" cy="227"/>
              <a:chOff x="1324" y="1387"/>
              <a:chExt cx="314" cy="227"/>
            </a:xfrm>
          </p:grpSpPr>
          <p:sp>
            <p:nvSpPr>
              <p:cNvPr id="69697" name="Rectangle 22"/>
              <p:cNvSpPr>
                <a:spLocks noChangeArrowheads="1"/>
              </p:cNvSpPr>
              <p:nvPr/>
            </p:nvSpPr>
            <p:spPr bwMode="auto">
              <a:xfrm>
                <a:off x="1324" y="1387"/>
                <a:ext cx="3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Cancel</a:t>
                </a:r>
                <a:endParaRPr lang="en-US" sz="1600" b="1" i="1"/>
              </a:p>
            </p:txBody>
          </p:sp>
          <p:sp>
            <p:nvSpPr>
              <p:cNvPr id="69698" name="Rectangle 23"/>
              <p:cNvSpPr>
                <a:spLocks noChangeArrowheads="1"/>
              </p:cNvSpPr>
              <p:nvPr/>
            </p:nvSpPr>
            <p:spPr bwMode="auto">
              <a:xfrm>
                <a:off x="1351" y="1499"/>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Order</a:t>
                </a:r>
                <a:endParaRPr lang="en-US" sz="1600" b="1" i="1"/>
              </a:p>
            </p:txBody>
          </p:sp>
        </p:grpSp>
        <p:sp>
          <p:nvSpPr>
            <p:cNvPr id="69648" name="Freeform 24"/>
            <p:cNvSpPr>
              <a:spLocks/>
            </p:cNvSpPr>
            <p:nvPr/>
          </p:nvSpPr>
          <p:spPr bwMode="auto">
            <a:xfrm>
              <a:off x="3132" y="2002"/>
              <a:ext cx="670" cy="335"/>
            </a:xfrm>
            <a:custGeom>
              <a:avLst/>
              <a:gdLst>
                <a:gd name="T0" fmla="*/ 503 w 670"/>
                <a:gd name="T1" fmla="*/ 335 h 335"/>
                <a:gd name="T2" fmla="*/ 530 w 670"/>
                <a:gd name="T3" fmla="*/ 334 h 335"/>
                <a:gd name="T4" fmla="*/ 555 w 670"/>
                <a:gd name="T5" fmla="*/ 328 h 335"/>
                <a:gd name="T6" fmla="*/ 579 w 670"/>
                <a:gd name="T7" fmla="*/ 318 h 335"/>
                <a:gd name="T8" fmla="*/ 602 w 670"/>
                <a:gd name="T9" fmla="*/ 304 h 335"/>
                <a:gd name="T10" fmla="*/ 621 w 670"/>
                <a:gd name="T11" fmla="*/ 286 h 335"/>
                <a:gd name="T12" fmla="*/ 639 w 670"/>
                <a:gd name="T13" fmla="*/ 267 h 335"/>
                <a:gd name="T14" fmla="*/ 652 w 670"/>
                <a:gd name="T15" fmla="*/ 244 h 335"/>
                <a:gd name="T16" fmla="*/ 662 w 670"/>
                <a:gd name="T17" fmla="*/ 220 h 335"/>
                <a:gd name="T18" fmla="*/ 669 w 670"/>
                <a:gd name="T19" fmla="*/ 195 h 335"/>
                <a:gd name="T20" fmla="*/ 670 w 670"/>
                <a:gd name="T21" fmla="*/ 168 h 335"/>
                <a:gd name="T22" fmla="*/ 669 w 670"/>
                <a:gd name="T23" fmla="*/ 142 h 335"/>
                <a:gd name="T24" fmla="*/ 662 w 670"/>
                <a:gd name="T25" fmla="*/ 117 h 335"/>
                <a:gd name="T26" fmla="*/ 652 w 670"/>
                <a:gd name="T27" fmla="*/ 92 h 335"/>
                <a:gd name="T28" fmla="*/ 639 w 670"/>
                <a:gd name="T29" fmla="*/ 70 h 335"/>
                <a:gd name="T30" fmla="*/ 621 w 670"/>
                <a:gd name="T31" fmla="*/ 50 h 335"/>
                <a:gd name="T32" fmla="*/ 602 w 670"/>
                <a:gd name="T33" fmla="*/ 33 h 335"/>
                <a:gd name="T34" fmla="*/ 579 w 670"/>
                <a:gd name="T35" fmla="*/ 19 h 335"/>
                <a:gd name="T36" fmla="*/ 555 w 670"/>
                <a:gd name="T37" fmla="*/ 9 h 335"/>
                <a:gd name="T38" fmla="*/ 530 w 670"/>
                <a:gd name="T39" fmla="*/ 3 h 335"/>
                <a:gd name="T40" fmla="*/ 503 w 670"/>
                <a:gd name="T41" fmla="*/ 0 h 335"/>
                <a:gd name="T42" fmla="*/ 168 w 670"/>
                <a:gd name="T43" fmla="*/ 0 h 335"/>
                <a:gd name="T44" fmla="*/ 142 w 670"/>
                <a:gd name="T45" fmla="*/ 3 h 335"/>
                <a:gd name="T46" fmla="*/ 117 w 670"/>
                <a:gd name="T47" fmla="*/ 9 h 335"/>
                <a:gd name="T48" fmla="*/ 92 w 670"/>
                <a:gd name="T49" fmla="*/ 19 h 335"/>
                <a:gd name="T50" fmla="*/ 70 w 670"/>
                <a:gd name="T51" fmla="*/ 33 h 335"/>
                <a:gd name="T52" fmla="*/ 50 w 670"/>
                <a:gd name="T53" fmla="*/ 50 h 335"/>
                <a:gd name="T54" fmla="*/ 33 w 670"/>
                <a:gd name="T55" fmla="*/ 70 h 335"/>
                <a:gd name="T56" fmla="*/ 19 w 670"/>
                <a:gd name="T57" fmla="*/ 92 h 335"/>
                <a:gd name="T58" fmla="*/ 9 w 670"/>
                <a:gd name="T59" fmla="*/ 117 h 335"/>
                <a:gd name="T60" fmla="*/ 3 w 670"/>
                <a:gd name="T61" fmla="*/ 142 h 335"/>
                <a:gd name="T62" fmla="*/ 0 w 670"/>
                <a:gd name="T63" fmla="*/ 168 h 335"/>
                <a:gd name="T64" fmla="*/ 3 w 670"/>
                <a:gd name="T65" fmla="*/ 195 h 335"/>
                <a:gd name="T66" fmla="*/ 9 w 670"/>
                <a:gd name="T67" fmla="*/ 220 h 335"/>
                <a:gd name="T68" fmla="*/ 19 w 670"/>
                <a:gd name="T69" fmla="*/ 244 h 335"/>
                <a:gd name="T70" fmla="*/ 33 w 670"/>
                <a:gd name="T71" fmla="*/ 267 h 335"/>
                <a:gd name="T72" fmla="*/ 50 w 670"/>
                <a:gd name="T73" fmla="*/ 286 h 335"/>
                <a:gd name="T74" fmla="*/ 70 w 670"/>
                <a:gd name="T75" fmla="*/ 304 h 335"/>
                <a:gd name="T76" fmla="*/ 92 w 670"/>
                <a:gd name="T77" fmla="*/ 318 h 335"/>
                <a:gd name="T78" fmla="*/ 117 w 670"/>
                <a:gd name="T79" fmla="*/ 328 h 335"/>
                <a:gd name="T80" fmla="*/ 142 w 670"/>
                <a:gd name="T81" fmla="*/ 334 h 335"/>
                <a:gd name="T82" fmla="*/ 168 w 670"/>
                <a:gd name="T83" fmla="*/ 335 h 335"/>
                <a:gd name="T84" fmla="*/ 503 w 670"/>
                <a:gd name="T85" fmla="*/ 335 h 3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70" h="335">
                  <a:moveTo>
                    <a:pt x="503" y="335"/>
                  </a:moveTo>
                  <a:lnTo>
                    <a:pt x="530" y="334"/>
                  </a:lnTo>
                  <a:lnTo>
                    <a:pt x="555" y="328"/>
                  </a:lnTo>
                  <a:lnTo>
                    <a:pt x="579" y="318"/>
                  </a:lnTo>
                  <a:lnTo>
                    <a:pt x="602" y="304"/>
                  </a:lnTo>
                  <a:lnTo>
                    <a:pt x="621" y="286"/>
                  </a:lnTo>
                  <a:lnTo>
                    <a:pt x="639" y="267"/>
                  </a:lnTo>
                  <a:lnTo>
                    <a:pt x="652" y="244"/>
                  </a:lnTo>
                  <a:lnTo>
                    <a:pt x="662" y="220"/>
                  </a:lnTo>
                  <a:lnTo>
                    <a:pt x="669" y="195"/>
                  </a:lnTo>
                  <a:lnTo>
                    <a:pt x="670" y="168"/>
                  </a:lnTo>
                  <a:lnTo>
                    <a:pt x="669" y="142"/>
                  </a:lnTo>
                  <a:lnTo>
                    <a:pt x="662" y="117"/>
                  </a:lnTo>
                  <a:lnTo>
                    <a:pt x="652" y="92"/>
                  </a:lnTo>
                  <a:lnTo>
                    <a:pt x="639" y="70"/>
                  </a:lnTo>
                  <a:lnTo>
                    <a:pt x="621" y="50"/>
                  </a:lnTo>
                  <a:lnTo>
                    <a:pt x="602" y="33"/>
                  </a:lnTo>
                  <a:lnTo>
                    <a:pt x="579" y="19"/>
                  </a:lnTo>
                  <a:lnTo>
                    <a:pt x="555" y="9"/>
                  </a:lnTo>
                  <a:lnTo>
                    <a:pt x="530" y="3"/>
                  </a:lnTo>
                  <a:lnTo>
                    <a:pt x="503" y="0"/>
                  </a:lnTo>
                  <a:lnTo>
                    <a:pt x="168" y="0"/>
                  </a:lnTo>
                  <a:lnTo>
                    <a:pt x="142" y="3"/>
                  </a:lnTo>
                  <a:lnTo>
                    <a:pt x="117" y="9"/>
                  </a:lnTo>
                  <a:lnTo>
                    <a:pt x="92" y="19"/>
                  </a:lnTo>
                  <a:lnTo>
                    <a:pt x="70" y="33"/>
                  </a:lnTo>
                  <a:lnTo>
                    <a:pt x="50" y="50"/>
                  </a:lnTo>
                  <a:lnTo>
                    <a:pt x="33" y="70"/>
                  </a:lnTo>
                  <a:lnTo>
                    <a:pt x="19" y="92"/>
                  </a:lnTo>
                  <a:lnTo>
                    <a:pt x="9" y="117"/>
                  </a:lnTo>
                  <a:lnTo>
                    <a:pt x="3" y="142"/>
                  </a:lnTo>
                  <a:lnTo>
                    <a:pt x="0" y="168"/>
                  </a:lnTo>
                  <a:lnTo>
                    <a:pt x="3" y="195"/>
                  </a:lnTo>
                  <a:lnTo>
                    <a:pt x="9" y="220"/>
                  </a:lnTo>
                  <a:lnTo>
                    <a:pt x="19" y="244"/>
                  </a:lnTo>
                  <a:lnTo>
                    <a:pt x="33" y="267"/>
                  </a:lnTo>
                  <a:lnTo>
                    <a:pt x="50" y="286"/>
                  </a:lnTo>
                  <a:lnTo>
                    <a:pt x="70" y="304"/>
                  </a:lnTo>
                  <a:lnTo>
                    <a:pt x="92" y="318"/>
                  </a:lnTo>
                  <a:lnTo>
                    <a:pt x="117" y="328"/>
                  </a:lnTo>
                  <a:lnTo>
                    <a:pt x="142" y="334"/>
                  </a:lnTo>
                  <a:lnTo>
                    <a:pt x="168" y="335"/>
                  </a:lnTo>
                  <a:lnTo>
                    <a:pt x="503" y="335"/>
                  </a:lnTo>
                  <a:close/>
                </a:path>
              </a:pathLst>
            </a:custGeom>
            <a:solidFill>
              <a:schemeClr val="bg1"/>
            </a:solidFill>
            <a:ln w="4763">
              <a:solidFill>
                <a:srgbClr val="000000"/>
              </a:solidFill>
              <a:prstDash val="solid"/>
              <a:round/>
              <a:headEnd/>
              <a:tailEnd/>
            </a:ln>
          </p:spPr>
          <p:txBody>
            <a:bodyPr/>
            <a:lstStyle/>
            <a:p>
              <a:endParaRPr lang="ru-RU"/>
            </a:p>
          </p:txBody>
        </p:sp>
        <p:grpSp>
          <p:nvGrpSpPr>
            <p:cNvPr id="69649" name="Group 102"/>
            <p:cNvGrpSpPr>
              <a:grpSpLocks/>
            </p:cNvGrpSpPr>
            <p:nvPr/>
          </p:nvGrpSpPr>
          <p:grpSpPr bwMode="auto">
            <a:xfrm>
              <a:off x="3264" y="2064"/>
              <a:ext cx="438" cy="227"/>
              <a:chOff x="3272" y="2057"/>
              <a:chExt cx="438" cy="227"/>
            </a:xfrm>
          </p:grpSpPr>
          <p:sp>
            <p:nvSpPr>
              <p:cNvPr id="69695" name="Rectangle 25"/>
              <p:cNvSpPr>
                <a:spLocks noChangeArrowheads="1"/>
              </p:cNvSpPr>
              <p:nvPr/>
            </p:nvSpPr>
            <p:spPr bwMode="auto">
              <a:xfrm>
                <a:off x="3272" y="2057"/>
                <a:ext cx="43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Assign to</a:t>
                </a:r>
                <a:endParaRPr lang="en-US" sz="1600" b="1" i="1"/>
              </a:p>
            </p:txBody>
          </p:sp>
          <p:sp>
            <p:nvSpPr>
              <p:cNvPr id="69696" name="Rectangle 26"/>
              <p:cNvSpPr>
                <a:spLocks noChangeArrowheads="1"/>
              </p:cNvSpPr>
              <p:nvPr/>
            </p:nvSpPr>
            <p:spPr bwMode="auto">
              <a:xfrm>
                <a:off x="3360" y="2169"/>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Order</a:t>
                </a:r>
                <a:endParaRPr lang="en-US" sz="1600" b="1" i="1"/>
              </a:p>
            </p:txBody>
          </p:sp>
        </p:grpSp>
        <p:sp>
          <p:nvSpPr>
            <p:cNvPr id="69650" name="Line 27"/>
            <p:cNvSpPr>
              <a:spLocks noChangeShapeType="1"/>
            </p:cNvSpPr>
            <p:nvPr/>
          </p:nvSpPr>
          <p:spPr bwMode="auto">
            <a:xfrm>
              <a:off x="3302" y="2670"/>
              <a:ext cx="335" cy="1"/>
            </a:xfrm>
            <a:prstGeom prst="line">
              <a:avLst/>
            </a:prstGeom>
            <a:noFill/>
            <a:ln w="619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9651" name="Freeform 29"/>
            <p:cNvSpPr>
              <a:spLocks/>
            </p:cNvSpPr>
            <p:nvPr/>
          </p:nvSpPr>
          <p:spPr bwMode="auto">
            <a:xfrm>
              <a:off x="4280" y="2840"/>
              <a:ext cx="669" cy="335"/>
            </a:xfrm>
            <a:custGeom>
              <a:avLst/>
              <a:gdLst>
                <a:gd name="T0" fmla="*/ 502 w 669"/>
                <a:gd name="T1" fmla="*/ 335 h 335"/>
                <a:gd name="T2" fmla="*/ 529 w 669"/>
                <a:gd name="T3" fmla="*/ 334 h 335"/>
                <a:gd name="T4" fmla="*/ 554 w 669"/>
                <a:gd name="T5" fmla="*/ 327 h 335"/>
                <a:gd name="T6" fmla="*/ 578 w 669"/>
                <a:gd name="T7" fmla="*/ 317 h 335"/>
                <a:gd name="T8" fmla="*/ 601 w 669"/>
                <a:gd name="T9" fmla="*/ 303 h 335"/>
                <a:gd name="T10" fmla="*/ 620 w 669"/>
                <a:gd name="T11" fmla="*/ 286 h 335"/>
                <a:gd name="T12" fmla="*/ 638 w 669"/>
                <a:gd name="T13" fmla="*/ 267 h 335"/>
                <a:gd name="T14" fmla="*/ 651 w 669"/>
                <a:gd name="T15" fmla="*/ 243 h 335"/>
                <a:gd name="T16" fmla="*/ 661 w 669"/>
                <a:gd name="T17" fmla="*/ 220 h 335"/>
                <a:gd name="T18" fmla="*/ 668 w 669"/>
                <a:gd name="T19" fmla="*/ 194 h 335"/>
                <a:gd name="T20" fmla="*/ 669 w 669"/>
                <a:gd name="T21" fmla="*/ 167 h 335"/>
                <a:gd name="T22" fmla="*/ 668 w 669"/>
                <a:gd name="T23" fmla="*/ 142 h 335"/>
                <a:gd name="T24" fmla="*/ 661 w 669"/>
                <a:gd name="T25" fmla="*/ 116 h 335"/>
                <a:gd name="T26" fmla="*/ 651 w 669"/>
                <a:gd name="T27" fmla="*/ 91 h 335"/>
                <a:gd name="T28" fmla="*/ 638 w 669"/>
                <a:gd name="T29" fmla="*/ 69 h 335"/>
                <a:gd name="T30" fmla="*/ 620 w 669"/>
                <a:gd name="T31" fmla="*/ 49 h 335"/>
                <a:gd name="T32" fmla="*/ 601 w 669"/>
                <a:gd name="T33" fmla="*/ 32 h 335"/>
                <a:gd name="T34" fmla="*/ 578 w 669"/>
                <a:gd name="T35" fmla="*/ 19 h 335"/>
                <a:gd name="T36" fmla="*/ 554 w 669"/>
                <a:gd name="T37" fmla="*/ 9 h 335"/>
                <a:gd name="T38" fmla="*/ 529 w 669"/>
                <a:gd name="T39" fmla="*/ 2 h 335"/>
                <a:gd name="T40" fmla="*/ 502 w 669"/>
                <a:gd name="T41" fmla="*/ 0 h 335"/>
                <a:gd name="T42" fmla="*/ 167 w 669"/>
                <a:gd name="T43" fmla="*/ 0 h 335"/>
                <a:gd name="T44" fmla="*/ 141 w 669"/>
                <a:gd name="T45" fmla="*/ 2 h 335"/>
                <a:gd name="T46" fmla="*/ 116 w 669"/>
                <a:gd name="T47" fmla="*/ 9 h 335"/>
                <a:gd name="T48" fmla="*/ 91 w 669"/>
                <a:gd name="T49" fmla="*/ 19 h 335"/>
                <a:gd name="T50" fmla="*/ 69 w 669"/>
                <a:gd name="T51" fmla="*/ 32 h 335"/>
                <a:gd name="T52" fmla="*/ 49 w 669"/>
                <a:gd name="T53" fmla="*/ 49 h 335"/>
                <a:gd name="T54" fmla="*/ 32 w 669"/>
                <a:gd name="T55" fmla="*/ 69 h 335"/>
                <a:gd name="T56" fmla="*/ 18 w 669"/>
                <a:gd name="T57" fmla="*/ 91 h 335"/>
                <a:gd name="T58" fmla="*/ 8 w 669"/>
                <a:gd name="T59" fmla="*/ 116 h 335"/>
                <a:gd name="T60" fmla="*/ 2 w 669"/>
                <a:gd name="T61" fmla="*/ 142 h 335"/>
                <a:gd name="T62" fmla="*/ 0 w 669"/>
                <a:gd name="T63" fmla="*/ 167 h 335"/>
                <a:gd name="T64" fmla="*/ 2 w 669"/>
                <a:gd name="T65" fmla="*/ 194 h 335"/>
                <a:gd name="T66" fmla="*/ 8 w 669"/>
                <a:gd name="T67" fmla="*/ 220 h 335"/>
                <a:gd name="T68" fmla="*/ 18 w 669"/>
                <a:gd name="T69" fmla="*/ 243 h 335"/>
                <a:gd name="T70" fmla="*/ 32 w 669"/>
                <a:gd name="T71" fmla="*/ 267 h 335"/>
                <a:gd name="T72" fmla="*/ 49 w 669"/>
                <a:gd name="T73" fmla="*/ 286 h 335"/>
                <a:gd name="T74" fmla="*/ 69 w 669"/>
                <a:gd name="T75" fmla="*/ 303 h 335"/>
                <a:gd name="T76" fmla="*/ 91 w 669"/>
                <a:gd name="T77" fmla="*/ 317 h 335"/>
                <a:gd name="T78" fmla="*/ 116 w 669"/>
                <a:gd name="T79" fmla="*/ 327 h 335"/>
                <a:gd name="T80" fmla="*/ 141 w 669"/>
                <a:gd name="T81" fmla="*/ 334 h 335"/>
                <a:gd name="T82" fmla="*/ 167 w 669"/>
                <a:gd name="T83" fmla="*/ 335 h 335"/>
                <a:gd name="T84" fmla="*/ 502 w 669"/>
                <a:gd name="T85" fmla="*/ 335 h 3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69" h="335">
                  <a:moveTo>
                    <a:pt x="502" y="335"/>
                  </a:moveTo>
                  <a:lnTo>
                    <a:pt x="529" y="334"/>
                  </a:lnTo>
                  <a:lnTo>
                    <a:pt x="554" y="327"/>
                  </a:lnTo>
                  <a:lnTo>
                    <a:pt x="578" y="317"/>
                  </a:lnTo>
                  <a:lnTo>
                    <a:pt x="601" y="303"/>
                  </a:lnTo>
                  <a:lnTo>
                    <a:pt x="620" y="286"/>
                  </a:lnTo>
                  <a:lnTo>
                    <a:pt x="638" y="267"/>
                  </a:lnTo>
                  <a:lnTo>
                    <a:pt x="651" y="243"/>
                  </a:lnTo>
                  <a:lnTo>
                    <a:pt x="661" y="220"/>
                  </a:lnTo>
                  <a:lnTo>
                    <a:pt x="668" y="194"/>
                  </a:lnTo>
                  <a:lnTo>
                    <a:pt x="669" y="167"/>
                  </a:lnTo>
                  <a:lnTo>
                    <a:pt x="668" y="142"/>
                  </a:lnTo>
                  <a:lnTo>
                    <a:pt x="661" y="116"/>
                  </a:lnTo>
                  <a:lnTo>
                    <a:pt x="651" y="91"/>
                  </a:lnTo>
                  <a:lnTo>
                    <a:pt x="638" y="69"/>
                  </a:lnTo>
                  <a:lnTo>
                    <a:pt x="620" y="49"/>
                  </a:lnTo>
                  <a:lnTo>
                    <a:pt x="601" y="32"/>
                  </a:lnTo>
                  <a:lnTo>
                    <a:pt x="578" y="19"/>
                  </a:lnTo>
                  <a:lnTo>
                    <a:pt x="554" y="9"/>
                  </a:lnTo>
                  <a:lnTo>
                    <a:pt x="529" y="2"/>
                  </a:lnTo>
                  <a:lnTo>
                    <a:pt x="502" y="0"/>
                  </a:lnTo>
                  <a:lnTo>
                    <a:pt x="167" y="0"/>
                  </a:lnTo>
                  <a:lnTo>
                    <a:pt x="141" y="2"/>
                  </a:lnTo>
                  <a:lnTo>
                    <a:pt x="116" y="9"/>
                  </a:lnTo>
                  <a:lnTo>
                    <a:pt x="91" y="19"/>
                  </a:lnTo>
                  <a:lnTo>
                    <a:pt x="69" y="32"/>
                  </a:lnTo>
                  <a:lnTo>
                    <a:pt x="49" y="49"/>
                  </a:lnTo>
                  <a:lnTo>
                    <a:pt x="32" y="69"/>
                  </a:lnTo>
                  <a:lnTo>
                    <a:pt x="18" y="91"/>
                  </a:lnTo>
                  <a:lnTo>
                    <a:pt x="8" y="116"/>
                  </a:lnTo>
                  <a:lnTo>
                    <a:pt x="2" y="142"/>
                  </a:lnTo>
                  <a:lnTo>
                    <a:pt x="0" y="167"/>
                  </a:lnTo>
                  <a:lnTo>
                    <a:pt x="2" y="194"/>
                  </a:lnTo>
                  <a:lnTo>
                    <a:pt x="8" y="220"/>
                  </a:lnTo>
                  <a:lnTo>
                    <a:pt x="18" y="243"/>
                  </a:lnTo>
                  <a:lnTo>
                    <a:pt x="32" y="267"/>
                  </a:lnTo>
                  <a:lnTo>
                    <a:pt x="49" y="286"/>
                  </a:lnTo>
                  <a:lnTo>
                    <a:pt x="69" y="303"/>
                  </a:lnTo>
                  <a:lnTo>
                    <a:pt x="91" y="317"/>
                  </a:lnTo>
                  <a:lnTo>
                    <a:pt x="116" y="327"/>
                  </a:lnTo>
                  <a:lnTo>
                    <a:pt x="141" y="334"/>
                  </a:lnTo>
                  <a:lnTo>
                    <a:pt x="167" y="335"/>
                  </a:lnTo>
                  <a:lnTo>
                    <a:pt x="502" y="335"/>
                  </a:lnTo>
                  <a:close/>
                </a:path>
              </a:pathLst>
            </a:custGeom>
            <a:solidFill>
              <a:srgbClr val="FFFFFF"/>
            </a:solidFill>
            <a:ln w="4763">
              <a:solidFill>
                <a:srgbClr val="000000"/>
              </a:solidFill>
              <a:prstDash val="solid"/>
              <a:round/>
              <a:headEnd/>
              <a:tailEnd/>
            </a:ln>
          </p:spPr>
          <p:txBody>
            <a:bodyPr/>
            <a:lstStyle/>
            <a:p>
              <a:endParaRPr lang="ru-RU"/>
            </a:p>
          </p:txBody>
        </p:sp>
        <p:grpSp>
          <p:nvGrpSpPr>
            <p:cNvPr id="69652" name="Group 87"/>
            <p:cNvGrpSpPr>
              <a:grpSpLocks/>
            </p:cNvGrpSpPr>
            <p:nvPr/>
          </p:nvGrpSpPr>
          <p:grpSpPr bwMode="auto">
            <a:xfrm>
              <a:off x="4446" y="2894"/>
              <a:ext cx="367" cy="227"/>
              <a:chOff x="4478" y="2894"/>
              <a:chExt cx="367" cy="227"/>
            </a:xfrm>
          </p:grpSpPr>
          <p:sp>
            <p:nvSpPr>
              <p:cNvPr id="69693" name="Rectangle 30"/>
              <p:cNvSpPr>
                <a:spLocks noChangeArrowheads="1"/>
              </p:cNvSpPr>
              <p:nvPr/>
            </p:nvSpPr>
            <p:spPr bwMode="auto">
              <a:xfrm>
                <a:off x="4478" y="2894"/>
                <a:ext cx="36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Reorder</a:t>
                </a:r>
                <a:endParaRPr lang="en-US" sz="1600" b="1" i="1"/>
              </a:p>
            </p:txBody>
          </p:sp>
          <p:sp>
            <p:nvSpPr>
              <p:cNvPr id="69694" name="Rectangle 31"/>
              <p:cNvSpPr>
                <a:spLocks noChangeArrowheads="1"/>
              </p:cNvSpPr>
              <p:nvPr/>
            </p:nvSpPr>
            <p:spPr bwMode="auto">
              <a:xfrm>
                <a:off x="4564" y="3006"/>
                <a:ext cx="1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Item</a:t>
                </a:r>
                <a:endParaRPr lang="en-US" sz="1600" b="1" i="1"/>
              </a:p>
            </p:txBody>
          </p:sp>
        </p:grpSp>
        <p:sp>
          <p:nvSpPr>
            <p:cNvPr id="69653" name="Line 41"/>
            <p:cNvSpPr>
              <a:spLocks noChangeShapeType="1"/>
            </p:cNvSpPr>
            <p:nvPr/>
          </p:nvSpPr>
          <p:spPr bwMode="auto">
            <a:xfrm>
              <a:off x="3469" y="1680"/>
              <a:ext cx="1" cy="316"/>
            </a:xfrm>
            <a:prstGeom prst="line">
              <a:avLst/>
            </a:prstGeom>
            <a:noFill/>
            <a:ln w="4763">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ru-RU"/>
            </a:p>
          </p:txBody>
        </p:sp>
        <p:sp>
          <p:nvSpPr>
            <p:cNvPr id="69654" name="Line 45"/>
            <p:cNvSpPr>
              <a:spLocks noChangeShapeType="1"/>
            </p:cNvSpPr>
            <p:nvPr/>
          </p:nvSpPr>
          <p:spPr bwMode="auto">
            <a:xfrm flipH="1">
              <a:off x="2576" y="1666"/>
              <a:ext cx="4" cy="1550"/>
            </a:xfrm>
            <a:prstGeom prst="line">
              <a:avLst/>
            </a:prstGeom>
            <a:noFill/>
            <a:ln w="4763">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ru-RU"/>
            </a:p>
          </p:txBody>
        </p:sp>
        <p:sp>
          <p:nvSpPr>
            <p:cNvPr id="69655" name="Line 49"/>
            <p:cNvSpPr>
              <a:spLocks noChangeShapeType="1"/>
            </p:cNvSpPr>
            <p:nvPr/>
          </p:nvSpPr>
          <p:spPr bwMode="auto">
            <a:xfrm>
              <a:off x="2736" y="2832"/>
              <a:ext cx="1" cy="374"/>
            </a:xfrm>
            <a:prstGeom prst="line">
              <a:avLst/>
            </a:prstGeom>
            <a:noFill/>
            <a:ln w="4763">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ru-RU"/>
            </a:p>
          </p:txBody>
        </p:sp>
        <p:sp>
          <p:nvSpPr>
            <p:cNvPr id="69656" name="Line 28"/>
            <p:cNvSpPr>
              <a:spLocks noChangeShapeType="1"/>
            </p:cNvSpPr>
            <p:nvPr/>
          </p:nvSpPr>
          <p:spPr bwMode="auto">
            <a:xfrm>
              <a:off x="2496" y="3220"/>
              <a:ext cx="335" cy="1"/>
            </a:xfrm>
            <a:prstGeom prst="line">
              <a:avLst/>
            </a:prstGeom>
            <a:noFill/>
            <a:ln w="61913">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69657" name="Group 85"/>
            <p:cNvGrpSpPr>
              <a:grpSpLocks/>
            </p:cNvGrpSpPr>
            <p:nvPr/>
          </p:nvGrpSpPr>
          <p:grpSpPr bwMode="auto">
            <a:xfrm>
              <a:off x="2448" y="3456"/>
              <a:ext cx="405" cy="235"/>
              <a:chOff x="2408" y="3456"/>
              <a:chExt cx="405" cy="235"/>
            </a:xfrm>
          </p:grpSpPr>
          <p:sp>
            <p:nvSpPr>
              <p:cNvPr id="69691" name="Rectangle 33"/>
              <p:cNvSpPr>
                <a:spLocks noChangeArrowheads="1"/>
              </p:cNvSpPr>
              <p:nvPr/>
            </p:nvSpPr>
            <p:spPr bwMode="auto">
              <a:xfrm>
                <a:off x="2408" y="3456"/>
                <a:ext cx="4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Dispatch</a:t>
                </a:r>
                <a:endParaRPr lang="en-US" sz="1600" b="1" i="1"/>
              </a:p>
            </p:txBody>
          </p:sp>
          <p:sp>
            <p:nvSpPr>
              <p:cNvPr id="69692" name="Rectangle 34"/>
              <p:cNvSpPr>
                <a:spLocks noChangeArrowheads="1"/>
              </p:cNvSpPr>
              <p:nvPr/>
            </p:nvSpPr>
            <p:spPr bwMode="auto">
              <a:xfrm>
                <a:off x="2481" y="3576"/>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Order</a:t>
                </a:r>
                <a:endParaRPr lang="en-US" sz="1600" b="1" i="1"/>
              </a:p>
            </p:txBody>
          </p:sp>
        </p:grpSp>
        <p:grpSp>
          <p:nvGrpSpPr>
            <p:cNvPr id="69658" name="Group 95"/>
            <p:cNvGrpSpPr>
              <a:grpSpLocks/>
            </p:cNvGrpSpPr>
            <p:nvPr/>
          </p:nvGrpSpPr>
          <p:grpSpPr bwMode="auto">
            <a:xfrm>
              <a:off x="2304" y="3264"/>
              <a:ext cx="1660" cy="479"/>
              <a:chOff x="2304" y="3264"/>
              <a:chExt cx="1660" cy="479"/>
            </a:xfrm>
          </p:grpSpPr>
          <p:sp>
            <p:nvSpPr>
              <p:cNvPr id="69689" name="Freeform 32"/>
              <p:cNvSpPr>
                <a:spLocks/>
              </p:cNvSpPr>
              <p:nvPr/>
            </p:nvSpPr>
            <p:spPr bwMode="auto">
              <a:xfrm>
                <a:off x="2304" y="3408"/>
                <a:ext cx="670" cy="335"/>
              </a:xfrm>
              <a:custGeom>
                <a:avLst/>
                <a:gdLst>
                  <a:gd name="T0" fmla="*/ 503 w 670"/>
                  <a:gd name="T1" fmla="*/ 335 h 335"/>
                  <a:gd name="T2" fmla="*/ 529 w 670"/>
                  <a:gd name="T3" fmla="*/ 334 h 335"/>
                  <a:gd name="T4" fmla="*/ 555 w 670"/>
                  <a:gd name="T5" fmla="*/ 328 h 335"/>
                  <a:gd name="T6" fmla="*/ 578 w 670"/>
                  <a:gd name="T7" fmla="*/ 318 h 335"/>
                  <a:gd name="T8" fmla="*/ 602 w 670"/>
                  <a:gd name="T9" fmla="*/ 304 h 335"/>
                  <a:gd name="T10" fmla="*/ 621 w 670"/>
                  <a:gd name="T11" fmla="*/ 286 h 335"/>
                  <a:gd name="T12" fmla="*/ 639 w 670"/>
                  <a:gd name="T13" fmla="*/ 267 h 335"/>
                  <a:gd name="T14" fmla="*/ 652 w 670"/>
                  <a:gd name="T15" fmla="*/ 244 h 335"/>
                  <a:gd name="T16" fmla="*/ 662 w 670"/>
                  <a:gd name="T17" fmla="*/ 220 h 335"/>
                  <a:gd name="T18" fmla="*/ 669 w 670"/>
                  <a:gd name="T19" fmla="*/ 195 h 335"/>
                  <a:gd name="T20" fmla="*/ 670 w 670"/>
                  <a:gd name="T21" fmla="*/ 168 h 335"/>
                  <a:gd name="T22" fmla="*/ 669 w 670"/>
                  <a:gd name="T23" fmla="*/ 142 h 335"/>
                  <a:gd name="T24" fmla="*/ 662 w 670"/>
                  <a:gd name="T25" fmla="*/ 117 h 335"/>
                  <a:gd name="T26" fmla="*/ 652 w 670"/>
                  <a:gd name="T27" fmla="*/ 92 h 335"/>
                  <a:gd name="T28" fmla="*/ 639 w 670"/>
                  <a:gd name="T29" fmla="*/ 70 h 335"/>
                  <a:gd name="T30" fmla="*/ 621 w 670"/>
                  <a:gd name="T31" fmla="*/ 50 h 335"/>
                  <a:gd name="T32" fmla="*/ 602 w 670"/>
                  <a:gd name="T33" fmla="*/ 33 h 335"/>
                  <a:gd name="T34" fmla="*/ 578 w 670"/>
                  <a:gd name="T35" fmla="*/ 19 h 335"/>
                  <a:gd name="T36" fmla="*/ 555 w 670"/>
                  <a:gd name="T37" fmla="*/ 9 h 335"/>
                  <a:gd name="T38" fmla="*/ 529 w 670"/>
                  <a:gd name="T39" fmla="*/ 3 h 335"/>
                  <a:gd name="T40" fmla="*/ 503 w 670"/>
                  <a:gd name="T41" fmla="*/ 0 h 335"/>
                  <a:gd name="T42" fmla="*/ 168 w 670"/>
                  <a:gd name="T43" fmla="*/ 0 h 335"/>
                  <a:gd name="T44" fmla="*/ 142 w 670"/>
                  <a:gd name="T45" fmla="*/ 3 h 335"/>
                  <a:gd name="T46" fmla="*/ 116 w 670"/>
                  <a:gd name="T47" fmla="*/ 9 h 335"/>
                  <a:gd name="T48" fmla="*/ 92 w 670"/>
                  <a:gd name="T49" fmla="*/ 19 h 335"/>
                  <a:gd name="T50" fmla="*/ 69 w 670"/>
                  <a:gd name="T51" fmla="*/ 33 h 335"/>
                  <a:gd name="T52" fmla="*/ 49 w 670"/>
                  <a:gd name="T53" fmla="*/ 50 h 335"/>
                  <a:gd name="T54" fmla="*/ 33 w 670"/>
                  <a:gd name="T55" fmla="*/ 70 h 335"/>
                  <a:gd name="T56" fmla="*/ 19 w 670"/>
                  <a:gd name="T57" fmla="*/ 92 h 335"/>
                  <a:gd name="T58" fmla="*/ 9 w 670"/>
                  <a:gd name="T59" fmla="*/ 117 h 335"/>
                  <a:gd name="T60" fmla="*/ 2 w 670"/>
                  <a:gd name="T61" fmla="*/ 142 h 335"/>
                  <a:gd name="T62" fmla="*/ 0 w 670"/>
                  <a:gd name="T63" fmla="*/ 168 h 335"/>
                  <a:gd name="T64" fmla="*/ 2 w 670"/>
                  <a:gd name="T65" fmla="*/ 195 h 335"/>
                  <a:gd name="T66" fmla="*/ 9 w 670"/>
                  <a:gd name="T67" fmla="*/ 220 h 335"/>
                  <a:gd name="T68" fmla="*/ 19 w 670"/>
                  <a:gd name="T69" fmla="*/ 244 h 335"/>
                  <a:gd name="T70" fmla="*/ 33 w 670"/>
                  <a:gd name="T71" fmla="*/ 267 h 335"/>
                  <a:gd name="T72" fmla="*/ 49 w 670"/>
                  <a:gd name="T73" fmla="*/ 286 h 335"/>
                  <a:gd name="T74" fmla="*/ 69 w 670"/>
                  <a:gd name="T75" fmla="*/ 304 h 335"/>
                  <a:gd name="T76" fmla="*/ 92 w 670"/>
                  <a:gd name="T77" fmla="*/ 318 h 335"/>
                  <a:gd name="T78" fmla="*/ 116 w 670"/>
                  <a:gd name="T79" fmla="*/ 328 h 335"/>
                  <a:gd name="T80" fmla="*/ 142 w 670"/>
                  <a:gd name="T81" fmla="*/ 334 h 335"/>
                  <a:gd name="T82" fmla="*/ 168 w 670"/>
                  <a:gd name="T83" fmla="*/ 335 h 335"/>
                  <a:gd name="T84" fmla="*/ 503 w 670"/>
                  <a:gd name="T85" fmla="*/ 335 h 3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70" h="335">
                    <a:moveTo>
                      <a:pt x="503" y="335"/>
                    </a:moveTo>
                    <a:lnTo>
                      <a:pt x="529" y="334"/>
                    </a:lnTo>
                    <a:lnTo>
                      <a:pt x="555" y="328"/>
                    </a:lnTo>
                    <a:lnTo>
                      <a:pt x="578" y="318"/>
                    </a:lnTo>
                    <a:lnTo>
                      <a:pt x="602" y="304"/>
                    </a:lnTo>
                    <a:lnTo>
                      <a:pt x="621" y="286"/>
                    </a:lnTo>
                    <a:lnTo>
                      <a:pt x="639" y="267"/>
                    </a:lnTo>
                    <a:lnTo>
                      <a:pt x="652" y="244"/>
                    </a:lnTo>
                    <a:lnTo>
                      <a:pt x="662" y="220"/>
                    </a:lnTo>
                    <a:lnTo>
                      <a:pt x="669" y="195"/>
                    </a:lnTo>
                    <a:lnTo>
                      <a:pt x="670" y="168"/>
                    </a:lnTo>
                    <a:lnTo>
                      <a:pt x="669" y="142"/>
                    </a:lnTo>
                    <a:lnTo>
                      <a:pt x="662" y="117"/>
                    </a:lnTo>
                    <a:lnTo>
                      <a:pt x="652" y="92"/>
                    </a:lnTo>
                    <a:lnTo>
                      <a:pt x="639" y="70"/>
                    </a:lnTo>
                    <a:lnTo>
                      <a:pt x="621" y="50"/>
                    </a:lnTo>
                    <a:lnTo>
                      <a:pt x="602" y="33"/>
                    </a:lnTo>
                    <a:lnTo>
                      <a:pt x="578" y="19"/>
                    </a:lnTo>
                    <a:lnTo>
                      <a:pt x="555" y="9"/>
                    </a:lnTo>
                    <a:lnTo>
                      <a:pt x="529" y="3"/>
                    </a:lnTo>
                    <a:lnTo>
                      <a:pt x="503" y="0"/>
                    </a:lnTo>
                    <a:lnTo>
                      <a:pt x="168" y="0"/>
                    </a:lnTo>
                    <a:lnTo>
                      <a:pt x="142" y="3"/>
                    </a:lnTo>
                    <a:lnTo>
                      <a:pt x="116" y="9"/>
                    </a:lnTo>
                    <a:lnTo>
                      <a:pt x="92" y="19"/>
                    </a:lnTo>
                    <a:lnTo>
                      <a:pt x="69" y="33"/>
                    </a:lnTo>
                    <a:lnTo>
                      <a:pt x="49" y="50"/>
                    </a:lnTo>
                    <a:lnTo>
                      <a:pt x="33" y="70"/>
                    </a:lnTo>
                    <a:lnTo>
                      <a:pt x="19" y="92"/>
                    </a:lnTo>
                    <a:lnTo>
                      <a:pt x="9" y="117"/>
                    </a:lnTo>
                    <a:lnTo>
                      <a:pt x="2" y="142"/>
                    </a:lnTo>
                    <a:lnTo>
                      <a:pt x="0" y="168"/>
                    </a:lnTo>
                    <a:lnTo>
                      <a:pt x="2" y="195"/>
                    </a:lnTo>
                    <a:lnTo>
                      <a:pt x="9" y="220"/>
                    </a:lnTo>
                    <a:lnTo>
                      <a:pt x="19" y="244"/>
                    </a:lnTo>
                    <a:lnTo>
                      <a:pt x="33" y="267"/>
                    </a:lnTo>
                    <a:lnTo>
                      <a:pt x="49" y="286"/>
                    </a:lnTo>
                    <a:lnTo>
                      <a:pt x="69" y="304"/>
                    </a:lnTo>
                    <a:lnTo>
                      <a:pt x="92" y="318"/>
                    </a:lnTo>
                    <a:lnTo>
                      <a:pt x="116" y="328"/>
                    </a:lnTo>
                    <a:lnTo>
                      <a:pt x="142" y="334"/>
                    </a:lnTo>
                    <a:lnTo>
                      <a:pt x="168" y="335"/>
                    </a:lnTo>
                    <a:lnTo>
                      <a:pt x="503" y="335"/>
                    </a:lnTo>
                    <a:close/>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9690" name="Freeform 48"/>
              <p:cNvSpPr>
                <a:spLocks/>
              </p:cNvSpPr>
              <p:nvPr/>
            </p:nvSpPr>
            <p:spPr bwMode="auto">
              <a:xfrm>
                <a:off x="3912" y="3264"/>
                <a:ext cx="52" cy="51"/>
              </a:xfrm>
              <a:custGeom>
                <a:avLst/>
                <a:gdLst>
                  <a:gd name="T0" fmla="*/ 52 w 52"/>
                  <a:gd name="T1" fmla="*/ 0 h 51"/>
                  <a:gd name="T2" fmla="*/ 26 w 52"/>
                  <a:gd name="T3" fmla="*/ 51 h 51"/>
                  <a:gd name="T4" fmla="*/ 0 w 52"/>
                  <a:gd name="T5" fmla="*/ 0 h 51"/>
                  <a:gd name="T6" fmla="*/ 52 w 52"/>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51">
                    <a:moveTo>
                      <a:pt x="52" y="0"/>
                    </a:moveTo>
                    <a:lnTo>
                      <a:pt x="26" y="51"/>
                    </a:lnTo>
                    <a:lnTo>
                      <a:pt x="0" y="0"/>
                    </a:lnTo>
                    <a:lnTo>
                      <a:pt x="52" y="0"/>
                    </a:lnTo>
                    <a:close/>
                  </a:path>
                </a:pathLst>
              </a:cu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
          <p:nvSpPr>
            <p:cNvPr id="69659" name="Freeform 51"/>
            <p:cNvSpPr>
              <a:spLocks/>
            </p:cNvSpPr>
            <p:nvPr/>
          </p:nvSpPr>
          <p:spPr bwMode="auto">
            <a:xfrm>
              <a:off x="2736" y="2688"/>
              <a:ext cx="624" cy="144"/>
            </a:xfrm>
            <a:custGeom>
              <a:avLst/>
              <a:gdLst>
                <a:gd name="T0" fmla="*/ 624 w 670"/>
                <a:gd name="T1" fmla="*/ 0 h 419"/>
                <a:gd name="T2" fmla="*/ 624 w 670"/>
                <a:gd name="T3" fmla="*/ 72 h 419"/>
                <a:gd name="T4" fmla="*/ 624 w 670"/>
                <a:gd name="T5" fmla="*/ 144 h 419"/>
                <a:gd name="T6" fmla="*/ 0 w 670"/>
                <a:gd name="T7" fmla="*/ 144 h 4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0" h="419">
                  <a:moveTo>
                    <a:pt x="670" y="0"/>
                  </a:moveTo>
                  <a:lnTo>
                    <a:pt x="670" y="210"/>
                  </a:lnTo>
                  <a:lnTo>
                    <a:pt x="670" y="419"/>
                  </a:lnTo>
                  <a:lnTo>
                    <a:pt x="0" y="41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9660" name="Freeform 52"/>
            <p:cNvSpPr>
              <a:spLocks/>
            </p:cNvSpPr>
            <p:nvPr/>
          </p:nvSpPr>
          <p:spPr bwMode="auto">
            <a:xfrm>
              <a:off x="3049" y="820"/>
              <a:ext cx="418" cy="168"/>
            </a:xfrm>
            <a:custGeom>
              <a:avLst/>
              <a:gdLst>
                <a:gd name="T0" fmla="*/ 0 w 418"/>
                <a:gd name="T1" fmla="*/ 0 h 168"/>
                <a:gd name="T2" fmla="*/ 0 w 418"/>
                <a:gd name="T3" fmla="*/ 84 h 168"/>
                <a:gd name="T4" fmla="*/ 0 w 418"/>
                <a:gd name="T5" fmla="*/ 168 h 168"/>
                <a:gd name="T6" fmla="*/ 418 w 418"/>
                <a:gd name="T7" fmla="*/ 168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8" h="168">
                  <a:moveTo>
                    <a:pt x="0" y="0"/>
                  </a:moveTo>
                  <a:lnTo>
                    <a:pt x="0" y="84"/>
                  </a:lnTo>
                  <a:lnTo>
                    <a:pt x="0" y="168"/>
                  </a:lnTo>
                  <a:lnTo>
                    <a:pt x="418" y="16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9661" name="Freeform 53"/>
            <p:cNvSpPr>
              <a:spLocks/>
            </p:cNvSpPr>
            <p:nvPr/>
          </p:nvSpPr>
          <p:spPr bwMode="auto">
            <a:xfrm>
              <a:off x="2544" y="824"/>
              <a:ext cx="291" cy="180"/>
            </a:xfrm>
            <a:custGeom>
              <a:avLst/>
              <a:gdLst>
                <a:gd name="T0" fmla="*/ 291 w 251"/>
                <a:gd name="T1" fmla="*/ 0 h 168"/>
                <a:gd name="T2" fmla="*/ 291 w 251"/>
                <a:gd name="T3" fmla="*/ 90 h 168"/>
                <a:gd name="T4" fmla="*/ 291 w 251"/>
                <a:gd name="T5" fmla="*/ 180 h 168"/>
                <a:gd name="T6" fmla="*/ 0 w 251"/>
                <a:gd name="T7" fmla="*/ 180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 h="168">
                  <a:moveTo>
                    <a:pt x="251" y="0"/>
                  </a:moveTo>
                  <a:lnTo>
                    <a:pt x="251" y="84"/>
                  </a:lnTo>
                  <a:lnTo>
                    <a:pt x="251" y="168"/>
                  </a:lnTo>
                  <a:lnTo>
                    <a:pt x="0" y="16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9662" name="Line 54"/>
            <p:cNvSpPr>
              <a:spLocks noChangeShapeType="1"/>
            </p:cNvSpPr>
            <p:nvPr/>
          </p:nvSpPr>
          <p:spPr bwMode="auto">
            <a:xfrm>
              <a:off x="3553" y="2670"/>
              <a:ext cx="1" cy="33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9663" name="Line 55"/>
            <p:cNvSpPr>
              <a:spLocks noChangeShapeType="1"/>
            </p:cNvSpPr>
            <p:nvPr/>
          </p:nvSpPr>
          <p:spPr bwMode="auto">
            <a:xfrm>
              <a:off x="3553" y="3005"/>
              <a:ext cx="709" cy="1"/>
            </a:xfrm>
            <a:prstGeom prst="line">
              <a:avLst/>
            </a:prstGeom>
            <a:noFill/>
            <a:ln w="4763">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ru-RU"/>
            </a:p>
          </p:txBody>
        </p:sp>
        <p:sp>
          <p:nvSpPr>
            <p:cNvPr id="69664" name="Rectangle 60"/>
            <p:cNvSpPr>
              <a:spLocks noChangeArrowheads="1"/>
            </p:cNvSpPr>
            <p:nvPr/>
          </p:nvSpPr>
          <p:spPr bwMode="auto">
            <a:xfrm>
              <a:off x="1932" y="1554"/>
              <a:ext cx="2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[failed]</a:t>
              </a:r>
              <a:endParaRPr lang="en-US" sz="1600" i="1"/>
            </a:p>
          </p:txBody>
        </p:sp>
        <p:sp>
          <p:nvSpPr>
            <p:cNvPr id="69665" name="Rectangle 61"/>
            <p:cNvSpPr>
              <a:spLocks noChangeArrowheads="1"/>
            </p:cNvSpPr>
            <p:nvPr/>
          </p:nvSpPr>
          <p:spPr bwMode="auto">
            <a:xfrm>
              <a:off x="2599" y="1784"/>
              <a:ext cx="47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[succeeded]</a:t>
              </a:r>
              <a:endParaRPr lang="en-US" sz="1600" i="1"/>
            </a:p>
          </p:txBody>
        </p:sp>
        <p:sp>
          <p:nvSpPr>
            <p:cNvPr id="69666" name="Rectangle 62"/>
            <p:cNvSpPr>
              <a:spLocks noChangeArrowheads="1"/>
            </p:cNvSpPr>
            <p:nvPr/>
          </p:nvSpPr>
          <p:spPr bwMode="auto">
            <a:xfrm>
              <a:off x="3532" y="1784"/>
              <a:ext cx="34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[in stock]</a:t>
              </a:r>
              <a:endParaRPr lang="en-US" sz="1600" i="1"/>
            </a:p>
          </p:txBody>
        </p:sp>
        <p:sp>
          <p:nvSpPr>
            <p:cNvPr id="69667" name="Rectangle 63"/>
            <p:cNvSpPr>
              <a:spLocks noChangeArrowheads="1"/>
            </p:cNvSpPr>
            <p:nvPr/>
          </p:nvSpPr>
          <p:spPr bwMode="auto">
            <a:xfrm>
              <a:off x="3264" y="1097"/>
              <a:ext cx="15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800" b="1">
                  <a:solidFill>
                    <a:srgbClr val="000000"/>
                  </a:solidFill>
                  <a:latin typeface="Arial" charset="0"/>
                </a:rPr>
                <a:t>*</a:t>
              </a:r>
              <a:endParaRPr lang="en-US" sz="1600" b="1" i="1"/>
            </a:p>
          </p:txBody>
        </p:sp>
        <p:sp>
          <p:nvSpPr>
            <p:cNvPr id="69668" name="Rectangle 64"/>
            <p:cNvSpPr>
              <a:spLocks noChangeArrowheads="1"/>
            </p:cNvSpPr>
            <p:nvPr/>
          </p:nvSpPr>
          <p:spPr bwMode="auto">
            <a:xfrm>
              <a:off x="3578" y="1021"/>
              <a:ext cx="47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for each line</a:t>
              </a:r>
              <a:endParaRPr lang="en-US" sz="1600" i="1"/>
            </a:p>
          </p:txBody>
        </p:sp>
        <p:sp>
          <p:nvSpPr>
            <p:cNvPr id="69669" name="Rectangle 65"/>
            <p:cNvSpPr>
              <a:spLocks noChangeArrowheads="1"/>
            </p:cNvSpPr>
            <p:nvPr/>
          </p:nvSpPr>
          <p:spPr bwMode="auto">
            <a:xfrm>
              <a:off x="3560" y="1122"/>
              <a:ext cx="51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item on order</a:t>
              </a:r>
              <a:endParaRPr lang="en-US" sz="1600" i="1"/>
            </a:p>
          </p:txBody>
        </p:sp>
        <p:sp>
          <p:nvSpPr>
            <p:cNvPr id="69670" name="Rectangle 66"/>
            <p:cNvSpPr>
              <a:spLocks noChangeArrowheads="1"/>
            </p:cNvSpPr>
            <p:nvPr/>
          </p:nvSpPr>
          <p:spPr bwMode="auto">
            <a:xfrm>
              <a:off x="3808" y="2779"/>
              <a:ext cx="31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[need to</a:t>
              </a:r>
              <a:endParaRPr lang="en-US" sz="1600" i="1"/>
            </a:p>
          </p:txBody>
        </p:sp>
        <p:sp>
          <p:nvSpPr>
            <p:cNvPr id="69671" name="Rectangle 67"/>
            <p:cNvSpPr>
              <a:spLocks noChangeArrowheads="1"/>
            </p:cNvSpPr>
            <p:nvPr/>
          </p:nvSpPr>
          <p:spPr bwMode="auto">
            <a:xfrm>
              <a:off x="3813" y="2880"/>
              <a:ext cx="30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reorder]</a:t>
              </a:r>
              <a:endParaRPr lang="en-US" sz="1600" i="1"/>
            </a:p>
          </p:txBody>
        </p:sp>
        <p:grpSp>
          <p:nvGrpSpPr>
            <p:cNvPr id="69672" name="Group 83"/>
            <p:cNvGrpSpPr>
              <a:grpSpLocks/>
            </p:cNvGrpSpPr>
            <p:nvPr/>
          </p:nvGrpSpPr>
          <p:grpSpPr bwMode="auto">
            <a:xfrm>
              <a:off x="1680" y="3072"/>
              <a:ext cx="799" cy="307"/>
              <a:chOff x="576" y="2880"/>
              <a:chExt cx="799" cy="307"/>
            </a:xfrm>
          </p:grpSpPr>
          <p:sp>
            <p:nvSpPr>
              <p:cNvPr id="69686" name="Rectangle 57"/>
              <p:cNvSpPr>
                <a:spLocks noChangeArrowheads="1"/>
              </p:cNvSpPr>
              <p:nvPr/>
            </p:nvSpPr>
            <p:spPr bwMode="auto">
              <a:xfrm>
                <a:off x="672" y="2880"/>
                <a:ext cx="70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[stock assigned to</a:t>
                </a:r>
                <a:endParaRPr lang="en-US" sz="1600" i="1"/>
              </a:p>
            </p:txBody>
          </p:sp>
          <p:sp>
            <p:nvSpPr>
              <p:cNvPr id="69687" name="Rectangle 58"/>
              <p:cNvSpPr>
                <a:spLocks noChangeArrowheads="1"/>
              </p:cNvSpPr>
              <p:nvPr/>
            </p:nvSpPr>
            <p:spPr bwMode="auto">
              <a:xfrm>
                <a:off x="710" y="2980"/>
                <a:ext cx="65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all line items and</a:t>
                </a:r>
                <a:endParaRPr lang="en-US" sz="1600" i="1"/>
              </a:p>
            </p:txBody>
          </p:sp>
          <p:sp>
            <p:nvSpPr>
              <p:cNvPr id="69688" name="Rectangle 59"/>
              <p:cNvSpPr>
                <a:spLocks noChangeArrowheads="1"/>
              </p:cNvSpPr>
              <p:nvPr/>
            </p:nvSpPr>
            <p:spPr bwMode="auto">
              <a:xfrm>
                <a:off x="576" y="3081"/>
                <a:ext cx="79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payment authorized]</a:t>
                </a:r>
                <a:endParaRPr lang="en-US" sz="1600" i="1"/>
              </a:p>
            </p:txBody>
          </p:sp>
        </p:grpSp>
        <p:sp>
          <p:nvSpPr>
            <p:cNvPr id="69673" name="Rectangle 68"/>
            <p:cNvSpPr>
              <a:spLocks noChangeArrowheads="1"/>
            </p:cNvSpPr>
            <p:nvPr/>
          </p:nvSpPr>
          <p:spPr bwMode="auto">
            <a:xfrm>
              <a:off x="1104" y="2496"/>
              <a:ext cx="11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i="1">
                  <a:solidFill>
                    <a:srgbClr val="000000"/>
                  </a:solidFill>
                  <a:latin typeface="Arial" charset="0"/>
                </a:rPr>
                <a:t>Synchronization Condition</a:t>
              </a:r>
              <a:endParaRPr lang="en-US" sz="1600" i="1"/>
            </a:p>
          </p:txBody>
        </p:sp>
        <p:sp>
          <p:nvSpPr>
            <p:cNvPr id="69674" name="Rectangle 72"/>
            <p:cNvSpPr>
              <a:spLocks noChangeArrowheads="1"/>
            </p:cNvSpPr>
            <p:nvPr/>
          </p:nvSpPr>
          <p:spPr bwMode="auto">
            <a:xfrm>
              <a:off x="3696" y="720"/>
              <a:ext cx="100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200" i="1">
                  <a:solidFill>
                    <a:srgbClr val="000000"/>
                  </a:solidFill>
                  <a:latin typeface="Arial" charset="0"/>
                </a:rPr>
                <a:t>Multiple Trigger</a:t>
              </a:r>
              <a:endParaRPr lang="en-US" sz="1600" i="1"/>
            </a:p>
          </p:txBody>
        </p:sp>
        <p:sp>
          <p:nvSpPr>
            <p:cNvPr id="69675" name="Line 79"/>
            <p:cNvSpPr>
              <a:spLocks noChangeShapeType="1"/>
            </p:cNvSpPr>
            <p:nvPr/>
          </p:nvSpPr>
          <p:spPr bwMode="auto">
            <a:xfrm>
              <a:off x="2640" y="3216"/>
              <a:ext cx="0" cy="19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9676" name="Line 84"/>
            <p:cNvSpPr>
              <a:spLocks noChangeShapeType="1"/>
            </p:cNvSpPr>
            <p:nvPr/>
          </p:nvSpPr>
          <p:spPr bwMode="auto">
            <a:xfrm>
              <a:off x="1776" y="2640"/>
              <a:ext cx="288" cy="432"/>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9677" name="Line 92"/>
            <p:cNvSpPr>
              <a:spLocks noChangeShapeType="1"/>
            </p:cNvSpPr>
            <p:nvPr/>
          </p:nvSpPr>
          <p:spPr bwMode="auto">
            <a:xfrm flipV="1">
              <a:off x="3408" y="872"/>
              <a:ext cx="432" cy="240"/>
            </a:xfrm>
            <a:prstGeom prst="line">
              <a:avLst/>
            </a:prstGeom>
            <a:noFill/>
            <a:ln w="9525">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9678" name="Line 93"/>
            <p:cNvSpPr>
              <a:spLocks noChangeShapeType="1"/>
            </p:cNvSpPr>
            <p:nvPr/>
          </p:nvSpPr>
          <p:spPr bwMode="auto">
            <a:xfrm>
              <a:off x="2976" y="480"/>
              <a:ext cx="0" cy="33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9679" name="Line 94"/>
            <p:cNvSpPr>
              <a:spLocks noChangeShapeType="1"/>
            </p:cNvSpPr>
            <p:nvPr/>
          </p:nvSpPr>
          <p:spPr bwMode="auto">
            <a:xfrm>
              <a:off x="3466" y="2352"/>
              <a:ext cx="0" cy="304"/>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9680" name="Line 96"/>
            <p:cNvSpPr>
              <a:spLocks noChangeShapeType="1"/>
            </p:cNvSpPr>
            <p:nvPr/>
          </p:nvSpPr>
          <p:spPr bwMode="auto">
            <a:xfrm>
              <a:off x="2544" y="1008"/>
              <a:ext cx="0" cy="32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9681" name="Line 98"/>
            <p:cNvSpPr>
              <a:spLocks noChangeShapeType="1"/>
            </p:cNvSpPr>
            <p:nvPr/>
          </p:nvSpPr>
          <p:spPr bwMode="auto">
            <a:xfrm>
              <a:off x="3464" y="992"/>
              <a:ext cx="0" cy="33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9682" name="Line 99"/>
            <p:cNvSpPr>
              <a:spLocks noChangeShapeType="1"/>
            </p:cNvSpPr>
            <p:nvPr/>
          </p:nvSpPr>
          <p:spPr bwMode="auto">
            <a:xfrm flipH="1">
              <a:off x="1804" y="1488"/>
              <a:ext cx="45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69683" name="Group 101"/>
            <p:cNvGrpSpPr>
              <a:grpSpLocks/>
            </p:cNvGrpSpPr>
            <p:nvPr/>
          </p:nvGrpSpPr>
          <p:grpSpPr bwMode="auto">
            <a:xfrm>
              <a:off x="1962" y="218"/>
              <a:ext cx="662" cy="168"/>
              <a:chOff x="1962" y="242"/>
              <a:chExt cx="662" cy="168"/>
            </a:xfrm>
          </p:grpSpPr>
          <p:sp>
            <p:nvSpPr>
              <p:cNvPr id="69684" name="Freeform 8"/>
              <p:cNvSpPr>
                <a:spLocks/>
              </p:cNvSpPr>
              <p:nvPr/>
            </p:nvSpPr>
            <p:spPr bwMode="auto">
              <a:xfrm>
                <a:off x="1962" y="242"/>
                <a:ext cx="168" cy="168"/>
              </a:xfrm>
              <a:custGeom>
                <a:avLst/>
                <a:gdLst>
                  <a:gd name="T0" fmla="*/ 0 w 168"/>
                  <a:gd name="T1" fmla="*/ 84 h 168"/>
                  <a:gd name="T2" fmla="*/ 3 w 168"/>
                  <a:gd name="T3" fmla="*/ 66 h 168"/>
                  <a:gd name="T4" fmla="*/ 9 w 168"/>
                  <a:gd name="T5" fmla="*/ 48 h 168"/>
                  <a:gd name="T6" fmla="*/ 19 w 168"/>
                  <a:gd name="T7" fmla="*/ 33 h 168"/>
                  <a:gd name="T8" fmla="*/ 33 w 168"/>
                  <a:gd name="T9" fmla="*/ 19 h 168"/>
                  <a:gd name="T10" fmla="*/ 48 w 168"/>
                  <a:gd name="T11" fmla="*/ 9 h 168"/>
                  <a:gd name="T12" fmla="*/ 66 w 168"/>
                  <a:gd name="T13" fmla="*/ 2 h 168"/>
                  <a:gd name="T14" fmla="*/ 84 w 168"/>
                  <a:gd name="T15" fmla="*/ 0 h 168"/>
                  <a:gd name="T16" fmla="*/ 103 w 168"/>
                  <a:gd name="T17" fmla="*/ 2 h 168"/>
                  <a:gd name="T18" fmla="*/ 121 w 168"/>
                  <a:gd name="T19" fmla="*/ 9 h 168"/>
                  <a:gd name="T20" fmla="*/ 137 w 168"/>
                  <a:gd name="T21" fmla="*/ 19 h 168"/>
                  <a:gd name="T22" fmla="*/ 150 w 168"/>
                  <a:gd name="T23" fmla="*/ 33 h 168"/>
                  <a:gd name="T24" fmla="*/ 160 w 168"/>
                  <a:gd name="T25" fmla="*/ 48 h 168"/>
                  <a:gd name="T26" fmla="*/ 166 w 168"/>
                  <a:gd name="T27" fmla="*/ 66 h 168"/>
                  <a:gd name="T28" fmla="*/ 168 w 168"/>
                  <a:gd name="T29" fmla="*/ 84 h 168"/>
                  <a:gd name="T30" fmla="*/ 166 w 168"/>
                  <a:gd name="T31" fmla="*/ 103 h 168"/>
                  <a:gd name="T32" fmla="*/ 160 w 168"/>
                  <a:gd name="T33" fmla="*/ 121 h 168"/>
                  <a:gd name="T34" fmla="*/ 150 w 168"/>
                  <a:gd name="T35" fmla="*/ 136 h 168"/>
                  <a:gd name="T36" fmla="*/ 137 w 168"/>
                  <a:gd name="T37" fmla="*/ 150 h 168"/>
                  <a:gd name="T38" fmla="*/ 121 w 168"/>
                  <a:gd name="T39" fmla="*/ 160 h 168"/>
                  <a:gd name="T40" fmla="*/ 103 w 168"/>
                  <a:gd name="T41" fmla="*/ 165 h 168"/>
                  <a:gd name="T42" fmla="*/ 84 w 168"/>
                  <a:gd name="T43" fmla="*/ 168 h 168"/>
                  <a:gd name="T44" fmla="*/ 66 w 168"/>
                  <a:gd name="T45" fmla="*/ 165 h 168"/>
                  <a:gd name="T46" fmla="*/ 48 w 168"/>
                  <a:gd name="T47" fmla="*/ 160 h 168"/>
                  <a:gd name="T48" fmla="*/ 33 w 168"/>
                  <a:gd name="T49" fmla="*/ 150 h 168"/>
                  <a:gd name="T50" fmla="*/ 19 w 168"/>
                  <a:gd name="T51" fmla="*/ 136 h 168"/>
                  <a:gd name="T52" fmla="*/ 9 w 168"/>
                  <a:gd name="T53" fmla="*/ 121 h 168"/>
                  <a:gd name="T54" fmla="*/ 3 w 168"/>
                  <a:gd name="T55" fmla="*/ 103 h 168"/>
                  <a:gd name="T56" fmla="*/ 0 w 168"/>
                  <a:gd name="T57" fmla="*/ 84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68" h="168">
                    <a:moveTo>
                      <a:pt x="0" y="84"/>
                    </a:moveTo>
                    <a:lnTo>
                      <a:pt x="3" y="66"/>
                    </a:lnTo>
                    <a:lnTo>
                      <a:pt x="9" y="48"/>
                    </a:lnTo>
                    <a:lnTo>
                      <a:pt x="19" y="33"/>
                    </a:lnTo>
                    <a:lnTo>
                      <a:pt x="33" y="19"/>
                    </a:lnTo>
                    <a:lnTo>
                      <a:pt x="48" y="9"/>
                    </a:lnTo>
                    <a:lnTo>
                      <a:pt x="66" y="2"/>
                    </a:lnTo>
                    <a:lnTo>
                      <a:pt x="84" y="0"/>
                    </a:lnTo>
                    <a:lnTo>
                      <a:pt x="103" y="2"/>
                    </a:lnTo>
                    <a:lnTo>
                      <a:pt x="121" y="9"/>
                    </a:lnTo>
                    <a:lnTo>
                      <a:pt x="137" y="19"/>
                    </a:lnTo>
                    <a:lnTo>
                      <a:pt x="150" y="33"/>
                    </a:lnTo>
                    <a:lnTo>
                      <a:pt x="160" y="48"/>
                    </a:lnTo>
                    <a:lnTo>
                      <a:pt x="166" y="66"/>
                    </a:lnTo>
                    <a:lnTo>
                      <a:pt x="168" y="84"/>
                    </a:lnTo>
                    <a:lnTo>
                      <a:pt x="166" y="103"/>
                    </a:lnTo>
                    <a:lnTo>
                      <a:pt x="160" y="121"/>
                    </a:lnTo>
                    <a:lnTo>
                      <a:pt x="150" y="136"/>
                    </a:lnTo>
                    <a:lnTo>
                      <a:pt x="137" y="150"/>
                    </a:lnTo>
                    <a:lnTo>
                      <a:pt x="121" y="160"/>
                    </a:lnTo>
                    <a:lnTo>
                      <a:pt x="103" y="165"/>
                    </a:lnTo>
                    <a:lnTo>
                      <a:pt x="84" y="168"/>
                    </a:lnTo>
                    <a:lnTo>
                      <a:pt x="66" y="165"/>
                    </a:lnTo>
                    <a:lnTo>
                      <a:pt x="48" y="160"/>
                    </a:lnTo>
                    <a:lnTo>
                      <a:pt x="33" y="150"/>
                    </a:lnTo>
                    <a:lnTo>
                      <a:pt x="19" y="136"/>
                    </a:lnTo>
                    <a:lnTo>
                      <a:pt x="9" y="121"/>
                    </a:lnTo>
                    <a:lnTo>
                      <a:pt x="3" y="103"/>
                    </a:lnTo>
                    <a:lnTo>
                      <a:pt x="0" y="84"/>
                    </a:lnTo>
                    <a:close/>
                  </a:path>
                </a:pathLst>
              </a:custGeom>
              <a:solidFill>
                <a:srgbClr val="000000"/>
              </a:solidFill>
              <a:ln w="4763">
                <a:solidFill>
                  <a:srgbClr val="000000"/>
                </a:solidFill>
                <a:prstDash val="solid"/>
                <a:round/>
                <a:headEnd/>
                <a:tailEnd/>
              </a:ln>
            </p:spPr>
            <p:txBody>
              <a:bodyPr/>
              <a:lstStyle/>
              <a:p>
                <a:endParaRPr lang="ru-RU"/>
              </a:p>
            </p:txBody>
          </p:sp>
          <p:sp>
            <p:nvSpPr>
              <p:cNvPr id="69685" name="Line 100"/>
              <p:cNvSpPr>
                <a:spLocks noChangeShapeType="1"/>
              </p:cNvSpPr>
              <p:nvPr/>
            </p:nvSpPr>
            <p:spPr bwMode="auto">
              <a:xfrm>
                <a:off x="2096" y="336"/>
                <a:ext cx="528" cy="0"/>
              </a:xfrm>
              <a:prstGeom prst="line">
                <a:avLst/>
              </a:prstGeom>
              <a:noFill/>
              <a:ln w="9525">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Нижний колонтитул 2"/>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70659" name="Rectangle 2"/>
          <p:cNvSpPr>
            <a:spLocks noGrp="1" noChangeArrowheads="1"/>
          </p:cNvSpPr>
          <p:nvPr>
            <p:ph type="title"/>
          </p:nvPr>
        </p:nvSpPr>
        <p:spPr/>
        <p:txBody>
          <a:bodyPr/>
          <a:lstStyle/>
          <a:p>
            <a:r>
              <a:rPr lang="en-US" smtClean="0"/>
              <a:t>References</a:t>
            </a:r>
          </a:p>
        </p:txBody>
      </p:sp>
      <p:sp>
        <p:nvSpPr>
          <p:cNvPr id="70660" name="Text Box 3"/>
          <p:cNvSpPr txBox="1">
            <a:spLocks noChangeArrowheads="1"/>
          </p:cNvSpPr>
          <p:nvPr/>
        </p:nvSpPr>
        <p:spPr bwMode="auto">
          <a:xfrm>
            <a:off x="990600" y="1295400"/>
            <a:ext cx="7232650" cy="4827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nSpc>
                <a:spcPct val="80000"/>
              </a:lnSpc>
              <a:spcBef>
                <a:spcPct val="50000"/>
              </a:spcBef>
            </a:pPr>
            <a:r>
              <a:rPr lang="en-US" sz="1800"/>
              <a:t>[Booch99] Booch, Grady, James Rumbaugh, Ivar Jacobson,</a:t>
            </a:r>
          </a:p>
          <a:p>
            <a:pPr>
              <a:lnSpc>
                <a:spcPct val="80000"/>
              </a:lnSpc>
              <a:spcBef>
                <a:spcPct val="50000"/>
              </a:spcBef>
            </a:pPr>
            <a:r>
              <a:rPr lang="en-US" sz="1800" u="sng"/>
              <a:t>The Unified  Modeling Language User Guide,</a:t>
            </a:r>
            <a:r>
              <a:rPr lang="en-US" sz="1800"/>
              <a:t> Addison Wesley, 1999</a:t>
            </a:r>
          </a:p>
          <a:p>
            <a:pPr>
              <a:lnSpc>
                <a:spcPct val="20000"/>
              </a:lnSpc>
              <a:spcBef>
                <a:spcPct val="50000"/>
              </a:spcBef>
            </a:pPr>
            <a:endParaRPr lang="en-US" sz="1800"/>
          </a:p>
          <a:p>
            <a:pPr>
              <a:spcBef>
                <a:spcPct val="50000"/>
              </a:spcBef>
            </a:pPr>
            <a:r>
              <a:rPr lang="en-US" sz="1800"/>
              <a:t>[Rambaugh99] Rumbaugh, James, Ivar Jacobson, Grady Booch, </a:t>
            </a:r>
            <a:r>
              <a:rPr lang="en-US" sz="1800" u="sng"/>
              <a:t>The Unified</a:t>
            </a:r>
          </a:p>
          <a:p>
            <a:pPr>
              <a:spcBef>
                <a:spcPct val="50000"/>
              </a:spcBef>
            </a:pPr>
            <a:r>
              <a:rPr lang="en-US" sz="1800" u="sng"/>
              <a:t>Modeling Language Reference Manual</a:t>
            </a:r>
            <a:r>
              <a:rPr lang="en-US" sz="1800"/>
              <a:t>, Addison Wesley, 1999</a:t>
            </a:r>
          </a:p>
          <a:p>
            <a:pPr>
              <a:lnSpc>
                <a:spcPct val="50000"/>
              </a:lnSpc>
              <a:spcBef>
                <a:spcPct val="50000"/>
              </a:spcBef>
            </a:pPr>
            <a:endParaRPr lang="en-US" sz="1800"/>
          </a:p>
          <a:p>
            <a:pPr>
              <a:lnSpc>
                <a:spcPct val="60000"/>
              </a:lnSpc>
              <a:spcBef>
                <a:spcPct val="50000"/>
              </a:spcBef>
            </a:pPr>
            <a:r>
              <a:rPr lang="en-US" sz="1800"/>
              <a:t>[Jacobson99] Jacobson, Ivar, Grady Booch, James Rumbaugh, </a:t>
            </a:r>
            <a:r>
              <a:rPr lang="en-US" sz="1800" u="sng"/>
              <a:t>The Unified</a:t>
            </a:r>
          </a:p>
          <a:p>
            <a:pPr>
              <a:lnSpc>
                <a:spcPct val="60000"/>
              </a:lnSpc>
              <a:spcBef>
                <a:spcPct val="50000"/>
              </a:spcBef>
            </a:pPr>
            <a:r>
              <a:rPr lang="en-US" sz="1800" u="sng"/>
              <a:t>Software Development Process,</a:t>
            </a:r>
            <a:r>
              <a:rPr lang="en-US" sz="1800"/>
              <a:t>  Addison Wesley, 1999</a:t>
            </a:r>
          </a:p>
          <a:p>
            <a:pPr>
              <a:lnSpc>
                <a:spcPct val="60000"/>
              </a:lnSpc>
              <a:spcBef>
                <a:spcPct val="50000"/>
              </a:spcBef>
            </a:pPr>
            <a:endParaRPr lang="en-US" sz="1800"/>
          </a:p>
          <a:p>
            <a:pPr>
              <a:lnSpc>
                <a:spcPct val="70000"/>
              </a:lnSpc>
              <a:spcBef>
                <a:spcPct val="50000"/>
              </a:spcBef>
            </a:pPr>
            <a:r>
              <a:rPr lang="en-US" sz="1800"/>
              <a:t>[Fowler, 1997] Fowler, Martin, Kendall Scott, </a:t>
            </a:r>
            <a:r>
              <a:rPr lang="en-US" sz="1800" u="sng"/>
              <a:t>UML Distilled</a:t>
            </a:r>
          </a:p>
          <a:p>
            <a:pPr>
              <a:lnSpc>
                <a:spcPct val="70000"/>
              </a:lnSpc>
              <a:spcBef>
                <a:spcPct val="50000"/>
              </a:spcBef>
            </a:pPr>
            <a:r>
              <a:rPr lang="en-US" sz="1800" u="sng"/>
              <a:t>(Applying the Standard Object Modeling Language)</a:t>
            </a:r>
            <a:r>
              <a:rPr lang="en-US" sz="1800"/>
              <a:t>, </a:t>
            </a:r>
          </a:p>
          <a:p>
            <a:pPr>
              <a:lnSpc>
                <a:spcPct val="70000"/>
              </a:lnSpc>
              <a:spcBef>
                <a:spcPct val="50000"/>
              </a:spcBef>
            </a:pPr>
            <a:r>
              <a:rPr lang="en-US" sz="1800"/>
              <a:t>Addison Wesley, 1997.</a:t>
            </a:r>
          </a:p>
          <a:p>
            <a:pPr>
              <a:lnSpc>
                <a:spcPct val="70000"/>
              </a:lnSpc>
              <a:spcBef>
                <a:spcPct val="50000"/>
              </a:spcBef>
            </a:pPr>
            <a:endParaRPr lang="en-US" sz="1800"/>
          </a:p>
          <a:p>
            <a:pPr>
              <a:lnSpc>
                <a:spcPct val="70000"/>
              </a:lnSpc>
              <a:spcBef>
                <a:spcPct val="50000"/>
              </a:spcBef>
            </a:pPr>
            <a:r>
              <a:rPr lang="en-US" sz="1800"/>
              <a:t>[Brown99] First draft of these slides were created by James Brown.</a:t>
            </a:r>
          </a:p>
          <a:p>
            <a:pPr>
              <a:lnSpc>
                <a:spcPct val="60000"/>
              </a:lnSpc>
              <a:spcBef>
                <a:spcPct val="50000"/>
              </a:spcBef>
            </a:pP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9219" name="Rectangle 2"/>
          <p:cNvSpPr>
            <a:spLocks noGrp="1" noChangeArrowheads="1"/>
          </p:cNvSpPr>
          <p:nvPr>
            <p:ph type="title"/>
          </p:nvPr>
        </p:nvSpPr>
        <p:spPr/>
        <p:txBody>
          <a:bodyPr/>
          <a:lstStyle/>
          <a:p>
            <a:r>
              <a:rPr lang="en-US" smtClean="0"/>
              <a:t>Class Operations</a:t>
            </a:r>
          </a:p>
        </p:txBody>
      </p:sp>
      <p:grpSp>
        <p:nvGrpSpPr>
          <p:cNvPr id="9220" name="Group 3"/>
          <p:cNvGrpSpPr>
            <a:grpSpLocks/>
          </p:cNvGrpSpPr>
          <p:nvPr/>
        </p:nvGrpSpPr>
        <p:grpSpPr bwMode="auto">
          <a:xfrm>
            <a:off x="685800" y="1676400"/>
            <a:ext cx="2438400" cy="4114800"/>
            <a:chOff x="336" y="1056"/>
            <a:chExt cx="1536" cy="2592"/>
          </a:xfrm>
        </p:grpSpPr>
        <p:sp>
          <p:nvSpPr>
            <p:cNvPr id="9222"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9223" name="Rectangle 5"/>
            <p:cNvSpPr>
              <a:spLocks noChangeArrowheads="1"/>
            </p:cNvSpPr>
            <p:nvPr/>
          </p:nvSpPr>
          <p:spPr bwMode="auto">
            <a:xfrm>
              <a:off x="336" y="1536"/>
              <a:ext cx="1536" cy="10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name      : String</a:t>
              </a:r>
            </a:p>
            <a:p>
              <a:r>
                <a:rPr lang="en-US"/>
                <a:t>address   : Address</a:t>
              </a:r>
            </a:p>
            <a:p>
              <a:r>
                <a:rPr lang="en-US"/>
                <a:t>birthdate : Date</a:t>
              </a:r>
            </a:p>
            <a:p>
              <a:r>
                <a:rPr lang="en-US"/>
                <a:t>ssn          : Id</a:t>
              </a:r>
            </a:p>
          </p:txBody>
        </p:sp>
        <p:sp>
          <p:nvSpPr>
            <p:cNvPr id="9224" name="Rectangle 6"/>
            <p:cNvSpPr>
              <a:spLocks noChangeArrowheads="1"/>
            </p:cNvSpPr>
            <p:nvPr/>
          </p:nvSpPr>
          <p:spPr bwMode="auto">
            <a:xfrm>
              <a:off x="336" y="2592"/>
              <a:ext cx="1536" cy="10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eat</a:t>
              </a:r>
            </a:p>
            <a:p>
              <a:pPr algn="ctr"/>
              <a:r>
                <a:rPr lang="en-US"/>
                <a:t>sleep</a:t>
              </a:r>
            </a:p>
            <a:p>
              <a:pPr algn="ctr"/>
              <a:r>
                <a:rPr lang="en-US"/>
                <a:t>work</a:t>
              </a:r>
            </a:p>
            <a:p>
              <a:pPr algn="ctr"/>
              <a:r>
                <a:rPr lang="en-US"/>
                <a:t>play</a:t>
              </a:r>
            </a:p>
          </p:txBody>
        </p:sp>
      </p:grpSp>
      <p:sp>
        <p:nvSpPr>
          <p:cNvPr id="9221" name="Text Box 7"/>
          <p:cNvSpPr txBox="1">
            <a:spLocks noChangeArrowheads="1"/>
          </p:cNvSpPr>
          <p:nvPr/>
        </p:nvSpPr>
        <p:spPr bwMode="auto">
          <a:xfrm>
            <a:off x="3352800" y="4114800"/>
            <a:ext cx="49799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i="1"/>
              <a:t>Operations </a:t>
            </a:r>
            <a:r>
              <a:rPr lang="en-US"/>
              <a:t>describe the class behavior </a:t>
            </a:r>
          </a:p>
          <a:p>
            <a:r>
              <a:rPr lang="en-US"/>
              <a:t>and appear in the third compartment.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10243" name="Rectangle 2"/>
          <p:cNvSpPr>
            <a:spLocks noGrp="1" noChangeArrowheads="1"/>
          </p:cNvSpPr>
          <p:nvPr>
            <p:ph type="title"/>
          </p:nvPr>
        </p:nvSpPr>
        <p:spPr/>
        <p:txBody>
          <a:bodyPr/>
          <a:lstStyle/>
          <a:p>
            <a:r>
              <a:rPr lang="en-US" smtClean="0"/>
              <a:t>Class Operations (Cont’d)</a:t>
            </a:r>
          </a:p>
        </p:txBody>
      </p:sp>
      <p:grpSp>
        <p:nvGrpSpPr>
          <p:cNvPr id="10244" name="Group 3"/>
          <p:cNvGrpSpPr>
            <a:grpSpLocks/>
          </p:cNvGrpSpPr>
          <p:nvPr/>
        </p:nvGrpSpPr>
        <p:grpSpPr bwMode="auto">
          <a:xfrm>
            <a:off x="304800" y="1676400"/>
            <a:ext cx="8458200" cy="1922463"/>
            <a:chOff x="288" y="1333"/>
            <a:chExt cx="4944" cy="1211"/>
          </a:xfrm>
        </p:grpSpPr>
        <p:sp>
          <p:nvSpPr>
            <p:cNvPr id="10246" name="Rectangle 4"/>
            <p:cNvSpPr>
              <a:spLocks noChangeArrowheads="1"/>
            </p:cNvSpPr>
            <p:nvPr/>
          </p:nvSpPr>
          <p:spPr bwMode="auto">
            <a:xfrm>
              <a:off x="288" y="1333"/>
              <a:ext cx="4944" cy="39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PhoneBook</a:t>
              </a:r>
            </a:p>
          </p:txBody>
        </p:sp>
        <p:sp>
          <p:nvSpPr>
            <p:cNvPr id="10247" name="Rectangle 5"/>
            <p:cNvSpPr>
              <a:spLocks noChangeArrowheads="1"/>
            </p:cNvSpPr>
            <p:nvPr/>
          </p:nvSpPr>
          <p:spPr bwMode="auto">
            <a:xfrm>
              <a:off x="288" y="1728"/>
              <a:ext cx="4944" cy="29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p>
          </p:txBody>
        </p:sp>
        <p:sp>
          <p:nvSpPr>
            <p:cNvPr id="10248" name="Rectangle 6"/>
            <p:cNvSpPr>
              <a:spLocks noChangeArrowheads="1"/>
            </p:cNvSpPr>
            <p:nvPr/>
          </p:nvSpPr>
          <p:spPr bwMode="auto">
            <a:xfrm>
              <a:off x="288" y="1968"/>
              <a:ext cx="4944"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newEntry (n : Name, a : Address, p : PhoneNumber, d : Description)</a:t>
              </a:r>
            </a:p>
            <a:p>
              <a:r>
                <a:rPr lang="en-US"/>
                <a:t>getPhone ( n : Name, a : Address) : PhoneNumber</a:t>
              </a:r>
            </a:p>
          </p:txBody>
        </p:sp>
      </p:grpSp>
      <p:sp>
        <p:nvSpPr>
          <p:cNvPr id="10245" name="Text Box 7"/>
          <p:cNvSpPr txBox="1">
            <a:spLocks noChangeArrowheads="1"/>
          </p:cNvSpPr>
          <p:nvPr/>
        </p:nvSpPr>
        <p:spPr bwMode="auto">
          <a:xfrm>
            <a:off x="304800" y="43434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You can specify an operation by stating its signature: listing the name, type, and default value of all parameters, and, in the case of functions, a return type.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Нижний колонтитул 4"/>
          <p:cNvSpPr>
            <a:spLocks noGrp="1"/>
          </p:cNvSpPr>
          <p:nvPr>
            <p:ph type="ftr" sz="quarter" idx="10"/>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sz="2000"/>
              <a:t>Software Design (UML)</a:t>
            </a:r>
          </a:p>
        </p:txBody>
      </p:sp>
      <p:sp>
        <p:nvSpPr>
          <p:cNvPr id="11267" name="Rectangle 2"/>
          <p:cNvSpPr>
            <a:spLocks noGrp="1" noChangeArrowheads="1"/>
          </p:cNvSpPr>
          <p:nvPr>
            <p:ph type="title"/>
          </p:nvPr>
        </p:nvSpPr>
        <p:spPr/>
        <p:txBody>
          <a:bodyPr/>
          <a:lstStyle/>
          <a:p>
            <a:r>
              <a:rPr lang="en-US" smtClean="0"/>
              <a:t>Depicting Classes</a:t>
            </a:r>
          </a:p>
        </p:txBody>
      </p:sp>
      <p:grpSp>
        <p:nvGrpSpPr>
          <p:cNvPr id="11268" name="Group 3"/>
          <p:cNvGrpSpPr>
            <a:grpSpLocks/>
          </p:cNvGrpSpPr>
          <p:nvPr/>
        </p:nvGrpSpPr>
        <p:grpSpPr bwMode="auto">
          <a:xfrm>
            <a:off x="6248400" y="2133600"/>
            <a:ext cx="2438400" cy="3581400"/>
            <a:chOff x="3936" y="1296"/>
            <a:chExt cx="1536" cy="2256"/>
          </a:xfrm>
        </p:grpSpPr>
        <p:sp>
          <p:nvSpPr>
            <p:cNvPr id="11283" name="Rectangle 4"/>
            <p:cNvSpPr>
              <a:spLocks noChangeArrowheads="1"/>
            </p:cNvSpPr>
            <p:nvPr/>
          </p:nvSpPr>
          <p:spPr bwMode="auto">
            <a:xfrm>
              <a:off x="3936" y="1296"/>
              <a:ext cx="1536"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1284" name="Rectangle 5"/>
            <p:cNvSpPr>
              <a:spLocks noChangeArrowheads="1"/>
            </p:cNvSpPr>
            <p:nvPr/>
          </p:nvSpPr>
          <p:spPr bwMode="auto">
            <a:xfrm>
              <a:off x="3936" y="1680"/>
              <a:ext cx="153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name      : String</a:t>
              </a:r>
            </a:p>
            <a:p>
              <a:r>
                <a:rPr lang="en-US"/>
                <a:t>birthdate : Date</a:t>
              </a:r>
            </a:p>
            <a:p>
              <a:r>
                <a:rPr lang="en-US"/>
                <a:t>ssn          : Id</a:t>
              </a:r>
            </a:p>
          </p:txBody>
        </p:sp>
        <p:sp>
          <p:nvSpPr>
            <p:cNvPr id="11285" name="Rectangle 6"/>
            <p:cNvSpPr>
              <a:spLocks noChangeArrowheads="1"/>
            </p:cNvSpPr>
            <p:nvPr/>
          </p:nvSpPr>
          <p:spPr bwMode="auto">
            <a:xfrm>
              <a:off x="3936" y="2448"/>
              <a:ext cx="1536" cy="110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eat()</a:t>
              </a:r>
            </a:p>
            <a:p>
              <a:pPr algn="ctr"/>
              <a:r>
                <a:rPr lang="en-US"/>
                <a:t>sleep()</a:t>
              </a:r>
            </a:p>
            <a:p>
              <a:pPr algn="ctr"/>
              <a:r>
                <a:rPr lang="en-US"/>
                <a:t>work()</a:t>
              </a:r>
            </a:p>
            <a:p>
              <a:pPr algn="ctr"/>
              <a:r>
                <a:rPr lang="en-US"/>
                <a:t>play()</a:t>
              </a:r>
            </a:p>
          </p:txBody>
        </p:sp>
      </p:grpSp>
      <p:sp>
        <p:nvSpPr>
          <p:cNvPr id="11269" name="Text Box 7"/>
          <p:cNvSpPr txBox="1">
            <a:spLocks noChangeArrowheads="1"/>
          </p:cNvSpPr>
          <p:nvPr/>
        </p:nvSpPr>
        <p:spPr bwMode="auto">
          <a:xfrm>
            <a:off x="381000" y="1219200"/>
            <a:ext cx="8348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t>When drawing a class, you needn’t show attributes and operation in every diagram.</a:t>
            </a:r>
          </a:p>
        </p:txBody>
      </p:sp>
      <p:sp>
        <p:nvSpPr>
          <p:cNvPr id="11270" name="Rectangle 8"/>
          <p:cNvSpPr>
            <a:spLocks noChangeArrowheads="1"/>
          </p:cNvSpPr>
          <p:nvPr/>
        </p:nvSpPr>
        <p:spPr bwMode="auto">
          <a:xfrm>
            <a:off x="457200" y="2133600"/>
            <a:ext cx="2438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grpSp>
        <p:nvGrpSpPr>
          <p:cNvPr id="11271" name="Group 9"/>
          <p:cNvGrpSpPr>
            <a:grpSpLocks/>
          </p:cNvGrpSpPr>
          <p:nvPr/>
        </p:nvGrpSpPr>
        <p:grpSpPr bwMode="auto">
          <a:xfrm>
            <a:off x="533400" y="3276600"/>
            <a:ext cx="2438400" cy="2438400"/>
            <a:chOff x="288" y="2400"/>
            <a:chExt cx="1536" cy="1536"/>
          </a:xfrm>
        </p:grpSpPr>
        <p:sp>
          <p:nvSpPr>
            <p:cNvPr id="11280" name="Rectangle 10"/>
            <p:cNvSpPr>
              <a:spLocks noChangeArrowheads="1"/>
            </p:cNvSpPr>
            <p:nvPr/>
          </p:nvSpPr>
          <p:spPr bwMode="auto">
            <a:xfrm>
              <a:off x="288" y="2400"/>
              <a:ext cx="153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1281" name="Rectangle 11"/>
            <p:cNvSpPr>
              <a:spLocks noChangeArrowheads="1"/>
            </p:cNvSpPr>
            <p:nvPr/>
          </p:nvSpPr>
          <p:spPr bwMode="auto">
            <a:xfrm>
              <a:off x="288" y="2880"/>
              <a:ext cx="153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name</a:t>
              </a:r>
            </a:p>
            <a:p>
              <a:pPr algn="ctr"/>
              <a:r>
                <a:rPr lang="en-US"/>
                <a:t>address</a:t>
              </a:r>
            </a:p>
            <a:p>
              <a:pPr algn="ctr"/>
              <a:r>
                <a:rPr lang="en-US"/>
                <a:t>birthdate</a:t>
              </a:r>
            </a:p>
          </p:txBody>
        </p:sp>
        <p:sp>
          <p:nvSpPr>
            <p:cNvPr id="11282" name="Rectangle 12"/>
            <p:cNvSpPr>
              <a:spLocks noChangeArrowheads="1"/>
            </p:cNvSpPr>
            <p:nvPr/>
          </p:nvSpPr>
          <p:spPr bwMode="auto">
            <a:xfrm>
              <a:off x="288" y="3648"/>
              <a:ext cx="15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11272" name="Group 13"/>
          <p:cNvGrpSpPr>
            <a:grpSpLocks/>
          </p:cNvGrpSpPr>
          <p:nvPr/>
        </p:nvGrpSpPr>
        <p:grpSpPr bwMode="auto">
          <a:xfrm>
            <a:off x="3429000" y="4114800"/>
            <a:ext cx="2438400" cy="1600200"/>
            <a:chOff x="2208" y="2592"/>
            <a:chExt cx="1536" cy="1008"/>
          </a:xfrm>
        </p:grpSpPr>
        <p:sp>
          <p:nvSpPr>
            <p:cNvPr id="11277" name="Rectangle 14"/>
            <p:cNvSpPr>
              <a:spLocks noChangeArrowheads="1"/>
            </p:cNvSpPr>
            <p:nvPr/>
          </p:nvSpPr>
          <p:spPr bwMode="auto">
            <a:xfrm>
              <a:off x="2208" y="2592"/>
              <a:ext cx="1536" cy="30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1278" name="Rectangle 15"/>
            <p:cNvSpPr>
              <a:spLocks noChangeArrowheads="1"/>
            </p:cNvSpPr>
            <p:nvPr/>
          </p:nvSpPr>
          <p:spPr bwMode="auto">
            <a:xfrm>
              <a:off x="2208" y="2880"/>
              <a:ext cx="153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p>
          </p:txBody>
        </p:sp>
        <p:sp>
          <p:nvSpPr>
            <p:cNvPr id="11279" name="Rectangle 16"/>
            <p:cNvSpPr>
              <a:spLocks noChangeArrowheads="1"/>
            </p:cNvSpPr>
            <p:nvPr/>
          </p:nvSpPr>
          <p:spPr bwMode="auto">
            <a:xfrm>
              <a:off x="2208" y="3072"/>
              <a:ext cx="153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eat</a:t>
              </a:r>
            </a:p>
            <a:p>
              <a:pPr algn="ctr"/>
              <a:r>
                <a:rPr lang="en-US"/>
                <a:t>play</a:t>
              </a:r>
            </a:p>
          </p:txBody>
        </p:sp>
      </p:grpSp>
      <p:grpSp>
        <p:nvGrpSpPr>
          <p:cNvPr id="11273" name="Group 17"/>
          <p:cNvGrpSpPr>
            <a:grpSpLocks/>
          </p:cNvGrpSpPr>
          <p:nvPr/>
        </p:nvGrpSpPr>
        <p:grpSpPr bwMode="auto">
          <a:xfrm>
            <a:off x="3429000" y="2133600"/>
            <a:ext cx="2438400" cy="1143000"/>
            <a:chOff x="2160" y="1488"/>
            <a:chExt cx="1536" cy="720"/>
          </a:xfrm>
        </p:grpSpPr>
        <p:sp>
          <p:nvSpPr>
            <p:cNvPr id="11274" name="Rectangle 18"/>
            <p:cNvSpPr>
              <a:spLocks noChangeArrowheads="1"/>
            </p:cNvSpPr>
            <p:nvPr/>
          </p:nvSpPr>
          <p:spPr bwMode="auto">
            <a:xfrm>
              <a:off x="2160" y="1488"/>
              <a:ext cx="153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1275" name="Rectangle 19"/>
            <p:cNvSpPr>
              <a:spLocks noChangeArrowheads="1"/>
            </p:cNvSpPr>
            <p:nvPr/>
          </p:nvSpPr>
          <p:spPr bwMode="auto">
            <a:xfrm>
              <a:off x="2160" y="1824"/>
              <a:ext cx="153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1276" name="Rectangle 20"/>
            <p:cNvSpPr>
              <a:spLocks noChangeArrowheads="1"/>
            </p:cNvSpPr>
            <p:nvPr/>
          </p:nvSpPr>
          <p:spPr bwMode="auto">
            <a:xfrm>
              <a:off x="2160" y="2016"/>
              <a:ext cx="153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2680</TotalTime>
  <Words>3209</Words>
  <Application>Microsoft Office PowerPoint</Application>
  <PresentationFormat>Экран (4:3)</PresentationFormat>
  <Paragraphs>621</Paragraphs>
  <Slides>67</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67</vt:i4>
      </vt:variant>
    </vt:vector>
  </HeadingPairs>
  <TitlesOfParts>
    <vt:vector size="72" baseType="lpstr">
      <vt:lpstr>Times New Roman</vt:lpstr>
      <vt:lpstr>Arial</vt:lpstr>
      <vt:lpstr>Times</vt:lpstr>
      <vt:lpstr>Courier New</vt:lpstr>
      <vt:lpstr>Default Design</vt:lpstr>
      <vt:lpstr>Software Design</vt:lpstr>
      <vt:lpstr>Classes</vt:lpstr>
      <vt:lpstr>Class Names</vt:lpstr>
      <vt:lpstr>Class Attributes</vt:lpstr>
      <vt:lpstr>Class Attributes (Cont’d)</vt:lpstr>
      <vt:lpstr>Class Attributes (Cont’d)</vt:lpstr>
      <vt:lpstr>Class Operations</vt:lpstr>
      <vt:lpstr>Class Operations (Cont’d)</vt:lpstr>
      <vt:lpstr>Depicting Classes</vt:lpstr>
      <vt:lpstr>Class Responsibilities</vt:lpstr>
      <vt:lpstr>Relationships</vt:lpstr>
      <vt:lpstr>Dependency Relationships</vt:lpstr>
      <vt:lpstr>Generalization Relationships</vt:lpstr>
      <vt:lpstr>Generalization Relationships (Cont’d)</vt:lpstr>
      <vt:lpstr>Association Relationships</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Interfaces</vt:lpstr>
      <vt:lpstr>Interface Services</vt:lpstr>
      <vt:lpstr>Interface Realization Relationship</vt:lpstr>
      <vt:lpstr>Interfaces</vt:lpstr>
      <vt:lpstr>Parameterized Class</vt:lpstr>
      <vt:lpstr>Parameterized Class (Cont’d)</vt:lpstr>
      <vt:lpstr>Enumeration</vt:lpstr>
      <vt:lpstr>Exceptions</vt:lpstr>
      <vt:lpstr>Packages</vt:lpstr>
      <vt:lpstr>Packages (Cont’d)</vt:lpstr>
      <vt:lpstr>Packages (Cont’d)</vt:lpstr>
      <vt:lpstr>Packages (Cont’d)</vt:lpstr>
      <vt:lpstr>Component Diagram</vt:lpstr>
      <vt:lpstr>Component Diagram</vt:lpstr>
      <vt:lpstr>Component Diagram</vt:lpstr>
      <vt:lpstr>Deployment Diagram</vt:lpstr>
      <vt:lpstr>Deployment Diagram</vt:lpstr>
      <vt:lpstr>Deployment Diagram</vt:lpstr>
      <vt:lpstr>Deployment Diagram</vt:lpstr>
      <vt:lpstr>Software Design</vt:lpstr>
      <vt:lpstr>Use Case</vt:lpstr>
      <vt:lpstr>Use Case (Cont’d)</vt:lpstr>
      <vt:lpstr>Use Case (Cont’d)</vt:lpstr>
      <vt:lpstr>Use Case (Cont’d)</vt:lpstr>
      <vt:lpstr>Use Case (Cont’d)</vt:lpstr>
      <vt:lpstr>Use Case (Cont’d)</vt:lpstr>
      <vt:lpstr>State Machine</vt:lpstr>
      <vt:lpstr>State Machine</vt:lpstr>
      <vt:lpstr>State Machine</vt:lpstr>
      <vt:lpstr>State Machine</vt:lpstr>
      <vt:lpstr>Sequence Diagram</vt:lpstr>
      <vt:lpstr>Sequence Diagram</vt:lpstr>
      <vt:lpstr>Sequence Diagram</vt:lpstr>
      <vt:lpstr>Sequence Diagram</vt:lpstr>
      <vt:lpstr>Sequence Diagram</vt:lpstr>
      <vt:lpstr>Презентация PowerPoint</vt:lpstr>
      <vt:lpstr>Collaboration Diagram</vt:lpstr>
      <vt:lpstr>Collaboration Diagram</vt:lpstr>
      <vt:lpstr>Collaboration Diagram Sequence Diagram</vt:lpstr>
      <vt:lpstr>Activity Diagram</vt:lpstr>
      <vt:lpstr>Презентация PowerPoint</vt:lpstr>
      <vt:lpstr>References</vt:lpstr>
    </vt:vector>
  </TitlesOfParts>
  <Company>None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Diagrams</dc:title>
  <dc:creator>USER</dc:creator>
  <cp:lastModifiedBy>user</cp:lastModifiedBy>
  <cp:revision>150</cp:revision>
  <cp:lastPrinted>1999-03-31T16:31:45Z</cp:lastPrinted>
  <dcterms:created xsi:type="dcterms:W3CDTF">1999-02-24T20:45:50Z</dcterms:created>
  <dcterms:modified xsi:type="dcterms:W3CDTF">2021-04-02T08:26:59Z</dcterms:modified>
</cp:coreProperties>
</file>