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7"/>
  </p:notesMasterIdLst>
  <p:sldIdLst>
    <p:sldId id="263" r:id="rId2"/>
    <p:sldId id="264" r:id="rId3"/>
    <p:sldId id="261" r:id="rId4"/>
    <p:sldId id="265" r:id="rId5"/>
    <p:sldId id="266" r:id="rId6"/>
    <p:sldId id="267" r:id="rId7"/>
    <p:sldId id="262" r:id="rId8"/>
    <p:sldId id="269" r:id="rId9"/>
    <p:sldId id="268"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5" r:id="rId24"/>
    <p:sldId id="283"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255" autoAdjust="0"/>
  </p:normalViewPr>
  <p:slideViewPr>
    <p:cSldViewPr snapToGrid="0">
      <p:cViewPr varScale="1">
        <p:scale>
          <a:sx n="63" d="100"/>
          <a:sy n="63" d="100"/>
        </p:scale>
        <p:origin x="72"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9E8D39-52C2-4133-AFB3-FC7652AB8598}" type="datetimeFigureOut">
              <a:rPr lang="en-CA" smtClean="0"/>
              <a:t>2019-04-04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1DFD4-8CCF-4660-9690-3F41EE146443}" type="slidenum">
              <a:rPr lang="en-CA" smtClean="0"/>
              <a:t>‹#›</a:t>
            </a:fld>
            <a:endParaRPr lang="en-CA"/>
          </a:p>
        </p:txBody>
      </p:sp>
    </p:spTree>
    <p:extLst>
      <p:ext uri="{BB962C8B-B14F-4D97-AF65-F5344CB8AC3E}">
        <p14:creationId xmlns:p14="http://schemas.microsoft.com/office/powerpoint/2010/main" val="805674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A" dirty="0" smtClean="0"/>
              <a:t>Ephedra</a:t>
            </a:r>
            <a:r>
              <a:rPr lang="en-CA" baseline="0" dirty="0" smtClean="0"/>
              <a:t> californica (Google Images)</a:t>
            </a:r>
            <a:endParaRPr lang="en-CA" dirty="0"/>
          </a:p>
        </p:txBody>
      </p:sp>
      <p:sp>
        <p:nvSpPr>
          <p:cNvPr id="4" name="Slide Number Placeholder 3"/>
          <p:cNvSpPr>
            <a:spLocks noGrp="1"/>
          </p:cNvSpPr>
          <p:nvPr>
            <p:ph type="sldNum" sz="quarter" idx="10"/>
          </p:nvPr>
        </p:nvSpPr>
        <p:spPr/>
        <p:txBody>
          <a:bodyPr/>
          <a:lstStyle/>
          <a:p>
            <a:fld id="{80D1DFD4-8CCF-4660-9690-3F41EE146443}" type="slidenum">
              <a:rPr lang="en-CA" smtClean="0"/>
              <a:t>4</a:t>
            </a:fld>
            <a:endParaRPr lang="en-CA"/>
          </a:p>
        </p:txBody>
      </p:sp>
    </p:spTree>
    <p:extLst>
      <p:ext uri="{BB962C8B-B14F-4D97-AF65-F5344CB8AC3E}">
        <p14:creationId xmlns:p14="http://schemas.microsoft.com/office/powerpoint/2010/main" val="551566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PRISMA</a:t>
            </a:r>
            <a:r>
              <a:rPr lang="en-CA" baseline="0" dirty="0" smtClean="0"/>
              <a:t> diagram (Moher et al. 2009). Keyword search done on January 27</a:t>
            </a:r>
            <a:r>
              <a:rPr lang="en-CA" baseline="30000" dirty="0" smtClean="0"/>
              <a:t>th</a:t>
            </a:r>
            <a:r>
              <a:rPr lang="en-CA" baseline="0" dirty="0" smtClean="0"/>
              <a:t>, 2019.</a:t>
            </a:r>
            <a:endParaRPr lang="en-CA" dirty="0"/>
          </a:p>
        </p:txBody>
      </p:sp>
      <p:sp>
        <p:nvSpPr>
          <p:cNvPr id="4" name="Slide Number Placeholder 3"/>
          <p:cNvSpPr>
            <a:spLocks noGrp="1"/>
          </p:cNvSpPr>
          <p:nvPr>
            <p:ph type="sldNum" sz="quarter" idx="10"/>
          </p:nvPr>
        </p:nvSpPr>
        <p:spPr/>
        <p:txBody>
          <a:bodyPr/>
          <a:lstStyle/>
          <a:p>
            <a:fld id="{80D1DFD4-8CCF-4660-9690-3F41EE146443}" type="slidenum">
              <a:rPr lang="en-CA" smtClean="0"/>
              <a:t>6</a:t>
            </a:fld>
            <a:endParaRPr lang="en-CA"/>
          </a:p>
        </p:txBody>
      </p:sp>
    </p:spTree>
    <p:extLst>
      <p:ext uri="{BB962C8B-B14F-4D97-AF65-F5344CB8AC3E}">
        <p14:creationId xmlns:p14="http://schemas.microsoft.com/office/powerpoint/2010/main" val="541250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3</a:t>
            </a:r>
            <a:endParaRPr lang="en-CA" dirty="0"/>
          </a:p>
        </p:txBody>
      </p:sp>
      <p:sp>
        <p:nvSpPr>
          <p:cNvPr id="4" name="Slide Number Placeholder 3"/>
          <p:cNvSpPr>
            <a:spLocks noGrp="1"/>
          </p:cNvSpPr>
          <p:nvPr>
            <p:ph type="sldNum" sz="quarter" idx="10"/>
          </p:nvPr>
        </p:nvSpPr>
        <p:spPr/>
        <p:txBody>
          <a:bodyPr/>
          <a:lstStyle/>
          <a:p>
            <a:fld id="{80D1DFD4-8CCF-4660-9690-3F41EE146443}" type="slidenum">
              <a:rPr lang="en-CA" smtClean="0"/>
              <a:t>9</a:t>
            </a:fld>
            <a:endParaRPr lang="en-CA"/>
          </a:p>
        </p:txBody>
      </p:sp>
    </p:spTree>
    <p:extLst>
      <p:ext uri="{BB962C8B-B14F-4D97-AF65-F5344CB8AC3E}">
        <p14:creationId xmlns:p14="http://schemas.microsoft.com/office/powerpoint/2010/main" val="2213602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3"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8" y="3996268"/>
            <a:ext cx="6987644" cy="1388534"/>
          </a:xfrm>
        </p:spPr>
        <p:txBody>
          <a:bodyPr anchor="t">
            <a:normAutofit/>
          </a:bodyPr>
          <a:lstStyle>
            <a:lvl1pPr marL="0" indent="0" algn="r">
              <a:buNone/>
              <a:defRPr sz="2100">
                <a:solidFill>
                  <a:schemeClr val="tx1"/>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913C49-45AE-4926-BFC9-EBF79FA12E5C}" type="datetimeFigureOut">
              <a:rPr lang="en-US" smtClean="0"/>
              <a:t>4/4/2019</a:t>
            </a:fld>
            <a:endParaRPr lang="en-US"/>
          </a:p>
        </p:txBody>
      </p:sp>
      <p:sp>
        <p:nvSpPr>
          <p:cNvPr id="5" name="Footer Placeholder 4"/>
          <p:cNvSpPr>
            <a:spLocks noGrp="1"/>
          </p:cNvSpPr>
          <p:nvPr>
            <p:ph type="ftr" sz="quarter" idx="11"/>
          </p:nvPr>
        </p:nvSpPr>
        <p:spPr>
          <a:xfrm>
            <a:off x="5332414" y="5883276"/>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245650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2" y="5299603"/>
            <a:ext cx="10018711" cy="493712"/>
          </a:xfrm>
        </p:spPr>
        <p:txBody>
          <a:bodyPr>
            <a:normAutofit/>
          </a:bodyPr>
          <a:lstStyle>
            <a:lvl1pPr marL="0" indent="0" algn="ctr">
              <a:buNone/>
              <a:defRPr sz="14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13C49-45AE-4926-BFC9-EBF79FA12E5C}"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2733015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4"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3" y="4343400"/>
            <a:ext cx="10018713" cy="1447800"/>
          </a:xfrm>
        </p:spPr>
        <p:txBody>
          <a:bodyPr anchor="ctr">
            <a:normAutofit/>
          </a:bodyPr>
          <a:lstStyle>
            <a:lvl1pPr marL="0" indent="0" algn="ctr">
              <a:buNone/>
              <a:defRPr sz="20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913C49-45AE-4926-BFC9-EBF79FA12E5C}"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2922998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6"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1"/>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3" y="3428999"/>
            <a:ext cx="8532814" cy="381000"/>
          </a:xfrm>
        </p:spPr>
        <p:txBody>
          <a:bodyPr anchor="ctr">
            <a:normAutofit/>
          </a:bodyPr>
          <a:lstStyle>
            <a:lvl1pPr marL="0" indent="0">
              <a:buFontTx/>
              <a:buNone/>
              <a:defRPr sz="1800"/>
            </a:lvl1pPr>
            <a:lvl2pPr marL="457206" indent="0">
              <a:buFontTx/>
              <a:buNone/>
              <a:defRPr/>
            </a:lvl2pPr>
            <a:lvl3pPr marL="914411" indent="0">
              <a:buFontTx/>
              <a:buNone/>
              <a:defRPr/>
            </a:lvl3pPr>
            <a:lvl4pPr marL="1371617" indent="0">
              <a:buFontTx/>
              <a:buNone/>
              <a:defRPr/>
            </a:lvl4pPr>
            <a:lvl5pPr marL="1828823"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2" y="4343400"/>
            <a:ext cx="10018711" cy="1447800"/>
          </a:xfrm>
        </p:spPr>
        <p:txBody>
          <a:bodyPr anchor="ctr">
            <a:normAutofit/>
          </a:bodyPr>
          <a:lstStyle>
            <a:lvl1pPr marL="0" indent="0" algn="ctr">
              <a:buNone/>
              <a:defRPr sz="20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913C49-45AE-4926-BFC9-EBF79FA12E5C}"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2603496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3" y="4777381"/>
            <a:ext cx="10018709" cy="860400"/>
          </a:xfrm>
        </p:spPr>
        <p:txBody>
          <a:bodyPr anchor="t">
            <a:normAutofit/>
          </a:bodyPr>
          <a:lstStyle>
            <a:lvl1pPr marL="0" indent="0" algn="r">
              <a:buNone/>
              <a:defRPr sz="20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913C49-45AE-4926-BFC9-EBF79FA12E5C}"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2215384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6"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1"/>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09"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3" y="4775200"/>
            <a:ext cx="10018709" cy="1016000"/>
          </a:xfrm>
        </p:spPr>
        <p:txBody>
          <a:bodyPr anchor="t">
            <a:normAutofit/>
          </a:bodyPr>
          <a:lstStyle>
            <a:lvl1pPr marL="0" indent="0" algn="r">
              <a:buNone/>
              <a:defRPr sz="18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913C49-45AE-4926-BFC9-EBF79FA12E5C}"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1782615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1"/>
            <a:ext cx="10018713"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3"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913C49-45AE-4926-BFC9-EBF79FA12E5C}"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843873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913C49-45AE-4926-BFC9-EBF79FA12E5C}"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4151007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7" y="685800"/>
            <a:ext cx="1770370"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913C49-45AE-4926-BFC9-EBF79FA12E5C}"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302958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913C49-45AE-4926-BFC9-EBF79FA12E5C}"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9" y="5867132"/>
            <a:ext cx="551166" cy="365125"/>
          </a:xfrm>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1405516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80"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6" indent="0">
              <a:buNone/>
              <a:defRPr sz="1800">
                <a:solidFill>
                  <a:schemeClr val="tx1">
                    <a:tint val="75000"/>
                  </a:schemeClr>
                </a:solidFill>
              </a:defRPr>
            </a:lvl2pPr>
            <a:lvl3pPr marL="914411" indent="0">
              <a:buNone/>
              <a:defRPr sz="1600">
                <a:solidFill>
                  <a:schemeClr val="tx1">
                    <a:tint val="75000"/>
                  </a:schemeClr>
                </a:solidFill>
              </a:defRPr>
            </a:lvl3pPr>
            <a:lvl4pPr marL="1371617" indent="0">
              <a:buNone/>
              <a:defRPr sz="1400">
                <a:solidFill>
                  <a:schemeClr val="tx1">
                    <a:tint val="75000"/>
                  </a:schemeClr>
                </a:solidFill>
              </a:defRPr>
            </a:lvl4pPr>
            <a:lvl5pPr marL="1828823" indent="0">
              <a:buNone/>
              <a:defRPr sz="1400">
                <a:solidFill>
                  <a:schemeClr val="tx1">
                    <a:tint val="75000"/>
                  </a:schemeClr>
                </a:solidFill>
              </a:defRPr>
            </a:lvl5pPr>
            <a:lvl6pPr marL="2286029" indent="0">
              <a:buNone/>
              <a:defRPr sz="1400">
                <a:solidFill>
                  <a:schemeClr val="tx1">
                    <a:tint val="75000"/>
                  </a:schemeClr>
                </a:solidFill>
              </a:defRPr>
            </a:lvl6pPr>
            <a:lvl7pPr marL="2743234" indent="0">
              <a:buNone/>
              <a:defRPr sz="1400">
                <a:solidFill>
                  <a:schemeClr val="tx1">
                    <a:tint val="75000"/>
                  </a:schemeClr>
                </a:solidFill>
              </a:defRPr>
            </a:lvl7pPr>
            <a:lvl8pPr marL="3200440" indent="0">
              <a:buNone/>
              <a:defRPr sz="1400">
                <a:solidFill>
                  <a:schemeClr val="tx1">
                    <a:tint val="75000"/>
                  </a:schemeClr>
                </a:solidFill>
              </a:defRPr>
            </a:lvl8pPr>
            <a:lvl9pPr marL="365764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913C49-45AE-4926-BFC9-EBF79FA12E5C}"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322310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3" y="2667000"/>
            <a:ext cx="4895054"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1"/>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913C49-45AE-4926-BFC9-EBF79FA12E5C}"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3993134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80" y="2658533"/>
            <a:ext cx="4607188" cy="576262"/>
          </a:xfrm>
        </p:spPr>
        <p:txBody>
          <a:bodyPr anchor="b">
            <a:noAutofit/>
          </a:bodyPr>
          <a:lstStyle>
            <a:lvl1pPr marL="0" indent="0">
              <a:buNone/>
              <a:defRPr sz="2800" b="0">
                <a:solidFill>
                  <a:schemeClr val="accent1">
                    <a:lumMod val="75000"/>
                  </a:schemeClr>
                </a:solidFill>
              </a:defRPr>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2"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8" y="2667000"/>
            <a:ext cx="4622537" cy="576262"/>
          </a:xfrm>
        </p:spPr>
        <p:txBody>
          <a:bodyPr anchor="b">
            <a:noAutofit/>
          </a:bodyPr>
          <a:lstStyle>
            <a:lvl1pPr marL="0" indent="0">
              <a:buNone/>
              <a:defRPr sz="2800" b="0">
                <a:solidFill>
                  <a:schemeClr val="accent1">
                    <a:lumMod val="75000"/>
                  </a:schemeClr>
                </a:solidFill>
              </a:defRPr>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913C49-45AE-4926-BFC9-EBF79FA12E5C}" type="datetimeFigureOut">
              <a:rPr lang="en-US" smtClean="0"/>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184589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913C49-45AE-4926-BFC9-EBF79FA12E5C}" type="datetimeFigureOut">
              <a:rPr lang="en-US" smtClean="0"/>
              <a:t>4/4/2019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289625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13C49-45AE-4926-BFC9-EBF79FA12E5C}" type="datetimeFigureOut">
              <a:rPr lang="en-US" smtClean="0"/>
              <a:t>4/4/2019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280783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4" y="1600200"/>
            <a:ext cx="3549122"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5"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4" y="2971800"/>
            <a:ext cx="3549122" cy="1828800"/>
          </a:xfrm>
        </p:spPr>
        <p:txBody>
          <a:bodyPr>
            <a:normAutofit/>
          </a:bodyPr>
          <a:lstStyle>
            <a:lvl1pPr marL="0" indent="0" algn="ctr">
              <a:buNone/>
              <a:defRPr sz="16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13C49-45AE-4926-BFC9-EBF79FA12E5C}"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244155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3"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13C49-45AE-4926-BFC9-EBF79FA12E5C}"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B31C-C8E6-4C46-847A-471BE8E42805}" type="slidenum">
              <a:rPr lang="en-US" smtClean="0"/>
              <a:t>‹#›</a:t>
            </a:fld>
            <a:endParaRPr lang="en-US"/>
          </a:p>
        </p:txBody>
      </p:sp>
    </p:spTree>
    <p:extLst>
      <p:ext uri="{BB962C8B-B14F-4D97-AF65-F5344CB8AC3E}">
        <p14:creationId xmlns:p14="http://schemas.microsoft.com/office/powerpoint/2010/main" val="235518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4" y="1"/>
            <a:ext cx="2436812"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1"/>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1" y="2667000"/>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6"/>
            <a:ext cx="114300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913C49-45AE-4926-BFC9-EBF79FA12E5C}" type="datetimeFigureOut">
              <a:rPr lang="en-US" smtClean="0"/>
              <a:t>4/4/2019</a:t>
            </a:fld>
            <a:endParaRPr lang="en-US"/>
          </a:p>
        </p:txBody>
      </p:sp>
      <p:sp>
        <p:nvSpPr>
          <p:cNvPr id="5" name="Footer Placeholder 4"/>
          <p:cNvSpPr>
            <a:spLocks noGrp="1"/>
          </p:cNvSpPr>
          <p:nvPr>
            <p:ph type="ftr" sz="quarter" idx="3"/>
          </p:nvPr>
        </p:nvSpPr>
        <p:spPr>
          <a:xfrm>
            <a:off x="2572279" y="5883276"/>
            <a:ext cx="7084178"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9" y="5883276"/>
            <a:ext cx="551166"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84B31C-C8E6-4C46-847A-471BE8E42805}" type="slidenum">
              <a:rPr lang="en-US" smtClean="0"/>
              <a:t>‹#›</a:t>
            </a:fld>
            <a:endParaRPr lang="en-US"/>
          </a:p>
        </p:txBody>
      </p:sp>
    </p:spTree>
    <p:extLst>
      <p:ext uri="{BB962C8B-B14F-4D97-AF65-F5344CB8AC3E}">
        <p14:creationId xmlns:p14="http://schemas.microsoft.com/office/powerpoint/2010/main" val="829460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6"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3" indent="-285753" algn="l" defTabSz="457206"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60" indent="-285753" algn="l" defTabSz="457206"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65" indent="-285753" algn="l" defTabSz="457206"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69" indent="-171452" algn="l" defTabSz="457206"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75" indent="-171452"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32"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37"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43"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48"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6" rtl="0" eaLnBrk="1" latinLnBrk="0" hangingPunct="1">
        <a:defRPr sz="1800" kern="1200">
          <a:solidFill>
            <a:schemeClr val="tx1"/>
          </a:solidFill>
          <a:latin typeface="+mn-lt"/>
          <a:ea typeface="+mn-ea"/>
          <a:cs typeface="+mn-cs"/>
        </a:defRPr>
      </a:lvl1pPr>
      <a:lvl2pPr marL="457206" algn="l" defTabSz="457206" rtl="0" eaLnBrk="1" latinLnBrk="0" hangingPunct="1">
        <a:defRPr sz="1800" kern="1200">
          <a:solidFill>
            <a:schemeClr val="tx1"/>
          </a:solidFill>
          <a:latin typeface="+mn-lt"/>
          <a:ea typeface="+mn-ea"/>
          <a:cs typeface="+mn-cs"/>
        </a:defRPr>
      </a:lvl2pPr>
      <a:lvl3pPr marL="914411" algn="l" defTabSz="457206" rtl="0" eaLnBrk="1" latinLnBrk="0" hangingPunct="1">
        <a:defRPr sz="1800" kern="1200">
          <a:solidFill>
            <a:schemeClr val="tx1"/>
          </a:solidFill>
          <a:latin typeface="+mn-lt"/>
          <a:ea typeface="+mn-ea"/>
          <a:cs typeface="+mn-cs"/>
        </a:defRPr>
      </a:lvl3pPr>
      <a:lvl4pPr marL="1371617" algn="l" defTabSz="457206" rtl="0" eaLnBrk="1" latinLnBrk="0" hangingPunct="1">
        <a:defRPr sz="1800" kern="1200">
          <a:solidFill>
            <a:schemeClr val="tx1"/>
          </a:solidFill>
          <a:latin typeface="+mn-lt"/>
          <a:ea typeface="+mn-ea"/>
          <a:cs typeface="+mn-cs"/>
        </a:defRPr>
      </a:lvl4pPr>
      <a:lvl5pPr marL="1828823" algn="l" defTabSz="457206" rtl="0" eaLnBrk="1" latinLnBrk="0" hangingPunct="1">
        <a:defRPr sz="1800" kern="1200">
          <a:solidFill>
            <a:schemeClr val="tx1"/>
          </a:solidFill>
          <a:latin typeface="+mn-lt"/>
          <a:ea typeface="+mn-ea"/>
          <a:cs typeface="+mn-cs"/>
        </a:defRPr>
      </a:lvl5pPr>
      <a:lvl6pPr marL="2286029" algn="l" defTabSz="457206" rtl="0" eaLnBrk="1" latinLnBrk="0" hangingPunct="1">
        <a:defRPr sz="1800" kern="1200">
          <a:solidFill>
            <a:schemeClr val="tx1"/>
          </a:solidFill>
          <a:latin typeface="+mn-lt"/>
          <a:ea typeface="+mn-ea"/>
          <a:cs typeface="+mn-cs"/>
        </a:defRPr>
      </a:lvl6pPr>
      <a:lvl7pPr marL="2743234" algn="l" defTabSz="457206" rtl="0" eaLnBrk="1" latinLnBrk="0" hangingPunct="1">
        <a:defRPr sz="1800" kern="1200">
          <a:solidFill>
            <a:schemeClr val="tx1"/>
          </a:solidFill>
          <a:latin typeface="+mn-lt"/>
          <a:ea typeface="+mn-ea"/>
          <a:cs typeface="+mn-cs"/>
        </a:defRPr>
      </a:lvl7pPr>
      <a:lvl8pPr marL="3200440" algn="l" defTabSz="457206" rtl="0" eaLnBrk="1" latinLnBrk="0" hangingPunct="1">
        <a:defRPr sz="1800" kern="1200">
          <a:solidFill>
            <a:schemeClr val="tx1"/>
          </a:solidFill>
          <a:latin typeface="+mn-lt"/>
          <a:ea typeface="+mn-ea"/>
          <a:cs typeface="+mn-cs"/>
        </a:defRPr>
      </a:lvl8pPr>
      <a:lvl9pPr marL="3657646" algn="l" defTabSz="45720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gif"/><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9.gif"/><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5" Type="http://schemas.openxmlformats.org/officeDocument/2006/relationships/tags" Target="../tags/tag5.xml"/><Relationship Id="rId61" Type="http://schemas.openxmlformats.org/officeDocument/2006/relationships/slideLayout" Target="../slideLayouts/slideLayout7.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4" Type="http://schemas.openxmlformats.org/officeDocument/2006/relationships/tags" Target="../tags/tag4.xml"/><Relationship Id="rId9"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0" y="2074336"/>
            <a:ext cx="8574622" cy="2616199"/>
          </a:xfrm>
        </p:spPr>
        <p:txBody>
          <a:bodyPr>
            <a:normAutofit fontScale="90000"/>
          </a:bodyPr>
          <a:lstStyle/>
          <a:p>
            <a:r>
              <a:rPr lang="en-CA" sz="4900" b="1" dirty="0"/>
              <a:t>Micro to macroclimatic scaling effects on foundation plant species interaction with vertebrate </a:t>
            </a:r>
            <a:br>
              <a:rPr lang="en-CA" sz="4900" b="1" dirty="0"/>
            </a:br>
            <a:r>
              <a:rPr lang="en-CA" sz="4900" b="1" dirty="0"/>
              <a:t>protégé species</a:t>
            </a:r>
            <a:r>
              <a:rPr lang="en-CA" b="1" dirty="0"/>
              <a:t>. </a:t>
            </a:r>
            <a:r>
              <a:rPr lang="en-CA" dirty="0"/>
              <a:t/>
            </a:r>
            <a:br>
              <a:rPr lang="en-CA" dirty="0"/>
            </a:br>
            <a:endParaRPr lang="en-CA" dirty="0"/>
          </a:p>
        </p:txBody>
      </p:sp>
      <p:sp>
        <p:nvSpPr>
          <p:cNvPr id="3" name="Subtitle 2"/>
          <p:cNvSpPr>
            <a:spLocks noGrp="1"/>
          </p:cNvSpPr>
          <p:nvPr>
            <p:ph type="subTitle" idx="1"/>
          </p:nvPr>
        </p:nvSpPr>
        <p:spPr/>
        <p:txBody>
          <a:bodyPr>
            <a:normAutofit lnSpcReduction="10000"/>
          </a:bodyPr>
          <a:lstStyle/>
          <a:p>
            <a:r>
              <a:rPr lang="en-CA" dirty="0" smtClean="0"/>
              <a:t>Nargol Ghazian</a:t>
            </a:r>
          </a:p>
          <a:p>
            <a:r>
              <a:rPr lang="en-CA" dirty="0" smtClean="0"/>
              <a:t>Progress Report</a:t>
            </a:r>
          </a:p>
          <a:p>
            <a:r>
              <a:rPr lang="en-CA" dirty="0" smtClean="0"/>
              <a:t>Spring 2019</a:t>
            </a:r>
          </a:p>
          <a:p>
            <a:endParaRPr lang="en-CA" dirty="0"/>
          </a:p>
        </p:txBody>
      </p:sp>
    </p:spTree>
    <p:extLst>
      <p:ext uri="{BB962C8B-B14F-4D97-AF65-F5344CB8AC3E}">
        <p14:creationId xmlns:p14="http://schemas.microsoft.com/office/powerpoint/2010/main" val="2696819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shrub 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8295" y="713704"/>
            <a:ext cx="4849562" cy="357251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sun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56249" y="214146"/>
            <a:ext cx="2106362" cy="210636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42474" y="2520182"/>
            <a:ext cx="2213776" cy="248661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rabbit clip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5893" y="3256238"/>
            <a:ext cx="1345289" cy="175055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lizard clipar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40233" y="3926576"/>
            <a:ext cx="1145687" cy="10802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21967" y="5194657"/>
            <a:ext cx="9625726" cy="1277850"/>
          </a:xfrm>
          <a:prstGeom prst="rect">
            <a:avLst/>
          </a:prstGeom>
        </p:spPr>
        <p:txBody>
          <a:bodyPr wrap="square">
            <a:spAutoFit/>
          </a:bodyPr>
          <a:lstStyle/>
          <a:p>
            <a:pPr marL="342900" lvl="0" indent="-342900" algn="just">
              <a:lnSpc>
                <a:spcPct val="107000"/>
              </a:lnSpc>
              <a:spcAft>
                <a:spcPts val="800"/>
              </a:spcAft>
              <a:buFont typeface="+mj-lt"/>
              <a:buAutoNum type="arabicPeriod"/>
            </a:pPr>
            <a:r>
              <a:rPr lang="en-CA" sz="2400" dirty="0">
                <a:ea typeface="Calibri" panose="020F0502020204030204" pitchFamily="34" charset="0"/>
                <a:cs typeface="Arial" panose="020B0604020202020204" pitchFamily="34" charset="0"/>
              </a:rPr>
              <a:t>There are more animals associated with shrubs relative to open, non-canopy sites and the strength of this relationship increases with micro-environmental stress.</a:t>
            </a:r>
            <a:endParaRPr lang="en-CA" sz="24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81178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shrub 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246" y="378424"/>
            <a:ext cx="5837451" cy="430025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shrub 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091" y="2562141"/>
            <a:ext cx="2667417" cy="19649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6195" y="2905082"/>
            <a:ext cx="2213776" cy="24866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rabbit clip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73624" y="3478051"/>
            <a:ext cx="1345289" cy="17505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Image result for lizard clip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98153" y="4148389"/>
            <a:ext cx="1145687" cy="108021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037207" y="5495063"/>
            <a:ext cx="9625726" cy="1362937"/>
          </a:xfrm>
          <a:prstGeom prst="rect">
            <a:avLst/>
          </a:prstGeom>
        </p:spPr>
        <p:txBody>
          <a:bodyPr wrap="square">
            <a:spAutoFit/>
          </a:bodyPr>
          <a:lstStyle/>
          <a:p>
            <a:pPr algn="just">
              <a:lnSpc>
                <a:spcPct val="107000"/>
              </a:lnSpc>
              <a:spcAft>
                <a:spcPts val="800"/>
              </a:spcAft>
            </a:pPr>
            <a:r>
              <a:rPr lang="en-CA" sz="2400" dirty="0" smtClean="0">
                <a:effectLst/>
                <a:ea typeface="Calibri" panose="020F0502020204030204" pitchFamily="34" charset="0"/>
                <a:cs typeface="Arial" panose="020B0604020202020204" pitchFamily="34" charset="0"/>
              </a:rPr>
              <a:t>2. </a:t>
            </a:r>
            <a:r>
              <a:rPr lang="en-CA" sz="2400" dirty="0"/>
              <a:t>Shrub size predicts the strength of association between shrubs and protégé animals.</a:t>
            </a:r>
          </a:p>
          <a:p>
            <a:pPr lvl="0" algn="just">
              <a:lnSpc>
                <a:spcPct val="107000"/>
              </a:lnSpc>
              <a:spcAft>
                <a:spcPts val="800"/>
              </a:spcAft>
            </a:pPr>
            <a:endParaRPr lang="en-CA" sz="24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65232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847824"/>
            <a:ext cx="8915400" cy="2463367"/>
          </a:xfrm>
          <a:prstGeom prst="rect">
            <a:avLst/>
          </a:prstGeom>
        </p:spPr>
        <p:txBody>
          <a:bodyPr wrap="square">
            <a:spAutoFit/>
          </a:bodyPr>
          <a:lstStyle/>
          <a:p>
            <a:pPr lvl="0" algn="just">
              <a:lnSpc>
                <a:spcPct val="107000"/>
              </a:lnSpc>
            </a:pPr>
            <a:r>
              <a:rPr lang="en-CA" sz="2400" dirty="0" smtClean="0">
                <a:ea typeface="Calibri" panose="020F0502020204030204" pitchFamily="34" charset="0"/>
                <a:cs typeface="Arial" panose="020B0604020202020204" pitchFamily="34" charset="0"/>
              </a:rPr>
              <a:t>3. The </a:t>
            </a:r>
            <a:r>
              <a:rPr lang="en-CA" sz="2400" dirty="0">
                <a:ea typeface="Calibri" panose="020F0502020204030204" pitchFamily="34" charset="0"/>
                <a:cs typeface="Arial" panose="020B0604020202020204" pitchFamily="34" charset="0"/>
              </a:rPr>
              <a:t>facilitation refuge effect may be enhanced between abundance and richness of animal populations. </a:t>
            </a:r>
            <a:endParaRPr lang="en-CA" sz="2400" dirty="0" smtClean="0">
              <a:ea typeface="Calibri" panose="020F0502020204030204" pitchFamily="34" charset="0"/>
              <a:cs typeface="Arial" panose="020B0604020202020204" pitchFamily="34" charset="0"/>
            </a:endParaRPr>
          </a:p>
          <a:p>
            <a:pPr lvl="0" algn="just">
              <a:lnSpc>
                <a:spcPct val="107000"/>
              </a:lnSpc>
            </a:pPr>
            <a:endParaRPr lang="en-CA" sz="2400" dirty="0">
              <a:ea typeface="Calibri" panose="020F0502020204030204" pitchFamily="34" charset="0"/>
              <a:cs typeface="Arial" panose="020B0604020202020204" pitchFamily="34" charset="0"/>
            </a:endParaRPr>
          </a:p>
          <a:p>
            <a:pPr lvl="0" algn="just">
              <a:lnSpc>
                <a:spcPct val="107000"/>
              </a:lnSpc>
              <a:spcAft>
                <a:spcPts val="800"/>
              </a:spcAft>
            </a:pPr>
            <a:r>
              <a:rPr lang="en-CA" sz="2400" dirty="0" smtClean="0">
                <a:ea typeface="Calibri" panose="020F0502020204030204" pitchFamily="34" charset="0"/>
                <a:cs typeface="Arial" panose="020B0604020202020204" pitchFamily="34" charset="0"/>
              </a:rPr>
              <a:t>4. Microclimatic </a:t>
            </a:r>
            <a:r>
              <a:rPr lang="en-CA" sz="2400" dirty="0">
                <a:ea typeface="Calibri" panose="020F0502020204030204" pitchFamily="34" charset="0"/>
                <a:cs typeface="Arial" panose="020B0604020202020204" pitchFamily="34" charset="0"/>
              </a:rPr>
              <a:t>(ones site) and </a:t>
            </a:r>
            <a:r>
              <a:rPr lang="en-CA" sz="2400" dirty="0" err="1">
                <a:ea typeface="Calibri" panose="020F0502020204030204" pitchFamily="34" charset="0"/>
                <a:cs typeface="Arial" panose="020B0604020202020204" pitchFamily="34" charset="0"/>
              </a:rPr>
              <a:t>mesoclimatic</a:t>
            </a:r>
            <a:r>
              <a:rPr lang="en-CA" sz="2400" dirty="0">
                <a:ea typeface="Calibri" panose="020F0502020204030204" pitchFamily="34" charset="0"/>
                <a:cs typeface="Arial" panose="020B0604020202020204" pitchFamily="34" charset="0"/>
              </a:rPr>
              <a:t> (multiple sites) measures are more significant predictors of fine-scale animal abundances relative to the macroclimate of the region. </a:t>
            </a:r>
            <a:endParaRPr lang="en-CA" sz="24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85832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333" y="270196"/>
            <a:ext cx="1944763" cy="646331"/>
          </a:xfrm>
          <a:prstGeom prst="rect">
            <a:avLst/>
          </a:prstGeom>
        </p:spPr>
        <p:txBody>
          <a:bodyPr wrap="none">
            <a:spAutoFit/>
          </a:bodyPr>
          <a:lstStyle/>
          <a:p>
            <a:r>
              <a:rPr lang="en-CA" sz="3600" b="1" dirty="0" smtClean="0"/>
              <a:t>Methods</a:t>
            </a:r>
            <a:endParaRPr lang="en-CA" sz="3600" dirty="0"/>
          </a:p>
        </p:txBody>
      </p:sp>
      <p:pic>
        <p:nvPicPr>
          <p:cNvPr id="3" name="Picture 2" descr="Image result for shrub clipart"/>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8048691" y="2072641"/>
            <a:ext cx="3745654" cy="275929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791200" y="4831939"/>
            <a:ext cx="2392680" cy="1524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21668" y="4839833"/>
            <a:ext cx="2392680" cy="1524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134" name="Picture 1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751021" y="3859755"/>
            <a:ext cx="1040179" cy="10401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4348" y="3859755"/>
            <a:ext cx="1040179" cy="1040179"/>
          </a:xfrm>
          <a:prstGeom prst="rect">
            <a:avLst/>
          </a:prstGeom>
          <a:noFill/>
          <a:extLst>
            <a:ext uri="{909E8E84-426E-40DD-AFC4-6F175D3DCCD1}">
              <a14:hiddenFill xmlns:a14="http://schemas.microsoft.com/office/drawing/2010/main">
                <a:solidFill>
                  <a:srgbClr val="FFFFFF"/>
                </a:solidFill>
              </a14:hiddenFill>
            </a:ext>
          </a:extLst>
        </p:spPr>
      </p:pic>
      <p:sp>
        <p:nvSpPr>
          <p:cNvPr id="13" name="Left Brace 12"/>
          <p:cNvSpPr/>
          <p:nvPr/>
        </p:nvSpPr>
        <p:spPr>
          <a:xfrm rot="16200000">
            <a:off x="6627787" y="4316025"/>
            <a:ext cx="719505" cy="239268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6" name="Left Brace 15"/>
          <p:cNvSpPr/>
          <p:nvPr/>
        </p:nvSpPr>
        <p:spPr>
          <a:xfrm rot="16200000">
            <a:off x="1858255" y="4279058"/>
            <a:ext cx="719505" cy="239268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Rectangle 14"/>
          <p:cNvSpPr/>
          <p:nvPr/>
        </p:nvSpPr>
        <p:spPr>
          <a:xfrm>
            <a:off x="6346177" y="5946718"/>
            <a:ext cx="1282723" cy="461665"/>
          </a:xfrm>
          <a:prstGeom prst="rect">
            <a:avLst/>
          </a:prstGeom>
        </p:spPr>
        <p:txBody>
          <a:bodyPr wrap="none">
            <a:spAutoFit/>
          </a:bodyPr>
          <a:lstStyle/>
          <a:p>
            <a:r>
              <a:rPr lang="en-CA" sz="2400" dirty="0" smtClean="0">
                <a:cs typeface="Arial" panose="020B0604020202020204" pitchFamily="34" charset="0"/>
              </a:rPr>
              <a:t>3 meters</a:t>
            </a:r>
            <a:endParaRPr lang="en-CA" sz="2400" dirty="0"/>
          </a:p>
        </p:txBody>
      </p:sp>
      <p:sp>
        <p:nvSpPr>
          <p:cNvPr id="18" name="Rectangle 17"/>
          <p:cNvSpPr/>
          <p:nvPr/>
        </p:nvSpPr>
        <p:spPr>
          <a:xfrm>
            <a:off x="1576645" y="5820029"/>
            <a:ext cx="1282723" cy="461665"/>
          </a:xfrm>
          <a:prstGeom prst="rect">
            <a:avLst/>
          </a:prstGeom>
        </p:spPr>
        <p:txBody>
          <a:bodyPr wrap="none">
            <a:spAutoFit/>
          </a:bodyPr>
          <a:lstStyle/>
          <a:p>
            <a:r>
              <a:rPr lang="en-CA" sz="2400" dirty="0" smtClean="0">
                <a:cs typeface="Arial" panose="020B0604020202020204" pitchFamily="34" charset="0"/>
              </a:rPr>
              <a:t>3 meters</a:t>
            </a:r>
            <a:endParaRPr lang="en-CA" sz="2400" dirty="0"/>
          </a:p>
        </p:txBody>
      </p:sp>
      <p:sp>
        <p:nvSpPr>
          <p:cNvPr id="17" name="Oval 16"/>
          <p:cNvSpPr/>
          <p:nvPr/>
        </p:nvSpPr>
        <p:spPr>
          <a:xfrm>
            <a:off x="1021667" y="2758440"/>
            <a:ext cx="2117773" cy="18897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p:cNvSpPr/>
          <p:nvPr/>
        </p:nvSpPr>
        <p:spPr>
          <a:xfrm>
            <a:off x="1576645" y="3472487"/>
            <a:ext cx="888385" cy="461665"/>
          </a:xfrm>
          <a:prstGeom prst="rect">
            <a:avLst/>
          </a:prstGeom>
        </p:spPr>
        <p:txBody>
          <a:bodyPr wrap="none">
            <a:spAutoFit/>
          </a:bodyPr>
          <a:lstStyle/>
          <a:p>
            <a:r>
              <a:rPr lang="en-CA" sz="2400" dirty="0" smtClean="0">
                <a:cs typeface="Arial" panose="020B0604020202020204" pitchFamily="34" charset="0"/>
              </a:rPr>
              <a:t>Open</a:t>
            </a:r>
            <a:endParaRPr lang="en-CA" sz="2400" dirty="0"/>
          </a:p>
        </p:txBody>
      </p:sp>
    </p:spTree>
    <p:extLst>
      <p:ext uri="{BB962C8B-B14F-4D97-AF65-F5344CB8AC3E}">
        <p14:creationId xmlns:p14="http://schemas.microsoft.com/office/powerpoint/2010/main" val="1568825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cdn.shopify.com/s/files/1/1798/4991/products/HOBO-Pendantsup-sup-Temperature-Light-Data-Logger-8K-UA-002-08_1024x1024.jpg?v=14891780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5975" y="669361"/>
            <a:ext cx="4592318" cy="34442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6952615" y="4326509"/>
            <a:ext cx="5056505" cy="830997"/>
          </a:xfrm>
          <a:prstGeom prst="rect">
            <a:avLst/>
          </a:prstGeom>
        </p:spPr>
        <p:txBody>
          <a:bodyPr wrap="square">
            <a:spAutoFit/>
          </a:bodyPr>
          <a:lstStyle/>
          <a:p>
            <a:r>
              <a:rPr lang="en-CA" sz="2400" dirty="0" smtClean="0">
                <a:cs typeface="Arial" panose="020B0604020202020204" pitchFamily="34" charset="0"/>
              </a:rPr>
              <a:t>Onset HOBO temperature and light pendants, 8K</a:t>
            </a:r>
            <a:endParaRPr lang="en-CA" sz="2400" dirty="0"/>
          </a:p>
        </p:txBody>
      </p:sp>
      <p:sp>
        <p:nvSpPr>
          <p:cNvPr id="4" name="Content Placeholder 2"/>
          <p:cNvSpPr txBox="1">
            <a:spLocks/>
          </p:cNvSpPr>
          <p:nvPr/>
        </p:nvSpPr>
        <p:spPr>
          <a:xfrm>
            <a:off x="1926271" y="669361"/>
            <a:ext cx="4217571" cy="4482958"/>
          </a:xfrm>
          <a:prstGeom prst="rect">
            <a:avLst/>
          </a:prstGeom>
        </p:spPr>
        <p:txBody>
          <a:bodyPr>
            <a:normAutofit/>
          </a:bodyPr>
          <a:lstStyle>
            <a:lvl1pPr marL="285753" indent="-285753" algn="l" defTabSz="457206"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60" indent="-285753" algn="l" defTabSz="457206"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65" indent="-285753" algn="l" defTabSz="457206"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69" indent="-171452" algn="l" defTabSz="457206"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75" indent="-171452"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32"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37"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43"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48"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CA" dirty="0" smtClean="0"/>
              <a:t>2 sets of temperature pendants</a:t>
            </a:r>
          </a:p>
          <a:p>
            <a:r>
              <a:rPr lang="en-CA" dirty="0" smtClean="0"/>
              <a:t>Better than logger: Not chewed by animals</a:t>
            </a:r>
          </a:p>
          <a:p>
            <a:r>
              <a:rPr lang="en-CA" dirty="0" smtClean="0"/>
              <a:t>30 minute intervals</a:t>
            </a:r>
          </a:p>
          <a:p>
            <a:r>
              <a:rPr lang="en-CA" dirty="0" smtClean="0"/>
              <a:t>One in soil</a:t>
            </a:r>
          </a:p>
          <a:p>
            <a:r>
              <a:rPr lang="en-CA" dirty="0" smtClean="0"/>
              <a:t>Ones secured to a peg (with zip ties), 2-3 cm above ground for air temperature </a:t>
            </a:r>
          </a:p>
        </p:txBody>
      </p:sp>
    </p:spTree>
    <p:extLst>
      <p:ext uri="{BB962C8B-B14F-4D97-AF65-F5344CB8AC3E}">
        <p14:creationId xmlns:p14="http://schemas.microsoft.com/office/powerpoint/2010/main" val="2002339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333" y="270196"/>
            <a:ext cx="1944763" cy="646331"/>
          </a:xfrm>
          <a:prstGeom prst="rect">
            <a:avLst/>
          </a:prstGeom>
        </p:spPr>
        <p:txBody>
          <a:bodyPr wrap="none">
            <a:spAutoFit/>
          </a:bodyPr>
          <a:lstStyle/>
          <a:p>
            <a:r>
              <a:rPr lang="en-CA" sz="3600" b="1" dirty="0" smtClean="0"/>
              <a:t>Methods</a:t>
            </a:r>
            <a:endParaRPr lang="en-CA" sz="3600" dirty="0"/>
          </a:p>
        </p:txBody>
      </p:sp>
      <p:pic>
        <p:nvPicPr>
          <p:cNvPr id="3" name="Picture 2" descr="Image result for shrub clipart"/>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8048691" y="2072641"/>
            <a:ext cx="3745654" cy="275929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791200" y="4831939"/>
            <a:ext cx="2392680" cy="1524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21668" y="4839833"/>
            <a:ext cx="2392680" cy="1524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134" name="Picture 1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751021" y="3859755"/>
            <a:ext cx="1040179" cy="10401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4348" y="3859755"/>
            <a:ext cx="1040179" cy="1040179"/>
          </a:xfrm>
          <a:prstGeom prst="rect">
            <a:avLst/>
          </a:prstGeom>
          <a:noFill/>
          <a:extLst>
            <a:ext uri="{909E8E84-426E-40DD-AFC4-6F175D3DCCD1}">
              <a14:hiddenFill xmlns:a14="http://schemas.microsoft.com/office/drawing/2010/main">
                <a:solidFill>
                  <a:srgbClr val="FFFFFF"/>
                </a:solidFill>
              </a14:hiddenFill>
            </a:ext>
          </a:extLst>
        </p:spPr>
      </p:pic>
      <p:sp>
        <p:nvSpPr>
          <p:cNvPr id="13" name="Left Brace 12"/>
          <p:cNvSpPr/>
          <p:nvPr/>
        </p:nvSpPr>
        <p:spPr>
          <a:xfrm rot="16200000">
            <a:off x="6627787" y="4316025"/>
            <a:ext cx="719505" cy="239268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6" name="Left Brace 15"/>
          <p:cNvSpPr/>
          <p:nvPr/>
        </p:nvSpPr>
        <p:spPr>
          <a:xfrm rot="16200000">
            <a:off x="1858255" y="4279058"/>
            <a:ext cx="719505" cy="239268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Rectangle 14"/>
          <p:cNvSpPr/>
          <p:nvPr/>
        </p:nvSpPr>
        <p:spPr>
          <a:xfrm>
            <a:off x="6346177" y="5946718"/>
            <a:ext cx="1282723" cy="461665"/>
          </a:xfrm>
          <a:prstGeom prst="rect">
            <a:avLst/>
          </a:prstGeom>
        </p:spPr>
        <p:txBody>
          <a:bodyPr wrap="none">
            <a:spAutoFit/>
          </a:bodyPr>
          <a:lstStyle/>
          <a:p>
            <a:r>
              <a:rPr lang="en-CA" sz="2400" dirty="0" smtClean="0">
                <a:cs typeface="Arial" panose="020B0604020202020204" pitchFamily="34" charset="0"/>
              </a:rPr>
              <a:t>3 meters</a:t>
            </a:r>
            <a:endParaRPr lang="en-CA" sz="2400" dirty="0"/>
          </a:p>
        </p:txBody>
      </p:sp>
      <p:sp>
        <p:nvSpPr>
          <p:cNvPr id="18" name="Rectangle 17"/>
          <p:cNvSpPr/>
          <p:nvPr/>
        </p:nvSpPr>
        <p:spPr>
          <a:xfrm>
            <a:off x="1576645" y="5820029"/>
            <a:ext cx="1282723" cy="461665"/>
          </a:xfrm>
          <a:prstGeom prst="rect">
            <a:avLst/>
          </a:prstGeom>
        </p:spPr>
        <p:txBody>
          <a:bodyPr wrap="none">
            <a:spAutoFit/>
          </a:bodyPr>
          <a:lstStyle/>
          <a:p>
            <a:r>
              <a:rPr lang="en-CA" sz="2400" dirty="0" smtClean="0">
                <a:cs typeface="Arial" panose="020B0604020202020204" pitchFamily="34" charset="0"/>
              </a:rPr>
              <a:t>3 meters</a:t>
            </a:r>
            <a:endParaRPr lang="en-CA" sz="2400" dirty="0"/>
          </a:p>
        </p:txBody>
      </p:sp>
      <p:sp>
        <p:nvSpPr>
          <p:cNvPr id="17" name="Oval 16"/>
          <p:cNvSpPr/>
          <p:nvPr/>
        </p:nvSpPr>
        <p:spPr>
          <a:xfrm>
            <a:off x="1021667" y="2758440"/>
            <a:ext cx="2117773" cy="18897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p:cNvSpPr/>
          <p:nvPr/>
        </p:nvSpPr>
        <p:spPr>
          <a:xfrm>
            <a:off x="1576645" y="3472487"/>
            <a:ext cx="888385" cy="461665"/>
          </a:xfrm>
          <a:prstGeom prst="rect">
            <a:avLst/>
          </a:prstGeom>
        </p:spPr>
        <p:txBody>
          <a:bodyPr wrap="none">
            <a:spAutoFit/>
          </a:bodyPr>
          <a:lstStyle/>
          <a:p>
            <a:r>
              <a:rPr lang="en-CA" sz="2400" dirty="0" smtClean="0">
                <a:cs typeface="Arial" panose="020B0604020202020204" pitchFamily="34" charset="0"/>
              </a:rPr>
              <a:t>Open</a:t>
            </a:r>
            <a:endParaRPr lang="en-CA" sz="2400" dirty="0"/>
          </a:p>
        </p:txBody>
      </p:sp>
      <p:pic>
        <p:nvPicPr>
          <p:cNvPr id="19" name="Picture 2" descr="https://cdn.shopify.com/s/files/1/1798/4991/products/HOBO-Pendantsup-sup-Temperature-Light-Data-Logger-8K-UA-002-08_1024x1024.jpg?v=14891780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2261" y="4966106"/>
            <a:ext cx="728345" cy="5462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 name="Picture 2" descr="https://cdn.shopify.com/s/files/1/1798/4991/products/HOBO-Pendantsup-sup-Temperature-Light-Data-Logger-8K-UA-002-08_1024x1024.jpg?v=14891780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50300" y="4896609"/>
            <a:ext cx="728345" cy="5462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383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333" y="270196"/>
            <a:ext cx="4042069" cy="646331"/>
          </a:xfrm>
          <a:prstGeom prst="rect">
            <a:avLst/>
          </a:prstGeom>
        </p:spPr>
        <p:txBody>
          <a:bodyPr wrap="none">
            <a:spAutoFit/>
          </a:bodyPr>
          <a:lstStyle/>
          <a:p>
            <a:r>
              <a:rPr lang="en-CA" sz="3600" b="1" dirty="0" smtClean="0"/>
              <a:t>Preliminary Results</a:t>
            </a:r>
            <a:endParaRPr lang="en-CA" sz="3600" dirty="0"/>
          </a:p>
        </p:txBody>
      </p:sp>
      <p:sp>
        <p:nvSpPr>
          <p:cNvPr id="5" name="Rectangle 4"/>
          <p:cNvSpPr/>
          <p:nvPr/>
        </p:nvSpPr>
        <p:spPr>
          <a:xfrm>
            <a:off x="2476959" y="6083021"/>
            <a:ext cx="8440837" cy="369332"/>
          </a:xfrm>
          <a:prstGeom prst="rect">
            <a:avLst/>
          </a:prstGeom>
        </p:spPr>
        <p:txBody>
          <a:bodyPr wrap="none">
            <a:spAutoFit/>
          </a:bodyPr>
          <a:lstStyle/>
          <a:p>
            <a:r>
              <a:rPr lang="en-CA" dirty="0" smtClean="0"/>
              <a:t> California Irrigation Management Information System (CIMIS) Cuyama weather station</a:t>
            </a:r>
            <a:endParaRPr lang="en-CA"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5623" t="15231" r="25910" b="17834"/>
          <a:stretch/>
        </p:blipFill>
        <p:spPr>
          <a:xfrm>
            <a:off x="3821372" y="1158240"/>
            <a:ext cx="4877929" cy="47719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6809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28900" y="361950"/>
            <a:ext cx="8210550" cy="58646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7030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7000" y="381000"/>
            <a:ext cx="8210550" cy="58646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047060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26271" y="669360"/>
            <a:ext cx="9694229" cy="4550339"/>
          </a:xfrm>
          <a:prstGeom prst="rect">
            <a:avLst/>
          </a:prstGeom>
        </p:spPr>
        <p:txBody>
          <a:bodyPr>
            <a:normAutofit/>
          </a:bodyPr>
          <a:lstStyle>
            <a:lvl1pPr marL="285753" indent="-285753" algn="l" defTabSz="457206"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60" indent="-285753" algn="l" defTabSz="457206"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65" indent="-285753" algn="l" defTabSz="457206"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69" indent="-171452" algn="l" defTabSz="457206"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75" indent="-171452"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32"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37"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43"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48"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CA" dirty="0" smtClean="0"/>
              <a:t>Precipitation was negatively correlated with average solar radiation </a:t>
            </a:r>
          </a:p>
          <a:p>
            <a:pPr marL="0" indent="0">
              <a:buNone/>
            </a:pPr>
            <a:r>
              <a:rPr lang="en-CA" dirty="0" smtClean="0"/>
              <a:t>(Pearson’s Correlation, </a:t>
            </a:r>
            <a:r>
              <a:rPr lang="en-CA" dirty="0" err="1" smtClean="0"/>
              <a:t>cor</a:t>
            </a:r>
            <a:r>
              <a:rPr lang="en-CA" dirty="0" smtClean="0"/>
              <a:t>= -0.28, p-Value=0.37&gt;0.05).</a:t>
            </a:r>
          </a:p>
          <a:p>
            <a:pPr marL="0" indent="0">
              <a:buNone/>
            </a:pPr>
            <a:endParaRPr lang="en-CA" dirty="0" smtClean="0"/>
          </a:p>
          <a:p>
            <a:r>
              <a:rPr lang="en-CA" dirty="0"/>
              <a:t>Precipitation was negatively correlated with average </a:t>
            </a:r>
            <a:r>
              <a:rPr lang="en-CA" dirty="0" smtClean="0"/>
              <a:t>air temperature</a:t>
            </a:r>
            <a:endParaRPr lang="en-CA" dirty="0"/>
          </a:p>
          <a:p>
            <a:pPr marL="0" indent="0">
              <a:buNone/>
            </a:pPr>
            <a:r>
              <a:rPr lang="en-CA" dirty="0"/>
              <a:t>(Pearson’s Correlation, </a:t>
            </a:r>
            <a:r>
              <a:rPr lang="en-CA" dirty="0" err="1"/>
              <a:t>cor</a:t>
            </a:r>
            <a:r>
              <a:rPr lang="en-CA" dirty="0"/>
              <a:t>= -</a:t>
            </a:r>
            <a:r>
              <a:rPr lang="en-CA" dirty="0" smtClean="0"/>
              <a:t>0.48, p-Value=0.11&gt;0.05)</a:t>
            </a:r>
          </a:p>
          <a:p>
            <a:pPr marL="0" indent="0">
              <a:buNone/>
            </a:pPr>
            <a:endParaRPr lang="en-CA" dirty="0"/>
          </a:p>
          <a:p>
            <a:r>
              <a:rPr lang="en-CA" dirty="0" smtClean="0"/>
              <a:t>Average air temperature was negatively correlated with wind speed (Pearson’s </a:t>
            </a:r>
            <a:r>
              <a:rPr lang="en-CA" dirty="0"/>
              <a:t>Correlation, </a:t>
            </a:r>
            <a:r>
              <a:rPr lang="en-CA" dirty="0" err="1"/>
              <a:t>cor</a:t>
            </a:r>
            <a:r>
              <a:rPr lang="en-CA" dirty="0"/>
              <a:t>= -</a:t>
            </a:r>
            <a:r>
              <a:rPr lang="en-CA" dirty="0" smtClean="0"/>
              <a:t>0.104, p-Value=0.75&gt;0.05</a:t>
            </a:r>
            <a:r>
              <a:rPr lang="en-CA" dirty="0"/>
              <a:t>)</a:t>
            </a:r>
          </a:p>
          <a:p>
            <a:pPr marL="0" indent="0">
              <a:buNone/>
            </a:pPr>
            <a:endParaRPr lang="en-CA" dirty="0"/>
          </a:p>
          <a:p>
            <a:pPr marL="0" indent="0">
              <a:buNone/>
            </a:pPr>
            <a:endParaRPr lang="en-CA" dirty="0"/>
          </a:p>
          <a:p>
            <a:endParaRPr lang="en-CA" dirty="0" smtClean="0"/>
          </a:p>
          <a:p>
            <a:endParaRPr lang="en-CA" dirty="0" smtClean="0"/>
          </a:p>
          <a:p>
            <a:pPr marL="0" indent="0">
              <a:buNone/>
            </a:pPr>
            <a:endParaRPr lang="en-CA" dirty="0"/>
          </a:p>
          <a:p>
            <a:pPr marL="0" indent="0">
              <a:buNone/>
            </a:pPr>
            <a:endParaRPr lang="en-CA" dirty="0" smtClean="0"/>
          </a:p>
          <a:p>
            <a:pPr marL="0" indent="0">
              <a:buNone/>
            </a:pPr>
            <a:endParaRPr lang="en-CA" dirty="0" smtClean="0"/>
          </a:p>
        </p:txBody>
      </p:sp>
    </p:spTree>
    <p:extLst>
      <p:ext uri="{BB962C8B-B14F-4D97-AF65-F5344CB8AC3E}">
        <p14:creationId xmlns:p14="http://schemas.microsoft.com/office/powerpoint/2010/main" val="2796320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9333" y="270196"/>
            <a:ext cx="2124299" cy="646331"/>
          </a:xfrm>
          <a:prstGeom prst="rect">
            <a:avLst/>
          </a:prstGeom>
        </p:spPr>
        <p:txBody>
          <a:bodyPr wrap="none">
            <a:spAutoFit/>
          </a:bodyPr>
          <a:lstStyle/>
          <a:p>
            <a:r>
              <a:rPr lang="en-CA" sz="3600" b="1" dirty="0"/>
              <a:t>Summary</a:t>
            </a:r>
            <a:endParaRPr lang="en-CA" sz="3600" dirty="0"/>
          </a:p>
        </p:txBody>
      </p:sp>
      <p:graphicFrame>
        <p:nvGraphicFramePr>
          <p:cNvPr id="5" name="Table 4"/>
          <p:cNvGraphicFramePr>
            <a:graphicFrameLocks noGrp="1"/>
          </p:cNvGraphicFramePr>
          <p:nvPr>
            <p:extLst>
              <p:ext uri="{D42A27DB-BD31-4B8C-83A1-F6EECF244321}">
                <p14:modId xmlns:p14="http://schemas.microsoft.com/office/powerpoint/2010/main" val="3790494598"/>
              </p:ext>
            </p:extLst>
          </p:nvPr>
        </p:nvGraphicFramePr>
        <p:xfrm>
          <a:off x="2468880" y="1362825"/>
          <a:ext cx="8341805" cy="4624319"/>
        </p:xfrm>
        <a:graphic>
          <a:graphicData uri="http://schemas.openxmlformats.org/drawingml/2006/table">
            <a:tbl>
              <a:tblPr firstRow="1" bandRow="1">
                <a:tableStyleId>{6E25E649-3F16-4E02-A733-19D2CDBF48F0}</a:tableStyleId>
              </a:tblPr>
              <a:tblGrid>
                <a:gridCol w="1481455"/>
                <a:gridCol w="6860350"/>
              </a:tblGrid>
              <a:tr h="920999">
                <a:tc>
                  <a:txBody>
                    <a:bodyPr/>
                    <a:lstStyle/>
                    <a:p>
                      <a:pPr algn="ctr"/>
                      <a:r>
                        <a:rPr lang="en-CA" sz="2800" dirty="0" smtClean="0">
                          <a:solidFill>
                            <a:schemeClr val="tx1"/>
                          </a:solidFill>
                        </a:rPr>
                        <a:t>Chapter</a:t>
                      </a:r>
                      <a:endParaRPr lang="en-CA" sz="2800" dirty="0">
                        <a:solidFill>
                          <a:schemeClr val="tx1"/>
                        </a:solidFill>
                      </a:endParaRPr>
                    </a:p>
                  </a:txBody>
                  <a:tcPr/>
                </a:tc>
                <a:tc>
                  <a:txBody>
                    <a:bodyPr/>
                    <a:lstStyle/>
                    <a:p>
                      <a:pPr algn="ctr"/>
                      <a:r>
                        <a:rPr lang="en-CA" sz="2800" dirty="0" smtClean="0">
                          <a:solidFill>
                            <a:schemeClr val="tx1"/>
                          </a:solidFill>
                        </a:rPr>
                        <a:t>Title</a:t>
                      </a:r>
                      <a:endParaRPr lang="en-CA" sz="2800" dirty="0">
                        <a:solidFill>
                          <a:schemeClr val="tx1"/>
                        </a:solidFill>
                      </a:endParaRPr>
                    </a:p>
                  </a:txBody>
                  <a:tcPr/>
                </a:tc>
              </a:tr>
              <a:tr h="1805940">
                <a:tc>
                  <a:txBody>
                    <a:bodyPr/>
                    <a:lstStyle/>
                    <a:p>
                      <a:pPr algn="ctr"/>
                      <a:r>
                        <a:rPr lang="en-CA" sz="2800" b="1" dirty="0" smtClean="0"/>
                        <a:t>1</a:t>
                      </a:r>
                      <a:endParaRPr lang="en-CA" sz="28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800" b="1" kern="1200" dirty="0" smtClean="0">
                          <a:solidFill>
                            <a:schemeClr val="dk1"/>
                          </a:solidFill>
                          <a:effectLst/>
                          <a:latin typeface="+mn-lt"/>
                          <a:ea typeface="+mn-ea"/>
                          <a:cs typeface="+mn-cs"/>
                        </a:rPr>
                        <a:t>A picture is worth a thousand hours: a systematic review of camera trap papers to test for reported sampling effort.</a:t>
                      </a:r>
                      <a:endParaRPr lang="en-CA" sz="2800" kern="1200" dirty="0" smtClean="0">
                        <a:solidFill>
                          <a:schemeClr val="dk1"/>
                        </a:solidFill>
                        <a:effectLst/>
                        <a:latin typeface="+mn-lt"/>
                        <a:ea typeface="+mn-ea"/>
                        <a:cs typeface="+mn-cs"/>
                      </a:endParaRPr>
                    </a:p>
                    <a:p>
                      <a:endParaRPr lang="en-CA" sz="2800" dirty="0"/>
                    </a:p>
                  </a:txBody>
                  <a:tcPr/>
                </a:tc>
              </a:tr>
              <a:tr h="948690">
                <a:tc>
                  <a:txBody>
                    <a:bodyPr/>
                    <a:lstStyle/>
                    <a:p>
                      <a:pPr algn="ctr"/>
                      <a:r>
                        <a:rPr lang="en-CA" sz="2800" b="1" dirty="0" smtClean="0"/>
                        <a:t>2</a:t>
                      </a:r>
                      <a:endParaRPr lang="en-CA" sz="2800" b="1" dirty="0"/>
                    </a:p>
                  </a:txBody>
                  <a:tcPr/>
                </a:tc>
                <a:tc>
                  <a:txBody>
                    <a:bodyPr/>
                    <a:lstStyle/>
                    <a:p>
                      <a:r>
                        <a:rPr lang="en-CA" sz="2800" b="1" kern="1200" dirty="0" smtClean="0">
                          <a:solidFill>
                            <a:schemeClr val="dk1"/>
                          </a:solidFill>
                          <a:effectLst/>
                          <a:latin typeface="+mn-lt"/>
                          <a:ea typeface="+mn-ea"/>
                          <a:cs typeface="+mn-cs"/>
                        </a:rPr>
                        <a:t>Plant-animal interactions and microclimate.</a:t>
                      </a:r>
                      <a:endParaRPr lang="en-CA" sz="2800" dirty="0"/>
                    </a:p>
                  </a:txBody>
                  <a:tcPr/>
                </a:tc>
              </a:tr>
              <a:tr h="948690">
                <a:tc>
                  <a:txBody>
                    <a:bodyPr/>
                    <a:lstStyle/>
                    <a:p>
                      <a:pPr algn="ctr"/>
                      <a:r>
                        <a:rPr lang="en-CA" sz="2800" b="1" dirty="0" smtClean="0"/>
                        <a:t>3</a:t>
                      </a:r>
                      <a:endParaRPr lang="en-CA" sz="2800" b="1" dirty="0"/>
                    </a:p>
                  </a:txBody>
                  <a:tcPr/>
                </a:tc>
                <a:tc>
                  <a:txBody>
                    <a:bodyPr/>
                    <a:lstStyle/>
                    <a:p>
                      <a:r>
                        <a:rPr lang="en-CA" sz="2800" b="1" kern="1200" dirty="0" smtClean="0">
                          <a:solidFill>
                            <a:schemeClr val="dk1"/>
                          </a:solidFill>
                          <a:effectLst/>
                          <a:latin typeface="+mn-lt"/>
                          <a:ea typeface="+mn-ea"/>
                          <a:cs typeface="+mn-cs"/>
                        </a:rPr>
                        <a:t>The importance of microclimatic refuges in deserts via shelters. </a:t>
                      </a:r>
                      <a:endParaRPr lang="en-CA" sz="2800" dirty="0"/>
                    </a:p>
                  </a:txBody>
                  <a:tcPr/>
                </a:tc>
              </a:tr>
            </a:tbl>
          </a:graphicData>
        </a:graphic>
      </p:graphicFrame>
    </p:spTree>
    <p:extLst>
      <p:ext uri="{BB962C8B-B14F-4D97-AF65-F5344CB8AC3E}">
        <p14:creationId xmlns:p14="http://schemas.microsoft.com/office/powerpoint/2010/main" val="2724847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3108" y="399534"/>
            <a:ext cx="9942491" cy="1226066"/>
          </a:xfrm>
          <a:prstGeom prst="rect">
            <a:avLst/>
          </a:prstGeom>
        </p:spPr>
        <p:txBody>
          <a:bodyPr wrap="square">
            <a:spAutoFit/>
          </a:bodyPr>
          <a:lstStyle/>
          <a:p>
            <a:r>
              <a:rPr lang="en-CA" sz="3600" b="1" dirty="0" smtClean="0"/>
              <a:t>CH3: The importance of microclimatic refuges in deserts via shelters .</a:t>
            </a:r>
            <a:endParaRPr lang="en-CA" sz="3600" dirty="0"/>
          </a:p>
        </p:txBody>
      </p:sp>
      <p:sp>
        <p:nvSpPr>
          <p:cNvPr id="3" name="Content Placeholder 2"/>
          <p:cNvSpPr txBox="1">
            <a:spLocks/>
          </p:cNvSpPr>
          <p:nvPr/>
        </p:nvSpPr>
        <p:spPr>
          <a:xfrm>
            <a:off x="1843108" y="1766641"/>
            <a:ext cx="9942491" cy="4482958"/>
          </a:xfrm>
          <a:prstGeom prst="rect">
            <a:avLst/>
          </a:prstGeom>
        </p:spPr>
        <p:txBody>
          <a:bodyPr>
            <a:normAutofit/>
          </a:bodyPr>
          <a:lstStyle>
            <a:lvl1pPr marL="285753" indent="-285753" algn="l" defTabSz="457206"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60" indent="-285753" algn="l" defTabSz="457206"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65" indent="-285753" algn="l" defTabSz="457206"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69" indent="-171452" algn="l" defTabSz="457206"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75" indent="-171452"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32"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37"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43"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48"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CA" b="1" dirty="0" smtClean="0"/>
              <a:t>Questions:</a:t>
            </a:r>
          </a:p>
          <a:p>
            <a:r>
              <a:rPr lang="en-CA" dirty="0" smtClean="0"/>
              <a:t>How does the canopy coverage of shelters differ?</a:t>
            </a:r>
          </a:p>
          <a:p>
            <a:r>
              <a:rPr lang="en-CA" dirty="0" smtClean="0"/>
              <a:t>To what extent does the material and design affect temperature and light fluctuations?</a:t>
            </a:r>
          </a:p>
          <a:p>
            <a:r>
              <a:rPr lang="en-CA" dirty="0" smtClean="0"/>
              <a:t>What are the implications of this study for different climate change scenarios?</a:t>
            </a:r>
          </a:p>
        </p:txBody>
      </p:sp>
    </p:spTree>
    <p:extLst>
      <p:ext uri="{BB962C8B-B14F-4D97-AF65-F5344CB8AC3E}">
        <p14:creationId xmlns:p14="http://schemas.microsoft.com/office/powerpoint/2010/main" val="1824815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hollister california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74" y="455358"/>
            <a:ext cx="7671689" cy="54681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0287147" y="6209938"/>
            <a:ext cx="1568635" cy="369332"/>
          </a:xfrm>
          <a:prstGeom prst="rect">
            <a:avLst/>
          </a:prstGeom>
        </p:spPr>
        <p:txBody>
          <a:bodyPr wrap="none">
            <a:spAutoFit/>
          </a:bodyPr>
          <a:lstStyle/>
          <a:p>
            <a:r>
              <a:rPr lang="en-CA" dirty="0" smtClean="0"/>
              <a:t>(Google Maps)</a:t>
            </a:r>
            <a:endParaRPr lang="en-CA" dirty="0"/>
          </a:p>
        </p:txBody>
      </p:sp>
    </p:spTree>
    <p:extLst>
      <p:ext uri="{BB962C8B-B14F-4D97-AF65-F5344CB8AC3E}">
        <p14:creationId xmlns:p14="http://schemas.microsoft.com/office/powerpoint/2010/main" val="3210040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b="9627"/>
          <a:stretch/>
        </p:blipFill>
        <p:spPr>
          <a:xfrm>
            <a:off x="7707493" y="640340"/>
            <a:ext cx="3994340" cy="5105528"/>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57654"/>
          <a:stretch/>
        </p:blipFill>
        <p:spPr>
          <a:xfrm>
            <a:off x="2342209" y="3568007"/>
            <a:ext cx="4848874" cy="2904096"/>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b="35464"/>
          <a:stretch/>
        </p:blipFill>
        <p:spPr>
          <a:xfrm>
            <a:off x="3153268" y="247832"/>
            <a:ext cx="3226756" cy="2945272"/>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0382776" y="5873884"/>
            <a:ext cx="1478290" cy="369332"/>
          </a:xfrm>
          <a:prstGeom prst="rect">
            <a:avLst/>
          </a:prstGeom>
        </p:spPr>
        <p:txBody>
          <a:bodyPr wrap="none">
            <a:spAutoFit/>
          </a:bodyPr>
          <a:lstStyle/>
          <a:p>
            <a:r>
              <a:rPr lang="en-CA" dirty="0" smtClean="0"/>
              <a:t>Mesh control </a:t>
            </a:r>
            <a:endParaRPr lang="en-CA" dirty="0"/>
          </a:p>
        </p:txBody>
      </p:sp>
      <p:sp>
        <p:nvSpPr>
          <p:cNvPr id="6" name="Rectangle 5"/>
          <p:cNvSpPr/>
          <p:nvPr/>
        </p:nvSpPr>
        <p:spPr>
          <a:xfrm>
            <a:off x="1156507" y="3568007"/>
            <a:ext cx="1185702" cy="923330"/>
          </a:xfrm>
          <a:prstGeom prst="rect">
            <a:avLst/>
          </a:prstGeom>
        </p:spPr>
        <p:txBody>
          <a:bodyPr wrap="square">
            <a:spAutoFit/>
          </a:bodyPr>
          <a:lstStyle/>
          <a:p>
            <a:r>
              <a:rPr lang="en-CA" dirty="0" smtClean="0"/>
              <a:t>Umbrella opaque and clear</a:t>
            </a:r>
            <a:endParaRPr lang="en-CA" dirty="0"/>
          </a:p>
        </p:txBody>
      </p:sp>
      <p:sp>
        <p:nvSpPr>
          <p:cNvPr id="7" name="Rectangle 6"/>
          <p:cNvSpPr/>
          <p:nvPr/>
        </p:nvSpPr>
        <p:spPr>
          <a:xfrm>
            <a:off x="2017543" y="247832"/>
            <a:ext cx="1135725" cy="923330"/>
          </a:xfrm>
          <a:prstGeom prst="rect">
            <a:avLst/>
          </a:prstGeom>
        </p:spPr>
        <p:txBody>
          <a:bodyPr wrap="square">
            <a:spAutoFit/>
          </a:bodyPr>
          <a:lstStyle/>
          <a:p>
            <a:r>
              <a:rPr lang="en-CA" dirty="0" smtClean="0"/>
              <a:t>Open Top Chamber (OTC)</a:t>
            </a:r>
            <a:endParaRPr lang="en-CA" dirty="0"/>
          </a:p>
        </p:txBody>
      </p:sp>
    </p:spTree>
    <p:extLst>
      <p:ext uri="{BB962C8B-B14F-4D97-AF65-F5344CB8AC3E}">
        <p14:creationId xmlns:p14="http://schemas.microsoft.com/office/powerpoint/2010/main" val="1067050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333" y="270196"/>
            <a:ext cx="3828292" cy="646331"/>
          </a:xfrm>
          <a:prstGeom prst="rect">
            <a:avLst/>
          </a:prstGeom>
        </p:spPr>
        <p:txBody>
          <a:bodyPr wrap="none">
            <a:spAutoFit/>
          </a:bodyPr>
          <a:lstStyle/>
          <a:p>
            <a:r>
              <a:rPr lang="en-CA" sz="3600" b="1" dirty="0" smtClean="0"/>
              <a:t>Shelter prototype</a:t>
            </a:r>
            <a:endParaRPr lang="en-CA" sz="3600" dirty="0"/>
          </a:p>
        </p:txBody>
      </p:sp>
      <p:pic>
        <p:nvPicPr>
          <p:cNvPr id="1026" name="Picture 2" descr="https://scontent.fykz1-1.fna.fbcdn.net/v/t1.15752-9/56405501_272554706965284_3692824992908574720_n.jpg?_nc_cat=107&amp;_nc_ht=scontent.fykz1-1.fna&amp;oh=4dacd15ea95b8d2fafa0fe6ef1a796fd&amp;oe=5D08C1CC"/>
          <p:cNvPicPr>
            <a:picLocks noChangeAspect="1" noChangeArrowheads="1"/>
          </p:cNvPicPr>
          <p:nvPr/>
        </p:nvPicPr>
        <p:blipFill rotWithShape="1">
          <a:blip r:embed="rId2">
            <a:extLst>
              <a:ext uri="{28A0092B-C50C-407E-A947-70E740481C1C}">
                <a14:useLocalDpi xmlns:a14="http://schemas.microsoft.com/office/drawing/2010/main" val="0"/>
              </a:ext>
            </a:extLst>
          </a:blip>
          <a:srcRect l="25597" t="13767" b="7482"/>
          <a:stretch/>
        </p:blipFill>
        <p:spPr bwMode="auto">
          <a:xfrm>
            <a:off x="2484119" y="1249680"/>
            <a:ext cx="3401695" cy="4800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content.fykz1-1.fna.fbcdn.net/v/t1.15752-9/55945075_796870820691580_5137995116220252160_n.jpg?_nc_cat=109&amp;_nc_ht=scontent.fykz1-1.fna&amp;oh=95fecbfc43b0bd3920083e9a43a078e8&amp;oe=5D43174A"/>
          <p:cNvPicPr>
            <a:picLocks noChangeAspect="1" noChangeArrowheads="1"/>
          </p:cNvPicPr>
          <p:nvPr/>
        </p:nvPicPr>
        <p:blipFill rotWithShape="1">
          <a:blip r:embed="rId3">
            <a:extLst>
              <a:ext uri="{28A0092B-C50C-407E-A947-70E740481C1C}">
                <a14:useLocalDpi xmlns:a14="http://schemas.microsoft.com/office/drawing/2010/main" val="0"/>
              </a:ext>
            </a:extLst>
          </a:blip>
          <a:srcRect l="22931" t="36745" r="23736"/>
          <a:stretch/>
        </p:blipFill>
        <p:spPr bwMode="auto">
          <a:xfrm>
            <a:off x="7101840" y="507225"/>
            <a:ext cx="3505200" cy="5543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304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333" y="270196"/>
            <a:ext cx="2951449" cy="646331"/>
          </a:xfrm>
          <a:prstGeom prst="rect">
            <a:avLst/>
          </a:prstGeom>
        </p:spPr>
        <p:txBody>
          <a:bodyPr wrap="none">
            <a:spAutoFit/>
          </a:bodyPr>
          <a:lstStyle/>
          <a:p>
            <a:r>
              <a:rPr lang="en-CA" sz="3600" b="1" dirty="0" smtClean="0"/>
              <a:t>New Proposal</a:t>
            </a:r>
            <a:endParaRPr lang="en-CA" sz="3600" dirty="0"/>
          </a:p>
        </p:txBody>
      </p:sp>
      <p:sp>
        <p:nvSpPr>
          <p:cNvPr id="3" name="Content Placeholder 2"/>
          <p:cNvSpPr txBox="1">
            <a:spLocks/>
          </p:cNvSpPr>
          <p:nvPr/>
        </p:nvSpPr>
        <p:spPr>
          <a:xfrm>
            <a:off x="1629333" y="1346017"/>
            <a:ext cx="9942491" cy="4482958"/>
          </a:xfrm>
          <a:prstGeom prst="rect">
            <a:avLst/>
          </a:prstGeom>
        </p:spPr>
        <p:txBody>
          <a:bodyPr>
            <a:normAutofit/>
          </a:bodyPr>
          <a:lstStyle>
            <a:lvl1pPr marL="285753" indent="-285753" algn="l" defTabSz="457206"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60" indent="-285753" algn="l" defTabSz="457206"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65" indent="-285753" algn="l" defTabSz="457206"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69" indent="-171452" algn="l" defTabSz="457206"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75" indent="-171452"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32"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37"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43"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48"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CA" dirty="0" smtClean="0"/>
              <a:t>Change: </a:t>
            </a:r>
          </a:p>
          <a:p>
            <a:pPr marL="457200" indent="-457200">
              <a:buAutoNum type="arabicPeriod"/>
            </a:pPr>
            <a:r>
              <a:rPr lang="en-CA" dirty="0" smtClean="0"/>
              <a:t>Material</a:t>
            </a:r>
          </a:p>
          <a:p>
            <a:pPr marL="457200" indent="-457200">
              <a:buAutoNum type="arabicPeriod"/>
            </a:pPr>
            <a:r>
              <a:rPr lang="en-CA" dirty="0" smtClean="0"/>
              <a:t>Shape</a:t>
            </a:r>
          </a:p>
          <a:p>
            <a:pPr marL="457200" indent="-457200">
              <a:buAutoNum type="arabicPeriod"/>
            </a:pPr>
            <a:endParaRPr lang="en-CA" dirty="0"/>
          </a:p>
          <a:p>
            <a:r>
              <a:rPr lang="en-CA" dirty="0" smtClean="0"/>
              <a:t>Flat panel x4 materials</a:t>
            </a:r>
          </a:p>
          <a:p>
            <a:r>
              <a:rPr lang="en-CA" dirty="0" smtClean="0"/>
              <a:t>Or 2-3 shapes with sides and 1-2 material </a:t>
            </a:r>
            <a:r>
              <a:rPr lang="en-CA" dirty="0" smtClean="0"/>
              <a:t>only</a:t>
            </a:r>
          </a:p>
          <a:p>
            <a:endParaRPr lang="en-CA" dirty="0"/>
          </a:p>
          <a:p>
            <a:r>
              <a:rPr lang="en-CA" dirty="0" smtClean="0"/>
              <a:t>Pan trapping </a:t>
            </a:r>
            <a:endParaRPr lang="en-CA" dirty="0" smtClean="0"/>
          </a:p>
          <a:p>
            <a:pPr marL="0" indent="0">
              <a:buNone/>
            </a:pPr>
            <a:endParaRPr lang="en-CA" dirty="0"/>
          </a:p>
          <a:p>
            <a:pPr marL="0" indent="0">
              <a:buNone/>
            </a:pPr>
            <a:endParaRPr lang="en-CA" dirty="0"/>
          </a:p>
        </p:txBody>
      </p:sp>
    </p:spTree>
    <p:extLst>
      <p:ext uri="{BB962C8B-B14F-4D97-AF65-F5344CB8AC3E}">
        <p14:creationId xmlns:p14="http://schemas.microsoft.com/office/powerpoint/2010/main" val="18921939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ow We're Endangering Animals"/>
          <p:cNvPicPr>
            <a:picLocks noChangeAspect="1" noChangeArrowheads="1"/>
          </p:cNvPicPr>
          <p:nvPr/>
        </p:nvPicPr>
        <p:blipFill rotWithShape="1">
          <a:blip r:embed="rId2">
            <a:extLst>
              <a:ext uri="{28A0092B-C50C-407E-A947-70E740481C1C}">
                <a14:useLocalDpi xmlns:a14="http://schemas.microsoft.com/office/drawing/2010/main" val="0"/>
              </a:ext>
            </a:extLst>
          </a:blip>
          <a:srcRect t="12225" b="72790"/>
          <a:stretch/>
        </p:blipFill>
        <p:spPr bwMode="auto">
          <a:xfrm>
            <a:off x="2279670" y="1061128"/>
            <a:ext cx="8833104" cy="51820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629333" y="270196"/>
            <a:ext cx="2627642" cy="646331"/>
          </a:xfrm>
          <a:prstGeom prst="rect">
            <a:avLst/>
          </a:prstGeom>
        </p:spPr>
        <p:txBody>
          <a:bodyPr wrap="none">
            <a:spAutoFit/>
          </a:bodyPr>
          <a:lstStyle/>
          <a:p>
            <a:r>
              <a:rPr lang="en-CA" sz="3600" b="1" dirty="0" smtClean="0"/>
              <a:t>Implications</a:t>
            </a:r>
            <a:endParaRPr lang="en-CA" sz="3600" dirty="0"/>
          </a:p>
        </p:txBody>
      </p:sp>
      <p:sp>
        <p:nvSpPr>
          <p:cNvPr id="4" name="Rectangle 3"/>
          <p:cNvSpPr/>
          <p:nvPr/>
        </p:nvSpPr>
        <p:spPr>
          <a:xfrm>
            <a:off x="10053592" y="6387817"/>
            <a:ext cx="1225207" cy="369332"/>
          </a:xfrm>
          <a:prstGeom prst="rect">
            <a:avLst/>
          </a:prstGeom>
        </p:spPr>
        <p:txBody>
          <a:bodyPr wrap="none">
            <a:spAutoFit/>
          </a:bodyPr>
          <a:lstStyle/>
          <a:p>
            <a:r>
              <a:rPr lang="en-CA" dirty="0" smtClean="0"/>
              <a:t>(NATGEO) </a:t>
            </a:r>
            <a:endParaRPr lang="en-CA" dirty="0"/>
          </a:p>
        </p:txBody>
      </p:sp>
    </p:spTree>
    <p:extLst>
      <p:ext uri="{BB962C8B-B14F-4D97-AF65-F5344CB8AC3E}">
        <p14:creationId xmlns:p14="http://schemas.microsoft.com/office/powerpoint/2010/main" val="3544251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LSHAPE_TB_00000000000000000000000000000000_RightEndCaps"/>
          <p:cNvSpPr txBox="1"/>
          <p:nvPr>
            <p:custDataLst>
              <p:tags r:id="rId1"/>
            </p:custDataLst>
          </p:nvPr>
        </p:nvSpPr>
        <p:spPr>
          <a:xfrm>
            <a:off x="11526301" y="1356415"/>
            <a:ext cx="448584" cy="276999"/>
          </a:xfrm>
          <a:prstGeom prst="rect">
            <a:avLst/>
          </a:prstGeom>
          <a:noFill/>
        </p:spPr>
        <p:txBody>
          <a:bodyPr vert="horz" wrap="none" lIns="0" tIns="0" rIns="0" bIns="0" rtlCol="0" anchor="ctr" anchorCtr="0">
            <a:spAutoFit/>
          </a:bodyPr>
          <a:lstStyle/>
          <a:p>
            <a:pPr algn="ctr"/>
            <a:r>
              <a:rPr lang="en-CA" b="1" spc="-38" dirty="0">
                <a:solidFill>
                  <a:srgbClr val="6E1E1E"/>
                </a:solidFill>
                <a:latin typeface="Calibri" panose="020F0502020204030204" pitchFamily="34" charset="0"/>
              </a:rPr>
              <a:t>2020</a:t>
            </a:r>
          </a:p>
        </p:txBody>
      </p:sp>
      <p:sp>
        <p:nvSpPr>
          <p:cNvPr id="3" name="OTLSHAPE_TB_00000000000000000000000000000000_ScaleContainer"/>
          <p:cNvSpPr/>
          <p:nvPr>
            <p:custDataLst>
              <p:tags r:id="rId2"/>
            </p:custDataLst>
          </p:nvPr>
        </p:nvSpPr>
        <p:spPr>
          <a:xfrm>
            <a:off x="894693" y="1304415"/>
            <a:ext cx="10515600" cy="381000"/>
          </a:xfrm>
          <a:prstGeom prst="roundRect">
            <a:avLst>
              <a:gd name="adj" fmla="val 100000"/>
            </a:avLst>
          </a:prstGeom>
          <a:gradFill flip="none" rotWithShape="1">
            <a:gsLst>
              <a:gs pos="0">
                <a:srgbClr val="44546A"/>
              </a:gs>
              <a:gs pos="0">
                <a:schemeClr val="dk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OTLSHAPE_TB_00000000000000000000000000000000_ElapsedTime"/>
          <p:cNvSpPr/>
          <p:nvPr>
            <p:custDataLst>
              <p:tags r:id="rId3"/>
            </p:custDataLst>
          </p:nvPr>
        </p:nvSpPr>
        <p:spPr>
          <a:xfrm>
            <a:off x="894693" y="1304415"/>
            <a:ext cx="1689100" cy="381000"/>
          </a:xfrm>
          <a:prstGeom prst="roundRect">
            <a:avLst>
              <a:gd name="adj" fmla="val 10000000"/>
            </a:avLst>
          </a:prstGeom>
          <a:solidFill>
            <a:srgbClr val="FF0000">
              <a:alpha val="30196"/>
            </a:srgbClr>
          </a:solidFill>
          <a:ln w="12700" cap="flat" cmpd="sng" algn="ctr">
            <a:noFill/>
            <a:prstDash val="solid"/>
            <a:miter lim="800000"/>
          </a:ln>
          <a:effectLst/>
          <a:scene3d>
            <a:camera prst="orthographicFront"/>
            <a:lightRig rig="threePt" dir="t">
              <a:rot lat="0" lon="0" rev="0"/>
            </a:lightRig>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TLSHAPE_TB_00000000000000000000000000000000_TodayMarkerShape"/>
          <p:cNvSpPr/>
          <p:nvPr>
            <p:custDataLst>
              <p:tags r:id="rId4"/>
            </p:custDataLst>
          </p:nvPr>
        </p:nvSpPr>
        <p:spPr>
          <a:xfrm>
            <a:off x="2522858" y="1685415"/>
            <a:ext cx="114300" cy="127000"/>
          </a:xfrm>
          <a:prstGeom prst="triangle">
            <a:avLst/>
          </a:prstGeom>
          <a:solidFill>
            <a:srgbClr val="FF0000"/>
          </a:soli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TLSHAPE_TB_00000000000000000000000000000000_TodayMarkerText"/>
          <p:cNvSpPr txBox="1"/>
          <p:nvPr>
            <p:custDataLst>
              <p:tags r:id="rId5"/>
            </p:custDataLst>
          </p:nvPr>
        </p:nvSpPr>
        <p:spPr>
          <a:xfrm>
            <a:off x="2403471" y="1813109"/>
            <a:ext cx="355675" cy="184666"/>
          </a:xfrm>
          <a:prstGeom prst="rect">
            <a:avLst/>
          </a:prstGeom>
          <a:noFill/>
        </p:spPr>
        <p:txBody>
          <a:bodyPr vert="horz" wrap="none" lIns="0" tIns="0" rIns="0" bIns="0" rtlCol="0" anchor="ctr" anchorCtr="0">
            <a:spAutoFit/>
          </a:bodyPr>
          <a:lstStyle/>
          <a:p>
            <a:pPr algn="ctr"/>
            <a:r>
              <a:rPr lang="en-CA" sz="1200" spc="-12">
                <a:solidFill>
                  <a:schemeClr val="dk1"/>
                </a:solidFill>
                <a:latin typeface="Calibri" panose="020F0502020204030204" pitchFamily="34" charset="0"/>
              </a:rPr>
              <a:t>Today</a:t>
            </a:r>
          </a:p>
        </p:txBody>
      </p:sp>
      <p:sp>
        <p:nvSpPr>
          <p:cNvPr id="7" name="OTLSHAPE_TB_00000000000000000000000000000000_TimescaleInterval1"/>
          <p:cNvSpPr txBox="1"/>
          <p:nvPr>
            <p:custDataLst>
              <p:tags r:id="rId6"/>
            </p:custDataLst>
          </p:nvPr>
        </p:nvSpPr>
        <p:spPr>
          <a:xfrm>
            <a:off x="1123293" y="1401888"/>
            <a:ext cx="203200" cy="186055"/>
          </a:xfrm>
          <a:prstGeom prst="rect">
            <a:avLst/>
          </a:prstGeom>
          <a:noFill/>
        </p:spPr>
        <p:txBody>
          <a:bodyPr vert="horz" wrap="none" lIns="0" tIns="0" rIns="0" bIns="0" rtlCol="0" anchor="ctr" anchorCtr="0">
            <a:noAutofit/>
          </a:bodyPr>
          <a:lstStyle/>
          <a:p>
            <a:r>
              <a:rPr lang="en-CA" sz="1200" spc="-20" dirty="0">
                <a:solidFill>
                  <a:schemeClr val="lt1"/>
                </a:solidFill>
                <a:latin typeface="Calibri" panose="020F0502020204030204" pitchFamily="34" charset="0"/>
              </a:rPr>
              <a:t>Jan-Feb</a:t>
            </a:r>
          </a:p>
        </p:txBody>
      </p:sp>
      <p:cxnSp>
        <p:nvCxnSpPr>
          <p:cNvPr id="8" name="OTLSHAPE_TB_00000000000000000000000000000000_Separator1"/>
          <p:cNvCxnSpPr/>
          <p:nvPr>
            <p:custDataLst>
              <p:tags r:id="rId7"/>
            </p:custDataLst>
          </p:nvPr>
        </p:nvCxnSpPr>
        <p:spPr>
          <a:xfrm>
            <a:off x="2045342" y="1367915"/>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TLSHAPE_TB_00000000000000000000000000000000_TimescaleInterval2"/>
          <p:cNvSpPr txBox="1"/>
          <p:nvPr>
            <p:custDataLst>
              <p:tags r:id="rId8"/>
            </p:custDataLst>
          </p:nvPr>
        </p:nvSpPr>
        <p:spPr>
          <a:xfrm>
            <a:off x="2108842" y="1401888"/>
            <a:ext cx="255776" cy="186055"/>
          </a:xfrm>
          <a:prstGeom prst="rect">
            <a:avLst/>
          </a:prstGeom>
          <a:noFill/>
        </p:spPr>
        <p:txBody>
          <a:bodyPr vert="horz" wrap="none" lIns="0" tIns="0" rIns="0" bIns="0" rtlCol="0" anchor="ctr" anchorCtr="0">
            <a:noAutofit/>
          </a:bodyPr>
          <a:lstStyle/>
          <a:p>
            <a:r>
              <a:rPr lang="en-CA" sz="1200" spc="-18" dirty="0">
                <a:solidFill>
                  <a:schemeClr val="lt1"/>
                </a:solidFill>
                <a:latin typeface="Calibri" panose="020F0502020204030204" pitchFamily="34" charset="0"/>
              </a:rPr>
              <a:t>Mar-Apr</a:t>
            </a:r>
          </a:p>
        </p:txBody>
      </p:sp>
      <p:cxnSp>
        <p:nvCxnSpPr>
          <p:cNvPr id="10" name="OTLSHAPE_TB_00000000000000000000000000000000_Separator2"/>
          <p:cNvCxnSpPr/>
          <p:nvPr>
            <p:custDataLst>
              <p:tags r:id="rId9"/>
            </p:custDataLst>
          </p:nvPr>
        </p:nvCxnSpPr>
        <p:spPr>
          <a:xfrm>
            <a:off x="3064299" y="1367915"/>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OTLSHAPE_TB_00000000000000000000000000000000_TimescaleInterval3"/>
          <p:cNvSpPr txBox="1"/>
          <p:nvPr>
            <p:custDataLst>
              <p:tags r:id="rId10"/>
            </p:custDataLst>
          </p:nvPr>
        </p:nvSpPr>
        <p:spPr>
          <a:xfrm>
            <a:off x="3127800" y="1401888"/>
            <a:ext cx="268150" cy="186055"/>
          </a:xfrm>
          <a:prstGeom prst="rect">
            <a:avLst/>
          </a:prstGeom>
          <a:noFill/>
        </p:spPr>
        <p:txBody>
          <a:bodyPr vert="horz" wrap="none" lIns="0" tIns="0" rIns="0" bIns="0" rtlCol="0" anchor="ctr" anchorCtr="0">
            <a:noAutofit/>
          </a:bodyPr>
          <a:lstStyle/>
          <a:p>
            <a:r>
              <a:rPr lang="en-CA" sz="1200" spc="-18" dirty="0">
                <a:solidFill>
                  <a:schemeClr val="lt1"/>
                </a:solidFill>
                <a:latin typeface="Calibri" panose="020F0502020204030204" pitchFamily="34" charset="0"/>
              </a:rPr>
              <a:t>May-June</a:t>
            </a:r>
          </a:p>
        </p:txBody>
      </p:sp>
      <p:cxnSp>
        <p:nvCxnSpPr>
          <p:cNvPr id="12" name="OTLSHAPE_TB_00000000000000000000000000000000_Separator3"/>
          <p:cNvCxnSpPr/>
          <p:nvPr>
            <p:custDataLst>
              <p:tags r:id="rId11"/>
            </p:custDataLst>
          </p:nvPr>
        </p:nvCxnSpPr>
        <p:spPr>
          <a:xfrm>
            <a:off x="4083257" y="1367915"/>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OTLSHAPE_TB_00000000000000000000000000000000_TimescaleInterval4"/>
          <p:cNvSpPr txBox="1"/>
          <p:nvPr>
            <p:custDataLst>
              <p:tags r:id="rId12"/>
            </p:custDataLst>
          </p:nvPr>
        </p:nvSpPr>
        <p:spPr>
          <a:xfrm>
            <a:off x="4146757" y="1401888"/>
            <a:ext cx="158185" cy="186055"/>
          </a:xfrm>
          <a:prstGeom prst="rect">
            <a:avLst/>
          </a:prstGeom>
          <a:noFill/>
        </p:spPr>
        <p:txBody>
          <a:bodyPr vert="horz" wrap="none" lIns="0" tIns="0" rIns="0" bIns="0" rtlCol="0" anchor="ctr" anchorCtr="0">
            <a:noAutofit/>
          </a:bodyPr>
          <a:lstStyle/>
          <a:p>
            <a:r>
              <a:rPr lang="en-CA" sz="1200" spc="-20" dirty="0">
                <a:solidFill>
                  <a:schemeClr val="lt1"/>
                </a:solidFill>
                <a:latin typeface="Calibri" panose="020F0502020204030204" pitchFamily="34" charset="0"/>
              </a:rPr>
              <a:t>Jul-Aug</a:t>
            </a:r>
          </a:p>
        </p:txBody>
      </p:sp>
      <p:cxnSp>
        <p:nvCxnSpPr>
          <p:cNvPr id="14" name="OTLSHAPE_TB_00000000000000000000000000000000_Separator4"/>
          <p:cNvCxnSpPr/>
          <p:nvPr>
            <p:custDataLst>
              <p:tags r:id="rId13"/>
            </p:custDataLst>
          </p:nvPr>
        </p:nvCxnSpPr>
        <p:spPr>
          <a:xfrm>
            <a:off x="5118919" y="1367915"/>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OTLSHAPE_TB_00000000000000000000000000000000_TimescaleInterval5"/>
          <p:cNvSpPr txBox="1"/>
          <p:nvPr>
            <p:custDataLst>
              <p:tags r:id="rId14"/>
            </p:custDataLst>
          </p:nvPr>
        </p:nvSpPr>
        <p:spPr>
          <a:xfrm>
            <a:off x="5182419" y="1401888"/>
            <a:ext cx="228600" cy="186055"/>
          </a:xfrm>
          <a:prstGeom prst="rect">
            <a:avLst/>
          </a:prstGeom>
          <a:noFill/>
        </p:spPr>
        <p:txBody>
          <a:bodyPr vert="horz" wrap="none" lIns="0" tIns="0" rIns="0" bIns="0" rtlCol="0" anchor="ctr" anchorCtr="0">
            <a:noAutofit/>
          </a:bodyPr>
          <a:lstStyle/>
          <a:p>
            <a:r>
              <a:rPr lang="en-CA" sz="1200" spc="-18" dirty="0">
                <a:solidFill>
                  <a:schemeClr val="lt1"/>
                </a:solidFill>
                <a:latin typeface="Calibri" panose="020F0502020204030204" pitchFamily="34" charset="0"/>
              </a:rPr>
              <a:t>Sep-Oct</a:t>
            </a:r>
          </a:p>
        </p:txBody>
      </p:sp>
      <p:cxnSp>
        <p:nvCxnSpPr>
          <p:cNvPr id="16" name="OTLSHAPE_TB_00000000000000000000000000000000_Separator5"/>
          <p:cNvCxnSpPr/>
          <p:nvPr>
            <p:custDataLst>
              <p:tags r:id="rId15"/>
            </p:custDataLst>
          </p:nvPr>
        </p:nvCxnSpPr>
        <p:spPr>
          <a:xfrm>
            <a:off x="6137876" y="1367915"/>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OTLSHAPE_TB_00000000000000000000000000000000_TimescaleInterval6"/>
          <p:cNvSpPr txBox="1"/>
          <p:nvPr>
            <p:custDataLst>
              <p:tags r:id="rId16"/>
            </p:custDataLst>
          </p:nvPr>
        </p:nvSpPr>
        <p:spPr>
          <a:xfrm>
            <a:off x="6201376" y="1401888"/>
            <a:ext cx="243978" cy="186055"/>
          </a:xfrm>
          <a:prstGeom prst="rect">
            <a:avLst/>
          </a:prstGeom>
          <a:noFill/>
        </p:spPr>
        <p:txBody>
          <a:bodyPr vert="horz" wrap="none" lIns="0" tIns="0" rIns="0" bIns="0" rtlCol="0" anchor="ctr" anchorCtr="0">
            <a:noAutofit/>
          </a:bodyPr>
          <a:lstStyle/>
          <a:p>
            <a:r>
              <a:rPr lang="en-CA" sz="1200" spc="-20" dirty="0">
                <a:solidFill>
                  <a:schemeClr val="lt1"/>
                </a:solidFill>
                <a:latin typeface="Calibri" panose="020F0502020204030204" pitchFamily="34" charset="0"/>
              </a:rPr>
              <a:t>Nov-Dec</a:t>
            </a:r>
          </a:p>
        </p:txBody>
      </p:sp>
      <p:cxnSp>
        <p:nvCxnSpPr>
          <p:cNvPr id="18" name="OTLSHAPE_TB_00000000000000000000000000000000_Separator6"/>
          <p:cNvCxnSpPr/>
          <p:nvPr>
            <p:custDataLst>
              <p:tags r:id="rId17"/>
            </p:custDataLst>
          </p:nvPr>
        </p:nvCxnSpPr>
        <p:spPr>
          <a:xfrm>
            <a:off x="7156833" y="1367915"/>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OTLSHAPE_TB_00000000000000000000000000000000_TimescaleInterval7"/>
          <p:cNvSpPr txBox="1"/>
          <p:nvPr>
            <p:custDataLst>
              <p:tags r:id="rId18"/>
            </p:custDataLst>
          </p:nvPr>
        </p:nvSpPr>
        <p:spPr>
          <a:xfrm>
            <a:off x="7220333" y="1401888"/>
            <a:ext cx="304955" cy="186055"/>
          </a:xfrm>
          <a:prstGeom prst="rect">
            <a:avLst/>
          </a:prstGeom>
          <a:noFill/>
        </p:spPr>
        <p:txBody>
          <a:bodyPr vert="horz" wrap="none" lIns="0" tIns="0" rIns="0" bIns="0" rtlCol="0" anchor="ctr" anchorCtr="0">
            <a:noAutofit/>
          </a:bodyPr>
          <a:lstStyle/>
          <a:p>
            <a:r>
              <a:rPr lang="en-CA" sz="1200" spc="-20">
                <a:solidFill>
                  <a:schemeClr val="lt1"/>
                </a:solidFill>
                <a:latin typeface="Calibri" panose="020F0502020204030204" pitchFamily="34" charset="0"/>
              </a:rPr>
              <a:t>2020</a:t>
            </a:r>
          </a:p>
        </p:txBody>
      </p:sp>
      <p:cxnSp>
        <p:nvCxnSpPr>
          <p:cNvPr id="20" name="OTLSHAPE_TB_00000000000000000000000000000000_Separator7"/>
          <p:cNvCxnSpPr/>
          <p:nvPr>
            <p:custDataLst>
              <p:tags r:id="rId19"/>
            </p:custDataLst>
          </p:nvPr>
        </p:nvCxnSpPr>
        <p:spPr>
          <a:xfrm>
            <a:off x="8159087" y="1367915"/>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OTLSHAPE_TB_00000000000000000000000000000000_TimescaleInterval8"/>
          <p:cNvSpPr txBox="1"/>
          <p:nvPr>
            <p:custDataLst>
              <p:tags r:id="rId20"/>
            </p:custDataLst>
          </p:nvPr>
        </p:nvSpPr>
        <p:spPr>
          <a:xfrm>
            <a:off x="8222587" y="1401888"/>
            <a:ext cx="255776" cy="186055"/>
          </a:xfrm>
          <a:prstGeom prst="rect">
            <a:avLst/>
          </a:prstGeom>
          <a:noFill/>
        </p:spPr>
        <p:txBody>
          <a:bodyPr vert="horz" wrap="none" lIns="0" tIns="0" rIns="0" bIns="0" rtlCol="0" anchor="ctr" anchorCtr="0">
            <a:noAutofit/>
          </a:bodyPr>
          <a:lstStyle/>
          <a:p>
            <a:r>
              <a:rPr lang="en-CA" sz="1200" spc="-18" dirty="0">
                <a:solidFill>
                  <a:schemeClr val="lt1"/>
                </a:solidFill>
                <a:latin typeface="Calibri" panose="020F0502020204030204" pitchFamily="34" charset="0"/>
              </a:rPr>
              <a:t>Mar-Apr</a:t>
            </a:r>
          </a:p>
        </p:txBody>
      </p:sp>
      <p:cxnSp>
        <p:nvCxnSpPr>
          <p:cNvPr id="22" name="OTLSHAPE_TB_00000000000000000000000000000000_Separator8"/>
          <p:cNvCxnSpPr/>
          <p:nvPr>
            <p:custDataLst>
              <p:tags r:id="rId21"/>
            </p:custDataLst>
          </p:nvPr>
        </p:nvCxnSpPr>
        <p:spPr>
          <a:xfrm>
            <a:off x="9178044" y="1367915"/>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TLSHAPE_TB_00000000000000000000000000000000_TimescaleInterval9"/>
          <p:cNvSpPr txBox="1"/>
          <p:nvPr>
            <p:custDataLst>
              <p:tags r:id="rId22"/>
            </p:custDataLst>
          </p:nvPr>
        </p:nvSpPr>
        <p:spPr>
          <a:xfrm>
            <a:off x="9241544" y="1401888"/>
            <a:ext cx="268150" cy="186055"/>
          </a:xfrm>
          <a:prstGeom prst="rect">
            <a:avLst/>
          </a:prstGeom>
          <a:noFill/>
        </p:spPr>
        <p:txBody>
          <a:bodyPr vert="horz" wrap="none" lIns="0" tIns="0" rIns="0" bIns="0" rtlCol="0" anchor="ctr" anchorCtr="0">
            <a:noAutofit/>
          </a:bodyPr>
          <a:lstStyle/>
          <a:p>
            <a:r>
              <a:rPr lang="en-CA" sz="1200" spc="-18" dirty="0">
                <a:solidFill>
                  <a:schemeClr val="lt1"/>
                </a:solidFill>
                <a:latin typeface="Calibri" panose="020F0502020204030204" pitchFamily="34" charset="0"/>
              </a:rPr>
              <a:t>May-June</a:t>
            </a:r>
          </a:p>
        </p:txBody>
      </p:sp>
      <p:cxnSp>
        <p:nvCxnSpPr>
          <p:cNvPr id="24" name="OTLSHAPE_TB_00000000000000000000000000000000_Separator9"/>
          <p:cNvCxnSpPr/>
          <p:nvPr>
            <p:custDataLst>
              <p:tags r:id="rId23"/>
            </p:custDataLst>
          </p:nvPr>
        </p:nvCxnSpPr>
        <p:spPr>
          <a:xfrm>
            <a:off x="10197001" y="1367915"/>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OTLSHAPE_TB_00000000000000000000000000000000_TimescaleInterval10"/>
          <p:cNvSpPr txBox="1"/>
          <p:nvPr>
            <p:custDataLst>
              <p:tags r:id="rId24"/>
            </p:custDataLst>
          </p:nvPr>
        </p:nvSpPr>
        <p:spPr>
          <a:xfrm>
            <a:off x="10260501" y="1401888"/>
            <a:ext cx="158185" cy="186055"/>
          </a:xfrm>
          <a:prstGeom prst="rect">
            <a:avLst/>
          </a:prstGeom>
          <a:noFill/>
        </p:spPr>
        <p:txBody>
          <a:bodyPr vert="horz" wrap="none" lIns="0" tIns="0" rIns="0" bIns="0" rtlCol="0" anchor="ctr" anchorCtr="0">
            <a:noAutofit/>
          </a:bodyPr>
          <a:lstStyle/>
          <a:p>
            <a:r>
              <a:rPr lang="en-CA" sz="1200" spc="-20">
                <a:solidFill>
                  <a:schemeClr val="lt1"/>
                </a:solidFill>
                <a:latin typeface="Calibri" panose="020F0502020204030204" pitchFamily="34" charset="0"/>
              </a:rPr>
              <a:t>Jul</a:t>
            </a:r>
          </a:p>
        </p:txBody>
      </p:sp>
      <p:sp>
        <p:nvSpPr>
          <p:cNvPr id="26" name="OTLSHAPE_T_102f064a65ed4024ab53329427990729_Shape"/>
          <p:cNvSpPr/>
          <p:nvPr>
            <p:custDataLst>
              <p:tags r:id="rId25"/>
            </p:custDataLst>
          </p:nvPr>
        </p:nvSpPr>
        <p:spPr>
          <a:xfrm>
            <a:off x="1494103" y="2372189"/>
            <a:ext cx="2286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OTLSHAPE_T_102f064a65ed4024ab53329427990729_StartDate"/>
          <p:cNvSpPr txBox="1"/>
          <p:nvPr>
            <p:custDataLst>
              <p:tags r:id="rId26"/>
            </p:custDataLst>
          </p:nvPr>
        </p:nvSpPr>
        <p:spPr>
          <a:xfrm>
            <a:off x="894451" y="2396844"/>
            <a:ext cx="5588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1/27/2019</a:t>
            </a:r>
          </a:p>
        </p:txBody>
      </p:sp>
      <p:sp>
        <p:nvSpPr>
          <p:cNvPr id="28" name="OTLSHAPE_T_102f064a65ed4024ab53329427990729_Title"/>
          <p:cNvSpPr txBox="1"/>
          <p:nvPr>
            <p:custDataLst>
              <p:tags r:id="rId27"/>
            </p:custDataLst>
          </p:nvPr>
        </p:nvSpPr>
        <p:spPr>
          <a:xfrm>
            <a:off x="1494103" y="2202291"/>
            <a:ext cx="1752600" cy="169277"/>
          </a:xfrm>
          <a:prstGeom prst="rect">
            <a:avLst/>
          </a:prstGeom>
          <a:noFill/>
        </p:spPr>
        <p:txBody>
          <a:bodyPr vert="horz" wrap="square" lIns="0" tIns="0" rIns="0" bIns="0" rtlCol="0" anchor="ctr" anchorCtr="0">
            <a:spAutoFit/>
          </a:bodyPr>
          <a:lstStyle/>
          <a:p>
            <a:r>
              <a:rPr lang="en-CA" sz="1100" b="1" spc="-6">
                <a:solidFill>
                  <a:schemeClr val="dk1"/>
                </a:solidFill>
                <a:latin typeface="Calibri" panose="020F0502020204030204" pitchFamily="34" charset="0"/>
              </a:rPr>
              <a:t>Meta-analysis data extraction </a:t>
            </a:r>
          </a:p>
        </p:txBody>
      </p:sp>
      <p:sp>
        <p:nvSpPr>
          <p:cNvPr id="29" name="OTLSHAPE_T_102f064a65ed4024ab53329427990729_EndDate"/>
          <p:cNvSpPr txBox="1"/>
          <p:nvPr>
            <p:custDataLst>
              <p:tags r:id="rId28"/>
            </p:custDataLst>
          </p:nvPr>
        </p:nvSpPr>
        <p:spPr>
          <a:xfrm>
            <a:off x="1762046" y="2396844"/>
            <a:ext cx="4953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2/8/2019</a:t>
            </a:r>
          </a:p>
        </p:txBody>
      </p:sp>
      <p:sp>
        <p:nvSpPr>
          <p:cNvPr id="30" name="OTLSHAPE_T_ab4312a44b6b481d864ab2304be224e3_Shape"/>
          <p:cNvSpPr/>
          <p:nvPr>
            <p:custDataLst>
              <p:tags r:id="rId29"/>
            </p:custDataLst>
          </p:nvPr>
        </p:nvSpPr>
        <p:spPr>
          <a:xfrm>
            <a:off x="1711258" y="2809407"/>
            <a:ext cx="4064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OTLSHAPE_T_ab4312a44b6b481d864ab2304be224e3_StartDate"/>
          <p:cNvSpPr txBox="1"/>
          <p:nvPr>
            <p:custDataLst>
              <p:tags r:id="rId30"/>
            </p:custDataLst>
          </p:nvPr>
        </p:nvSpPr>
        <p:spPr>
          <a:xfrm>
            <a:off x="1175995" y="2834063"/>
            <a:ext cx="4953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2/9/2019</a:t>
            </a:r>
          </a:p>
        </p:txBody>
      </p:sp>
      <p:sp>
        <p:nvSpPr>
          <p:cNvPr id="32" name="OTLSHAPE_T_ab4312a44b6b481d864ab2304be224e3_Title"/>
          <p:cNvSpPr txBox="1"/>
          <p:nvPr>
            <p:custDataLst>
              <p:tags r:id="rId31"/>
            </p:custDataLst>
          </p:nvPr>
        </p:nvSpPr>
        <p:spPr>
          <a:xfrm>
            <a:off x="1711258" y="2639510"/>
            <a:ext cx="1866900" cy="169277"/>
          </a:xfrm>
          <a:prstGeom prst="rect">
            <a:avLst/>
          </a:prstGeom>
          <a:noFill/>
        </p:spPr>
        <p:txBody>
          <a:bodyPr vert="horz" wrap="square" lIns="0" tIns="0" rIns="0" bIns="0" rtlCol="0" anchor="ctr" anchorCtr="0">
            <a:spAutoFit/>
          </a:bodyPr>
          <a:lstStyle/>
          <a:p>
            <a:r>
              <a:rPr lang="en-CA" sz="1100" b="1" spc="-6">
                <a:solidFill>
                  <a:schemeClr val="dk1"/>
                </a:solidFill>
                <a:latin typeface="Calibri" panose="020F0502020204030204" pitchFamily="34" charset="0"/>
              </a:rPr>
              <a:t>Abstracts reviewed for eligiblity </a:t>
            </a:r>
          </a:p>
        </p:txBody>
      </p:sp>
      <p:sp>
        <p:nvSpPr>
          <p:cNvPr id="33" name="OTLSHAPE_T_ab4312a44b6b481d864ab2304be224e3_EndDate"/>
          <p:cNvSpPr txBox="1"/>
          <p:nvPr>
            <p:custDataLst>
              <p:tags r:id="rId32"/>
            </p:custDataLst>
          </p:nvPr>
        </p:nvSpPr>
        <p:spPr>
          <a:xfrm>
            <a:off x="2162947" y="2834063"/>
            <a:ext cx="4953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3/4/2019</a:t>
            </a:r>
          </a:p>
        </p:txBody>
      </p:sp>
      <p:sp>
        <p:nvSpPr>
          <p:cNvPr id="34" name="OTLSHAPE_T_7e254b1174a54a469909feab332f6afb_Shape"/>
          <p:cNvSpPr/>
          <p:nvPr>
            <p:custDataLst>
              <p:tags r:id="rId33"/>
            </p:custDataLst>
          </p:nvPr>
        </p:nvSpPr>
        <p:spPr>
          <a:xfrm>
            <a:off x="2329314" y="3076107"/>
            <a:ext cx="17653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TLSHAPE_T_7e254b1174a54a469909feab332f6afb_StartDate"/>
          <p:cNvSpPr txBox="1"/>
          <p:nvPr>
            <p:custDataLst>
              <p:tags r:id="rId34"/>
            </p:custDataLst>
          </p:nvPr>
        </p:nvSpPr>
        <p:spPr>
          <a:xfrm>
            <a:off x="1729662" y="3100763"/>
            <a:ext cx="5588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3/18/2019</a:t>
            </a:r>
          </a:p>
        </p:txBody>
      </p:sp>
      <p:sp>
        <p:nvSpPr>
          <p:cNvPr id="36" name="OTLSHAPE_T_7e254b1174a54a469909feab332f6afb_EndDate"/>
          <p:cNvSpPr txBox="1"/>
          <p:nvPr>
            <p:custDataLst>
              <p:tags r:id="rId35"/>
            </p:custDataLst>
          </p:nvPr>
        </p:nvSpPr>
        <p:spPr>
          <a:xfrm>
            <a:off x="4134045" y="3100763"/>
            <a:ext cx="5588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6/30/2019</a:t>
            </a:r>
          </a:p>
        </p:txBody>
      </p:sp>
      <p:sp>
        <p:nvSpPr>
          <p:cNvPr id="37" name="OTLSHAPE_T_7e254b1174a54a469909feab332f6afb_Title"/>
          <p:cNvSpPr txBox="1"/>
          <p:nvPr>
            <p:custDataLst>
              <p:tags r:id="rId36"/>
            </p:custDataLst>
          </p:nvPr>
        </p:nvSpPr>
        <p:spPr>
          <a:xfrm>
            <a:off x="2497281" y="3093069"/>
            <a:ext cx="1422400" cy="169277"/>
          </a:xfrm>
          <a:prstGeom prst="rect">
            <a:avLst/>
          </a:prstGeom>
          <a:noFill/>
        </p:spPr>
        <p:txBody>
          <a:bodyPr vert="horz" wrap="square" lIns="0" tIns="0" rIns="0" bIns="0" rtlCol="0" anchor="ctr" anchorCtr="0">
            <a:spAutoFit/>
          </a:bodyPr>
          <a:lstStyle/>
          <a:p>
            <a:pPr algn="ctr"/>
            <a:r>
              <a:rPr lang="en-CA" sz="1100" b="1" spc="-6">
                <a:solidFill>
                  <a:schemeClr val="dk1"/>
                </a:solidFill>
                <a:latin typeface="Calibri" panose="020F0502020204030204" pitchFamily="34" charset="0"/>
              </a:rPr>
              <a:t>Full-text data extraction </a:t>
            </a:r>
          </a:p>
        </p:txBody>
      </p:sp>
      <p:sp>
        <p:nvSpPr>
          <p:cNvPr id="38" name="OTLSHAPE_T_cb8b0044d6504c49b76ece170973002b_Shape"/>
          <p:cNvSpPr/>
          <p:nvPr>
            <p:custDataLst>
              <p:tags r:id="rId37"/>
            </p:custDataLst>
          </p:nvPr>
        </p:nvSpPr>
        <p:spPr>
          <a:xfrm>
            <a:off x="4083257" y="3342807"/>
            <a:ext cx="15621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TLSHAPE_T_cb8b0044d6504c49b76ece170973002b_StartDate"/>
          <p:cNvSpPr txBox="1"/>
          <p:nvPr>
            <p:custDataLst>
              <p:tags r:id="rId38"/>
            </p:custDataLst>
          </p:nvPr>
        </p:nvSpPr>
        <p:spPr>
          <a:xfrm>
            <a:off x="3547994" y="3367463"/>
            <a:ext cx="4953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7/1/2019</a:t>
            </a:r>
          </a:p>
        </p:txBody>
      </p:sp>
      <p:sp>
        <p:nvSpPr>
          <p:cNvPr id="40" name="OTLSHAPE_T_cb8b0044d6504c49b76ece170973002b_EndDate"/>
          <p:cNvSpPr txBox="1"/>
          <p:nvPr>
            <p:custDataLst>
              <p:tags r:id="rId39"/>
            </p:custDataLst>
          </p:nvPr>
        </p:nvSpPr>
        <p:spPr>
          <a:xfrm>
            <a:off x="5687538" y="3367463"/>
            <a:ext cx="5588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10/1/2019</a:t>
            </a:r>
          </a:p>
        </p:txBody>
      </p:sp>
      <p:sp>
        <p:nvSpPr>
          <p:cNvPr id="41" name="OTLSHAPE_T_cb8b0044d6504c49b76ece170973002b_Title"/>
          <p:cNvSpPr txBox="1"/>
          <p:nvPr>
            <p:custDataLst>
              <p:tags r:id="rId40"/>
            </p:custDataLst>
          </p:nvPr>
        </p:nvSpPr>
        <p:spPr>
          <a:xfrm>
            <a:off x="4417656" y="3359770"/>
            <a:ext cx="889000" cy="169277"/>
          </a:xfrm>
          <a:prstGeom prst="rect">
            <a:avLst/>
          </a:prstGeom>
          <a:noFill/>
        </p:spPr>
        <p:txBody>
          <a:bodyPr vert="horz" wrap="square" lIns="0" tIns="0" rIns="0" bIns="0" rtlCol="0" anchor="ctr" anchorCtr="0">
            <a:spAutoFit/>
          </a:bodyPr>
          <a:lstStyle/>
          <a:p>
            <a:pPr algn="ctr"/>
            <a:r>
              <a:rPr lang="en-CA" sz="1100" b="1" spc="-8" dirty="0">
                <a:solidFill>
                  <a:schemeClr val="dk1"/>
                </a:solidFill>
                <a:latin typeface="Calibri" panose="020F0502020204030204" pitchFamily="34" charset="0"/>
              </a:rPr>
              <a:t>Chapter 1 Draft</a:t>
            </a:r>
          </a:p>
        </p:txBody>
      </p:sp>
      <p:sp>
        <p:nvSpPr>
          <p:cNvPr id="42" name="OTLSHAPE_T_44f919760bcb45179d28195a054e2030_Shape"/>
          <p:cNvSpPr/>
          <p:nvPr>
            <p:custDataLst>
              <p:tags r:id="rId41"/>
            </p:custDataLst>
          </p:nvPr>
        </p:nvSpPr>
        <p:spPr>
          <a:xfrm>
            <a:off x="3298159" y="3780026"/>
            <a:ext cx="5461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TLSHAPE_T_44f919760bcb45179d28195a054e2030_StartDate"/>
          <p:cNvSpPr txBox="1"/>
          <p:nvPr>
            <p:custDataLst>
              <p:tags r:id="rId42"/>
            </p:custDataLst>
          </p:nvPr>
        </p:nvSpPr>
        <p:spPr>
          <a:xfrm>
            <a:off x="2698507" y="3804682"/>
            <a:ext cx="5588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5/15/2019</a:t>
            </a:r>
          </a:p>
        </p:txBody>
      </p:sp>
      <p:sp>
        <p:nvSpPr>
          <p:cNvPr id="44" name="OTLSHAPE_T_44f919760bcb45179d28195a054e2030_Title"/>
          <p:cNvSpPr txBox="1"/>
          <p:nvPr>
            <p:custDataLst>
              <p:tags r:id="rId43"/>
            </p:custDataLst>
          </p:nvPr>
        </p:nvSpPr>
        <p:spPr>
          <a:xfrm>
            <a:off x="3298159" y="3610128"/>
            <a:ext cx="762000" cy="169277"/>
          </a:xfrm>
          <a:prstGeom prst="rect">
            <a:avLst/>
          </a:prstGeom>
          <a:noFill/>
        </p:spPr>
        <p:txBody>
          <a:bodyPr vert="horz" wrap="square" lIns="0" tIns="0" rIns="0" bIns="0" rtlCol="0" anchor="ctr" anchorCtr="0">
            <a:spAutoFit/>
          </a:bodyPr>
          <a:lstStyle/>
          <a:p>
            <a:r>
              <a:rPr lang="en-CA" sz="1100" b="1" spc="-4">
                <a:solidFill>
                  <a:schemeClr val="dk1"/>
                </a:solidFill>
                <a:latin typeface="Calibri" panose="020F0502020204030204" pitchFamily="34" charset="0"/>
              </a:rPr>
              <a:t>Field Season </a:t>
            </a:r>
          </a:p>
        </p:txBody>
      </p:sp>
      <p:sp>
        <p:nvSpPr>
          <p:cNvPr id="45" name="OTLSHAPE_T_44f919760bcb45179d28195a054e2030_EndDate"/>
          <p:cNvSpPr txBox="1"/>
          <p:nvPr>
            <p:custDataLst>
              <p:tags r:id="rId44"/>
            </p:custDataLst>
          </p:nvPr>
        </p:nvSpPr>
        <p:spPr>
          <a:xfrm>
            <a:off x="3883482" y="3804682"/>
            <a:ext cx="5588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6/15/2019</a:t>
            </a:r>
          </a:p>
        </p:txBody>
      </p:sp>
      <p:sp>
        <p:nvSpPr>
          <p:cNvPr id="46" name="OTLSHAPE_T_e724dd8d556249d2b15ca8606496a3d7_Shape"/>
          <p:cNvSpPr/>
          <p:nvPr>
            <p:custDataLst>
              <p:tags r:id="rId45"/>
            </p:custDataLst>
          </p:nvPr>
        </p:nvSpPr>
        <p:spPr>
          <a:xfrm>
            <a:off x="5636749" y="4217245"/>
            <a:ext cx="15240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OTLSHAPE_T_e724dd8d556249d2b15ca8606496a3d7_StartDate"/>
          <p:cNvSpPr txBox="1"/>
          <p:nvPr>
            <p:custDataLst>
              <p:tags r:id="rId46"/>
            </p:custDataLst>
          </p:nvPr>
        </p:nvSpPr>
        <p:spPr>
          <a:xfrm>
            <a:off x="5037098" y="4241901"/>
            <a:ext cx="5588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10/2/2019</a:t>
            </a:r>
          </a:p>
        </p:txBody>
      </p:sp>
      <p:sp>
        <p:nvSpPr>
          <p:cNvPr id="48" name="OTLSHAPE_T_e724dd8d556249d2b15ca8606496a3d7_Title"/>
          <p:cNvSpPr txBox="1"/>
          <p:nvPr>
            <p:custDataLst>
              <p:tags r:id="rId47"/>
            </p:custDataLst>
          </p:nvPr>
        </p:nvSpPr>
        <p:spPr>
          <a:xfrm>
            <a:off x="5636749" y="4047348"/>
            <a:ext cx="2747397" cy="169277"/>
          </a:xfrm>
          <a:prstGeom prst="rect">
            <a:avLst/>
          </a:prstGeom>
          <a:noFill/>
        </p:spPr>
        <p:txBody>
          <a:bodyPr vert="horz" wrap="square" lIns="0" tIns="0" rIns="0" bIns="0" rtlCol="0" anchor="ctr" anchorCtr="0">
            <a:spAutoFit/>
          </a:bodyPr>
          <a:lstStyle/>
          <a:p>
            <a:r>
              <a:rPr lang="en-CA" sz="1100" b="1" spc="-6" dirty="0">
                <a:solidFill>
                  <a:schemeClr val="dk1"/>
                </a:solidFill>
                <a:latin typeface="Calibri" panose="020F0502020204030204" pitchFamily="34" charset="0"/>
              </a:rPr>
              <a:t>Camera trap data analysis and chapter 2 draft</a:t>
            </a:r>
          </a:p>
        </p:txBody>
      </p:sp>
      <p:sp>
        <p:nvSpPr>
          <p:cNvPr id="49" name="OTLSHAPE_T_e724dd8d556249d2b15ca8606496a3d7_EndDate"/>
          <p:cNvSpPr txBox="1"/>
          <p:nvPr>
            <p:custDataLst>
              <p:tags r:id="rId48"/>
            </p:custDataLst>
          </p:nvPr>
        </p:nvSpPr>
        <p:spPr>
          <a:xfrm>
            <a:off x="7207622" y="4241901"/>
            <a:ext cx="6223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12/31/2019</a:t>
            </a:r>
          </a:p>
        </p:txBody>
      </p:sp>
      <p:sp>
        <p:nvSpPr>
          <p:cNvPr id="50" name="OTLSHAPE_T_54c09a8423784dca8a3003e094dba598_Shape"/>
          <p:cNvSpPr/>
          <p:nvPr>
            <p:custDataLst>
              <p:tags r:id="rId49"/>
            </p:custDataLst>
          </p:nvPr>
        </p:nvSpPr>
        <p:spPr>
          <a:xfrm>
            <a:off x="4784834" y="4654463"/>
            <a:ext cx="508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OTLSHAPE_T_54c09a8423784dca8a3003e094dba598_StartDate"/>
          <p:cNvSpPr txBox="1"/>
          <p:nvPr>
            <p:custDataLst>
              <p:tags r:id="rId50"/>
            </p:custDataLst>
          </p:nvPr>
        </p:nvSpPr>
        <p:spPr>
          <a:xfrm>
            <a:off x="4185183" y="4679120"/>
            <a:ext cx="5588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8/12/2019</a:t>
            </a:r>
          </a:p>
        </p:txBody>
      </p:sp>
      <p:sp>
        <p:nvSpPr>
          <p:cNvPr id="52" name="OTLSHAPE_T_54c09a8423784dca8a3003e094dba598_Title"/>
          <p:cNvSpPr txBox="1"/>
          <p:nvPr>
            <p:custDataLst>
              <p:tags r:id="rId51"/>
            </p:custDataLst>
          </p:nvPr>
        </p:nvSpPr>
        <p:spPr>
          <a:xfrm>
            <a:off x="4784834" y="4484567"/>
            <a:ext cx="1320800" cy="169277"/>
          </a:xfrm>
          <a:prstGeom prst="rect">
            <a:avLst/>
          </a:prstGeom>
          <a:noFill/>
        </p:spPr>
        <p:txBody>
          <a:bodyPr vert="horz" wrap="square" lIns="0" tIns="0" rIns="0" bIns="0" rtlCol="0" anchor="ctr" anchorCtr="0">
            <a:spAutoFit/>
          </a:bodyPr>
          <a:lstStyle/>
          <a:p>
            <a:r>
              <a:rPr lang="en-CA" sz="1100" b="1" spc="-6">
                <a:solidFill>
                  <a:schemeClr val="dk1"/>
                </a:solidFill>
                <a:latin typeface="Calibri" panose="020F0502020204030204" pitchFamily="34" charset="0"/>
              </a:rPr>
              <a:t>Shelter data extracted </a:t>
            </a:r>
          </a:p>
        </p:txBody>
      </p:sp>
      <p:sp>
        <p:nvSpPr>
          <p:cNvPr id="53" name="OTLSHAPE_T_54c09a8423784dca8a3003e094dba598_EndDate"/>
          <p:cNvSpPr txBox="1"/>
          <p:nvPr>
            <p:custDataLst>
              <p:tags r:id="rId52"/>
            </p:custDataLst>
          </p:nvPr>
        </p:nvSpPr>
        <p:spPr>
          <a:xfrm>
            <a:off x="4886434" y="4756063"/>
            <a:ext cx="0" cy="153888"/>
          </a:xfrm>
          <a:prstGeom prst="rect">
            <a:avLst/>
          </a:prstGeom>
          <a:noFill/>
        </p:spPr>
        <p:txBody>
          <a:bodyPr vert="horz" wrap="square" lIns="0" tIns="0" rIns="0" bIns="0" rtlCol="0" anchor="ctr" anchorCtr="0">
            <a:spAutoFit/>
          </a:bodyPr>
          <a:lstStyle/>
          <a:p>
            <a:pPr algn="ctr"/>
            <a:endParaRPr lang="en-CA" sz="1000" spc="-22">
              <a:solidFill>
                <a:schemeClr val="dk2"/>
              </a:solidFill>
              <a:latin typeface="Calibri" panose="020F0502020204030204" pitchFamily="34" charset="0"/>
            </a:endParaRPr>
          </a:p>
        </p:txBody>
      </p:sp>
      <p:sp>
        <p:nvSpPr>
          <p:cNvPr id="54" name="OTLSHAPE_T_62f24b3840e0449d8eea4feb137f1b1e_Shape"/>
          <p:cNvSpPr/>
          <p:nvPr>
            <p:custDataLst>
              <p:tags r:id="rId53"/>
            </p:custDataLst>
          </p:nvPr>
        </p:nvSpPr>
        <p:spPr>
          <a:xfrm>
            <a:off x="1126610" y="5091682"/>
            <a:ext cx="2921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OTLSHAPE_T_62f24b3840e0449d8eea4feb137f1b1e_StartDate"/>
          <p:cNvSpPr txBox="1"/>
          <p:nvPr>
            <p:custDataLst>
              <p:tags r:id="rId54"/>
            </p:custDataLst>
          </p:nvPr>
        </p:nvSpPr>
        <p:spPr>
          <a:xfrm>
            <a:off x="591348" y="5116338"/>
            <a:ext cx="4953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1/5/2019</a:t>
            </a:r>
          </a:p>
        </p:txBody>
      </p:sp>
      <p:sp>
        <p:nvSpPr>
          <p:cNvPr id="56" name="OTLSHAPE_T_62f24b3840e0449d8eea4feb137f1b1e_Title"/>
          <p:cNvSpPr txBox="1"/>
          <p:nvPr>
            <p:custDataLst>
              <p:tags r:id="rId55"/>
            </p:custDataLst>
          </p:nvPr>
        </p:nvSpPr>
        <p:spPr>
          <a:xfrm>
            <a:off x="1126610" y="4921784"/>
            <a:ext cx="1333500" cy="169277"/>
          </a:xfrm>
          <a:prstGeom prst="rect">
            <a:avLst/>
          </a:prstGeom>
          <a:noFill/>
        </p:spPr>
        <p:txBody>
          <a:bodyPr vert="horz" wrap="square" lIns="0" tIns="0" rIns="0" bIns="0" rtlCol="0" anchor="ctr" anchorCtr="0">
            <a:spAutoFit/>
          </a:bodyPr>
          <a:lstStyle/>
          <a:p>
            <a:r>
              <a:rPr lang="en-CA" sz="1100" b="1" spc="-6">
                <a:solidFill>
                  <a:schemeClr val="dk1"/>
                </a:solidFill>
                <a:latin typeface="Calibri" panose="020F0502020204030204" pitchFamily="34" charset="0"/>
              </a:rPr>
              <a:t>Prelim. data collection </a:t>
            </a:r>
          </a:p>
        </p:txBody>
      </p:sp>
      <p:sp>
        <p:nvSpPr>
          <p:cNvPr id="57" name="OTLSHAPE_T_62f24b3840e0449d8eea4feb137f1b1e_EndDate"/>
          <p:cNvSpPr txBox="1"/>
          <p:nvPr>
            <p:custDataLst>
              <p:tags r:id="rId56"/>
            </p:custDataLst>
          </p:nvPr>
        </p:nvSpPr>
        <p:spPr>
          <a:xfrm>
            <a:off x="1461370" y="5116338"/>
            <a:ext cx="5588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1/21/2019</a:t>
            </a:r>
          </a:p>
        </p:txBody>
      </p:sp>
      <p:sp>
        <p:nvSpPr>
          <p:cNvPr id="58" name="OTLSHAPE_T_f2e152979dab48f8b85a5fd0f29abd88_Shape"/>
          <p:cNvSpPr/>
          <p:nvPr>
            <p:custDataLst>
              <p:tags r:id="rId57"/>
            </p:custDataLst>
          </p:nvPr>
        </p:nvSpPr>
        <p:spPr>
          <a:xfrm>
            <a:off x="7156833" y="5358382"/>
            <a:ext cx="30607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OTLSHAPE_T_f2e152979dab48f8b85a5fd0f29abd88_StartDate"/>
          <p:cNvSpPr txBox="1"/>
          <p:nvPr>
            <p:custDataLst>
              <p:tags r:id="rId58"/>
            </p:custDataLst>
          </p:nvPr>
        </p:nvSpPr>
        <p:spPr>
          <a:xfrm>
            <a:off x="6621572" y="5383038"/>
            <a:ext cx="4953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1/1/2020</a:t>
            </a:r>
          </a:p>
        </p:txBody>
      </p:sp>
      <p:sp>
        <p:nvSpPr>
          <p:cNvPr id="60" name="OTLSHAPE_T_f2e152979dab48f8b85a5fd0f29abd88_EndDate"/>
          <p:cNvSpPr txBox="1"/>
          <p:nvPr>
            <p:custDataLst>
              <p:tags r:id="rId59"/>
            </p:custDataLst>
          </p:nvPr>
        </p:nvSpPr>
        <p:spPr>
          <a:xfrm>
            <a:off x="10264494" y="5383038"/>
            <a:ext cx="495300" cy="153888"/>
          </a:xfrm>
          <a:prstGeom prst="rect">
            <a:avLst/>
          </a:prstGeom>
          <a:noFill/>
        </p:spPr>
        <p:txBody>
          <a:bodyPr vert="horz" wrap="square" lIns="0" tIns="0" rIns="0" bIns="0" rtlCol="0" anchor="ctr" anchorCtr="0">
            <a:spAutoFit/>
          </a:bodyPr>
          <a:lstStyle/>
          <a:p>
            <a:pPr algn="ctr"/>
            <a:r>
              <a:rPr lang="en-CA" sz="1000" spc="-8">
                <a:solidFill>
                  <a:schemeClr val="dk2"/>
                </a:solidFill>
                <a:latin typeface="Calibri" panose="020F0502020204030204" pitchFamily="34" charset="0"/>
              </a:rPr>
              <a:t>7/1/2020</a:t>
            </a:r>
          </a:p>
        </p:txBody>
      </p:sp>
      <p:sp>
        <p:nvSpPr>
          <p:cNvPr id="61" name="OTLSHAPE_T_f2e152979dab48f8b85a5fd0f29abd88_Title"/>
          <p:cNvSpPr txBox="1"/>
          <p:nvPr>
            <p:custDataLst>
              <p:tags r:id="rId60"/>
            </p:custDataLst>
          </p:nvPr>
        </p:nvSpPr>
        <p:spPr>
          <a:xfrm>
            <a:off x="7734224" y="5375344"/>
            <a:ext cx="1905000" cy="169277"/>
          </a:xfrm>
          <a:prstGeom prst="rect">
            <a:avLst/>
          </a:prstGeom>
          <a:noFill/>
        </p:spPr>
        <p:txBody>
          <a:bodyPr vert="horz" wrap="square" lIns="0" tIns="0" rIns="0" bIns="0" rtlCol="0" anchor="ctr" anchorCtr="0">
            <a:spAutoFit/>
          </a:bodyPr>
          <a:lstStyle/>
          <a:p>
            <a:pPr algn="ctr"/>
            <a:r>
              <a:rPr lang="en-CA" sz="1100" b="1" spc="-4" dirty="0">
                <a:solidFill>
                  <a:schemeClr val="dk1"/>
                </a:solidFill>
                <a:latin typeface="Calibri" panose="020F0502020204030204" pitchFamily="34" charset="0"/>
              </a:rPr>
              <a:t>Chapter 3 data analysis and draft</a:t>
            </a:r>
          </a:p>
        </p:txBody>
      </p:sp>
      <p:sp>
        <p:nvSpPr>
          <p:cNvPr id="62" name="Rectangle 61"/>
          <p:cNvSpPr/>
          <p:nvPr/>
        </p:nvSpPr>
        <p:spPr>
          <a:xfrm>
            <a:off x="1629333" y="270196"/>
            <a:ext cx="1919115" cy="646331"/>
          </a:xfrm>
          <a:prstGeom prst="rect">
            <a:avLst/>
          </a:prstGeom>
        </p:spPr>
        <p:txBody>
          <a:bodyPr wrap="none">
            <a:spAutoFit/>
          </a:bodyPr>
          <a:lstStyle/>
          <a:p>
            <a:r>
              <a:rPr lang="en-CA" sz="3600" b="1" dirty="0"/>
              <a:t>Timeline</a:t>
            </a:r>
            <a:endParaRPr lang="en-CA" sz="3600" dirty="0"/>
          </a:p>
        </p:txBody>
      </p:sp>
    </p:spTree>
    <p:extLst>
      <p:ext uri="{BB962C8B-B14F-4D97-AF65-F5344CB8AC3E}">
        <p14:creationId xmlns:p14="http://schemas.microsoft.com/office/powerpoint/2010/main" val="1445463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333" y="270197"/>
            <a:ext cx="10293036" cy="646331"/>
          </a:xfrm>
          <a:prstGeom prst="rect">
            <a:avLst/>
          </a:prstGeom>
        </p:spPr>
        <p:txBody>
          <a:bodyPr wrap="square">
            <a:spAutoFit/>
          </a:bodyPr>
          <a:lstStyle/>
          <a:p>
            <a:r>
              <a:rPr lang="en-CA" sz="3600" b="1" dirty="0"/>
              <a:t>Background</a:t>
            </a:r>
            <a:endParaRPr lang="en-CA" sz="3600" dirty="0"/>
          </a:p>
        </p:txBody>
      </p:sp>
      <p:sp>
        <p:nvSpPr>
          <p:cNvPr id="4" name="Content Placeholder 3"/>
          <p:cNvSpPr>
            <a:spLocks noGrp="1"/>
          </p:cNvSpPr>
          <p:nvPr>
            <p:ph idx="1"/>
          </p:nvPr>
        </p:nvSpPr>
        <p:spPr>
          <a:xfrm>
            <a:off x="1514292" y="2484121"/>
            <a:ext cx="4901500" cy="5018474"/>
          </a:xfrm>
        </p:spPr>
        <p:txBody>
          <a:bodyPr>
            <a:normAutofit fontScale="85000" lnSpcReduction="20000"/>
          </a:bodyPr>
          <a:lstStyle/>
          <a:p>
            <a:r>
              <a:rPr lang="en-CA" sz="2800" dirty="0"/>
              <a:t>Competition switches to facilitation under stressful environmental conditions-SGH (Bertness and Callaway 1994).</a:t>
            </a:r>
          </a:p>
          <a:p>
            <a:r>
              <a:rPr lang="en-CA" sz="2800" dirty="0"/>
              <a:t>Climate as a stressor is typically not explored, nor reported properly.</a:t>
            </a:r>
          </a:p>
          <a:p>
            <a:r>
              <a:rPr lang="en-CA" sz="2800" dirty="0"/>
              <a:t>Drylands are home to many, rare endemic species.</a:t>
            </a:r>
          </a:p>
          <a:p>
            <a:r>
              <a:rPr lang="en-CA" sz="2800" dirty="0"/>
              <a:t>For small animals, deserts are extremely heterogeneous at fine scales.</a:t>
            </a:r>
          </a:p>
          <a:p>
            <a:r>
              <a:rPr lang="en-CA" sz="2800" dirty="0"/>
              <a:t>Thus, climate data </a:t>
            </a:r>
            <a:r>
              <a:rPr lang="en-CA" sz="2800" dirty="0" smtClean="0"/>
              <a:t>are </a:t>
            </a:r>
            <a:r>
              <a:rPr lang="en-CA" sz="2800" dirty="0"/>
              <a:t>needed at a macro and micro </a:t>
            </a:r>
            <a:r>
              <a:rPr lang="en-CA" sz="2800" dirty="0" smtClean="0"/>
              <a:t>scale.</a:t>
            </a:r>
            <a:endParaRPr lang="en-CA" sz="2800" dirty="0"/>
          </a:p>
          <a:p>
            <a:endParaRPr lang="en-CA" dirty="0" smtClean="0"/>
          </a:p>
          <a:p>
            <a:endParaRPr lang="en-CA" dirty="0"/>
          </a:p>
          <a:p>
            <a:endParaRPr lang="en-CA" dirty="0" smtClean="0"/>
          </a:p>
          <a:p>
            <a:endParaRPr lang="en-CA" dirty="0"/>
          </a:p>
          <a:p>
            <a:endParaRPr lang="en-CA" dirty="0" smtClean="0"/>
          </a:p>
          <a:p>
            <a:endParaRPr lang="en-CA" dirty="0" smtClean="0"/>
          </a:p>
        </p:txBody>
      </p:sp>
      <p:sp>
        <p:nvSpPr>
          <p:cNvPr id="5" name="Rectangle 4"/>
          <p:cNvSpPr/>
          <p:nvPr/>
        </p:nvSpPr>
        <p:spPr>
          <a:xfrm>
            <a:off x="9911881" y="5124757"/>
            <a:ext cx="2010487" cy="369332"/>
          </a:xfrm>
          <a:prstGeom prst="rect">
            <a:avLst/>
          </a:prstGeom>
        </p:spPr>
        <p:txBody>
          <a:bodyPr wrap="none">
            <a:spAutoFit/>
          </a:bodyPr>
          <a:lstStyle/>
          <a:p>
            <a:pPr algn="r"/>
            <a:r>
              <a:rPr lang="en-CA" i="1" dirty="0"/>
              <a:t>Ephedra californica </a:t>
            </a:r>
            <a:endParaRPr lang="en-CA"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069" y="1436994"/>
            <a:ext cx="5572299" cy="3687763"/>
          </a:xfrm>
          <a:prstGeom prst="rect">
            <a:avLst/>
          </a:prstGeom>
        </p:spPr>
      </p:pic>
    </p:spTree>
    <p:extLst>
      <p:ext uri="{BB962C8B-B14F-4D97-AF65-F5344CB8AC3E}">
        <p14:creationId xmlns:p14="http://schemas.microsoft.com/office/powerpoint/2010/main" val="3965740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1" y="2237882"/>
            <a:ext cx="10438059" cy="4482958"/>
          </a:xfrm>
        </p:spPr>
        <p:txBody>
          <a:bodyPr>
            <a:normAutofit/>
          </a:bodyPr>
          <a:lstStyle/>
          <a:p>
            <a:pPr marL="0" indent="0">
              <a:buNone/>
            </a:pPr>
            <a:r>
              <a:rPr lang="en-CA" b="1" dirty="0" smtClean="0"/>
              <a:t>Purpose: </a:t>
            </a:r>
            <a:r>
              <a:rPr lang="en-CA" dirty="0" smtClean="0"/>
              <a:t>To Identify the relevant literature using camera traps to examine species richness and diversity as an index of sampling effort.</a:t>
            </a:r>
          </a:p>
          <a:p>
            <a:pPr marL="0" indent="0">
              <a:buNone/>
            </a:pPr>
            <a:endParaRPr lang="en-CA" dirty="0"/>
          </a:p>
          <a:p>
            <a:pPr marL="0" indent="0">
              <a:buNone/>
            </a:pPr>
            <a:r>
              <a:rPr lang="en-CA" b="1" dirty="0" smtClean="0"/>
              <a:t>Questions: </a:t>
            </a:r>
          </a:p>
          <a:p>
            <a:pPr>
              <a:buFont typeface="Arial" panose="020B0604020202020204" pitchFamily="34" charset="0"/>
              <a:buChar char="•"/>
            </a:pPr>
            <a:r>
              <a:rPr lang="en-CA" dirty="0" smtClean="0"/>
              <a:t>How many hours, days, or months are needed to estimate species richness and diversity in a given ecosystem using a camera trapping tool? </a:t>
            </a:r>
          </a:p>
          <a:p>
            <a:pPr>
              <a:buFont typeface="Arial" panose="020B0604020202020204" pitchFamily="34" charset="0"/>
              <a:buChar char="•"/>
            </a:pPr>
            <a:r>
              <a:rPr lang="en-CA" dirty="0" smtClean="0"/>
              <a:t>What taxa are usually recorded?</a:t>
            </a:r>
          </a:p>
          <a:p>
            <a:pPr>
              <a:buFont typeface="Arial" panose="020B0604020202020204" pitchFamily="34" charset="0"/>
              <a:buChar char="•"/>
            </a:pPr>
            <a:r>
              <a:rPr lang="en-CA" dirty="0" smtClean="0"/>
              <a:t>Does the temperature of the study period function as a covariate when predicting species richness?</a:t>
            </a:r>
          </a:p>
          <a:p>
            <a:pPr marL="0" indent="0">
              <a:buNone/>
            </a:pPr>
            <a:endParaRPr lang="en-CA" b="1" dirty="0"/>
          </a:p>
        </p:txBody>
      </p:sp>
      <p:sp>
        <p:nvSpPr>
          <p:cNvPr id="4" name="Rectangle 3"/>
          <p:cNvSpPr/>
          <p:nvPr/>
        </p:nvSpPr>
        <p:spPr>
          <a:xfrm>
            <a:off x="1629333" y="270196"/>
            <a:ext cx="10293036" cy="1754326"/>
          </a:xfrm>
          <a:prstGeom prst="rect">
            <a:avLst/>
          </a:prstGeom>
        </p:spPr>
        <p:txBody>
          <a:bodyPr wrap="square">
            <a:spAutoFit/>
          </a:bodyPr>
          <a:lstStyle/>
          <a:p>
            <a:r>
              <a:rPr lang="en-CA" sz="3600" b="1" dirty="0"/>
              <a:t>CH1: A picture is worth a thousand hours: A systematic review of camera trap papers to test for reported sampling effort. </a:t>
            </a:r>
            <a:endParaRPr lang="en-CA" sz="3600" dirty="0"/>
          </a:p>
        </p:txBody>
      </p:sp>
    </p:spTree>
    <p:extLst>
      <p:ext uri="{BB962C8B-B14F-4D97-AF65-F5344CB8AC3E}">
        <p14:creationId xmlns:p14="http://schemas.microsoft.com/office/powerpoint/2010/main" val="4131482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p:cNvSpPr>
            <a:spLocks noChangeArrowheads="1"/>
          </p:cNvSpPr>
          <p:nvPr/>
        </p:nvSpPr>
        <p:spPr bwMode="auto">
          <a:xfrm>
            <a:off x="3520440" y="123210"/>
            <a:ext cx="2228850" cy="1438275"/>
          </a:xfrm>
          <a:prstGeom prst="rect">
            <a:avLst/>
          </a:prstGeom>
          <a:solidFill>
            <a:srgbClr val="FFFFFF"/>
          </a:solidFill>
          <a:ln w="9525">
            <a:solidFill>
              <a:srgbClr val="000000"/>
            </a:solid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Papers obtained through database searching (Web of Science) Keywords:</a:t>
            </a:r>
            <a:endPar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Camera* Trap* AND Richness*, Diversity*, and Rarefaction* Curve*</a:t>
            </a:r>
            <a:endPar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
            </a:r>
            <a:r>
              <a:rPr kumimoji="0" lang="en-US" altLang="en-US" sz="11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515)</a:t>
            </a:r>
            <a:endPar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AutoShape 3"/>
          <p:cNvSpPr>
            <a:spLocks noChangeArrowheads="1"/>
          </p:cNvSpPr>
          <p:nvPr/>
        </p:nvSpPr>
        <p:spPr bwMode="auto">
          <a:xfrm rot="-5400000">
            <a:off x="2034540" y="3825260"/>
            <a:ext cx="1371600" cy="323850"/>
          </a:xfrm>
          <a:prstGeom prst="roundRect">
            <a:avLst>
              <a:gd name="adj" fmla="val 16667"/>
            </a:avLst>
          </a:prstGeom>
          <a:solidFill>
            <a:srgbClr val="CCECFF"/>
          </a:solidFill>
          <a:ln w="9525">
            <a:solidFill>
              <a:srgbClr val="000000"/>
            </a:solidFill>
            <a:round/>
            <a:headEnd/>
            <a:tailEnd/>
          </a:ln>
        </p:spPr>
        <p:txBody>
          <a:bodyPr vert="horz" wrap="square" lIns="45720" tIns="45720" rIns="4572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Screening</a:t>
            </a:r>
            <a:endParaRPr kumimoji="0" lang="en-US" altLang="en-US" sz="1300" b="0" i="0" u="none" strike="noStrike" cap="none" normalizeH="0" baseline="0" dirty="0" smtClean="0">
              <a:ln>
                <a:noFill/>
              </a:ln>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AutoShape 4"/>
          <p:cNvSpPr>
            <a:spLocks noChangeArrowheads="1"/>
          </p:cNvSpPr>
          <p:nvPr/>
        </p:nvSpPr>
        <p:spPr bwMode="auto">
          <a:xfrm rot="-5400000">
            <a:off x="2052796" y="5740579"/>
            <a:ext cx="1371600" cy="344488"/>
          </a:xfrm>
          <a:prstGeom prst="roundRect">
            <a:avLst>
              <a:gd name="adj" fmla="val 16667"/>
            </a:avLst>
          </a:prstGeom>
          <a:solidFill>
            <a:srgbClr val="CCECFF"/>
          </a:solidFill>
          <a:ln w="9525">
            <a:solidFill>
              <a:srgbClr val="000000"/>
            </a:solidFill>
            <a:round/>
            <a:headEnd/>
            <a:tailEnd/>
          </a:ln>
        </p:spPr>
        <p:txBody>
          <a:bodyPr vert="horz" wrap="square" lIns="45720" tIns="45720" rIns="4572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Included</a:t>
            </a:r>
            <a:endParaRPr kumimoji="0" lang="en-US" altLang="en-US" sz="1300" b="0" i="0" u="none" strike="noStrike" cap="none" normalizeH="0" baseline="0" dirty="0" smtClean="0">
              <a:ln>
                <a:noFill/>
              </a:ln>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AutoShape 5"/>
          <p:cNvSpPr>
            <a:spLocks noChangeArrowheads="1"/>
          </p:cNvSpPr>
          <p:nvPr/>
        </p:nvSpPr>
        <p:spPr bwMode="auto">
          <a:xfrm rot="-5400000">
            <a:off x="2049621" y="2208392"/>
            <a:ext cx="1371600" cy="296862"/>
          </a:xfrm>
          <a:prstGeom prst="roundRect">
            <a:avLst>
              <a:gd name="adj" fmla="val 16667"/>
            </a:avLst>
          </a:prstGeom>
          <a:solidFill>
            <a:srgbClr val="CCECFF"/>
          </a:solidFill>
          <a:ln w="9525">
            <a:solidFill>
              <a:srgbClr val="000000"/>
            </a:solidFill>
            <a:round/>
            <a:headEnd/>
            <a:tailEnd/>
          </a:ln>
        </p:spPr>
        <p:txBody>
          <a:bodyPr vert="horz" wrap="square" lIns="45720" tIns="45720" rIns="4572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Eligibility</a:t>
            </a:r>
            <a:endParaRPr kumimoji="0" lang="en-US" altLang="en-US" sz="1300" b="0" i="0" u="none" strike="noStrike" cap="none" normalizeH="0" baseline="0" dirty="0" smtClean="0">
              <a:ln>
                <a:noFill/>
              </a:ln>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31" name="AutoShape 6"/>
          <p:cNvCxnSpPr>
            <a:cxnSpLocks noChangeShapeType="1"/>
          </p:cNvCxnSpPr>
          <p:nvPr/>
        </p:nvCxnSpPr>
        <p:spPr bwMode="auto">
          <a:xfrm>
            <a:off x="5530215" y="2049165"/>
            <a:ext cx="0" cy="457200"/>
          </a:xfrm>
          <a:prstGeom prst="straightConnector1">
            <a:avLst/>
          </a:prstGeom>
          <a:noFill/>
          <a:ln w="9525">
            <a:solidFill>
              <a:srgbClr val="000000"/>
            </a:solidFill>
            <a:round/>
            <a:headEnd/>
            <a:tailEnd type="triangle" w="med" len="med"/>
          </a:ln>
          <a:effectLst/>
          <a:extLst>
            <a:ext uri="{909E8E84-426E-40dd-AFC4-6F175D3DCCD1}">
              <a14:hiddenFill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noFill/>
              </a14:hiddenFill>
            </a:ext>
            <a:ext uri="{AF507438-7753-43e0-B8FC-AC1667EBCBE1}">
              <a14:hiddenEffects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effectLst>
                  <a:outerShdw dist="35921" dir="2700000" algn="ctr" rotWithShape="0">
                    <a:srgbClr val="CCCCCC"/>
                  </a:outerShdw>
                </a:effectLst>
              </a14:hiddenEffects>
            </a:ext>
          </a:extLst>
        </p:spPr>
      </p:cxnSp>
      <p:cxnSp>
        <p:nvCxnSpPr>
          <p:cNvPr id="32" name="AutoShape 7"/>
          <p:cNvCxnSpPr>
            <a:cxnSpLocks noChangeShapeType="1"/>
          </p:cNvCxnSpPr>
          <p:nvPr/>
        </p:nvCxnSpPr>
        <p:spPr bwMode="auto">
          <a:xfrm>
            <a:off x="6673215" y="1237635"/>
            <a:ext cx="0" cy="457200"/>
          </a:xfrm>
          <a:prstGeom prst="straightConnector1">
            <a:avLst/>
          </a:prstGeom>
          <a:noFill/>
          <a:ln w="9525">
            <a:solidFill>
              <a:srgbClr val="000000"/>
            </a:solidFill>
            <a:round/>
            <a:headEnd/>
            <a:tailEnd type="triangle" w="med" len="med"/>
          </a:ln>
          <a:effectLst/>
          <a:extLst>
            <a:ext uri="{909E8E84-426E-40dd-AFC4-6F175D3DCCD1}">
              <a14:hiddenFill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noFill/>
              </a14:hiddenFill>
            </a:ext>
            <a:ext uri="{AF507438-7753-43e0-B8FC-AC1667EBCBE1}">
              <a14:hiddenEffects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effectLst>
                  <a:outerShdw dist="35921" dir="2700000" algn="ctr" rotWithShape="0">
                    <a:srgbClr val="CCCCCC"/>
                  </a:outerShdw>
                </a:effectLst>
              </a14:hiddenEffects>
            </a:ext>
          </a:extLst>
        </p:spPr>
      </p:cxnSp>
      <p:sp>
        <p:nvSpPr>
          <p:cNvPr id="33" name="AutoShape 8"/>
          <p:cNvSpPr>
            <a:spLocks noChangeArrowheads="1"/>
          </p:cNvSpPr>
          <p:nvPr/>
        </p:nvSpPr>
        <p:spPr bwMode="auto">
          <a:xfrm rot="-5400000">
            <a:off x="2049621" y="632004"/>
            <a:ext cx="1371600" cy="296862"/>
          </a:xfrm>
          <a:prstGeom prst="roundRect">
            <a:avLst>
              <a:gd name="adj" fmla="val 16667"/>
            </a:avLst>
          </a:prstGeom>
          <a:solidFill>
            <a:srgbClr val="CCECFF"/>
          </a:solidFill>
          <a:ln w="9525">
            <a:solidFill>
              <a:srgbClr val="000000"/>
            </a:solidFill>
            <a:round/>
            <a:headEnd/>
            <a:tailEnd/>
          </a:ln>
        </p:spPr>
        <p:txBody>
          <a:bodyPr vert="horz" wrap="square" lIns="45720" tIns="45720" rIns="4572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Identification</a:t>
            </a:r>
            <a:endParaRPr kumimoji="0" lang="en-US" altLang="en-US" sz="1300" b="0" i="0" u="none" strike="noStrike" cap="none" normalizeH="0" baseline="0" dirty="0" smtClean="0">
              <a:ln>
                <a:noFill/>
              </a:ln>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9"/>
          <p:cNvSpPr>
            <a:spLocks noChangeArrowheads="1"/>
          </p:cNvSpPr>
          <p:nvPr/>
        </p:nvSpPr>
        <p:spPr bwMode="auto">
          <a:xfrm>
            <a:off x="5931853" y="548660"/>
            <a:ext cx="2484437" cy="747713"/>
          </a:xfrm>
          <a:prstGeom prst="rect">
            <a:avLst/>
          </a:prstGeom>
          <a:solidFill>
            <a:srgbClr val="FFFFFF"/>
          </a:solidFill>
          <a:ln w="9525">
            <a:solidFill>
              <a:srgbClr val="000000"/>
            </a:solid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Papers obtained from other sources, such as book chapter bibliographies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10"/>
          <p:cNvSpPr>
            <a:spLocks noChangeArrowheads="1"/>
          </p:cNvSpPr>
          <p:nvPr/>
        </p:nvSpPr>
        <p:spPr bwMode="auto">
          <a:xfrm>
            <a:off x="4372927" y="1942485"/>
            <a:ext cx="2771775" cy="571500"/>
          </a:xfrm>
          <a:prstGeom prst="rect">
            <a:avLst/>
          </a:prstGeom>
          <a:solidFill>
            <a:srgbClr val="FFFFFF"/>
          </a:solidFill>
          <a:ln w="9525">
            <a:solidFill>
              <a:srgbClr val="000000"/>
            </a:solid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Records after duplicates removed </a:t>
            </a:r>
            <a:b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 397)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11"/>
          <p:cNvSpPr>
            <a:spLocks noChangeArrowheads="1"/>
          </p:cNvSpPr>
          <p:nvPr/>
        </p:nvSpPr>
        <p:spPr bwMode="auto">
          <a:xfrm>
            <a:off x="4914265" y="2826088"/>
            <a:ext cx="1670050" cy="704850"/>
          </a:xfrm>
          <a:prstGeom prst="rect">
            <a:avLst/>
          </a:prstGeom>
          <a:solidFill>
            <a:srgbClr val="FFFFFF"/>
          </a:solidFill>
          <a:ln w="9525">
            <a:solidFill>
              <a:srgbClr val="000000"/>
            </a:solid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Records screened by abstract (n = 397)</a:t>
            </a:r>
            <a:b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
            <a:b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7" name="Rectangle 12"/>
          <p:cNvSpPr>
            <a:spLocks noChangeArrowheads="1"/>
          </p:cNvSpPr>
          <p:nvPr/>
        </p:nvSpPr>
        <p:spPr bwMode="auto">
          <a:xfrm>
            <a:off x="7277100" y="2764810"/>
            <a:ext cx="1866900" cy="1066800"/>
          </a:xfrm>
          <a:prstGeom prst="rect">
            <a:avLst/>
          </a:prstGeom>
          <a:solidFill>
            <a:srgbClr val="FFFFFF"/>
          </a:solidFill>
          <a:ln w="9525">
            <a:solidFill>
              <a:srgbClr val="000000"/>
            </a:solid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Records excluded for: relevance, review, opinion or idea paper, focus on one spices, qualitative, not English.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13"/>
          <p:cNvSpPr>
            <a:spLocks noChangeArrowheads="1"/>
          </p:cNvSpPr>
          <p:nvPr/>
        </p:nvSpPr>
        <p:spPr bwMode="auto">
          <a:xfrm>
            <a:off x="4901565" y="3886855"/>
            <a:ext cx="1714500" cy="685800"/>
          </a:xfrm>
          <a:prstGeom prst="rect">
            <a:avLst/>
          </a:prstGeom>
          <a:solidFill>
            <a:srgbClr val="FFFFFF"/>
          </a:solidFill>
          <a:ln w="9525">
            <a:solidFill>
              <a:srgbClr val="000000"/>
            </a:solid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Full-text articles assessed for eligibility (n = 252)</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9" name="Rectangle 14"/>
          <p:cNvSpPr>
            <a:spLocks noChangeArrowheads="1"/>
          </p:cNvSpPr>
          <p:nvPr/>
        </p:nvSpPr>
        <p:spPr bwMode="auto">
          <a:xfrm>
            <a:off x="7277100" y="4036396"/>
            <a:ext cx="1866900" cy="1093789"/>
          </a:xfrm>
          <a:prstGeom prst="rect">
            <a:avLst/>
          </a:prstGeom>
          <a:solidFill>
            <a:srgbClr val="FFFFFF"/>
          </a:solidFill>
          <a:ln w="9525">
            <a:solidFill>
              <a:srgbClr val="000000"/>
            </a:solid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Full-text articles excluded: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 reporting richness or diversity, number of records, and any measure of duration.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15"/>
          <p:cNvSpPr>
            <a:spLocks noChangeArrowheads="1"/>
          </p:cNvSpPr>
          <p:nvPr/>
        </p:nvSpPr>
        <p:spPr bwMode="auto">
          <a:xfrm>
            <a:off x="4901565" y="4884122"/>
            <a:ext cx="1714500" cy="638175"/>
          </a:xfrm>
          <a:prstGeom prst="rect">
            <a:avLst/>
          </a:prstGeom>
          <a:solidFill>
            <a:srgbClr val="FFFFFF"/>
          </a:solidFill>
          <a:ln w="9525">
            <a:solidFill>
              <a:srgbClr val="000000"/>
            </a:solid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Include in synthesis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41" name="AutoShape 17"/>
          <p:cNvCxnSpPr>
            <a:cxnSpLocks noChangeShapeType="1"/>
          </p:cNvCxnSpPr>
          <p:nvPr/>
        </p:nvCxnSpPr>
        <p:spPr bwMode="auto">
          <a:xfrm>
            <a:off x="4631055" y="1561485"/>
            <a:ext cx="0" cy="381000"/>
          </a:xfrm>
          <a:prstGeom prst="straightConnector1">
            <a:avLst/>
          </a:prstGeom>
          <a:noFill/>
          <a:ln w="9525">
            <a:solidFill>
              <a:srgbClr val="000000"/>
            </a:solidFill>
            <a:round/>
            <a:headEnd/>
            <a:tailEnd type="triangle" w="med" len="med"/>
          </a:ln>
          <a:effectLst/>
          <a:extLst>
            <a:ext uri="{909E8E84-426E-40dd-AFC4-6F175D3DCCD1}">
              <a14:hiddenFill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noFill/>
              </a14:hiddenFill>
            </a:ext>
            <a:ext uri="{AF507438-7753-43e0-B8FC-AC1667EBCBE1}">
              <a14:hiddenEffects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effectLst>
                  <a:outerShdw dist="35921" dir="2700000" algn="ctr" rotWithShape="0">
                    <a:srgbClr val="CCCCCC"/>
                  </a:outerShdw>
                </a:effectLst>
              </a14:hiddenEffects>
            </a:ext>
          </a:extLst>
        </p:spPr>
      </p:cxnSp>
      <p:cxnSp>
        <p:nvCxnSpPr>
          <p:cNvPr id="42" name="AutoShape 18"/>
          <p:cNvCxnSpPr>
            <a:cxnSpLocks noChangeShapeType="1"/>
          </p:cNvCxnSpPr>
          <p:nvPr/>
        </p:nvCxnSpPr>
        <p:spPr bwMode="auto">
          <a:xfrm>
            <a:off x="5749290" y="2513985"/>
            <a:ext cx="0" cy="276225"/>
          </a:xfrm>
          <a:prstGeom prst="straightConnector1">
            <a:avLst/>
          </a:prstGeom>
          <a:noFill/>
          <a:ln w="9525">
            <a:solidFill>
              <a:srgbClr val="000000"/>
            </a:solidFill>
            <a:round/>
            <a:headEnd/>
            <a:tailEnd type="triangle" w="med" len="med"/>
          </a:ln>
          <a:effectLst/>
          <a:extLst>
            <a:ext uri="{909E8E84-426E-40dd-AFC4-6F175D3DCCD1}">
              <a14:hiddenFill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noFill/>
              </a14:hiddenFill>
            </a:ext>
            <a:ext uri="{AF507438-7753-43e0-B8FC-AC1667EBCBE1}">
              <a14:hiddenEffects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effectLst>
                  <a:outerShdw dist="35921" dir="2700000" algn="ctr" rotWithShape="0">
                    <a:srgbClr val="CCCCCC"/>
                  </a:outerShdw>
                </a:effectLst>
              </a14:hiddenEffects>
            </a:ext>
          </a:extLst>
        </p:spPr>
      </p:cxnSp>
      <p:cxnSp>
        <p:nvCxnSpPr>
          <p:cNvPr id="43" name="AutoShape 19"/>
          <p:cNvCxnSpPr>
            <a:cxnSpLocks noChangeShapeType="1"/>
          </p:cNvCxnSpPr>
          <p:nvPr/>
        </p:nvCxnSpPr>
        <p:spPr bwMode="auto">
          <a:xfrm>
            <a:off x="5749290" y="3530938"/>
            <a:ext cx="0" cy="342900"/>
          </a:xfrm>
          <a:prstGeom prst="straightConnector1">
            <a:avLst/>
          </a:prstGeom>
          <a:noFill/>
          <a:ln w="9525">
            <a:solidFill>
              <a:srgbClr val="000000"/>
            </a:solidFill>
            <a:round/>
            <a:headEnd/>
            <a:tailEnd type="triangle" w="med" len="med"/>
          </a:ln>
          <a:effectLst/>
          <a:extLst>
            <a:ext uri="{909E8E84-426E-40dd-AFC4-6F175D3DCCD1}">
              <a14:hiddenFill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noFill/>
              </a14:hiddenFill>
            </a:ext>
            <a:ext uri="{AF507438-7753-43e0-B8FC-AC1667EBCBE1}">
              <a14:hiddenEffects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effectLst>
                  <a:outerShdw dist="35921" dir="2700000" algn="ctr" rotWithShape="0">
                    <a:srgbClr val="CCCCCC"/>
                  </a:outerShdw>
                </a:effectLst>
              </a14:hiddenEffects>
            </a:ext>
          </a:extLst>
        </p:spPr>
      </p:cxnSp>
      <p:cxnSp>
        <p:nvCxnSpPr>
          <p:cNvPr id="44" name="AutoShape 20"/>
          <p:cNvCxnSpPr>
            <a:cxnSpLocks noChangeShapeType="1"/>
          </p:cNvCxnSpPr>
          <p:nvPr/>
        </p:nvCxnSpPr>
        <p:spPr bwMode="auto">
          <a:xfrm>
            <a:off x="6673215" y="6040140"/>
            <a:ext cx="0" cy="342900"/>
          </a:xfrm>
          <a:prstGeom prst="straightConnector1">
            <a:avLst/>
          </a:prstGeom>
          <a:noFill/>
          <a:ln w="9525">
            <a:solidFill>
              <a:srgbClr val="000000"/>
            </a:solidFill>
            <a:round/>
            <a:headEnd/>
            <a:tailEnd type="triangle" w="med" len="med"/>
          </a:ln>
          <a:effectLst/>
          <a:extLst>
            <a:ext uri="{909E8E84-426E-40dd-AFC4-6F175D3DCCD1}">
              <a14:hiddenFill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noFill/>
              </a14:hiddenFill>
            </a:ext>
            <a:ext uri="{AF507438-7753-43e0-B8FC-AC1667EBCBE1}">
              <a14:hiddenEffects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effectLst>
                  <a:outerShdw dist="35921" dir="2700000" algn="ctr" rotWithShape="0">
                    <a:srgbClr val="CCCCCC"/>
                  </a:outerShdw>
                </a:effectLst>
              </a14:hiddenEffects>
            </a:ext>
          </a:extLst>
        </p:spPr>
      </p:cxnSp>
      <p:cxnSp>
        <p:nvCxnSpPr>
          <p:cNvPr id="45" name="AutoShape 21"/>
          <p:cNvCxnSpPr>
            <a:cxnSpLocks noChangeShapeType="1"/>
          </p:cNvCxnSpPr>
          <p:nvPr/>
        </p:nvCxnSpPr>
        <p:spPr bwMode="auto">
          <a:xfrm>
            <a:off x="6616700" y="3301385"/>
            <a:ext cx="660400" cy="0"/>
          </a:xfrm>
          <a:prstGeom prst="straightConnector1">
            <a:avLst/>
          </a:prstGeom>
          <a:noFill/>
          <a:ln w="9525">
            <a:solidFill>
              <a:srgbClr val="000000"/>
            </a:solidFill>
            <a:round/>
            <a:headEnd/>
            <a:tailEnd type="triangle" w="med" len="med"/>
          </a:ln>
          <a:effectLst/>
          <a:extLst>
            <a:ext uri="{909E8E84-426E-40dd-AFC4-6F175D3DCCD1}">
              <a14:hiddenFill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noFill/>
              </a14:hiddenFill>
            </a:ext>
            <a:ext uri="{AF507438-7753-43e0-B8FC-AC1667EBCBE1}">
              <a14:hiddenEffects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effectLst>
                  <a:outerShdw dist="35921" dir="2700000" algn="ctr" rotWithShape="0">
                    <a:srgbClr val="CCCCCC"/>
                  </a:outerShdw>
                </a:effectLst>
              </a14:hiddenEffects>
            </a:ext>
          </a:extLst>
        </p:spPr>
      </p:cxnSp>
      <p:cxnSp>
        <p:nvCxnSpPr>
          <p:cNvPr id="46" name="AutoShape 22"/>
          <p:cNvCxnSpPr>
            <a:cxnSpLocks noChangeShapeType="1"/>
          </p:cNvCxnSpPr>
          <p:nvPr/>
        </p:nvCxnSpPr>
        <p:spPr bwMode="auto">
          <a:xfrm>
            <a:off x="6616065" y="4336435"/>
            <a:ext cx="600075" cy="635"/>
          </a:xfrm>
          <a:prstGeom prst="straightConnector1">
            <a:avLst/>
          </a:prstGeom>
          <a:noFill/>
          <a:ln w="9525">
            <a:solidFill>
              <a:srgbClr val="000000"/>
            </a:solidFill>
            <a:round/>
            <a:headEnd/>
            <a:tailEnd type="triangle" w="med" len="med"/>
          </a:ln>
          <a:effectLst/>
          <a:extLst>
            <a:ext uri="{909E8E84-426E-40dd-AFC4-6F175D3DCCD1}">
              <a14:hiddenFill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noFill/>
              </a14:hiddenFill>
            </a:ext>
            <a:ext uri="{AF507438-7753-43e0-B8FC-AC1667EBCBE1}">
              <a14:hiddenEffects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effectLst>
                  <a:outerShdw dist="35921" dir="2700000" algn="ctr" rotWithShape="0">
                    <a:srgbClr val="CCCCCC"/>
                  </a:outerShdw>
                </a:effectLst>
              </a14:hiddenEffects>
            </a:ext>
          </a:extLst>
        </p:spPr>
      </p:cxnSp>
      <p:sp>
        <p:nvSpPr>
          <p:cNvPr id="47" name="Rectangle 26"/>
          <p:cNvSpPr>
            <a:spLocks noChangeArrowheads="1"/>
          </p:cNvSpPr>
          <p:nvPr/>
        </p:nvSpPr>
        <p:spPr bwMode="auto">
          <a:xfrm>
            <a:off x="3834765" y="5579765"/>
            <a:ext cx="5105400" cy="1095375"/>
          </a:xfrm>
          <a:prstGeom prst="rect">
            <a:avLst/>
          </a:prstGeom>
          <a:solidFill>
            <a:srgbClr val="FFFFFF"/>
          </a:solidFill>
          <a:ln w="9525">
            <a:solidFill>
              <a:srgbClr val="000000"/>
            </a:solidFill>
            <a:miter lim="800000"/>
            <a:headEnd/>
            <a:tailEnd/>
          </a:ln>
        </p:spPr>
        <p:txBody>
          <a:bodyPr vert="horz" wrap="square" lIns="91440" tIns="91440" rIns="91440" bIns="9144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Extracted data: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Location (lat, long), duration.hours, duration.months, camera trap days, number of records, animal richness, scientific name, year, number of cameras, number of sites, month of study, type of ecosystem, study design, and some measure of temperature for study period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Rectangle 58"/>
          <p:cNvSpPr>
            <a:spLocks noChangeArrowheads="1"/>
          </p:cNvSpPr>
          <p:nvPr/>
        </p:nvSpPr>
        <p:spPr bwMode="auto">
          <a:xfrm>
            <a:off x="3063240" y="-260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9" name="Rectangle 72"/>
          <p:cNvSpPr>
            <a:spLocks noChangeArrowheads="1"/>
          </p:cNvSpPr>
          <p:nvPr/>
        </p:nvSpPr>
        <p:spPr bwMode="auto">
          <a:xfrm>
            <a:off x="3063240" y="196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cxnSp>
        <p:nvCxnSpPr>
          <p:cNvPr id="50" name="AutoShape 18"/>
          <p:cNvCxnSpPr>
            <a:cxnSpLocks noChangeShapeType="1"/>
          </p:cNvCxnSpPr>
          <p:nvPr/>
        </p:nvCxnSpPr>
        <p:spPr bwMode="auto">
          <a:xfrm>
            <a:off x="5749290" y="4583290"/>
            <a:ext cx="0" cy="276225"/>
          </a:xfrm>
          <a:prstGeom prst="straightConnector1">
            <a:avLst/>
          </a:prstGeom>
          <a:noFill/>
          <a:ln w="9525">
            <a:solidFill>
              <a:srgbClr val="000000"/>
            </a:solidFill>
            <a:round/>
            <a:headEnd/>
            <a:tailEnd type="triangle" w="med" len="med"/>
          </a:ln>
          <a:effectLst/>
          <a:extLst>
            <a:ext uri="{909E8E84-426E-40dd-AFC4-6F175D3DCCD1}">
              <a14:hiddenFill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noFill/>
              </a14:hiddenFill>
            </a:ext>
            <a:ext uri="{AF507438-7753-43e0-B8FC-AC1667EBCBE1}">
              <a14:hiddenEffects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effectLst>
                  <a:outerShdw dist="35921" dir="2700000" algn="ctr" rotWithShape="0">
                    <a:srgbClr val="CCCCCC"/>
                  </a:outerShdw>
                </a:effectLst>
              </a14:hiddenEffects>
            </a:ext>
          </a:extLst>
        </p:spPr>
      </p:cxnSp>
      <p:sp>
        <p:nvSpPr>
          <p:cNvPr id="51" name="Rectangle 50"/>
          <p:cNvSpPr/>
          <p:nvPr/>
        </p:nvSpPr>
        <p:spPr>
          <a:xfrm>
            <a:off x="9144000" y="5751810"/>
            <a:ext cx="3048000" cy="923330"/>
          </a:xfrm>
          <a:prstGeom prst="rect">
            <a:avLst/>
          </a:prstGeom>
        </p:spPr>
        <p:txBody>
          <a:bodyPr wrap="square">
            <a:spAutoFit/>
          </a:bodyPr>
          <a:lstStyle/>
          <a:p>
            <a:r>
              <a:rPr lang="en-CA" dirty="0"/>
              <a:t>PRISMA diagram (Moher et al. 2009). Keyword search done on January 27</a:t>
            </a:r>
            <a:r>
              <a:rPr lang="en-CA" baseline="30000" dirty="0"/>
              <a:t>th</a:t>
            </a:r>
            <a:r>
              <a:rPr lang="en-CA" dirty="0"/>
              <a:t>, 2019.</a:t>
            </a:r>
          </a:p>
        </p:txBody>
      </p:sp>
    </p:spTree>
    <p:extLst>
      <p:ext uri="{BB962C8B-B14F-4D97-AF65-F5344CB8AC3E}">
        <p14:creationId xmlns:p14="http://schemas.microsoft.com/office/powerpoint/2010/main" val="2904276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333" y="270196"/>
            <a:ext cx="4042069" cy="646331"/>
          </a:xfrm>
          <a:prstGeom prst="rect">
            <a:avLst/>
          </a:prstGeom>
        </p:spPr>
        <p:txBody>
          <a:bodyPr wrap="none">
            <a:spAutoFit/>
          </a:bodyPr>
          <a:lstStyle/>
          <a:p>
            <a:r>
              <a:rPr lang="en-CA" sz="3600" b="1" dirty="0" smtClean="0"/>
              <a:t>Preliminary Results</a:t>
            </a:r>
            <a:endParaRPr lang="en-CA" sz="3600" dirty="0"/>
          </a:p>
        </p:txBody>
      </p:sp>
      <p:sp>
        <p:nvSpPr>
          <p:cNvPr id="3" name="Content Placeholder 2"/>
          <p:cNvSpPr txBox="1">
            <a:spLocks/>
          </p:cNvSpPr>
          <p:nvPr/>
        </p:nvSpPr>
        <p:spPr>
          <a:xfrm>
            <a:off x="1453831" y="1247282"/>
            <a:ext cx="4217571" cy="4482958"/>
          </a:xfrm>
          <a:prstGeom prst="rect">
            <a:avLst/>
          </a:prstGeom>
        </p:spPr>
        <p:txBody>
          <a:bodyPr>
            <a:normAutofit/>
          </a:bodyPr>
          <a:lstStyle>
            <a:lvl1pPr marL="285753" indent="-285753" algn="l" defTabSz="457206"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60" indent="-285753" algn="l" defTabSz="457206"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65" indent="-285753" algn="l" defTabSz="457206"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69" indent="-171452" algn="l" defTabSz="457206"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75" indent="-171452"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32"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37"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43"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48"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CA" dirty="0" smtClean="0"/>
              <a:t>515 studies were selected</a:t>
            </a:r>
          </a:p>
          <a:p>
            <a:r>
              <a:rPr lang="en-CA" dirty="0" smtClean="0"/>
              <a:t>397 when duplicates were removed</a:t>
            </a:r>
          </a:p>
          <a:p>
            <a:r>
              <a:rPr lang="en-CA" dirty="0" smtClean="0"/>
              <a:t>Most papers were wildlife monitoring or agricultural studies</a:t>
            </a:r>
          </a:p>
          <a:p>
            <a:r>
              <a:rPr lang="en-CA" dirty="0" smtClean="0"/>
              <a:t>Data is being extracted from 252 articles </a:t>
            </a:r>
          </a:p>
        </p:txBody>
      </p:sp>
      <p:pic>
        <p:nvPicPr>
          <p:cNvPr id="8" name="Picture 7"/>
          <p:cNvPicPr>
            <a:picLocks noChangeAspect="1"/>
          </p:cNvPicPr>
          <p:nvPr/>
        </p:nvPicPr>
        <p:blipFill>
          <a:blip r:embed="rId2"/>
          <a:stretch>
            <a:fillRect/>
          </a:stretch>
        </p:blipFill>
        <p:spPr>
          <a:xfrm>
            <a:off x="5547360" y="1247282"/>
            <a:ext cx="6443472" cy="4602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7801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2125" y="288302"/>
            <a:ext cx="10459453" cy="646331"/>
          </a:xfrm>
          <a:prstGeom prst="rect">
            <a:avLst/>
          </a:prstGeom>
        </p:spPr>
        <p:txBody>
          <a:bodyPr wrap="square">
            <a:spAutoFit/>
          </a:bodyPr>
          <a:lstStyle/>
          <a:p>
            <a:r>
              <a:rPr lang="en-CA" sz="3600" b="1" dirty="0" smtClean="0"/>
              <a:t>CH2: Plant animal interactions and microclimate.</a:t>
            </a:r>
            <a:endParaRPr lang="en-CA" sz="3600" dirty="0"/>
          </a:p>
        </p:txBody>
      </p:sp>
      <p:sp>
        <p:nvSpPr>
          <p:cNvPr id="3" name="Content Placeholder 2"/>
          <p:cNvSpPr txBox="1">
            <a:spLocks/>
          </p:cNvSpPr>
          <p:nvPr/>
        </p:nvSpPr>
        <p:spPr>
          <a:xfrm>
            <a:off x="1582821" y="1355566"/>
            <a:ext cx="10438059" cy="4482958"/>
          </a:xfrm>
          <a:prstGeom prst="rect">
            <a:avLst/>
          </a:prstGeom>
        </p:spPr>
        <p:txBody>
          <a:bodyPr>
            <a:normAutofit/>
          </a:bodyPr>
          <a:lstStyle>
            <a:lvl1pPr marL="285753" indent="-285753" algn="l" defTabSz="457206"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60" indent="-285753" algn="l" defTabSz="457206"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65" indent="-285753" algn="l" defTabSz="457206"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69" indent="-171452" algn="l" defTabSz="457206"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75" indent="-171452"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32"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37"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43"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48" indent="-228603" algn="l" defTabSz="457206"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CA" b="1" dirty="0" smtClean="0"/>
              <a:t>Purpose: </a:t>
            </a:r>
            <a:r>
              <a:rPr lang="en-CA" dirty="0" smtClean="0"/>
              <a:t>To examine whether animal association patterns with shrubs are explained by microsite level fluctuations in temperature and light.</a:t>
            </a:r>
          </a:p>
          <a:p>
            <a:pPr marL="0" indent="0">
              <a:buNone/>
            </a:pPr>
            <a:r>
              <a:rPr lang="en-CA" b="1" dirty="0" smtClean="0"/>
              <a:t>Hypothesis: </a:t>
            </a:r>
            <a:r>
              <a:rPr lang="en-CA" dirty="0"/>
              <a:t>Shrubs act as thermal refuges for many desert animals by reducing temperature, reducing the amplitude of variation in </a:t>
            </a:r>
            <a:r>
              <a:rPr lang="en-CA" dirty="0" smtClean="0"/>
              <a:t>microclimate</a:t>
            </a:r>
            <a:r>
              <a:rPr lang="en-CA" dirty="0"/>
              <a:t>, and reducing solar radiation</a:t>
            </a:r>
            <a:r>
              <a:rPr lang="en-CA" dirty="0" smtClean="0"/>
              <a:t>.</a:t>
            </a:r>
          </a:p>
          <a:p>
            <a:pPr marL="0" indent="0">
              <a:buNone/>
            </a:pPr>
            <a:endParaRPr lang="en-CA" dirty="0"/>
          </a:p>
          <a:p>
            <a:pPr marL="0" indent="0">
              <a:buNone/>
            </a:pPr>
            <a:endParaRPr lang="en-CA" dirty="0"/>
          </a:p>
          <a:p>
            <a:pPr marL="0" indent="0">
              <a:buFont typeface="Arial"/>
              <a:buNone/>
            </a:pPr>
            <a:endParaRPr lang="en-CA" b="1" dirty="0"/>
          </a:p>
        </p:txBody>
      </p:sp>
    </p:spTree>
    <p:extLst>
      <p:ext uri="{BB962C8B-B14F-4D97-AF65-F5344CB8AC3E}">
        <p14:creationId xmlns:p14="http://schemas.microsoft.com/office/powerpoint/2010/main" val="399140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carrizo plain national monument map"/>
          <p:cNvPicPr>
            <a:picLocks noChangeAspect="1" noChangeArrowheads="1"/>
          </p:cNvPicPr>
          <p:nvPr/>
        </p:nvPicPr>
        <p:blipFill rotWithShape="1">
          <a:blip r:embed="rId3">
            <a:extLst>
              <a:ext uri="{28A0092B-C50C-407E-A947-70E740481C1C}">
                <a14:useLocalDpi xmlns:a14="http://schemas.microsoft.com/office/drawing/2010/main" val="0"/>
              </a:ext>
            </a:extLst>
          </a:blip>
          <a:srcRect l="21357" r="7822"/>
          <a:stretch/>
        </p:blipFill>
        <p:spPr bwMode="auto">
          <a:xfrm>
            <a:off x="3118250" y="85530"/>
            <a:ext cx="7315201" cy="64188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Oval 2"/>
          <p:cNvSpPr/>
          <p:nvPr/>
        </p:nvSpPr>
        <p:spPr>
          <a:xfrm>
            <a:off x="7123890" y="3654633"/>
            <a:ext cx="309282" cy="2958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p:cNvSpPr/>
          <p:nvPr/>
        </p:nvSpPr>
        <p:spPr>
          <a:xfrm>
            <a:off x="7559229" y="4001973"/>
            <a:ext cx="309282" cy="2958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p:cNvSpPr/>
          <p:nvPr/>
        </p:nvSpPr>
        <p:spPr>
          <a:xfrm>
            <a:off x="7406219" y="3548243"/>
            <a:ext cx="277640" cy="338554"/>
          </a:xfrm>
          <a:prstGeom prst="rect">
            <a:avLst/>
          </a:prstGeom>
        </p:spPr>
        <p:txBody>
          <a:bodyPr wrap="none">
            <a:spAutoFit/>
          </a:bodyPr>
          <a:lstStyle/>
          <a:p>
            <a:r>
              <a:rPr lang="en-CA" sz="1600" dirty="0"/>
              <a:t>3</a:t>
            </a:r>
          </a:p>
        </p:txBody>
      </p:sp>
      <p:sp>
        <p:nvSpPr>
          <p:cNvPr id="9" name="Rectangle 8"/>
          <p:cNvSpPr/>
          <p:nvPr/>
        </p:nvSpPr>
        <p:spPr>
          <a:xfrm>
            <a:off x="7868355" y="3887368"/>
            <a:ext cx="290464" cy="338554"/>
          </a:xfrm>
          <a:prstGeom prst="rect">
            <a:avLst/>
          </a:prstGeom>
        </p:spPr>
        <p:txBody>
          <a:bodyPr wrap="none">
            <a:spAutoFit/>
          </a:bodyPr>
          <a:lstStyle/>
          <a:p>
            <a:r>
              <a:rPr lang="en-CA" sz="1600" dirty="0" smtClean="0"/>
              <a:t>4</a:t>
            </a:r>
            <a:endParaRPr lang="en-CA" sz="1600" dirty="0"/>
          </a:p>
        </p:txBody>
      </p:sp>
      <p:sp>
        <p:nvSpPr>
          <p:cNvPr id="5" name="Rectangle 4"/>
          <p:cNvSpPr/>
          <p:nvPr/>
        </p:nvSpPr>
        <p:spPr>
          <a:xfrm>
            <a:off x="10433451" y="6319666"/>
            <a:ext cx="1741759" cy="369332"/>
          </a:xfrm>
          <a:prstGeom prst="rect">
            <a:avLst/>
          </a:prstGeom>
        </p:spPr>
        <p:txBody>
          <a:bodyPr wrap="none">
            <a:spAutoFit/>
          </a:bodyPr>
          <a:lstStyle/>
          <a:p>
            <a:r>
              <a:rPr lang="en-CA" dirty="0" smtClean="0"/>
              <a:t>(Google </a:t>
            </a:r>
            <a:r>
              <a:rPr lang="en-CA" dirty="0"/>
              <a:t>Images)</a:t>
            </a:r>
          </a:p>
        </p:txBody>
      </p:sp>
    </p:spTree>
    <p:extLst>
      <p:ext uri="{BB962C8B-B14F-4D97-AF65-F5344CB8AC3E}">
        <p14:creationId xmlns:p14="http://schemas.microsoft.com/office/powerpoint/2010/main" val="38781871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0</TotalTime>
  <Words>911</Words>
  <Application>Microsoft Office PowerPoint</Application>
  <PresentationFormat>Widescreen</PresentationFormat>
  <Paragraphs>162</Paragraphs>
  <Slides>25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Corbel</vt:lpstr>
      <vt:lpstr>Times New Roman</vt:lpstr>
      <vt:lpstr>Parallax</vt:lpstr>
      <vt:lpstr>Micro to macroclimatic scaling effects on foundation plant species interaction with vertebrate  protégé species.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2014-11-18T23:21:56Z</dcterms:created>
  <dcterms:modified xsi:type="dcterms:W3CDTF">2019-04-05T01:02:50Z</dcterms:modified>
</cp:coreProperties>
</file>