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64E"/>
    <a:srgbClr val="84C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857D-243B-4DFC-97F3-7BA1677538DA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364B-2476-4B0F-9980-EB669AA04C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70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Examining microclimatic effects on vertebrate interactions with foundational plant species.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C364B-2476-4B0F-9980-EB669AA04C9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03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7E6-F40C-4203-9496-497C3A07DA8F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024-A3DE-4A9B-A7F3-8DD00449BA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34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7E6-F40C-4203-9496-497C3A07DA8F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024-A3DE-4A9B-A7F3-8DD00449BA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81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7E6-F40C-4203-9496-497C3A07DA8F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024-A3DE-4A9B-A7F3-8DD00449BA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85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7E6-F40C-4203-9496-497C3A07DA8F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024-A3DE-4A9B-A7F3-8DD00449BA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91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7E6-F40C-4203-9496-497C3A07DA8F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024-A3DE-4A9B-A7F3-8DD00449BA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05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7E6-F40C-4203-9496-497C3A07DA8F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024-A3DE-4A9B-A7F3-8DD00449BA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29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7E6-F40C-4203-9496-497C3A07DA8F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024-A3DE-4A9B-A7F3-8DD00449BA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92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7E6-F40C-4203-9496-497C3A07DA8F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024-A3DE-4A9B-A7F3-8DD00449BA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927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7E6-F40C-4203-9496-497C3A07DA8F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024-A3DE-4A9B-A7F3-8DD00449BA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18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7E6-F40C-4203-9496-497C3A07DA8F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024-A3DE-4A9B-A7F3-8DD00449BA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13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7E6-F40C-4203-9496-497C3A07DA8F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024-A3DE-4A9B-A7F3-8DD00449BA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34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E7E6-F40C-4203-9496-497C3A07DA8F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0024-A3DE-4A9B-A7F3-8DD00449BA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83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09516" y="306021"/>
            <a:ext cx="81704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400" b="1" dirty="0" smtClean="0">
                <a:latin typeface="Franklin Gothic Heavy" panose="020B0903020102020204" pitchFamily="34" charset="0"/>
              </a:rPr>
              <a:t>Micro </a:t>
            </a:r>
            <a:r>
              <a:rPr lang="en-CA" sz="5400" b="1" dirty="0">
                <a:latin typeface="Franklin Gothic Heavy" panose="020B0903020102020204" pitchFamily="34" charset="0"/>
              </a:rPr>
              <a:t>to macroclimatic scaling effects on foundation plant species interaction with vertebrate protégé species. </a:t>
            </a:r>
            <a:endParaRPr lang="en-CA" sz="5400" dirty="0">
              <a:latin typeface="Franklin Gothic Heavy" panose="020B0903020102020204" pitchFamily="34" charset="0"/>
            </a:endParaRPr>
          </a:p>
          <a:p>
            <a:endParaRPr lang="en-CA" sz="5400" dirty="0">
              <a:latin typeface="Franklin Gothic Heavy" panose="020B0903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516" y="51516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dirty="0" smtClean="0">
              <a:latin typeface="Franklin Gothic Heavy" panose="020B0903020102020204" pitchFamily="34" charset="0"/>
            </a:endParaRPr>
          </a:p>
          <a:p>
            <a:r>
              <a:rPr lang="en-CA" dirty="0" smtClean="0">
                <a:latin typeface="Franklin Gothic Heavy" panose="020B0903020102020204" pitchFamily="34" charset="0"/>
              </a:rPr>
              <a:t>Nargol Ghazian</a:t>
            </a:r>
          </a:p>
          <a:p>
            <a:r>
              <a:rPr lang="en-CA" dirty="0" smtClean="0">
                <a:latin typeface="Franklin Gothic Heavy" panose="020B0903020102020204" pitchFamily="34" charset="0"/>
              </a:rPr>
              <a:t>Spring 2019 </a:t>
            </a:r>
            <a:endParaRPr lang="en-CA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9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440412" y="391952"/>
            <a:ext cx="25731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400" b="1" dirty="0" smtClean="0">
                <a:latin typeface="Franklin Gothic Heavy" panose="020B0903020102020204" pitchFamily="34" charset="0"/>
              </a:rPr>
              <a:t>Timeline </a:t>
            </a:r>
            <a:endParaRPr lang="en-CA" sz="4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89958"/>
              </p:ext>
            </p:extLst>
          </p:nvPr>
        </p:nvGraphicFramePr>
        <p:xfrm>
          <a:off x="2901666" y="1149079"/>
          <a:ext cx="6388668" cy="35099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8602"/>
                <a:gridCol w="5180066"/>
              </a:tblGrid>
              <a:tr h="503499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Chapter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Title</a:t>
                      </a:r>
                      <a:endParaRPr lang="en-CA" sz="2000" dirty="0"/>
                    </a:p>
                  </a:txBody>
                  <a:tcPr/>
                </a:tc>
              </a:tr>
              <a:tr h="122486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1</a:t>
                      </a:r>
                      <a:endParaRPr lang="en-C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 picture is worth</a:t>
                      </a:r>
                      <a:r>
                        <a:rPr lang="en-CA" sz="2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 thousand hours: A systematic review of camera trap papers to test for reported sampling effort. 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90807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2</a:t>
                      </a:r>
                      <a:endParaRPr lang="en-C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Plant-animal interactions and microclimate. </a:t>
                      </a:r>
                      <a:endParaRPr lang="en-CA" sz="2000" dirty="0"/>
                    </a:p>
                  </a:txBody>
                  <a:tcPr/>
                </a:tc>
              </a:tr>
              <a:tr h="890807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3</a:t>
                      </a:r>
                      <a:endParaRPr lang="en-C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The importance</a:t>
                      </a:r>
                      <a:r>
                        <a:rPr lang="en-CA" sz="2000" baseline="0" dirty="0" smtClean="0"/>
                        <a:t> of microclimatic refuges in deserts via shelters.</a:t>
                      </a:r>
                      <a:endParaRPr lang="en-CA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996287" y="5663821"/>
            <a:ext cx="1044053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28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3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63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Nargol Ghazian</dc:creator>
  <cp:lastModifiedBy>Nargol Ghazian</cp:lastModifiedBy>
  <cp:revision>8</cp:revision>
  <dcterms:created xsi:type="dcterms:W3CDTF">2019-03-29T16:41:52Z</dcterms:created>
  <dcterms:modified xsi:type="dcterms:W3CDTF">2019-04-01T23:57:18Z</dcterms:modified>
</cp:coreProperties>
</file>