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F5DA-C150-4A18-8BB3-8C95D464EA41}" type="datetimeFigureOut">
              <a:rPr lang="en-CA" smtClean="0"/>
              <a:t>2021-04-14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D6688-283A-4223-AFAA-10281F6B109D}" type="slidenum">
              <a:rPr lang="en-CA" smtClean="0"/>
              <a:t>‹#›</a:t>
            </a:fld>
            <a:endParaRPr lang="en-CA"/>
          </a:p>
        </p:txBody>
      </p:sp>
    </p:spTree>
    <p:extLst>
      <p:ext uri="{BB962C8B-B14F-4D97-AF65-F5344CB8AC3E}">
        <p14:creationId xmlns:p14="http://schemas.microsoft.com/office/powerpoint/2010/main" val="135402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58D6688-283A-4223-AFAA-10281F6B109D}" type="slidenum">
              <a:rPr lang="en-CA" smtClean="0"/>
              <a:t>1</a:t>
            </a:fld>
            <a:endParaRPr lang="en-CA"/>
          </a:p>
        </p:txBody>
      </p:sp>
    </p:spTree>
    <p:extLst>
      <p:ext uri="{BB962C8B-B14F-4D97-AF65-F5344CB8AC3E}">
        <p14:creationId xmlns:p14="http://schemas.microsoft.com/office/powerpoint/2010/main" val="264554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(Moher</a:t>
            </a:r>
            <a:r>
              <a:rPr lang="en-CA" baseline="0" dirty="0" smtClean="0"/>
              <a:t> et al. 2009)</a:t>
            </a:r>
            <a:endParaRPr lang="en-CA" dirty="0"/>
          </a:p>
        </p:txBody>
      </p:sp>
      <p:sp>
        <p:nvSpPr>
          <p:cNvPr id="4" name="Slide Number Placeholder 3"/>
          <p:cNvSpPr>
            <a:spLocks noGrp="1"/>
          </p:cNvSpPr>
          <p:nvPr>
            <p:ph type="sldNum" sz="quarter" idx="10"/>
          </p:nvPr>
        </p:nvSpPr>
        <p:spPr/>
        <p:txBody>
          <a:bodyPr/>
          <a:lstStyle/>
          <a:p>
            <a:fld id="{958D6688-283A-4223-AFAA-10281F6B109D}" type="slidenum">
              <a:rPr lang="en-CA" smtClean="0"/>
              <a:t>5</a:t>
            </a:fld>
            <a:endParaRPr lang="en-CA"/>
          </a:p>
        </p:txBody>
      </p:sp>
    </p:spTree>
    <p:extLst>
      <p:ext uri="{BB962C8B-B14F-4D97-AF65-F5344CB8AC3E}">
        <p14:creationId xmlns:p14="http://schemas.microsoft.com/office/powerpoint/2010/main" val="2437864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58D6688-283A-4223-AFAA-10281F6B109D}" type="slidenum">
              <a:rPr lang="en-CA" smtClean="0"/>
              <a:t>8</a:t>
            </a:fld>
            <a:endParaRPr lang="en-CA"/>
          </a:p>
        </p:txBody>
      </p:sp>
    </p:spTree>
    <p:extLst>
      <p:ext uri="{BB962C8B-B14F-4D97-AF65-F5344CB8AC3E}">
        <p14:creationId xmlns:p14="http://schemas.microsoft.com/office/powerpoint/2010/main" val="327272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cap="all" spc="201" baseline="0">
                <a:solidFill>
                  <a:schemeClr val="tx2"/>
                </a:solidFill>
                <a:latin typeface="+mj-lt"/>
              </a:defRPr>
            </a:lvl1pPr>
            <a:lvl2pPr marL="457206" indent="0" algn="ctr">
              <a:buNone/>
              <a:defRPr sz="2400"/>
            </a:lvl2pPr>
            <a:lvl3pPr marL="914411" indent="0" algn="ctr">
              <a:buNone/>
              <a:defRPr sz="2400"/>
            </a:lvl3pPr>
            <a:lvl4pPr marL="1371617" indent="0" algn="ctr">
              <a:buNone/>
              <a:defRPr sz="2000"/>
            </a:lvl4pPr>
            <a:lvl5pPr marL="1828823" indent="0" algn="ctr">
              <a:buNone/>
              <a:defRPr sz="2000"/>
            </a:lvl5pPr>
            <a:lvl6pPr marL="2286029" indent="0" algn="ctr">
              <a:buNone/>
              <a:defRPr sz="2000"/>
            </a:lvl6pPr>
            <a:lvl7pPr marL="2743234" indent="0" algn="ctr">
              <a:buNone/>
              <a:defRPr sz="2000"/>
            </a:lvl7pPr>
            <a:lvl8pPr marL="3200440" indent="0" algn="ctr">
              <a:buNone/>
              <a:defRPr sz="2000"/>
            </a:lvl8pPr>
            <a:lvl9pPr marL="3657646"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ECE392-09B2-41FF-B6C3-10EFB64FDDA3}"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571882-A6C2-45BF-BEEF-9372ED508EFC}" type="slidenum">
              <a:rPr lang="en-CA" smtClean="0"/>
              <a:t>‹#›</a:t>
            </a:fld>
            <a:endParaRPr lang="en-CA"/>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5113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CE392-09B2-41FF-B6C3-10EFB64FDDA3}"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16666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CE392-09B2-41FF-B6C3-10EFB64FDDA3}"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801486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CE392-09B2-41FF-B6C3-10EFB64FDDA3}"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20167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1" baseline="0">
                <a:solidFill>
                  <a:schemeClr val="tx2"/>
                </a:solidFill>
                <a:latin typeface="+mj-lt"/>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CE392-09B2-41FF-B6C3-10EFB64FDDA3}" type="datetimeFigureOut">
              <a:rPr lang="en-CA" smtClean="0"/>
              <a:t>2021-04-14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571882-A6C2-45BF-BEEF-9372ED508EFC}" type="slidenum">
              <a:rPr lang="en-CA" smtClean="0"/>
              <a:t>‹#›</a:t>
            </a:fld>
            <a:endParaRPr lang="en-CA"/>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043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CE392-09B2-41FF-B6C3-10EFB64FDDA3}" type="datetimeFigureOut">
              <a:rPr lang="en-CA" smtClean="0"/>
              <a:t>2021-04-14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133988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ECE392-09B2-41FF-B6C3-10EFB64FDDA3}" type="datetimeFigureOut">
              <a:rPr lang="en-CA" smtClean="0"/>
              <a:t>2021-04-14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340378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ECE392-09B2-41FF-B6C3-10EFB64FDDA3}" type="datetimeFigureOut">
              <a:rPr lang="en-CA" smtClean="0"/>
              <a:t>2021-04-14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191078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E392-09B2-41FF-B6C3-10EFB64FDDA3}" type="datetimeFigureOut">
              <a:rPr lang="en-CA" smtClean="0"/>
              <a:t>2021-04-14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330142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2"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1" y="6459786"/>
            <a:ext cx="2618510" cy="365125"/>
          </a:xfrm>
        </p:spPr>
        <p:txBody>
          <a:bodyPr/>
          <a:lstStyle>
            <a:lvl1pPr algn="l">
              <a:defRPr/>
            </a:lvl1pPr>
          </a:lstStyle>
          <a:p>
            <a:fld id="{EBECE392-09B2-41FF-B6C3-10EFB64FDDA3}" type="datetimeFigureOut">
              <a:rPr lang="en-CA" smtClean="0"/>
              <a:t>2021-04-14</a:t>
            </a:fld>
            <a:endParaRPr lang="en-CA"/>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571882-A6C2-45BF-BEEF-9372ED508EFC}" type="slidenum">
              <a:rPr lang="en-CA" smtClean="0"/>
              <a:t>‹#›</a:t>
            </a:fld>
            <a:endParaRPr lang="en-CA"/>
          </a:p>
        </p:txBody>
      </p:sp>
    </p:spTree>
    <p:extLst>
      <p:ext uri="{BB962C8B-B14F-4D97-AF65-F5344CB8AC3E}">
        <p14:creationId xmlns:p14="http://schemas.microsoft.com/office/powerpoint/2010/main" val="327182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CE392-09B2-41FF-B6C3-10EFB64FDDA3}" type="datetimeFigureOut">
              <a:rPr lang="en-CA" smtClean="0"/>
              <a:t>2021-04-14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571882-A6C2-45BF-BEEF-9372ED508EFC}" type="slidenum">
              <a:rPr lang="en-CA" smtClean="0"/>
              <a:t>‹#›</a:t>
            </a:fld>
            <a:endParaRPr lang="en-CA"/>
          </a:p>
        </p:txBody>
      </p:sp>
    </p:spTree>
    <p:extLst>
      <p:ext uri="{BB962C8B-B14F-4D97-AF65-F5344CB8AC3E}">
        <p14:creationId xmlns:p14="http://schemas.microsoft.com/office/powerpoint/2010/main" val="199410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2"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6"/>
            <a:ext cx="2472270" cy="365125"/>
          </a:xfrm>
          <a:prstGeom prst="rect">
            <a:avLst/>
          </a:prstGeom>
        </p:spPr>
        <p:txBody>
          <a:bodyPr vert="horz" lIns="91440" tIns="45720" rIns="91440" bIns="45720" rtlCol="0" anchor="ctr"/>
          <a:lstStyle>
            <a:lvl1pPr algn="l">
              <a:defRPr sz="900">
                <a:solidFill>
                  <a:srgbClr val="FFFFFF"/>
                </a:solidFill>
              </a:defRPr>
            </a:lvl1pPr>
          </a:lstStyle>
          <a:p>
            <a:fld id="{EBECE392-09B2-41FF-B6C3-10EFB64FDDA3}" type="datetimeFigureOut">
              <a:rPr lang="en-CA" smtClean="0"/>
              <a:t>2021-04-14</a:t>
            </a:fld>
            <a:endParaRPr lang="en-CA"/>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9" y="6459786"/>
            <a:ext cx="1312025" cy="365125"/>
          </a:xfrm>
          <a:prstGeom prst="rect">
            <a:avLst/>
          </a:prstGeom>
        </p:spPr>
        <p:txBody>
          <a:bodyPr vert="horz" lIns="91440" tIns="45720" rIns="91440" bIns="45720" rtlCol="0" anchor="ctr"/>
          <a:lstStyle>
            <a:lvl1pPr algn="r">
              <a:defRPr sz="1051">
                <a:solidFill>
                  <a:srgbClr val="FFFFFF"/>
                </a:solidFill>
              </a:defRPr>
            </a:lvl1pPr>
          </a:lstStyle>
          <a:p>
            <a:fld id="{76571882-A6C2-45BF-BEEF-9372ED508EFC}" type="slidenum">
              <a:rPr lang="en-CA" smtClean="0"/>
              <a:t>‹#›</a:t>
            </a:fld>
            <a:endParaRPr lang="en-CA"/>
          </a:p>
        </p:txBody>
      </p:sp>
      <p:cxnSp>
        <p:nvCxnSpPr>
          <p:cNvPr id="10" name="Straight Connector 9"/>
          <p:cNvCxnSpPr/>
          <p:nvPr/>
        </p:nvCxnSpPr>
        <p:spPr>
          <a:xfrm>
            <a:off x="1193533"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0736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11"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1" indent="-91441" algn="l" defTabSz="914411"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3" indent="-182882" algn="l" defTabSz="914411"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35" indent="-182882"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17" indent="-182882"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00" indent="-182882"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14" indent="-228604"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16" indent="-228604"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19" indent="-228604"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21" indent="-228604" algn="l" defTabSz="914411"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690" y="984534"/>
            <a:ext cx="10436994" cy="1569660"/>
          </a:xfrm>
          <a:prstGeom prst="rect">
            <a:avLst/>
          </a:prstGeom>
        </p:spPr>
        <p:txBody>
          <a:bodyPr wrap="square">
            <a:spAutoFit/>
          </a:bodyPr>
          <a:lstStyle/>
          <a:p>
            <a:pPr lvl="0" algn="just">
              <a:defRPr/>
            </a:pPr>
            <a:r>
              <a:rPr lang="en-CA" sz="3200" b="1" dirty="0"/>
              <a:t>Finding the sweet spot in camera trapping: a meta-analysis of camera trap papers to test for reported sampling effort in population estimates.</a:t>
            </a:r>
            <a:endParaRPr lang="en-CA" sz="3200" dirty="0"/>
          </a:p>
        </p:txBody>
      </p:sp>
      <p:sp>
        <p:nvSpPr>
          <p:cNvPr id="5" name="Rectangle 4"/>
          <p:cNvSpPr/>
          <p:nvPr/>
        </p:nvSpPr>
        <p:spPr>
          <a:xfrm>
            <a:off x="795689" y="3407963"/>
            <a:ext cx="3755772" cy="369460"/>
          </a:xfrm>
          <a:prstGeom prst="rect">
            <a:avLst/>
          </a:prstGeom>
        </p:spPr>
        <p:txBody>
          <a:bodyPr wrap="none">
            <a:spAutoFit/>
          </a:bodyPr>
          <a:lstStyle/>
          <a:p>
            <a:r>
              <a:rPr lang="en-CA" sz="1801" dirty="0"/>
              <a:t>Nargol Ghazian &amp; Christopher J. Lortie</a:t>
            </a:r>
          </a:p>
        </p:txBody>
      </p:sp>
    </p:spTree>
    <p:extLst>
      <p:ext uri="{BB962C8B-B14F-4D97-AF65-F5344CB8AC3E}">
        <p14:creationId xmlns:p14="http://schemas.microsoft.com/office/powerpoint/2010/main" val="1576632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Findings</a:t>
            </a:r>
            <a:endParaRPr lang="en-CA" dirty="0"/>
          </a:p>
        </p:txBody>
      </p:sp>
      <p:sp>
        <p:nvSpPr>
          <p:cNvPr id="3" name="Content Placeholder 2"/>
          <p:cNvSpPr>
            <a:spLocks noGrp="1"/>
          </p:cNvSpPr>
          <p:nvPr>
            <p:ph idx="1"/>
          </p:nvPr>
        </p:nvSpPr>
        <p:spPr>
          <a:xfrm>
            <a:off x="1097280" y="1845734"/>
            <a:ext cx="8258476" cy="4023360"/>
          </a:xfrm>
        </p:spPr>
        <p:txBody>
          <a:bodyPr/>
          <a:lstStyle/>
          <a:p>
            <a:pPr>
              <a:buFont typeface="Arial" panose="020B0604020202020204" pitchFamily="34" charset="0"/>
              <a:buChar char="•"/>
            </a:pPr>
            <a:r>
              <a:rPr lang="en-CA" sz="2400" dirty="0" smtClean="0"/>
              <a:t> Increasing </a:t>
            </a:r>
            <a:r>
              <a:rPr lang="en-CA" sz="2400" dirty="0"/>
              <a:t>the number of days does not augment the capacity of cameras to sense more animals, in the number of captures or diversity, in any of the </a:t>
            </a:r>
            <a:r>
              <a:rPr lang="en-CA" sz="2400" dirty="0" smtClean="0"/>
              <a:t>systems.</a:t>
            </a:r>
          </a:p>
          <a:p>
            <a:pPr>
              <a:buFont typeface="Arial" panose="020B0604020202020204" pitchFamily="34" charset="0"/>
              <a:buChar char="•"/>
            </a:pPr>
            <a:r>
              <a:rPr lang="en-CA" sz="2400" dirty="0"/>
              <a:t> </a:t>
            </a:r>
            <a:r>
              <a:rPr lang="en-CA" sz="2400" dirty="0"/>
              <a:t>increasing the number of camera sites and rotating cameras to new sites is more efficient for richness estimates as opposed to leaving cameras at the same site for a longer duration of </a:t>
            </a:r>
            <a:r>
              <a:rPr lang="en-CA" sz="2400" dirty="0" smtClean="0"/>
              <a:t>time.</a:t>
            </a:r>
          </a:p>
          <a:p>
            <a:pPr>
              <a:buFont typeface="Arial" panose="020B0604020202020204" pitchFamily="34" charset="0"/>
              <a:buChar char="•"/>
            </a:pPr>
            <a:endParaRPr lang="en-CA" dirty="0"/>
          </a:p>
        </p:txBody>
      </p:sp>
      <p:pic>
        <p:nvPicPr>
          <p:cNvPr id="2050" name="Picture 2" descr="Sweet light brown rabbit eating lettuce watercolor Painting by Joanna  Szmerd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78" b="13495"/>
          <a:stretch/>
        </p:blipFill>
        <p:spPr bwMode="auto">
          <a:xfrm>
            <a:off x="9583852" y="3857414"/>
            <a:ext cx="2444519"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8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Findings and Implications</a:t>
            </a:r>
            <a:endParaRPr lang="en-CA" dirty="0"/>
          </a:p>
        </p:txBody>
      </p:sp>
      <p:sp>
        <p:nvSpPr>
          <p:cNvPr id="3" name="Content Placeholder 2"/>
          <p:cNvSpPr>
            <a:spLocks noGrp="1"/>
          </p:cNvSpPr>
          <p:nvPr>
            <p:ph idx="1"/>
          </p:nvPr>
        </p:nvSpPr>
        <p:spPr>
          <a:xfrm>
            <a:off x="1097280" y="1845734"/>
            <a:ext cx="5130265" cy="4023360"/>
          </a:xfrm>
        </p:spPr>
        <p:txBody>
          <a:bodyPr>
            <a:normAutofit/>
          </a:bodyPr>
          <a:lstStyle/>
          <a:p>
            <a:pPr>
              <a:buFont typeface="Arial" panose="020B0604020202020204" pitchFamily="34" charset="0"/>
              <a:buChar char="•"/>
            </a:pPr>
            <a:r>
              <a:rPr lang="en-CA" sz="2400" dirty="0" smtClean="0"/>
              <a:t> Increasing </a:t>
            </a:r>
            <a:r>
              <a:rPr lang="en-CA" sz="2400" dirty="0"/>
              <a:t>the number of cameras significantly increased the rate of animal captures in </a:t>
            </a:r>
            <a:r>
              <a:rPr lang="en-CA" sz="2400" dirty="0" smtClean="0"/>
              <a:t>deserts and grasslands.</a:t>
            </a:r>
          </a:p>
          <a:p>
            <a:pPr>
              <a:buFont typeface="Arial" panose="020B0604020202020204" pitchFamily="34" charset="0"/>
              <a:buChar char="•"/>
            </a:pPr>
            <a:r>
              <a:rPr lang="en-CA" sz="2400" dirty="0"/>
              <a:t> </a:t>
            </a:r>
            <a:r>
              <a:rPr lang="en-CA" sz="2400" dirty="0"/>
              <a:t>Future challenges for researchers will include well-planned experimental designs to maximize the extent of surveys. </a:t>
            </a:r>
            <a:endParaRPr lang="en-CA" sz="2400" dirty="0"/>
          </a:p>
          <a:p>
            <a:pPr>
              <a:buFont typeface="Arial" panose="020B0604020202020204" pitchFamily="34" charset="0"/>
              <a:buChar char="•"/>
            </a:pPr>
            <a:r>
              <a:rPr lang="en-CA" sz="2400" dirty="0" smtClean="0"/>
              <a:t> See </a:t>
            </a:r>
            <a:r>
              <a:rPr lang="en-CA" sz="2400" dirty="0"/>
              <a:t>a rise in their cross implementation in AI environmental monitoring </a:t>
            </a:r>
            <a:r>
              <a:rPr lang="en-CA" sz="2400" dirty="0" smtClean="0"/>
              <a:t>studies.</a:t>
            </a:r>
          </a:p>
          <a:p>
            <a:pPr>
              <a:buFont typeface="Arial" panose="020B0604020202020204" pitchFamily="34" charset="0"/>
              <a:buChar char="•"/>
            </a:pPr>
            <a:endParaRPr lang="en-CA" dirty="0"/>
          </a:p>
        </p:txBody>
      </p:sp>
      <p:pic>
        <p:nvPicPr>
          <p:cNvPr id="3074" name="Picture 2" descr="Can You Drink Water from a Cactus? | Britann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1878" y="2047863"/>
            <a:ext cx="5036004" cy="3361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8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Thank You! </a:t>
            </a:r>
            <a:endParaRPr lang="en-CA" dirty="0"/>
          </a:p>
        </p:txBody>
      </p:sp>
      <p:sp>
        <p:nvSpPr>
          <p:cNvPr id="3" name="Content Placeholder 2"/>
          <p:cNvSpPr>
            <a:spLocks noGrp="1"/>
          </p:cNvSpPr>
          <p:nvPr>
            <p:ph idx="1"/>
          </p:nvPr>
        </p:nvSpPr>
        <p:spPr/>
        <p:txBody>
          <a:bodyPr>
            <a:normAutofit/>
          </a:bodyPr>
          <a:lstStyle/>
          <a:p>
            <a:r>
              <a:rPr lang="en-CA" sz="2400" dirty="0" smtClean="0"/>
              <a:t>Dr. Chris Lortie</a:t>
            </a:r>
          </a:p>
          <a:p>
            <a:r>
              <a:rPr lang="en-CA" sz="2400" dirty="0" smtClean="0"/>
              <a:t>Dr. Suzanne MacDonald </a:t>
            </a:r>
            <a:endParaRPr lang="en-CA" sz="2400" dirty="0"/>
          </a:p>
          <a:p>
            <a:r>
              <a:rPr lang="en-CA" sz="2400" dirty="0" smtClean="0"/>
              <a:t>Jenna Braun </a:t>
            </a:r>
            <a:endParaRPr lang="en-CA" sz="2400" dirty="0"/>
          </a:p>
        </p:txBody>
      </p:sp>
      <p:pic>
        <p:nvPicPr>
          <p:cNvPr id="4" name="Picture 2" descr="Image result for york universit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0236" y="2179837"/>
            <a:ext cx="2485444" cy="8947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nserc logo"/>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877" b="89877" l="556" r="99306">
                        <a14:foregroundMark x1="52083" y1="42963" x2="52083" y2="42963"/>
                        <a14:foregroundMark x1="61250" y1="39506" x2="61250" y2="39506"/>
                        <a14:foregroundMark x1="50000" y1="35556" x2="50000" y2="35556"/>
                        <a14:foregroundMark x1="71944" y1="37778" x2="71944" y2="37778"/>
                        <a14:foregroundMark x1="85833" y1="37284" x2="85833" y2="37284"/>
                        <a14:foregroundMark x1="95278" y1="33827" x2="95278" y2="33827"/>
                        <a14:foregroundMark x1="90278" y1="65185" x2="90278" y2="65185"/>
                        <a14:foregroundMark x1="84861" y1="61975" x2="84861" y2="61975"/>
                        <a14:foregroundMark x1="73194" y1="56790" x2="73194" y2="56790"/>
                        <a14:foregroundMark x1="62222" y1="59753" x2="62222" y2="59753"/>
                        <a14:foregroundMark x1="48056" y1="59753" x2="48056" y2="59753"/>
                      </a14:backgroundRemoval>
                    </a14:imgEffect>
                  </a14:imgLayer>
                </a14:imgProps>
              </a:ext>
              <a:ext uri="{28A0092B-C50C-407E-A947-70E740481C1C}">
                <a14:useLocalDpi xmlns:a14="http://schemas.microsoft.com/office/drawing/2010/main" val="0"/>
              </a:ext>
            </a:extLst>
          </a:blip>
          <a:srcRect/>
          <a:stretch>
            <a:fillRect/>
          </a:stretch>
        </p:blipFill>
        <p:spPr bwMode="auto">
          <a:xfrm>
            <a:off x="9138926" y="3182971"/>
            <a:ext cx="2016754" cy="1134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18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a:xfrm>
            <a:off x="1097281" y="1845734"/>
            <a:ext cx="6802121" cy="4023360"/>
          </a:xfrm>
        </p:spPr>
        <p:txBody>
          <a:bodyPr>
            <a:noAutofit/>
          </a:bodyPr>
          <a:lstStyle/>
          <a:p>
            <a:pPr>
              <a:buFont typeface="Arial" panose="020B0604020202020204" pitchFamily="34" charset="0"/>
              <a:buChar char="•"/>
            </a:pPr>
            <a:r>
              <a:rPr lang="en-CA" sz="2400" dirty="0"/>
              <a:t> Camera traps are a popular tool in wildlife studies.</a:t>
            </a:r>
          </a:p>
          <a:p>
            <a:pPr>
              <a:buFont typeface="Arial" panose="020B0604020202020204" pitchFamily="34" charset="0"/>
              <a:buChar char="•"/>
            </a:pPr>
            <a:r>
              <a:rPr lang="en-CA" sz="2400" dirty="0"/>
              <a:t> Reviewed 252 full-text articles to test for the relationship between trapping effort and vertebrate diversity</a:t>
            </a:r>
          </a:p>
          <a:p>
            <a:pPr>
              <a:buFont typeface="Arial" panose="020B0604020202020204" pitchFamily="34" charset="0"/>
              <a:buChar char="•"/>
            </a:pPr>
            <a:r>
              <a:rPr lang="en-CA" sz="2400" dirty="0"/>
              <a:t> Net positive effect for increasing number of cameras, especially in certain systems.</a:t>
            </a:r>
          </a:p>
          <a:p>
            <a:pPr>
              <a:buFont typeface="Arial" panose="020B0604020202020204" pitchFamily="34" charset="0"/>
              <a:buChar char="•"/>
            </a:pPr>
            <a:r>
              <a:rPr lang="en-CA" sz="2400" dirty="0"/>
              <a:t> Longer trapping duration did not increase capture rate of diversity.</a:t>
            </a:r>
          </a:p>
        </p:txBody>
      </p:sp>
      <p:pic>
        <p:nvPicPr>
          <p:cNvPr id="1026" name="Picture 2" descr="Camera trapping | WW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476" y="2038624"/>
            <a:ext cx="3032124" cy="363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141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a:t>
            </a:r>
            <a:endParaRPr lang="en-CA" dirty="0"/>
          </a:p>
        </p:txBody>
      </p:sp>
      <p:sp>
        <p:nvSpPr>
          <p:cNvPr id="3" name="Content Placeholder 2"/>
          <p:cNvSpPr>
            <a:spLocks noGrp="1"/>
          </p:cNvSpPr>
          <p:nvPr>
            <p:ph idx="1"/>
          </p:nvPr>
        </p:nvSpPr>
        <p:spPr>
          <a:xfrm>
            <a:off x="1097280" y="1845734"/>
            <a:ext cx="10058400" cy="4504267"/>
          </a:xfrm>
        </p:spPr>
        <p:txBody>
          <a:bodyPr>
            <a:normAutofit/>
          </a:bodyPr>
          <a:lstStyle/>
          <a:p>
            <a:pPr>
              <a:buFont typeface="Arial" panose="020B0604020202020204" pitchFamily="34" charset="0"/>
              <a:buChar char="•"/>
            </a:pPr>
            <a:r>
              <a:rPr lang="en-CA" sz="2400" dirty="0"/>
              <a:t> Record animal presence via a triggered passive, infared motion sensor. </a:t>
            </a:r>
          </a:p>
          <a:p>
            <a:pPr>
              <a:buFont typeface="Arial" panose="020B0604020202020204" pitchFamily="34" charset="0"/>
              <a:buChar char="•"/>
            </a:pPr>
            <a:r>
              <a:rPr lang="en-CA" sz="2400" dirty="0"/>
              <a:t> One of the most popular survey tools for population estimates such as occupancy, abundance, and diversity.</a:t>
            </a:r>
          </a:p>
          <a:p>
            <a:pPr>
              <a:buFont typeface="Arial" panose="020B0604020202020204" pitchFamily="34" charset="0"/>
              <a:buChar char="•"/>
            </a:pPr>
            <a:r>
              <a:rPr lang="en-CA" sz="2400" dirty="0"/>
              <a:t> Trapping rate = ratio of photographs to camera trapping time (Rovero and Marshall 2009). </a:t>
            </a:r>
          </a:p>
          <a:p>
            <a:pPr>
              <a:buFont typeface="Arial" panose="020B0604020202020204" pitchFamily="34" charset="0"/>
              <a:buChar char="•"/>
            </a:pPr>
            <a:r>
              <a:rPr lang="en-CA" sz="2400" dirty="0"/>
              <a:t>2 categories: trapping design and trapping effort.</a:t>
            </a:r>
          </a:p>
        </p:txBody>
      </p:sp>
    </p:spTree>
    <p:extLst>
      <p:ext uri="{BB962C8B-B14F-4D97-AF65-F5344CB8AC3E}">
        <p14:creationId xmlns:p14="http://schemas.microsoft.com/office/powerpoint/2010/main" val="146257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a:t>
            </a:r>
            <a:endParaRPr lang="en-CA" dirty="0"/>
          </a:p>
        </p:txBody>
      </p:sp>
      <p:sp>
        <p:nvSpPr>
          <p:cNvPr id="3" name="Content Placeholder 2"/>
          <p:cNvSpPr>
            <a:spLocks noGrp="1"/>
          </p:cNvSpPr>
          <p:nvPr>
            <p:ph idx="1"/>
          </p:nvPr>
        </p:nvSpPr>
        <p:spPr>
          <a:xfrm>
            <a:off x="1097281" y="1845734"/>
            <a:ext cx="5875020" cy="4023360"/>
          </a:xfrm>
        </p:spPr>
        <p:txBody>
          <a:bodyPr>
            <a:normAutofit lnSpcReduction="10000"/>
          </a:bodyPr>
          <a:lstStyle/>
          <a:p>
            <a:pPr>
              <a:buFont typeface="Arial" panose="020B0604020202020204" pitchFamily="34" charset="0"/>
              <a:buChar char="•"/>
            </a:pPr>
            <a:r>
              <a:rPr lang="en-CA" sz="2400" dirty="0"/>
              <a:t> Minimum Trapping Effort (MTE) = number of camera trap days required to record species of interest in an area (Si, Kays, and Ding 2014).  </a:t>
            </a:r>
          </a:p>
          <a:p>
            <a:pPr>
              <a:buFont typeface="Arial" panose="020B0604020202020204" pitchFamily="34" charset="0"/>
              <a:buChar char="•"/>
            </a:pPr>
            <a:r>
              <a:rPr lang="en-CA" sz="2400" dirty="0"/>
              <a:t> Opportunity to explore the relationship between trapping time, number of cameras, and richness estimates across the literature. </a:t>
            </a:r>
          </a:p>
          <a:p>
            <a:pPr>
              <a:buFont typeface="Arial" panose="020B0604020202020204" pitchFamily="34" charset="0"/>
              <a:buChar char="•"/>
            </a:pPr>
            <a:r>
              <a:rPr lang="en-CA" sz="2400" dirty="0"/>
              <a:t> Tested the threshold of sampling.</a:t>
            </a:r>
          </a:p>
          <a:p>
            <a:pPr>
              <a:buFont typeface="Arial" panose="020B0604020202020204" pitchFamily="34" charset="0"/>
              <a:buChar char="•"/>
            </a:pPr>
            <a:r>
              <a:rPr lang="en-CA" sz="2400" dirty="0"/>
              <a:t> Provided an overview of the relationship between trapping rate and richness.</a:t>
            </a:r>
          </a:p>
          <a:p>
            <a:pPr>
              <a:buFont typeface="Arial" panose="020B0604020202020204" pitchFamily="34" charset="0"/>
              <a:buChar char="•"/>
            </a:pPr>
            <a:r>
              <a:rPr lang="en-CA" sz="2400" dirty="0"/>
              <a:t> Tested the effects of ecosystem. </a:t>
            </a:r>
          </a:p>
          <a:p>
            <a:pPr>
              <a:buFont typeface="Arial" panose="020B0604020202020204" pitchFamily="34" charset="0"/>
              <a:buChar char="•"/>
            </a:pPr>
            <a:endParaRPr lang="en-CA" dirty="0" smtClean="0"/>
          </a:p>
          <a:p>
            <a:pPr marL="0" indent="0">
              <a:buNone/>
            </a:pPr>
            <a:endParaRPr lang="en-CA" dirty="0"/>
          </a:p>
        </p:txBody>
      </p:sp>
      <p:pic>
        <p:nvPicPr>
          <p:cNvPr id="2050" name="Picture 2" descr="AI can now recognize wild animals in camera-trap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4400" y="2568420"/>
            <a:ext cx="4187826" cy="285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767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28"/>
          <p:cNvPicPr>
            <a:picLocks noChangeAspect="1"/>
          </p:cNvPicPr>
          <p:nvPr/>
        </p:nvPicPr>
        <p:blipFill rotWithShape="1">
          <a:blip r:embed="rId3">
            <a:extLst>
              <a:ext uri="{28A0092B-C50C-407E-A947-70E740481C1C}">
                <a14:useLocalDpi xmlns:a14="http://schemas.microsoft.com/office/drawing/2010/main" val="0"/>
              </a:ext>
            </a:extLst>
          </a:blip>
          <a:srcRect l="50253" t="19304" r="13384" b="14920"/>
          <a:stretch/>
        </p:blipFill>
        <p:spPr>
          <a:xfrm>
            <a:off x="2971800" y="0"/>
            <a:ext cx="6019800" cy="6124915"/>
          </a:xfrm>
          <a:prstGeom prst="rect">
            <a:avLst/>
          </a:prstGeom>
        </p:spPr>
      </p:pic>
      <p:sp>
        <p:nvSpPr>
          <p:cNvPr id="130" name="Rectangle 129"/>
          <p:cNvSpPr/>
          <p:nvPr/>
        </p:nvSpPr>
        <p:spPr>
          <a:xfrm>
            <a:off x="10073773" y="5755583"/>
            <a:ext cx="2001253" cy="369332"/>
          </a:xfrm>
          <a:prstGeom prst="rect">
            <a:avLst/>
          </a:prstGeom>
        </p:spPr>
        <p:txBody>
          <a:bodyPr wrap="none">
            <a:spAutoFit/>
          </a:bodyPr>
          <a:lstStyle/>
          <a:p>
            <a:r>
              <a:rPr lang="en-CA" dirty="0" smtClean="0"/>
              <a:t>(Moher</a:t>
            </a:r>
            <a:r>
              <a:rPr lang="en-CA" baseline="0" dirty="0" smtClean="0"/>
              <a:t> et al. 2009)</a:t>
            </a:r>
            <a:endParaRPr lang="en-CA" dirty="0"/>
          </a:p>
        </p:txBody>
      </p:sp>
    </p:spTree>
    <p:extLst>
      <p:ext uri="{BB962C8B-B14F-4D97-AF65-F5344CB8AC3E}">
        <p14:creationId xmlns:p14="http://schemas.microsoft.com/office/powerpoint/2010/main" val="852789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259915" y="249186"/>
            <a:ext cx="11579158" cy="4650071"/>
          </a:xfrm>
          <a:prstGeom prst="rect">
            <a:avLst/>
          </a:prstGeom>
        </p:spPr>
      </p:pic>
      <p:sp>
        <p:nvSpPr>
          <p:cNvPr id="3" name="Rectangle 2"/>
          <p:cNvSpPr/>
          <p:nvPr/>
        </p:nvSpPr>
        <p:spPr>
          <a:xfrm>
            <a:off x="644892" y="5263799"/>
            <a:ext cx="11040177" cy="750975"/>
          </a:xfrm>
          <a:prstGeom prst="rect">
            <a:avLst/>
          </a:prstGeom>
        </p:spPr>
        <p:txBody>
          <a:bodyPr wrap="square">
            <a:spAutoFit/>
          </a:bodyPr>
          <a:lstStyle/>
          <a:p>
            <a:pPr algn="just">
              <a:lnSpc>
                <a:spcPct val="107000"/>
              </a:lnSpc>
              <a:spcAft>
                <a:spcPts val="0"/>
              </a:spcAft>
            </a:pPr>
            <a:r>
              <a:rPr lang="en-CA" sz="2000" b="1" dirty="0">
                <a:ea typeface="Calibri" panose="020F0502020204030204" pitchFamily="34" charset="0"/>
                <a:cs typeface="Arial" panose="020B0604020202020204" pitchFamily="34" charset="0"/>
              </a:rPr>
              <a:t>Figure 1. Scatter plot depicting the relation between the number of cameras (</a:t>
            </a:r>
            <a:r>
              <a:rPr lang="en-CA" sz="2000" b="1" dirty="0" err="1">
                <a:ea typeface="Calibri" panose="020F0502020204030204" pitchFamily="34" charset="0"/>
                <a:cs typeface="Arial" panose="020B0604020202020204" pitchFamily="34" charset="0"/>
              </a:rPr>
              <a:t>n_cams</a:t>
            </a:r>
            <a:r>
              <a:rPr lang="en-CA" sz="2000" b="1" dirty="0">
                <a:ea typeface="Calibri" panose="020F0502020204030204" pitchFamily="34" charset="0"/>
                <a:cs typeface="Arial" panose="020B0604020202020204" pitchFamily="34" charset="0"/>
              </a:rPr>
              <a:t>) and richness (left) and capture (right) rate. Smoothed conditional means are fitted to a linear model</a:t>
            </a:r>
            <a:r>
              <a:rPr lang="en-CA" b="1" dirty="0">
                <a:latin typeface="Times New Roman" panose="02020603050405020304" pitchFamily="18" charset="0"/>
                <a:ea typeface="Calibri" panose="020F0502020204030204" pitchFamily="34" charset="0"/>
                <a:cs typeface="Arial" panose="020B0604020202020204" pitchFamily="34" charset="0"/>
              </a:rPr>
              <a:t>. </a:t>
            </a:r>
            <a:endParaRPr lang="en-CA"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391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13462" t="15195" r="32692" b="17189"/>
          <a:stretch/>
        </p:blipFill>
        <p:spPr bwMode="auto">
          <a:xfrm>
            <a:off x="2779931" y="310950"/>
            <a:ext cx="6652828" cy="4905943"/>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329583" y="5321779"/>
            <a:ext cx="11553524" cy="1015663"/>
          </a:xfrm>
          <a:prstGeom prst="rect">
            <a:avLst/>
          </a:prstGeom>
        </p:spPr>
        <p:txBody>
          <a:bodyPr wrap="square">
            <a:spAutoFit/>
          </a:bodyPr>
          <a:lstStyle/>
          <a:p>
            <a:pPr algn="just">
              <a:spcAft>
                <a:spcPts val="0"/>
              </a:spcAft>
            </a:pPr>
            <a:r>
              <a:rPr lang="en-CA" sz="2000" b="1" dirty="0" smtClean="0"/>
              <a:t>Figure 2. </a:t>
            </a:r>
            <a:r>
              <a:rPr lang="en-CA" sz="2000" b="1" dirty="0"/>
              <a:t>Scatterplot showing the relationship between the number of camera trap study days and incidence rate for animal captures. Smoothed conditional mean is fitted using the linear model. Coloured dots represent different ecosystems. </a:t>
            </a:r>
            <a:endParaRPr lang="en-CA" sz="2000" dirty="0">
              <a:effectLst/>
            </a:endParaRPr>
          </a:p>
        </p:txBody>
      </p:sp>
    </p:spTree>
    <p:extLst>
      <p:ext uri="{BB962C8B-B14F-4D97-AF65-F5344CB8AC3E}">
        <p14:creationId xmlns:p14="http://schemas.microsoft.com/office/powerpoint/2010/main" val="414707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3">
            <a:extLst>
              <a:ext uri="{28A0092B-C50C-407E-A947-70E740481C1C}">
                <a14:useLocalDpi xmlns:a14="http://schemas.microsoft.com/office/drawing/2010/main" val="0"/>
              </a:ext>
            </a:extLst>
          </a:blip>
          <a:srcRect l="13157" t="16366" r="33638" b="15861"/>
          <a:stretch/>
        </p:blipFill>
        <p:spPr bwMode="auto">
          <a:xfrm>
            <a:off x="2985451" y="303748"/>
            <a:ext cx="6620562" cy="4970896"/>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429928" y="5274644"/>
            <a:ext cx="11563149" cy="1015663"/>
          </a:xfrm>
          <a:prstGeom prst="rect">
            <a:avLst/>
          </a:prstGeom>
        </p:spPr>
        <p:txBody>
          <a:bodyPr wrap="square">
            <a:spAutoFit/>
          </a:bodyPr>
          <a:lstStyle/>
          <a:p>
            <a:pPr algn="just"/>
            <a:r>
              <a:rPr lang="en-CA" sz="2000" b="1" dirty="0"/>
              <a:t>Figure 3. Scatterplot showing the relationship between the number of camera trap study days and incidence rate diversity of animals detected. Smoothed conditional mean is fitted using the linear model. Coloured dots represent different ecosystems.</a:t>
            </a:r>
            <a:endParaRPr lang="en-CA" sz="2000" dirty="0"/>
          </a:p>
        </p:txBody>
      </p:sp>
    </p:spTree>
    <p:extLst>
      <p:ext uri="{BB962C8B-B14F-4D97-AF65-F5344CB8AC3E}">
        <p14:creationId xmlns:p14="http://schemas.microsoft.com/office/powerpoint/2010/main" val="400779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Findings</a:t>
            </a:r>
            <a:endParaRPr lang="en-CA"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smtClean="0"/>
              <a:t> Net </a:t>
            </a:r>
            <a:r>
              <a:rPr lang="en-CA" dirty="0"/>
              <a:t>effect of increasing the number of cameras was </a:t>
            </a:r>
            <a:r>
              <a:rPr lang="en-CA" dirty="0" smtClean="0"/>
              <a:t>positive.</a:t>
            </a:r>
          </a:p>
          <a:p>
            <a:pPr>
              <a:buFont typeface="Arial" panose="020B0604020202020204" pitchFamily="34" charset="0"/>
              <a:buChar char="•"/>
            </a:pPr>
            <a:r>
              <a:rPr lang="en-CA" dirty="0" smtClean="0"/>
              <a:t> </a:t>
            </a:r>
            <a:r>
              <a:rPr lang="en-CA" dirty="0"/>
              <a:t>I</a:t>
            </a:r>
            <a:r>
              <a:rPr lang="en-CA" dirty="0" smtClean="0"/>
              <a:t>ncrease </a:t>
            </a:r>
            <a:r>
              <a:rPr lang="en-CA" dirty="0"/>
              <a:t>in the number of cameras resulted in the highest captures of animal diversity. </a:t>
            </a:r>
            <a:endParaRPr lang="en-CA" dirty="0"/>
          </a:p>
          <a:p>
            <a:pPr>
              <a:buFont typeface="Arial" panose="020B0604020202020204" pitchFamily="34" charset="0"/>
              <a:buChar char="•"/>
            </a:pPr>
            <a:r>
              <a:rPr lang="en-CA" dirty="0"/>
              <a:t> </a:t>
            </a:r>
            <a:r>
              <a:rPr lang="en-CA" dirty="0" smtClean="0"/>
              <a:t>To </a:t>
            </a:r>
            <a:r>
              <a:rPr lang="en-CA" dirty="0"/>
              <a:t>deploy more camera traps for a shorter duration rather than to deploy fewer camera traps for a longer </a:t>
            </a:r>
            <a:r>
              <a:rPr lang="en-CA" dirty="0" smtClean="0"/>
              <a:t>one, for any give number of trap days.</a:t>
            </a:r>
          </a:p>
          <a:p>
            <a:pPr>
              <a:buFont typeface="Arial" panose="020B0604020202020204" pitchFamily="34" charset="0"/>
              <a:buChar char="•"/>
            </a:pPr>
            <a:r>
              <a:rPr lang="en-CA" dirty="0" smtClean="0"/>
              <a:t> Systematic trap placement design or a design suited to the habitat may be appropriate if the primary goal of the survey is richness estimation (O’Brien 2008).</a:t>
            </a:r>
            <a:endParaRPr lang="en-CA" dirty="0"/>
          </a:p>
        </p:txBody>
      </p:sp>
      <p:pic>
        <p:nvPicPr>
          <p:cNvPr id="1026" name="Picture 2" descr="Camera Clipart HD Stock Image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6190"/>
          <a:stretch/>
        </p:blipFill>
        <p:spPr bwMode="auto">
          <a:xfrm>
            <a:off x="3403315" y="4354529"/>
            <a:ext cx="5446329" cy="173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926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TotalTime>
  <Words>579</Words>
  <Application>Microsoft Office PowerPoint</Application>
  <PresentationFormat>Widescreen</PresentationFormat>
  <Paragraphs>42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PowerPoint Presentation</vt:lpstr>
      <vt:lpstr>Overview</vt:lpstr>
      <vt:lpstr>Background</vt:lpstr>
      <vt:lpstr>Background</vt:lpstr>
      <vt:lpstr>PowerPoint Presentation</vt:lpstr>
      <vt:lpstr>PowerPoint Presentation</vt:lpstr>
      <vt:lpstr>PowerPoint Presentation</vt:lpstr>
      <vt:lpstr>PowerPoint Presentation</vt:lpstr>
      <vt:lpstr>Findings</vt:lpstr>
      <vt:lpstr>Findings</vt:lpstr>
      <vt:lpstr>Findings and Implications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Nargol Ghazian</dc:creator>
  <cp:lastModifiedBy>Nargol Ghazian</cp:lastModifiedBy>
  <cp:revision>8</cp:revision>
  <dcterms:created xsi:type="dcterms:W3CDTF">2021-04-13T17:42:07Z</dcterms:created>
  <dcterms:modified xsi:type="dcterms:W3CDTF">2021-04-14T18:36:12Z</dcterms:modified>
</cp:coreProperties>
</file>