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5" r:id="rId4"/>
    <p:sldId id="258" r:id="rId5"/>
    <p:sldId id="259" r:id="rId6"/>
    <p:sldId id="261" r:id="rId7"/>
    <p:sldId id="260" r:id="rId8"/>
    <p:sldId id="266" r:id="rId9"/>
    <p:sldId id="267" r:id="rId10"/>
    <p:sldId id="268" r:id="rId11"/>
    <p:sldId id="262" r:id="rId12"/>
    <p:sldId id="264" r:id="rId13"/>
    <p:sldId id="263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18" autoAdjust="0"/>
  </p:normalViewPr>
  <p:slideViewPr>
    <p:cSldViewPr snapToGrid="0" snapToObjects="1">
      <p:cViewPr varScale="1">
        <p:scale>
          <a:sx n="60" d="100"/>
          <a:sy n="60" d="100"/>
        </p:scale>
        <p:origin x="-120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98BAA-B254-DA4F-8582-FF35012CF83A}" type="datetime1">
              <a:rPr kumimoji="1" lang="ja-JP" altLang="en-US" smtClean="0"/>
              <a:t>2017/02/09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1FDA5-E698-E549-998D-FE334E02A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4126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CAD99-A04B-6048-98CB-E062E9AA728C}" type="datetime1">
              <a:rPr kumimoji="1" lang="ja-JP" altLang="en-US" smtClean="0"/>
              <a:t>2017/02/09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52119-1F5C-2F46-AE22-B725AAACD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9971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52119-1F5C-2F46-AE22-B725AAACD20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572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9959D7-B940-9D43-A5B4-E3735CCFFDD3}" type="datetime1">
              <a:rPr lang="ja-JP" altLang="en-US" smtClean="0"/>
              <a:t>2017/02/09</a:t>
            </a:fld>
            <a:endParaRPr 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0E1B43-9EF9-2249-8367-BB3FC32ECA87}" type="datetime1">
              <a:rPr lang="ja-JP" altLang="en-US" smtClean="0"/>
              <a:t>2017/02/09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40CFC0-596F-8D4F-B00E-638186D87B04}" type="datetime1">
              <a:rPr lang="ja-JP" altLang="en-US" smtClean="0"/>
              <a:t>2017/02/09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B6C431-0801-9C48-9A42-45F8B4776D99}" type="datetime1">
              <a:rPr lang="ja-JP" altLang="en-US" smtClean="0"/>
              <a:t>2017/02/09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40F0A-3D4E-6D47-B17B-A44858FDFD87}" type="datetime1">
              <a:rPr lang="ja-JP" altLang="en-US" smtClean="0"/>
              <a:t>2017/02/09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D2AFA7-EF91-954C-808A-934C0E210DE7}" type="datetime1">
              <a:rPr lang="ja-JP" altLang="en-US" smtClean="0"/>
              <a:t>2017/02/09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D66F77-33F6-564F-A979-17A0177E56E7}" type="datetime1">
              <a:rPr lang="ja-JP" altLang="en-US" smtClean="0"/>
              <a:t>2017/02/09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D7FC1C-906A-4D44-AD70-A06CEDA1AB15}" type="datetime1">
              <a:rPr lang="ja-JP" altLang="en-US" smtClean="0"/>
              <a:t>2017/02/09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182F12-7A05-8B41-A92F-FDEBA1FDF7D5}" type="datetime1">
              <a:rPr lang="ja-JP" altLang="en-US" smtClean="0"/>
              <a:t>2017/02/09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E648AA-6562-AC4E-93A3-8F9180C19F90}" type="datetime1">
              <a:rPr lang="ja-JP" altLang="en-US" smtClean="0"/>
              <a:t>2017/02/09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35C8D1-7570-3C49-8601-A63E272B5390}" type="datetime1">
              <a:rPr lang="ja-JP" altLang="en-US" smtClean="0"/>
              <a:t>2017/02/09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ja-JP" altLang="en-US" smtClean="0"/>
              <a:t>プレースホルダーまでドラッグするかアイコンをクリックして図を追加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6A175D48-B044-F845-97FE-977F005E062F}" type="datetime1">
              <a:rPr lang="ja-JP" altLang="en-US" smtClean="0"/>
              <a:t>2017/02/09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26960" y="514302"/>
            <a:ext cx="7950200" cy="1472184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三面図を利用した粒界原子配列の表示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92456" y="4585232"/>
            <a:ext cx="7406640" cy="1310231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情報科学科</a:t>
            </a:r>
            <a:endParaRPr lang="en-US" altLang="ja-JP" sz="2400" dirty="0" smtClean="0"/>
          </a:p>
          <a:p>
            <a:r>
              <a:rPr lang="ja-JP" altLang="en-US" sz="2400" dirty="0" smtClean="0"/>
              <a:t>西谷研究室</a:t>
            </a:r>
            <a:r>
              <a:rPr lang="en-US" altLang="ja-JP" sz="2400" b="1" dirty="0" smtClean="0"/>
              <a:t> </a:t>
            </a:r>
            <a:r>
              <a:rPr lang="ja-JP" altLang="en-US" sz="2400" dirty="0" smtClean="0"/>
              <a:t>成田　大樹</a:t>
            </a:r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67245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構造緩和による原子の移動を表示した三面図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436" y="1827803"/>
            <a:ext cx="6425210" cy="448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09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指定した層のみを白抜きして表示した三面図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020" y="1498600"/>
            <a:ext cx="7835468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74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 smtClean="0"/>
              <a:t>構造</a:t>
            </a:r>
            <a:r>
              <a:rPr lang="ja-JP" altLang="en-US" sz="2800" dirty="0" smtClean="0"/>
              <a:t>緩和</a:t>
            </a:r>
            <a:r>
              <a:rPr lang="ja-JP" altLang="en-US" sz="2800" dirty="0" smtClean="0"/>
              <a:t>後の</a:t>
            </a:r>
            <a:r>
              <a:rPr lang="ja-JP" altLang="en-US" sz="2800" dirty="0" smtClean="0"/>
              <a:t>原子</a:t>
            </a:r>
            <a:r>
              <a:rPr lang="ja-JP" altLang="en-US" sz="2800" dirty="0" smtClean="0"/>
              <a:t>配列で不足していた原子を表した図</a:t>
            </a:r>
            <a:endParaRPr kumimoji="1" lang="ja-JP" altLang="en-US" sz="28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6" y="2527300"/>
            <a:ext cx="3830303" cy="2558047"/>
          </a:xfrm>
          <a:prstGeom prst="rect">
            <a:avLst/>
          </a:prstGeom>
        </p:spPr>
      </p:pic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017" y="2520709"/>
            <a:ext cx="3887671" cy="264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1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 smtClean="0"/>
              <a:t>不足していた原子の配置を</a:t>
            </a:r>
            <a:r>
              <a:rPr lang="en-US" altLang="ja-JP" sz="2800" dirty="0" smtClean="0"/>
              <a:t>VESTA</a:t>
            </a:r>
            <a:r>
              <a:rPr lang="ja-JP" altLang="en-US" sz="2800" dirty="0" smtClean="0"/>
              <a:t>で表示</a:t>
            </a:r>
            <a:endParaRPr kumimoji="1" lang="ja-JP" altLang="en-US" sz="2800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1999559"/>
            <a:ext cx="7035800" cy="425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40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 smtClean="0"/>
              <a:t>今後の課題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4971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 smtClean="0"/>
              <a:t>参考文献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r>
              <a:rPr lang="en-US" altLang="ja-JP" sz="1600" dirty="0" smtClean="0"/>
              <a:t>[</a:t>
            </a:r>
            <a:r>
              <a:rPr lang="en-US" altLang="ja-JP" sz="1600" dirty="0"/>
              <a:t>1] VASP</a:t>
            </a:r>
            <a:r>
              <a:rPr lang="ja-JP" altLang="en-US" sz="1600" dirty="0"/>
              <a:t>による粒界エネルギーの第一原理計算</a:t>
            </a:r>
            <a:r>
              <a:rPr lang="en-US" altLang="ja-JP" sz="1600" dirty="0"/>
              <a:t>, </a:t>
            </a:r>
            <a:r>
              <a:rPr lang="ja-JP" altLang="en-US" sz="1600" dirty="0"/>
              <a:t>村上成那 </a:t>
            </a:r>
            <a:r>
              <a:rPr lang="en-US" altLang="ja-JP" sz="1600" dirty="0"/>
              <a:t>(</a:t>
            </a:r>
            <a:r>
              <a:rPr lang="ja-JP" altLang="en-US" sz="1600" dirty="0"/>
              <a:t>関西学院大学 理工学部研究科情報科学専 攻 修士論文 </a:t>
            </a:r>
            <a:r>
              <a:rPr lang="en-US" altLang="ja-JP" sz="1600" dirty="0"/>
              <a:t>2014)</a:t>
            </a:r>
          </a:p>
          <a:p>
            <a:pPr marL="82296" indent="0">
              <a:buNone/>
            </a:pPr>
            <a:endParaRPr lang="en-US" altLang="ja-JP" sz="1600" dirty="0"/>
          </a:p>
          <a:p>
            <a:pPr marL="82296" indent="0">
              <a:buNone/>
            </a:pPr>
            <a:r>
              <a:rPr lang="en-US" altLang="ja-JP" sz="1600" dirty="0"/>
              <a:t>[2] </a:t>
            </a:r>
            <a:r>
              <a:rPr lang="ja-JP" altLang="en-US" sz="1600" dirty="0"/>
              <a:t>小傾角粒界粒子シミュレーションの原子ポテンシャル依存性</a:t>
            </a:r>
            <a:r>
              <a:rPr lang="en-US" altLang="ja-JP" sz="1600" dirty="0"/>
              <a:t>, </a:t>
            </a:r>
            <a:r>
              <a:rPr lang="ja-JP" altLang="en-US" sz="1600" dirty="0"/>
              <a:t>八幡裕也 </a:t>
            </a:r>
            <a:r>
              <a:rPr lang="en-US" altLang="ja-JP" sz="1600" dirty="0"/>
              <a:t>(</a:t>
            </a:r>
            <a:r>
              <a:rPr lang="ja-JP" altLang="en-US" sz="1600" dirty="0"/>
              <a:t>関西学院大学 理工学部研究科情報科学専 攻 修士論文 </a:t>
            </a:r>
            <a:r>
              <a:rPr lang="en-US" altLang="ja-JP" sz="1600" dirty="0"/>
              <a:t>2015)</a:t>
            </a:r>
          </a:p>
          <a:p>
            <a:pPr marL="82296" indent="0">
              <a:buNone/>
            </a:pPr>
            <a:endParaRPr lang="en-US" altLang="ja-JP" sz="1600" dirty="0"/>
          </a:p>
          <a:p>
            <a:pPr marL="82296" indent="0">
              <a:buNone/>
            </a:pPr>
            <a:r>
              <a:rPr lang="en-US" altLang="ja-JP" sz="1600" dirty="0"/>
              <a:t>[3] </a:t>
            </a:r>
            <a:r>
              <a:rPr lang="ja-JP" altLang="en-US" sz="1600" dirty="0"/>
              <a:t>原子削除操作を加えた対称傾角粒界のエネルギー計算</a:t>
            </a:r>
            <a:r>
              <a:rPr lang="en-US" altLang="ja-JP" sz="1600" dirty="0"/>
              <a:t>, </a:t>
            </a:r>
            <a:r>
              <a:rPr lang="ja-JP" altLang="en-US" sz="1600" dirty="0"/>
              <a:t>岩佐恭佑 </a:t>
            </a:r>
            <a:r>
              <a:rPr lang="en-US" altLang="ja-JP" sz="1600" dirty="0"/>
              <a:t>(</a:t>
            </a:r>
            <a:r>
              <a:rPr lang="ja-JP" altLang="en-US" sz="1600" dirty="0"/>
              <a:t>関西学院大学 理工学部研究科情報科 学士論文 </a:t>
            </a:r>
            <a:r>
              <a:rPr lang="en-US" altLang="ja-JP" sz="1600" dirty="0"/>
              <a:t>2016)</a:t>
            </a:r>
          </a:p>
          <a:p>
            <a:pPr marL="82296" indent="0">
              <a:buNone/>
            </a:pPr>
            <a:endParaRPr lang="en-US" altLang="ja-JP" sz="1600" dirty="0"/>
          </a:p>
          <a:p>
            <a:pPr marL="82296" indent="0">
              <a:buNone/>
            </a:pPr>
            <a:r>
              <a:rPr lang="en-US" altLang="ja-JP" sz="1600" dirty="0"/>
              <a:t>[4] VESTA, Koichi Momma(2004-2017), JP-Minerals, http://</a:t>
            </a:r>
            <a:r>
              <a:rPr lang="en-US" altLang="ja-JP" sz="1600" dirty="0" err="1"/>
              <a:t>jp-minerals.org</a:t>
            </a:r>
            <a:r>
              <a:rPr lang="en-US" altLang="ja-JP" sz="1600" dirty="0"/>
              <a:t>/</a:t>
            </a:r>
            <a:r>
              <a:rPr lang="en-US" altLang="ja-JP" sz="1600" dirty="0" err="1"/>
              <a:t>vesta</a:t>
            </a:r>
            <a:r>
              <a:rPr lang="en-US" altLang="ja-JP" sz="1600" dirty="0"/>
              <a:t>/</a:t>
            </a:r>
            <a:r>
              <a:rPr lang="en-US" altLang="ja-JP" sz="1600" dirty="0" err="1"/>
              <a:t>jp</a:t>
            </a:r>
            <a:r>
              <a:rPr lang="en-US" altLang="ja-JP" sz="1600" dirty="0"/>
              <a:t>/ </a:t>
            </a:r>
          </a:p>
          <a:p>
            <a:pPr marL="82296" indent="0">
              <a:buNone/>
            </a:pPr>
            <a:endParaRPr lang="en-US" altLang="ja-JP" sz="1600" dirty="0"/>
          </a:p>
          <a:p>
            <a:pPr marL="82296" indent="0">
              <a:buNone/>
            </a:pPr>
            <a:r>
              <a:rPr lang="en-US" altLang="ja-JP" sz="1600" dirty="0"/>
              <a:t>[5] MVC(Model-View-Controller)</a:t>
            </a:r>
            <a:r>
              <a:rPr lang="ja-JP" altLang="en-US" sz="1600" dirty="0"/>
              <a:t>を理解する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CakePHP,https</a:t>
            </a:r>
            <a:r>
              <a:rPr lang="en-US" altLang="ja-JP" sz="1600" dirty="0"/>
              <a:t>://</a:t>
            </a:r>
            <a:r>
              <a:rPr lang="en-US" altLang="ja-JP" sz="1600" dirty="0" err="1"/>
              <a:t>book.cakephp.org</a:t>
            </a:r>
            <a:r>
              <a:rPr lang="en-US" altLang="ja-JP" sz="1600" dirty="0"/>
              <a:t>/2.0/</a:t>
            </a:r>
            <a:r>
              <a:rPr lang="en-US" altLang="ja-JP" sz="1600" dirty="0" err="1"/>
              <a:t>ja</a:t>
            </a:r>
            <a:r>
              <a:rPr lang="en-US" altLang="ja-JP" sz="1600" dirty="0"/>
              <a:t>/</a:t>
            </a:r>
            <a:r>
              <a:rPr lang="en-US" altLang="ja-JP" sz="1600" dirty="0" err="1"/>
              <a:t>cakephp</a:t>
            </a:r>
            <a:r>
              <a:rPr lang="en-US" altLang="ja-JP" sz="1600" dirty="0"/>
              <a:t>-overview/understanding-model-view-</a:t>
            </a:r>
            <a:r>
              <a:rPr lang="en-US" altLang="ja-JP" sz="1600" dirty="0" err="1"/>
              <a:t>controller.html</a:t>
            </a:r>
            <a:r>
              <a:rPr lang="en-US" altLang="ja-JP" sz="1600" dirty="0"/>
              <a:t> </a:t>
            </a:r>
          </a:p>
          <a:p>
            <a:pPr marL="82296" indent="0">
              <a:buNone/>
            </a:pPr>
            <a:endParaRPr lang="en-US" altLang="ja-JP" sz="1600" dirty="0"/>
          </a:p>
          <a:p>
            <a:pPr marL="82296" indent="0">
              <a:buNone/>
            </a:pPr>
            <a:r>
              <a:rPr lang="en-US" altLang="ja-JP" sz="1600" dirty="0"/>
              <a:t>[6] SVG</a:t>
            </a:r>
            <a:r>
              <a:rPr lang="ja-JP" altLang="en-US" sz="1600" dirty="0"/>
              <a:t>入門</a:t>
            </a:r>
            <a:r>
              <a:rPr lang="en-US" altLang="ja-JP" sz="1600" dirty="0"/>
              <a:t>, </a:t>
            </a:r>
            <a:r>
              <a:rPr lang="ja-JP" altLang="en-US" sz="1600" dirty="0"/>
              <a:t>新山祐介</a:t>
            </a:r>
            <a:r>
              <a:rPr lang="en-US" altLang="ja-JP" sz="1600" dirty="0"/>
              <a:t>, </a:t>
            </a:r>
            <a:r>
              <a:rPr lang="ja-JP" altLang="en-US" sz="1600" dirty="0"/>
              <a:t>コンピュータサイエンス入門 </a:t>
            </a:r>
            <a:r>
              <a:rPr lang="en-US" altLang="ja-JP" sz="1600" dirty="0"/>
              <a:t>by </a:t>
            </a:r>
            <a:r>
              <a:rPr lang="ja-JP" altLang="en-US" sz="1600" dirty="0"/>
              <a:t>新山祐介</a:t>
            </a:r>
            <a:r>
              <a:rPr lang="en-US" altLang="ja-JP" sz="1600" dirty="0"/>
              <a:t>, https://</a:t>
            </a:r>
            <a:r>
              <a:rPr lang="en-US" altLang="ja-JP" sz="1600" dirty="0" err="1"/>
              <a:t>euske.github.io</a:t>
            </a:r>
            <a:r>
              <a:rPr lang="en-US" altLang="ja-JP" sz="1600" dirty="0"/>
              <a:t>/</a:t>
            </a:r>
            <a:r>
              <a:rPr lang="en-US" altLang="ja-JP" sz="1600" dirty="0" err="1"/>
              <a:t>euskecs</a:t>
            </a:r>
            <a:r>
              <a:rPr lang="en-US" altLang="ja-JP" sz="1600" dirty="0"/>
              <a:t>/</a:t>
            </a:r>
            <a:r>
              <a:rPr lang="en-US" altLang="ja-JP" sz="1600" dirty="0" err="1"/>
              <a:t>lec_svg</a:t>
            </a:r>
            <a:r>
              <a:rPr lang="en-US" altLang="ja-JP" sz="1600" dirty="0"/>
              <a:t>/</a:t>
            </a:r>
            <a:r>
              <a:rPr lang="en-US" altLang="ja-JP" sz="1600" dirty="0" err="1"/>
              <a:t>index.html</a:t>
            </a:r>
            <a:r>
              <a:rPr lang="en-US" altLang="ja-JP" sz="1600" dirty="0"/>
              <a:t> </a:t>
            </a:r>
          </a:p>
          <a:p>
            <a:pPr marL="82296" indent="0">
              <a:buNone/>
            </a:pPr>
            <a:endParaRPr lang="en-US" altLang="ja-JP" sz="1600" dirty="0"/>
          </a:p>
          <a:p>
            <a:pPr marL="82296" indent="0">
              <a:buNone/>
            </a:pPr>
            <a:r>
              <a:rPr lang="en-US" altLang="ja-JP" sz="1600" dirty="0"/>
              <a:t>[7] cairo:2</a:t>
            </a:r>
            <a:r>
              <a:rPr lang="ja-JP" altLang="en-US" sz="1600" dirty="0"/>
              <a:t>次元画像描画ライブラリ</a:t>
            </a:r>
            <a:r>
              <a:rPr lang="en-US" altLang="ja-JP" sz="1600" dirty="0"/>
              <a:t>, </a:t>
            </a:r>
            <a:r>
              <a:rPr lang="ja-JP" altLang="en-US" sz="1600" dirty="0"/>
              <a:t>須藤功平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Rubyist</a:t>
            </a:r>
            <a:r>
              <a:rPr lang="en-US" altLang="ja-JP" sz="1600" dirty="0"/>
              <a:t> Magazine-</a:t>
            </a:r>
            <a:r>
              <a:rPr lang="ja-JP" altLang="en-US" sz="1600" dirty="0"/>
              <a:t>るびま </a:t>
            </a:r>
            <a:r>
              <a:rPr lang="en-US" altLang="ja-JP" sz="1600" dirty="0"/>
              <a:t>Vol.54 (2016-08), http://</a:t>
            </a:r>
            <a:r>
              <a:rPr lang="en-US" altLang="ja-JP" sz="1600" dirty="0" err="1"/>
              <a:t>magazine.rubyist.net</a:t>
            </a:r>
            <a:r>
              <a:rPr lang="en-US" altLang="ja-JP" sz="1600" dirty="0"/>
              <a:t>/?0019-cairo </a:t>
            </a:r>
          </a:p>
          <a:p>
            <a:pPr marL="82296" indent="0">
              <a:buNone/>
            </a:pPr>
            <a:endParaRPr lang="en-US" altLang="ja-JP" sz="1600" dirty="0"/>
          </a:p>
          <a:p>
            <a:pPr marL="82296" indent="0">
              <a:buNone/>
            </a:pPr>
            <a:r>
              <a:rPr lang="en-US" altLang="ja-JP" sz="1600" dirty="0"/>
              <a:t>[8] </a:t>
            </a:r>
            <a:r>
              <a:rPr lang="ja-JP" altLang="en-US" sz="1600" dirty="0"/>
              <a:t>三面図</a:t>
            </a:r>
            <a:r>
              <a:rPr lang="en-US" altLang="ja-JP" sz="1600" dirty="0"/>
              <a:t>(</a:t>
            </a:r>
            <a:r>
              <a:rPr lang="ja-JP" altLang="en-US" sz="1600" dirty="0"/>
              <a:t>機械設計のための基礎製図</a:t>
            </a:r>
            <a:r>
              <a:rPr lang="en-US" altLang="ja-JP" sz="1600" dirty="0"/>
              <a:t>), </a:t>
            </a:r>
            <a:r>
              <a:rPr lang="ja-JP" altLang="en-US" sz="1600" dirty="0"/>
              <a:t>独立行政法人 海上技術安全研究所</a:t>
            </a:r>
            <a:r>
              <a:rPr lang="en-US" altLang="ja-JP" sz="1600" dirty="0"/>
              <a:t>, NMRI, https://</a:t>
            </a:r>
            <a:r>
              <a:rPr lang="en-US" altLang="ja-JP" sz="1600" dirty="0" err="1"/>
              <a:t>www.nmri.go.jp</a:t>
            </a:r>
            <a:r>
              <a:rPr lang="en-US" altLang="ja-JP" sz="1600" dirty="0"/>
              <a:t>/</a:t>
            </a:r>
            <a:r>
              <a:rPr lang="en-US" altLang="ja-JP" sz="1600" dirty="0" err="1"/>
              <a:t>eng</a:t>
            </a:r>
            <a:r>
              <a:rPr lang="en-US" altLang="ja-JP" sz="1600" dirty="0"/>
              <a:t>/</a:t>
            </a:r>
            <a:r>
              <a:rPr lang="en-US" altLang="ja-JP" sz="1600" dirty="0" err="1"/>
              <a:t>khirata</a:t>
            </a:r>
            <a:r>
              <a:rPr lang="en-US" altLang="ja-JP" sz="1600" dirty="0"/>
              <a:t>/</a:t>
            </a:r>
            <a:r>
              <a:rPr lang="en-US" altLang="ja-JP" sz="1600" dirty="0" err="1"/>
              <a:t>mechdesign</a:t>
            </a:r>
            <a:r>
              <a:rPr lang="en-US" altLang="ja-JP" sz="1600" dirty="0"/>
              <a:t>/ch04/ch04.html</a:t>
            </a:r>
          </a:p>
          <a:p>
            <a:pPr marL="82296" indent="0">
              <a:buNone/>
            </a:pP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0294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/>
              <a:t>研究目的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sz="2000" dirty="0"/>
              <a:t>小傾角粒界エネルギーにおける</a:t>
            </a:r>
            <a:r>
              <a:rPr lang="en-US" altLang="ja-JP" sz="2000" dirty="0" err="1"/>
              <a:t>Hasson</a:t>
            </a:r>
            <a:r>
              <a:rPr lang="ja-JP" altLang="en-US" sz="2000" dirty="0"/>
              <a:t>らのシミュレーション結果と大槻の実験結果の矛盾を解明する．</a:t>
            </a:r>
            <a:endParaRPr kumimoji="1" lang="ja-JP" altLang="en-US" sz="2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844" y="2387600"/>
            <a:ext cx="6379256" cy="29718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2590800" y="5786735"/>
            <a:ext cx="607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図</a:t>
            </a:r>
            <a:r>
              <a:rPr lang="en-US" altLang="ja-JP" dirty="0"/>
              <a:t>1:A(100)</a:t>
            </a:r>
            <a:r>
              <a:rPr lang="ja-JP" altLang="en-US" dirty="0"/>
              <a:t>の粒界エネルギーの方位依存性</a:t>
            </a:r>
          </a:p>
          <a:p>
            <a:pPr algn="ctr"/>
            <a:r>
              <a:rPr lang="en-US" altLang="ja-JP" dirty="0"/>
              <a:t>(a)</a:t>
            </a:r>
            <a:r>
              <a:rPr lang="en-US" altLang="ja-JP" dirty="0" err="1"/>
              <a:t>Hasson</a:t>
            </a:r>
            <a:r>
              <a:rPr lang="ja-JP" altLang="en-US" dirty="0"/>
              <a:t>らのシミュレーション結果と</a:t>
            </a:r>
            <a:r>
              <a:rPr lang="en-US" altLang="ja-JP" dirty="0"/>
              <a:t>(b)</a:t>
            </a:r>
            <a:r>
              <a:rPr lang="ja-JP" altLang="en-US" dirty="0"/>
              <a:t>大槻の実験結果</a:t>
            </a:r>
          </a:p>
        </p:txBody>
      </p:sp>
    </p:spTree>
    <p:extLst>
      <p:ext uri="{BB962C8B-B14F-4D97-AF65-F5344CB8AC3E}">
        <p14:creationId xmlns:p14="http://schemas.microsoft.com/office/powerpoint/2010/main" val="383404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/>
              <a:t>研究目的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altLang="ja-JP" dirty="0"/>
              <a:t> 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76" y="2590800"/>
            <a:ext cx="4958723" cy="28448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530" y="2324100"/>
            <a:ext cx="4739439" cy="328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3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55397" y="288006"/>
            <a:ext cx="7866888" cy="1143000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研究背景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kumimoji="1" lang="ja-JP" altLang="en-US" dirty="0" smtClean="0"/>
              <a:t>　</a:t>
            </a:r>
            <a:endParaRPr kumimoji="1" lang="en-US" altLang="ja-JP" dirty="0" smtClean="0"/>
          </a:p>
          <a:p>
            <a:pPr marL="82296" indent="0">
              <a:buNone/>
            </a:pP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286000" y="5468389"/>
            <a:ext cx="599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構造緩和による原子配列の成功例と失敗例</a:t>
            </a:r>
          </a:p>
          <a:p>
            <a:pPr algn="ctr"/>
            <a:r>
              <a:rPr lang="en-US" altLang="ja-JP" dirty="0"/>
              <a:t>(a)4</a:t>
            </a:r>
            <a:r>
              <a:rPr lang="ja-JP" altLang="en-US" dirty="0"/>
              <a:t>個</a:t>
            </a:r>
            <a:r>
              <a:rPr lang="en-US" altLang="ja-JP" dirty="0"/>
              <a:t>,(b)6</a:t>
            </a:r>
            <a:r>
              <a:rPr lang="ja-JP" altLang="en-US" dirty="0"/>
              <a:t>個の原子を削除した際のモデル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60" y="1578054"/>
            <a:ext cx="7152528" cy="332740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189789" y="1553700"/>
            <a:ext cx="7566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原子の削除操作をおこなって構造緩和した際の原子配列</a:t>
            </a:r>
            <a:endParaRPr kumimoji="1" lang="ja-JP" altLang="en-US" sz="2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927685" y="4664830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     (a)			            (b)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3783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MVC</a:t>
            </a:r>
            <a:r>
              <a:rPr lang="ja-JP" altLang="en-US" sz="2800" dirty="0"/>
              <a:t>モデルの構造</a:t>
            </a:r>
            <a:endParaRPr kumimoji="1" lang="ja-JP" altLang="en-US" sz="280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435608" y="1291724"/>
            <a:ext cx="74980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/>
              <a:t>MVC</a:t>
            </a:r>
            <a:r>
              <a:rPr lang="ja-JP" altLang="en-US" sz="2000" dirty="0"/>
              <a:t>モデルは，</a:t>
            </a:r>
            <a:r>
              <a:rPr lang="en-US" altLang="ja-JP" sz="2000" dirty="0"/>
              <a:t>Model, View, Controller</a:t>
            </a:r>
            <a:r>
              <a:rPr lang="ja-JP" altLang="en-US" sz="2000" dirty="0"/>
              <a:t>の三要素で構成されている．</a:t>
            </a:r>
          </a:p>
          <a:p>
            <a:r>
              <a:rPr lang="ja-JP" altLang="en-US" sz="2000" dirty="0"/>
              <a:t>各々の機能が直交化されているため，特化した開発作業をおこないやすい．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2654301"/>
            <a:ext cx="7204116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0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2735" y="258586"/>
            <a:ext cx="8398168" cy="11430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結晶構造描画ソフト</a:t>
            </a:r>
            <a:r>
              <a:rPr lang="en-US" altLang="ja-JP" sz="2800" dirty="0"/>
              <a:t>VESTA</a:t>
            </a:r>
            <a:r>
              <a:rPr lang="ja-JP" altLang="en-US" sz="2800" dirty="0"/>
              <a:t>で</a:t>
            </a:r>
            <a:r>
              <a:rPr lang="ja-JP" altLang="en-US" sz="2800" dirty="0" smtClean="0"/>
              <a:t>表示した</a:t>
            </a:r>
            <a:r>
              <a:rPr lang="en-US" altLang="ja-JP" sz="2800" dirty="0" smtClean="0"/>
              <a:t>POSCAR_2223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343" y="2057400"/>
            <a:ext cx="5743222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6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2800" dirty="0"/>
              <a:t>三面図を利用した原子配列の２次元表示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1447800"/>
            <a:ext cx="6596888" cy="494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7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 smtClean="0"/>
              <a:t>三面図の配置規定における成功図と失敗図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288" y="1675194"/>
            <a:ext cx="75184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83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削除された原子を色分けして表示した三面図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437" y="1881415"/>
            <a:ext cx="6451574" cy="436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7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フレッシュ.thmx</Template>
  <TotalTime>364</TotalTime>
  <Words>505</Words>
  <Application>Microsoft Macintosh PowerPoint</Application>
  <PresentationFormat>画面に合わせる (4:3)</PresentationFormat>
  <Paragraphs>54</Paragraphs>
  <Slides>15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フレッシュ</vt:lpstr>
      <vt:lpstr>三面図を利用した粒界原子配列の表示</vt:lpstr>
      <vt:lpstr>研究目的</vt:lpstr>
      <vt:lpstr>研究目的</vt:lpstr>
      <vt:lpstr>研究背景</vt:lpstr>
      <vt:lpstr>MVCモデルの構造</vt:lpstr>
      <vt:lpstr>結晶構造描画ソフトVESTAで表示したPOSCAR_2223</vt:lpstr>
      <vt:lpstr>三面図を利用した原子配列の２次元表示</vt:lpstr>
      <vt:lpstr>三面図の配置規定における成功図と失敗図</vt:lpstr>
      <vt:lpstr>削除された原子を色分けして表示した三面図</vt:lpstr>
      <vt:lpstr>構造緩和による原子の移動を表示した三面図</vt:lpstr>
      <vt:lpstr>指定した層のみを白抜きして表示した三面図</vt:lpstr>
      <vt:lpstr>構造緩和後の原子配列で不足していた原子を表した図</vt:lpstr>
      <vt:lpstr>不足していた原子の配置をVESTAで表示</vt:lpstr>
      <vt:lpstr>今後の課題</vt:lpstr>
      <vt:lpstr>参考文献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三面図を利用した粒界原子配列の表示</dc:title>
  <dc:creator>Taiki Narita</dc:creator>
  <cp:lastModifiedBy>Taiki Narita</cp:lastModifiedBy>
  <cp:revision>14</cp:revision>
  <dcterms:created xsi:type="dcterms:W3CDTF">2017-02-09T05:24:06Z</dcterms:created>
  <dcterms:modified xsi:type="dcterms:W3CDTF">2017-02-09T16:19:43Z</dcterms:modified>
</cp:coreProperties>
</file>