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2" r:id="rId2"/>
    <p:sldId id="257" r:id="rId3"/>
    <p:sldId id="258" r:id="rId4"/>
    <p:sldId id="266" r:id="rId5"/>
    <p:sldId id="267" r:id="rId6"/>
    <p:sldId id="268" r:id="rId7"/>
    <p:sldId id="269" r:id="rId8"/>
    <p:sldId id="264" r:id="rId9"/>
    <p:sldId id="265" r:id="rId10"/>
    <p:sldId id="262" r:id="rId11"/>
    <p:sldId id="263" r:id="rId12"/>
    <p:sldId id="273" r:id="rId13"/>
    <p:sldId id="259" r:id="rId14"/>
    <p:sldId id="260" r:id="rId15"/>
    <p:sldId id="261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A974D-6AF6-4612-97C6-10968BF75BB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99250-17F0-42B0-871A-BCECB0994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99250-17F0-42B0-871A-BCECB09942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99250-17F0-42B0-871A-BCECB09942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1E5D-6AAE-4814-AB1C-DBEFBC82B7D1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D282-F030-4CB2-AC0E-E2A117C51EC5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662-13D8-461B-B3F1-BEDDF70ABB0A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9C9A-7057-465C-BC82-CDAD6F7E841D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6618-3CBB-47D0-A40E-2617BB1F28AB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369B-5568-4217-886A-FECC067809A7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F904-9B81-48FD-B243-974C4DD97FD5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D44B-11FA-4D5A-A001-52709D7F7B87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F70-A09E-466C-BF0A-307D020589EC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C76-ACA8-4057-BFA4-FC6DEA9E6C8F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F13E-63A4-4634-ADF6-CF3E5BA36383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918B-515D-4927-9169-AC8B33E78277}" type="datetime1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EEE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A7CE-7484-48C1-9054-F78990256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33600" y="3200400"/>
            <a:ext cx="4601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rush Script MT" pitchFamily="66" charset="0"/>
              </a:rPr>
              <a:t>Under the </a:t>
            </a:r>
            <a:r>
              <a:rPr lang="en-US" sz="2400" dirty="0">
                <a:latin typeface="Brush Script MT" pitchFamily="66" charset="0"/>
              </a:rPr>
              <a:t>E</a:t>
            </a:r>
            <a:r>
              <a:rPr lang="en-US" sz="2400" dirty="0" smtClean="0">
                <a:latin typeface="Brush Script MT" pitchFamily="66" charset="0"/>
              </a:rPr>
              <a:t>steemed Guidance 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MUNISEKHAR</a:t>
            </a:r>
            <a:r>
              <a:rPr lang="en-US" sz="2000" dirty="0" smtClean="0"/>
              <a:t>, </a:t>
            </a:r>
            <a:r>
              <a:rPr lang="en-US" sz="1600" dirty="0" smtClean="0"/>
              <a:t>M.tech…</a:t>
            </a:r>
            <a:endParaRPr lang="en-US" dirty="0" smtClean="0"/>
          </a:p>
          <a:p>
            <a:pPr algn="ctr"/>
            <a:r>
              <a:rPr lang="en-US" dirty="0" smtClean="0"/>
              <a:t>Assistant Professor(SL)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30090" y="4495800"/>
            <a:ext cx="68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DEPARTMENT OF ELECTRICAL AND ELECTRONICS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3048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A Seminar Presentation</a:t>
            </a:r>
          </a:p>
          <a:p>
            <a:pPr algn="ctr"/>
            <a:r>
              <a:rPr lang="en-US" sz="2000" dirty="0" smtClean="0"/>
              <a:t>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21336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E.VINODH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(10BF1A0214)  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18288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Submitted By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90547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PIEZO ELECTRICITY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447800" y="5181600"/>
            <a:ext cx="7696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dirty="0" smtClean="0">
                <a:solidFill>
                  <a:srgbClr val="FF0000"/>
                </a:solidFill>
                <a:latin typeface="Bauhaus 93" pitchFamily="82" charset="0"/>
              </a:rPr>
              <a:t>SRI VEKATESWARA COLLEGE OF ENGINEERING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KARAKAMBADI ROAD, TIRUPATI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</a:rPr>
              <a:t>                              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</a:rPr>
              <a:t>                              (2010-14)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2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04800" y="457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Applications:-</a:t>
            </a:r>
            <a:endParaRPr lang="en-US" sz="32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25689"/>
            <a:ext cx="624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Piezo Sensors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Piezo Resistors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Electric cigarette lighter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Medicals, Chemical and biological sensors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Music Instruments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Piezoelectric silicon devices 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Automotive application, 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Push –button grill starters etc.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PIEZOELECTRIC-MICROPH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58669"/>
            <a:ext cx="11626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IEZO-ELECTRIC-SENS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5675" y="1411069"/>
            <a:ext cx="1304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PIEZOELECTRIC-BUZZ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411069"/>
            <a:ext cx="1419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2554069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Piezo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microphones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2554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Piezo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Buzzer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25540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Piezo Sensors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Contd…….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piezo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6800" y="609600"/>
            <a:ext cx="3048000" cy="2000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0200" y="2743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Electric Cigarette Lighters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image_thumb[5]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33750"/>
            <a:ext cx="3429000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143000" y="60198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Touch Screen</a:t>
            </a:r>
            <a:endParaRPr lang="en-US" sz="2000" b="1" dirty="0"/>
          </a:p>
        </p:txBody>
      </p:sp>
      <p:pic>
        <p:nvPicPr>
          <p:cNvPr id="14" name="Picture 13" descr="6a00d8345225f869e20177430e12da970d-800wi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90" y="3470656"/>
            <a:ext cx="4540410" cy="2701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5867400" y="60006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MEMS</a:t>
            </a:r>
            <a:endParaRPr lang="en-US" sz="2000" b="1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Department of EEE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81000" y="9245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Practical Implementation  :-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945481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	In Tokyo Train Station they are  generating Electricity by installing the Piezoelectric pads at the ticket area (Courtesy Japan Railways Group).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The East Japan Railway Company (JR East) conducted a demonstration about this Piezoelectricity and is implemented at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Yaesu North Gate, Tokyo Station,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a new power- generating floor. Installed at the ticket gate area, it generates electricity from the vibrations created by  passengers walking through the ticket gates.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Advantages 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838200"/>
            <a:ext cx="6781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Ecofriendly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Almost free of Noise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Wide frequency range, high frequencies can be measured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Compact yet highly sensitive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No moving parts – long service life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No external power required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Great variety of models available for nearly any purpose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Pollution free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It is a Renewable Energy resource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04800" y="914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Disadvantages 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2057400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Efficiency is less 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Brittle due to crystalline structure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Cannot withstand high shear and tension can become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depolarized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Large stresses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Inverters has to use to convert D.C to A.C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More number of Piezoelectric materials are required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572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Conclusion:-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869281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As the day to day population is increasing,  there is a shortage of power and a large amount of pollution from generating stations. So that there is a need to go for Renewable energy sources like Air, water, sun etc.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Like wise this Piezo electricity is one of the renewable energy resource with  many advantages 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reliable, noise less ,easy to generate.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Hope India will soon implement  this Piezo electricity concept, so that we can reduce the demand which in turn increases our economy.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9200"/>
            <a:ext cx="5257800" cy="45958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896366">
            <a:off x="3473440" y="1874461"/>
            <a:ext cx="5287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Any Queries?????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28/1/2014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Department of EEE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-you-butterfli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6749935" cy="426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28/1/2014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EEE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es_spots_light_color_43978_2560x16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533400" y="77218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sz="2800" b="1" dirty="0" smtClean="0">
                <a:solidFill>
                  <a:srgbClr val="FF6600"/>
                </a:solidFill>
              </a:rPr>
              <a:t>:-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1366421"/>
            <a:ext cx="548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Abstract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Introduction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Generation  of Electricity from Piezo Materials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Practical Implementation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Applications  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Advantages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Disadvantages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Conclusion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Department of EEE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533400" y="762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Objective:-</a:t>
            </a:r>
            <a:endParaRPr lang="en-US" sz="28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0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In India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Installed Capacity        :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223.343 GW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of March 2013.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31242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Fifth Largest Place in Installation Capacity</a:t>
            </a:r>
          </a:p>
          <a:p>
            <a:pPr algn="ctr"/>
            <a:r>
              <a:rPr lang="en-US" sz="2000" dirty="0" smtClean="0"/>
              <a:t>&amp;</a:t>
            </a:r>
          </a:p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Fourth Largest place in Consumption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775537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This paper will gives information on one of the Renewable Resources which helps us to reduce the demand by supplying at least 5 to 10%  of the demand supply.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85800" y="838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Introduction:-</a:t>
            </a:r>
            <a:endParaRPr lang="en-US" sz="32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</a:t>
            </a:r>
            <a:endParaRPr lang="en-US" dirty="0"/>
          </a:p>
        </p:txBody>
      </p:sp>
      <p:pic>
        <p:nvPicPr>
          <p:cNvPr id="6" name="Picture 5" descr="piezo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304800"/>
            <a:ext cx="2057400" cy="1769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1066800" y="242947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The word “Piezoelectricity” comes from the Greek word “Piezin” which means  “to press” or “squeeze”.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Because of the Quartz’s properties which allow it to generate electricity by pressure as well as mechanical distortion under voltage it is named as “Piezoelectricity” 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79167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   In this piezoelectric materials there is a free movement of  ions so that when some pressure  is applied it produces some voltage across it.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57200" y="762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Generation:-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1828800"/>
            <a:ext cx="7543800" cy="3657600"/>
            <a:chOff x="838200" y="1981200"/>
            <a:chExt cx="7315200" cy="3657600"/>
          </a:xfrm>
        </p:grpSpPr>
        <p:pic>
          <p:nvPicPr>
            <p:cNvPr id="6" name="Picture 5" descr="piezocell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1981200"/>
              <a:ext cx="7315200" cy="27066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14400" y="49530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No pressure is Applied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4953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Forward Pressure is Applied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4992469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Reverse Pressure is Applied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" name="Group 7"/>
          <p:cNvGrpSpPr/>
          <p:nvPr/>
        </p:nvGrpSpPr>
        <p:grpSpPr>
          <a:xfrm>
            <a:off x="1447800" y="1676400"/>
            <a:ext cx="6275566" cy="3200400"/>
            <a:chOff x="1447800" y="1676400"/>
            <a:chExt cx="6275566" cy="3200400"/>
          </a:xfrm>
        </p:grpSpPr>
        <p:pic>
          <p:nvPicPr>
            <p:cNvPr id="4" name="Picture 3" descr="Fig2-ConversePiezoEffec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800" y="1676400"/>
              <a:ext cx="6275566" cy="3200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7800" y="42304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No pressure is Applied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8800" y="4191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Forward Pressure is Applied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41910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Reverse Pressure </a:t>
              </a:r>
            </a:p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is Applied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24200" y="13716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3 Dimensional View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762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Generation:-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200400" y="1748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Animated View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76400" y="2438400"/>
            <a:ext cx="5791200" cy="3276600"/>
            <a:chOff x="1600200" y="2438400"/>
            <a:chExt cx="5791200" cy="3276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600200" y="2438400"/>
              <a:ext cx="5791200" cy="3048000"/>
              <a:chOff x="457200" y="1981200"/>
              <a:chExt cx="5791200" cy="3048000"/>
            </a:xfrm>
          </p:grpSpPr>
          <p:pic>
            <p:nvPicPr>
              <p:cNvPr id="4" name="Picture 3" descr="page1_1.gif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00400" y="1981200"/>
                <a:ext cx="3048000" cy="304800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rot="10800000" flipV="1">
                <a:off x="1981200" y="3581400"/>
                <a:ext cx="16002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57200" y="3810000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Piezo Electric Material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0000" y="21336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Force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531489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Force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762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Generation:-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81000" y="6096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Generation From Different Sources:-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0" y="1600199"/>
            <a:ext cx="7696200" cy="3962401"/>
            <a:chOff x="762000" y="1600199"/>
            <a:chExt cx="7696200" cy="3962401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1600199"/>
              <a:ext cx="5029200" cy="33709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10" name="Group 9"/>
            <p:cNvGrpSpPr/>
            <p:nvPr/>
          </p:nvGrpSpPr>
          <p:grpSpPr>
            <a:xfrm>
              <a:off x="762000" y="1981200"/>
              <a:ext cx="1981200" cy="2350532"/>
              <a:chOff x="762000" y="1981200"/>
              <a:chExt cx="1981200" cy="2350532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62000" y="1981200"/>
                <a:ext cx="1981200" cy="183832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01600" cap="sq">
                <a:solidFill>
                  <a:srgbClr val="FDFDFD"/>
                </a:solidFill>
                <a:miter lim="800000"/>
              </a:ln>
              <a:effectLst>
                <a:outerShdw blurRad="57150" dist="37500" dir="7560000" sy="98000" kx="110000" ky="200000" algn="tl" rotWithShape="0">
                  <a:srgbClr val="000000">
                    <a:alpha val="20000"/>
                  </a:srgbClr>
                </a:outerShdw>
              </a:effectLst>
              <a:scene3d>
                <a:camera prst="perspectiveRelaxed">
                  <a:rot lat="18960000" lon="0" rev="0"/>
                </a:camera>
                <a:lightRig rig="twoPt" dir="t">
                  <a:rot lat="0" lon="0" rev="7200000"/>
                </a:lightRig>
              </a:scene3d>
              <a:sp3d prstMaterial="matte">
                <a:bevelT w="22860" h="12700"/>
                <a:contourClr>
                  <a:srgbClr val="FFFFFF"/>
                </a:contourClr>
              </a:sp3d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838200" y="3962400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Piezo electric pad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29200" y="5181600"/>
              <a:ext cx="2514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 From High Ways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spots_light_color_43978_2560x1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09600" y="685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Contd…….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399"/>
            <a:ext cx="5181600" cy="3291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668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 Walking Floors</a:t>
            </a:r>
            <a:endParaRPr lang="en-US" b="1" dirty="0"/>
          </a:p>
        </p:txBody>
      </p:sp>
      <p:pic>
        <p:nvPicPr>
          <p:cNvPr id="8" name="Picture 7" descr="5_EXAAi_5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164080"/>
            <a:ext cx="3124200" cy="301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19800" y="541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Discotheques</a:t>
            </a:r>
            <a:endParaRPr lang="en-US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28/1/2014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7CE-7484-48C1-9054-F78990256B0E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Department of EEE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522</Words>
  <Application>Microsoft Office PowerPoint</Application>
  <PresentationFormat>On-screen Show (4:3)</PresentationFormat>
  <Paragraphs>191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raaj</dc:creator>
  <cp:lastModifiedBy>madhu</cp:lastModifiedBy>
  <cp:revision>35</cp:revision>
  <dcterms:created xsi:type="dcterms:W3CDTF">2013-04-23T22:47:26Z</dcterms:created>
  <dcterms:modified xsi:type="dcterms:W3CDTF">2014-03-18T16:33:10Z</dcterms:modified>
</cp:coreProperties>
</file>