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theme/theme9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0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1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3" r:id="rId5"/>
    <p:sldMasterId id="2147483688" r:id="rId6"/>
    <p:sldMasterId id="2147483702" r:id="rId7"/>
    <p:sldMasterId id="2147483707" r:id="rId8"/>
    <p:sldMasterId id="2147483710" r:id="rId9"/>
    <p:sldMasterId id="2147483712" r:id="rId10"/>
    <p:sldMasterId id="2147483724" r:id="rId11"/>
    <p:sldMasterId id="2147483729" r:id="rId12"/>
  </p:sldMasterIdLst>
  <p:sldIdLst>
    <p:sldId id="1159" r:id="rId13"/>
    <p:sldId id="1170" r:id="rId14"/>
    <p:sldId id="1172" r:id="rId15"/>
    <p:sldId id="1173" r:id="rId16"/>
    <p:sldId id="1174" r:id="rId17"/>
    <p:sldId id="1176" r:id="rId18"/>
    <p:sldId id="1177" r:id="rId19"/>
    <p:sldId id="1175" r:id="rId20"/>
    <p:sldId id="1168" r:id="rId21"/>
    <p:sldId id="1160" r:id="rId22"/>
    <p:sldId id="1164" r:id="rId23"/>
    <p:sldId id="1165" r:id="rId24"/>
    <p:sldId id="1167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9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7645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  <a:lvl2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2pPr>
            <a:lvl3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3pPr>
            <a:lvl4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4pPr>
            <a:lvl5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2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4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4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0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5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2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7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6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24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9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152232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0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2336" y="6224159"/>
            <a:ext cx="573014" cy="633845"/>
          </a:xfrm>
        </p:spPr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167742"/>
            <a:ext cx="7886700" cy="49122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28pt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84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5F34A-066B-DC49-B9C1-B87194F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7863ED-107E-BB49-A6EE-B5A2FF4D6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540BF1-21FB-454E-95A7-1746E4ABA0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133" y="1334829"/>
            <a:ext cx="5665788" cy="5024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753283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40724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256725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0417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220213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247842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94B-0F43-CA42-AB16-BFE8CF05E5C1}" type="datetimeFigureOut">
              <a:rPr kumimoji="1" lang="ja-JP" altLang="en-US" smtClean="0"/>
              <a:t>2019/3/18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50"/>
            <a:ext cx="7886700" cy="491223"/>
          </a:xfrm>
        </p:spPr>
        <p:txBody>
          <a:bodyPr>
            <a:normAutofit/>
          </a:bodyPr>
          <a:lstStyle>
            <a:lvl1pPr>
              <a:defRPr sz="165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6A02-9338-1F4B-A75B-2659B6A9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95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167505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740100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4271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091939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679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397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7"/>
            <a:ext cx="7886700" cy="2431473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1" y="4197786"/>
            <a:ext cx="6878637" cy="1704975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196193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78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48"/>
            <a:ext cx="7886700" cy="49122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6A02-9338-1F4B-A75B-2659B6A9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39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690-53CE-A840-BE73-980778076561}" type="datetimeFigureOut">
              <a:rPr kumimoji="1" lang="ja-JP" altLang="en-US" smtClean="0"/>
              <a:t>2019/3/18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3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690-53CE-A840-BE73-980778076561}" type="datetimeFigureOut">
              <a:rPr kumimoji="1" lang="ja-JP" altLang="en-US" smtClean="0"/>
              <a:t>2019/3/18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78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873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48"/>
            <a:ext cx="7886700" cy="49122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0DEC2-5141-164A-92D4-A59DDC6E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01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938" y="6594477"/>
            <a:ext cx="14541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6406" y="554035"/>
            <a:ext cx="8229601" cy="5195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677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b="1" dirty="0"/>
              <a:t>マスタータイトルの書式設定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06" y="6548069"/>
            <a:ext cx="938413" cy="18928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8228014" y="234465"/>
            <a:ext cx="661216" cy="213697"/>
          </a:xfrm>
          <a:prstGeom prst="roundRect">
            <a:avLst>
              <a:gd name="adj" fmla="val 7753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3231" rIns="0" bIns="332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738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lang="ja-JP" altLang="en-US" sz="738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586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0" i="0">
                <a:latin typeface="Yu Gothic" charset="-128"/>
                <a:ea typeface="Yu Gothic" charset="-128"/>
                <a:cs typeface="Yu Gothic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16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  <a:lvl2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2pPr>
            <a:lvl3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3pPr>
            <a:lvl4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4pPr>
            <a:lvl5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676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4504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44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9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14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478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9704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840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4741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14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7"/>
            <a:ext cx="7886700" cy="2431473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1" y="4197786"/>
            <a:ext cx="6878637" cy="1704975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045404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87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2336" y="6224157"/>
            <a:ext cx="573014" cy="633845"/>
          </a:xfrm>
        </p:spPr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167740"/>
            <a:ext cx="7886700" cy="49122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28pt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2403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5F34A-066B-DC49-B9C1-B87194F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7863ED-107E-BB49-A6EE-B5A2FF4D6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540BF1-21FB-454E-95A7-1746E4ABA0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133" y="1334829"/>
            <a:ext cx="5665788" cy="5024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40361874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266486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62985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50"/>
            <a:ext cx="7886700" cy="491223"/>
          </a:xfrm>
        </p:spPr>
        <p:txBody>
          <a:bodyPr>
            <a:normAutofit/>
          </a:bodyPr>
          <a:lstStyle>
            <a:lvl1pPr>
              <a:defRPr sz="165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0DEC2-5141-164A-92D4-A59DDC6E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4574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371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011145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59683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94B-0F43-CA42-AB16-BFE8CF05E5C1}" type="datetimeFigureOut">
              <a:rPr kumimoji="1" lang="ja-JP" altLang="en-US" smtClean="0"/>
              <a:t>2019/3/18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6786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238729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4075128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4936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2813047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78303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2079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241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939" y="6594479"/>
            <a:ext cx="14541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6407" y="554035"/>
            <a:ext cx="8229601" cy="5195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008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b="1" dirty="0"/>
              <a:t>マスタータイトルの書式設定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07" y="6548069"/>
            <a:ext cx="938413" cy="18928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8228015" y="234467"/>
            <a:ext cx="661216" cy="213697"/>
          </a:xfrm>
          <a:prstGeom prst="roundRect">
            <a:avLst>
              <a:gd name="adj" fmla="val 7753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4923" rIns="0" bIns="249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554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lang="ja-JP" altLang="en-US" sz="554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 b="0" i="0">
                <a:latin typeface="Yu Gothic" charset="-128"/>
                <a:ea typeface="Yu Gothic" charset="-128"/>
                <a:cs typeface="Yu Gothic" charset="-128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2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2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B3621-626B-A24B-B0B1-94EA6660F3BB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8987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01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121664"/>
            <a:ext cx="7886700" cy="5055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0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8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5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3"/>
            <a:ext cx="7886700" cy="738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44pt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1241"/>
            <a:ext cx="7886700" cy="496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  <a:p>
            <a:pPr lvl="0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28064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D4B074-091B-D24D-8FCA-8606C28D8052}"/>
              </a:ext>
            </a:extLst>
          </p:cNvPr>
          <p:cNvSpPr/>
          <p:nvPr/>
        </p:nvSpPr>
        <p:spPr>
          <a:xfrm>
            <a:off x="1" y="313172"/>
            <a:ext cx="197427" cy="738117"/>
          </a:xfrm>
          <a:prstGeom prst="rect">
            <a:avLst/>
          </a:prstGeom>
          <a:solidFill>
            <a:srgbClr val="208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CC4F1-621C-9041-99C0-1B6C5C844734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87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9236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2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F5326-EC4C-4D49-A091-553B51CA91D1}"/>
              </a:ext>
            </a:extLst>
          </p:cNvPr>
          <p:cNvSpPr/>
          <p:nvPr/>
        </p:nvSpPr>
        <p:spPr>
          <a:xfrm>
            <a:off x="628650" y="353059"/>
            <a:ext cx="7895590" cy="5615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467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701" r:id="rId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01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42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119696" y="6567117"/>
            <a:ext cx="9046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1247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73484" y="6510829"/>
            <a:ext cx="99703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DD4B49-9BAA-4683-A63F-C24DFEC193E9}" type="slidenum">
              <a:rPr kumimoji="1" lang="ja-JP" altLang="en-US" sz="1108" smtClean="0"/>
              <a:pPr algn="ctr"/>
              <a:t>‹#›</a:t>
            </a:fld>
            <a:r>
              <a:rPr kumimoji="1" lang="en-US" altLang="ja-JP" sz="1108" dirty="0"/>
              <a:t>/50</a:t>
            </a:r>
            <a:endParaRPr kumimoji="1" lang="ja-JP" altLang="en-US" sz="1108" dirty="0"/>
          </a:p>
        </p:txBody>
      </p:sp>
    </p:spTree>
    <p:extLst>
      <p:ext uri="{BB962C8B-B14F-4D97-AF65-F5344CB8AC3E}">
        <p14:creationId xmlns:p14="http://schemas.microsoft.com/office/powerpoint/2010/main" val="41148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316531" rtl="0" eaLnBrk="1" fontAlgn="base" hangingPunct="1">
        <a:spcBef>
          <a:spcPct val="0"/>
        </a:spcBef>
        <a:spcAft>
          <a:spcPct val="0"/>
        </a:spcAft>
        <a:defRPr kumimoji="1" sz="2008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2pPr>
      <a:lvl3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3pPr>
      <a:lvl4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4pPr>
      <a:lvl5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5pPr>
      <a:lvl6pPr marL="316531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6pPr>
      <a:lvl7pPr marL="633062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7pPr>
      <a:lvl8pPr marL="949593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8pPr>
      <a:lvl9pPr marL="1266124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9pPr>
    </p:titleStyle>
    <p:bodyStyle>
      <a:lvl1pPr marL="252785" indent="-252785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261578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Wingdings" panose="05000000000000000000" pitchFamily="2" charset="2"/>
        <a:buChar char="l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2pPr>
      <a:lvl3pPr marL="791327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•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3pPr>
      <a:lvl4pPr marL="1107859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–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4pPr>
      <a:lvl5pPr marL="1424390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»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5pPr>
      <a:lvl6pPr marL="1740920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121666"/>
            <a:ext cx="7886700" cy="5055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8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kumimoji="1" sz="247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kumimoji="1" sz="157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257175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514350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12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771525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013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028700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013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5"/>
            <a:ext cx="7886700" cy="738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44pt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1241"/>
            <a:ext cx="7886700" cy="496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  <a:p>
            <a:pPr lvl="0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28064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D4B074-091B-D24D-8FCA-8606C28D8052}"/>
              </a:ext>
            </a:extLst>
          </p:cNvPr>
          <p:cNvSpPr/>
          <p:nvPr/>
        </p:nvSpPr>
        <p:spPr>
          <a:xfrm>
            <a:off x="2" y="313174"/>
            <a:ext cx="197427" cy="738117"/>
          </a:xfrm>
          <a:prstGeom prst="rect">
            <a:avLst/>
          </a:prstGeom>
          <a:solidFill>
            <a:srgbClr val="208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CC4F1-621C-9041-99C0-1B6C5C844734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1486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kumimoji="1" sz="330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2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0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B3621-626B-A24B-B0B1-94EA6660F3BB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3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68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160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162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9236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0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F5326-EC4C-4D49-A091-553B51CA91D1}"/>
              </a:ext>
            </a:extLst>
          </p:cNvPr>
          <p:cNvSpPr/>
          <p:nvPr/>
        </p:nvSpPr>
        <p:spPr>
          <a:xfrm>
            <a:off x="628650" y="353059"/>
            <a:ext cx="7895590" cy="5615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68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119695" y="6567117"/>
            <a:ext cx="9046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1662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73483" y="6510827"/>
            <a:ext cx="99703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DD4B49-9BAA-4683-A63F-C24DFEC193E9}" type="slidenum">
              <a:rPr kumimoji="1" lang="ja-JP" altLang="en-US" sz="1477" smtClean="0"/>
              <a:pPr algn="ctr"/>
              <a:t>‹#›</a:t>
            </a:fld>
            <a:r>
              <a:rPr kumimoji="1" lang="en-US" altLang="ja-JP" sz="1477" dirty="0"/>
              <a:t>/50</a:t>
            </a:r>
            <a:endParaRPr kumimoji="1" lang="ja-JP" altLang="en-US" sz="1477" dirty="0"/>
          </a:p>
        </p:txBody>
      </p:sp>
    </p:spTree>
    <p:extLst>
      <p:ext uri="{BB962C8B-B14F-4D97-AF65-F5344CB8AC3E}">
        <p14:creationId xmlns:p14="http://schemas.microsoft.com/office/powerpoint/2010/main" val="619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422041" rtl="0" eaLnBrk="1" fontAlgn="base" hangingPunct="1">
        <a:spcBef>
          <a:spcPct val="0"/>
        </a:spcBef>
        <a:spcAft>
          <a:spcPct val="0"/>
        </a:spcAft>
        <a:defRPr kumimoji="1" sz="2677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2pPr>
      <a:lvl3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3pPr>
      <a:lvl4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4pPr>
      <a:lvl5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5pPr>
      <a:lvl6pPr marL="422041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6pPr>
      <a:lvl7pPr marL="844083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7pPr>
      <a:lvl8pPr marL="1266124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8pPr>
      <a:lvl9pPr marL="1688165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9pPr>
    </p:titleStyle>
    <p:bodyStyle>
      <a:lvl1pPr marL="337047" indent="-337047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348770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Wingdings" panose="05000000000000000000" pitchFamily="2" charset="2"/>
        <a:buChar char="l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•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–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»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制約付き最短路解法</a:t>
            </a:r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F8552DD-D782-4542-86C2-5376BFC2F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5FBFFDE-6ED2-924F-A42A-AE15BA6222FD}"/>
              </a:ext>
            </a:extLst>
          </p:cNvPr>
          <p:cNvSpPr/>
          <p:nvPr/>
        </p:nvSpPr>
        <p:spPr>
          <a:xfrm rot="10800000">
            <a:off x="4504165" y="3059668"/>
            <a:ext cx="472965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C9FD19-C69B-9942-99A6-9D5C563600F0}"/>
              </a:ext>
            </a:extLst>
          </p:cNvPr>
          <p:cNvSpPr/>
          <p:nvPr/>
        </p:nvSpPr>
        <p:spPr>
          <a:xfrm>
            <a:off x="5309695" y="2480073"/>
            <a:ext cx="2893767" cy="1409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多くの制約付き最短路が</a:t>
            </a:r>
            <a:br>
              <a:rPr lang="ja-JP" altLang="en-US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この制約を元に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議論されている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0506A-BBC5-3A48-AB12-591E6BFA3480}"/>
              </a:ext>
            </a:extLst>
          </p:cNvPr>
          <p:cNvSpPr txBox="1"/>
          <p:nvPr/>
        </p:nvSpPr>
        <p:spPr>
          <a:xfrm>
            <a:off x="5087984" y="2295407"/>
            <a:ext cx="20677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ナップサック制約</a:t>
            </a:r>
          </a:p>
        </p:txBody>
      </p:sp>
      <p:pic>
        <p:nvPicPr>
          <p:cNvPr id="15" name="コンテンツ プレースホルダー 8">
            <a:extLst>
              <a:ext uri="{FF2B5EF4-FFF2-40B4-BE49-F238E27FC236}">
                <a16:creationId xmlns:a16="http://schemas.microsoft.com/office/drawing/2014/main" id="{B7872391-F381-4D48-B4DD-911F35CA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0" y="2952702"/>
            <a:ext cx="4557030" cy="3193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FBF7635-C423-AC47-A96E-5D203AD54752}"/>
                  </a:ext>
                </a:extLst>
              </p:cNvPr>
              <p:cNvSpPr txBox="1"/>
              <p:nvPr/>
            </p:nvSpPr>
            <p:spPr>
              <a:xfrm>
                <a:off x="744467" y="3010225"/>
                <a:ext cx="7180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FBF7635-C423-AC47-A96E-5D203AD5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7" y="3010225"/>
                <a:ext cx="7180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D07546-CD46-294F-B4A3-19501D54BE44}"/>
                  </a:ext>
                </a:extLst>
              </p:cNvPr>
              <p:cNvSpPr txBox="1"/>
              <p:nvPr/>
            </p:nvSpPr>
            <p:spPr>
              <a:xfrm>
                <a:off x="4502659" y="5403040"/>
                <a:ext cx="6407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g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D07546-CD46-294F-B4A3-19501D54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59" y="5403040"/>
                <a:ext cx="640753" cy="369332"/>
              </a:xfrm>
              <a:prstGeom prst="rect">
                <a:avLst/>
              </a:prstGeom>
              <a:blipFill>
                <a:blip r:embed="rId4"/>
                <a:stretch>
                  <a:fillRect l="-7843" t="-3226" r="-1961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C71814C-3F8F-C74F-8D68-80EF40E73F6E}"/>
                  </a:ext>
                </a:extLst>
              </p:cNvPr>
              <p:cNvSpPr txBox="1"/>
              <p:nvPr/>
            </p:nvSpPr>
            <p:spPr>
              <a:xfrm>
                <a:off x="826936" y="2632200"/>
                <a:ext cx="14591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/>
                  <a:t>の分布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C71814C-3F8F-C74F-8D68-80EF40E73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6" y="2632200"/>
                <a:ext cx="1459117" cy="369332"/>
              </a:xfrm>
              <a:prstGeom prst="rect">
                <a:avLst/>
              </a:prstGeom>
              <a:blipFill>
                <a:blip r:embed="rId5"/>
                <a:stretch>
                  <a:fillRect t="-3226" r="-8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6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9250" y="2718033"/>
            <a:ext cx="4557030" cy="3193990"/>
          </a:xfrm>
        </p:spPr>
      </p:pic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F55CACE4-126F-714F-82B9-5D500B84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0B72BB-59FB-6D4B-BFE0-58110483598C}"/>
              </a:ext>
            </a:extLst>
          </p:cNvPr>
          <p:cNvSpPr txBox="1"/>
          <p:nvPr/>
        </p:nvSpPr>
        <p:spPr>
          <a:xfrm>
            <a:off x="4383298" y="26130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一つの丸が、一つのパスに相当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目標</a:t>
            </a:r>
            <a:r>
              <a:rPr lang="en-US" altLang="ja-JP" dirty="0"/>
              <a:t>: </a:t>
            </a:r>
            <a:r>
              <a:rPr lang="ja-JP" altLang="en-US"/>
              <a:t>青色の範囲で、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座標最小の点を見つけること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/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青色の範囲</a:t>
                </a:r>
                <a:r>
                  <a:rPr kumimoji="1" lang="en-US" altLang="ja-JP" dirty="0"/>
                  <a:t> </a:t>
                </a:r>
                <a:r>
                  <a:rPr kumimoji="1" lang="ja-JP" altLang="en-US"/>
                  <a:t>実行可能領域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sz="1400" dirty="0"/>
                  <a:t>(SOC</a:t>
                </a:r>
                <a:r>
                  <a:rPr kumimoji="1" lang="ja-JP" altLang="en-US" sz="1400"/>
                  <a:t>制約を満たす</a:t>
                </a:r>
                <a:r>
                  <a:rPr kumimoji="1" lang="en-US" altLang="ja-JP" sz="1400" dirty="0"/>
                  <a:t>)</a:t>
                </a:r>
              </a:p>
              <a:p>
                <a:r>
                  <a:rPr kumimoji="1" lang="ja-JP" altLang="en-US"/>
                  <a:t>それ以外</a:t>
                </a:r>
                <a:r>
                  <a:rPr kumimoji="1" lang="en-US" altLang="ja-JP" dirty="0"/>
                  <a:t>     </a:t>
                </a:r>
                <a:r>
                  <a:rPr kumimoji="1" lang="ja-JP" altLang="en-US"/>
                  <a:t>実行不可能領域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/>
                  <a:t>満たさない</a:t>
                </a:r>
                <a:r>
                  <a:rPr kumimoji="1" lang="en-US" altLang="ja-JP" sz="1400" dirty="0"/>
                  <a:t>)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で、現在見つかっている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Fuel</a:t>
                </a:r>
                <a:r>
                  <a:rPr kumimoji="1" lang="ja-JP" altLang="en-US"/>
                  <a:t>最小のパスを</a:t>
                </a:r>
                <a:endParaRPr kumimoji="1" lang="en-US" altLang="ja-JP" dirty="0"/>
              </a:p>
              <a:p>
                <a:r>
                  <a:rPr lang="ja-JP" altLang="en-US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blipFill>
                <a:blip r:embed="rId4"/>
                <a:stretch>
                  <a:fillRect l="-831" t="-709" b="-3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8E3B36-BE49-6C47-BFAB-B808F34DC30B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</p:spTree>
    <p:extLst>
      <p:ext uri="{BB962C8B-B14F-4D97-AF65-F5344CB8AC3E}">
        <p14:creationId xmlns:p14="http://schemas.microsoft.com/office/powerpoint/2010/main" val="353998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コンテンツ プレースホルダー 8">
            <a:extLst>
              <a:ext uri="{FF2B5EF4-FFF2-40B4-BE49-F238E27FC236}">
                <a16:creationId xmlns:a16="http://schemas.microsoft.com/office/drawing/2014/main" id="{E320EBDB-4865-C348-914A-2B926C6C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15099">
            <a:off x="4221086" y="2079591"/>
            <a:ext cx="4557030" cy="3193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r="8689"/>
          <a:stretch/>
        </p:blipFill>
        <p:spPr>
          <a:xfrm>
            <a:off x="109250" y="2718033"/>
            <a:ext cx="4161092" cy="3193990"/>
          </a:xfrm>
        </p:spPr>
      </p:pic>
      <p:sp>
        <p:nvSpPr>
          <p:cNvPr id="17" name="スライド番号プレースホルダー 4">
            <a:extLst>
              <a:ext uri="{FF2B5EF4-FFF2-40B4-BE49-F238E27FC236}">
                <a16:creationId xmlns:a16="http://schemas.microsoft.com/office/drawing/2014/main" id="{3F50382A-3430-374D-AA3E-3830AD23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9E55373-1C9F-1A4A-8D18-DFCFCC6DE8E5}"/>
              </a:ext>
            </a:extLst>
          </p:cNvPr>
          <p:cNvSpPr/>
          <p:nvPr/>
        </p:nvSpPr>
        <p:spPr>
          <a:xfrm>
            <a:off x="3503221" y="2779012"/>
            <a:ext cx="1175657" cy="700458"/>
          </a:xfrm>
          <a:custGeom>
            <a:avLst/>
            <a:gdLst>
              <a:gd name="connsiteX0" fmla="*/ 0 w 1175657"/>
              <a:gd name="connsiteY0" fmla="*/ 700458 h 700458"/>
              <a:gd name="connsiteX1" fmla="*/ 344384 w 1175657"/>
              <a:gd name="connsiteY1" fmla="*/ 11689 h 700458"/>
              <a:gd name="connsiteX2" fmla="*/ 1175657 w 1175657"/>
              <a:gd name="connsiteY2" fmla="*/ 332323 h 70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700458">
                <a:moveTo>
                  <a:pt x="0" y="700458"/>
                </a:moveTo>
                <a:cubicBezTo>
                  <a:pt x="74220" y="386751"/>
                  <a:pt x="148441" y="73045"/>
                  <a:pt x="344384" y="11689"/>
                </a:cubicBezTo>
                <a:cubicBezTo>
                  <a:pt x="540327" y="-49667"/>
                  <a:pt x="857992" y="141328"/>
                  <a:pt x="1175657" y="33232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D3BCE9-148F-8549-BDCD-16197861BBCF}"/>
                  </a:ext>
                </a:extLst>
              </p:cNvPr>
              <p:cNvSpPr txBox="1"/>
              <p:nvPr/>
            </p:nvSpPr>
            <p:spPr>
              <a:xfrm>
                <a:off x="3950285" y="5344432"/>
                <a:ext cx="4856586" cy="1504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/>
                  <a:t>が同じレベルになるように全体を</a:t>
                </a:r>
                <a:endParaRPr kumimoji="1" lang="en-US" altLang="ja-JP" dirty="0"/>
              </a:p>
              <a:p>
                <a:r>
                  <a:rPr kumimoji="1" lang="ja-JP" altLang="en-US"/>
                  <a:t>回転させる</a:t>
                </a:r>
                <a:r>
                  <a:rPr lang="en-US" altLang="ja-JP" dirty="0"/>
                  <a:t>. </a:t>
                </a:r>
                <a:r>
                  <a:rPr lang="ja-JP" altLang="en-US"/>
                  <a:t>そして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/>
                  <a:t>軸方向最小の点を見つける</a:t>
                </a:r>
                <a:r>
                  <a:rPr lang="en-US" altLang="ja-JP" dirty="0"/>
                  <a:t>.</a:t>
                </a:r>
                <a:endParaRPr kumimoji="1"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/>
                  <a:t>これはグラフの枝の重みを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ja-JP" altLang="en-US" i="1" dirty="0">
                              <a:latin typeface="Cambria Math" panose="02040503050406030204" pitchFamily="18" charset="0"/>
                            </a:rPr>
                            <m:t>は</m:t>
                          </m:r>
                          <m: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  <m:t>直線の傾き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/>
                  <a:t>として、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/>
                  <a:t>に関する最短路を解くことで得られる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D3BCE9-148F-8549-BDCD-16197861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85" y="5344432"/>
                <a:ext cx="4856586" cy="1504514"/>
              </a:xfrm>
              <a:prstGeom prst="rect">
                <a:avLst/>
              </a:prstGeom>
              <a:blipFill>
                <a:blip r:embed="rId4"/>
                <a:stretch>
                  <a:fillRect l="-783" r="-8616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56EAD9-0415-6A44-B7D4-C1A824F0153D}"/>
              </a:ext>
            </a:extLst>
          </p:cNvPr>
          <p:cNvSpPr txBox="1"/>
          <p:nvPr/>
        </p:nvSpPr>
        <p:spPr>
          <a:xfrm>
            <a:off x="5563988" y="4251411"/>
            <a:ext cx="121219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最適解を得る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10E58E-29FE-4747-B2C8-3C22B54D3A23}"/>
              </a:ext>
            </a:extLst>
          </p:cNvPr>
          <p:cNvSpPr txBox="1"/>
          <p:nvPr/>
        </p:nvSpPr>
        <p:spPr>
          <a:xfrm>
            <a:off x="362712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</p:spTree>
    <p:extLst>
      <p:ext uri="{BB962C8B-B14F-4D97-AF65-F5344CB8AC3E}">
        <p14:creationId xmlns:p14="http://schemas.microsoft.com/office/powerpoint/2010/main" val="427344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コンテンツ プレースホルダー 8">
            <a:extLst>
              <a:ext uri="{FF2B5EF4-FFF2-40B4-BE49-F238E27FC236}">
                <a16:creationId xmlns:a16="http://schemas.microsoft.com/office/drawing/2014/main" id="{7B90973A-7CED-CF40-8F66-14916696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64283">
            <a:off x="4924143" y="4001112"/>
            <a:ext cx="3502718" cy="2455030"/>
          </a:xfrm>
          <a:prstGeom prst="rect">
            <a:avLst/>
          </a:prstGeom>
        </p:spPr>
      </p:pic>
      <p:pic>
        <p:nvPicPr>
          <p:cNvPr id="19" name="コンテンツ プレースホルダー 8">
            <a:extLst>
              <a:ext uri="{FF2B5EF4-FFF2-40B4-BE49-F238E27FC236}">
                <a16:creationId xmlns:a16="http://schemas.microsoft.com/office/drawing/2014/main" id="{E320EBDB-4865-C348-914A-2B926C6C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15099">
            <a:off x="4682064" y="1947057"/>
            <a:ext cx="3502718" cy="24550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制約付き最短路解法</a:t>
            </a:r>
            <a:r>
              <a:rPr lang="en-US" altLang="ja-JP" dirty="0"/>
              <a:t>(Handler-Zang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r="8689"/>
          <a:stretch/>
        </p:blipFill>
        <p:spPr>
          <a:xfrm>
            <a:off x="109250" y="2718033"/>
            <a:ext cx="4161092" cy="3193990"/>
          </a:xfrm>
        </p:spPr>
      </p:pic>
      <p:sp>
        <p:nvSpPr>
          <p:cNvPr id="27" name="スライド番号プレースホルダー 4">
            <a:extLst>
              <a:ext uri="{FF2B5EF4-FFF2-40B4-BE49-F238E27FC236}">
                <a16:creationId xmlns:a16="http://schemas.microsoft.com/office/drawing/2014/main" id="{7C3A7E02-E084-DC4E-9750-CD7DC103D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2238490" y="4805827"/>
            <a:ext cx="64633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9E55373-1C9F-1A4A-8D18-DFCFCC6DE8E5}"/>
              </a:ext>
            </a:extLst>
          </p:cNvPr>
          <p:cNvSpPr/>
          <p:nvPr/>
        </p:nvSpPr>
        <p:spPr>
          <a:xfrm>
            <a:off x="3503221" y="2779012"/>
            <a:ext cx="1175657" cy="700458"/>
          </a:xfrm>
          <a:custGeom>
            <a:avLst/>
            <a:gdLst>
              <a:gd name="connsiteX0" fmla="*/ 0 w 1175657"/>
              <a:gd name="connsiteY0" fmla="*/ 700458 h 700458"/>
              <a:gd name="connsiteX1" fmla="*/ 344384 w 1175657"/>
              <a:gd name="connsiteY1" fmla="*/ 11689 h 700458"/>
              <a:gd name="connsiteX2" fmla="*/ 1175657 w 1175657"/>
              <a:gd name="connsiteY2" fmla="*/ 332323 h 70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700458">
                <a:moveTo>
                  <a:pt x="0" y="700458"/>
                </a:moveTo>
                <a:cubicBezTo>
                  <a:pt x="74220" y="386751"/>
                  <a:pt x="148441" y="73045"/>
                  <a:pt x="344384" y="11689"/>
                </a:cubicBezTo>
                <a:cubicBezTo>
                  <a:pt x="540327" y="-49667"/>
                  <a:pt x="857992" y="141328"/>
                  <a:pt x="1175657" y="33232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095383C-CEBF-CE4E-8727-673076477703}"/>
              </a:ext>
            </a:extLst>
          </p:cNvPr>
          <p:cNvSpPr/>
          <p:nvPr/>
        </p:nvSpPr>
        <p:spPr>
          <a:xfrm>
            <a:off x="2437501" y="469893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5547218-CBE2-4544-94F2-3910456600D4}"/>
              </a:ext>
            </a:extLst>
          </p:cNvPr>
          <p:cNvSpPr/>
          <p:nvPr/>
        </p:nvSpPr>
        <p:spPr>
          <a:xfrm>
            <a:off x="6664281" y="334818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40888-99CF-7B45-8005-35C56C69AA9A}"/>
                  </a:ext>
                </a:extLst>
              </p:cNvPr>
              <p:cNvSpPr txBox="1"/>
              <p:nvPr/>
            </p:nvSpPr>
            <p:spPr>
              <a:xfrm>
                <a:off x="5764558" y="3670992"/>
                <a:ext cx="1091453" cy="32771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1400">
                    <a:solidFill>
                      <a:srgbClr val="FF0000"/>
                    </a:solidFill>
                  </a:rPr>
                  <a:t>を更新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40888-99CF-7B45-8005-35C56C69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58" y="3670992"/>
                <a:ext cx="1091453" cy="327718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93763A-BB45-2F4F-A471-6C22D1687C0B}"/>
              </a:ext>
            </a:extLst>
          </p:cNvPr>
          <p:cNvCxnSpPr>
            <a:cxnSpLocks/>
          </p:cNvCxnSpPr>
          <p:nvPr/>
        </p:nvCxnSpPr>
        <p:spPr>
          <a:xfrm flipH="1">
            <a:off x="5468127" y="5483308"/>
            <a:ext cx="2565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A9CBC253-151F-2B4B-9BDE-F472BC1C830D}"/>
              </a:ext>
            </a:extLst>
          </p:cNvPr>
          <p:cNvSpPr/>
          <p:nvPr/>
        </p:nvSpPr>
        <p:spPr>
          <a:xfrm>
            <a:off x="4821694" y="3667225"/>
            <a:ext cx="481826" cy="1010653"/>
          </a:xfrm>
          <a:custGeom>
            <a:avLst/>
            <a:gdLst>
              <a:gd name="connsiteX0" fmla="*/ 404824 w 481826"/>
              <a:gd name="connsiteY0" fmla="*/ 0 h 1010653"/>
              <a:gd name="connsiteX1" fmla="*/ 563 w 481826"/>
              <a:gd name="connsiteY1" fmla="*/ 519764 h 1010653"/>
              <a:gd name="connsiteX2" fmla="*/ 481826 w 481826"/>
              <a:gd name="connsiteY2" fmla="*/ 1010653 h 101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826" h="1010653">
                <a:moveTo>
                  <a:pt x="404824" y="0"/>
                </a:moveTo>
                <a:cubicBezTo>
                  <a:pt x="196276" y="175661"/>
                  <a:pt x="-12271" y="351322"/>
                  <a:pt x="563" y="519764"/>
                </a:cubicBezTo>
                <a:cubicBezTo>
                  <a:pt x="13397" y="688206"/>
                  <a:pt x="247611" y="849429"/>
                  <a:pt x="481826" y="101065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ECE7DC48-F608-454A-8E25-E57254A1A6E7}"/>
              </a:ext>
            </a:extLst>
          </p:cNvPr>
          <p:cNvSpPr/>
          <p:nvPr/>
        </p:nvSpPr>
        <p:spPr>
          <a:xfrm>
            <a:off x="6891409" y="550431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A6EBD2-912B-3141-8B92-DC8A81EAFB23}"/>
              </a:ext>
            </a:extLst>
          </p:cNvPr>
          <p:cNvSpPr txBox="1"/>
          <p:nvPr/>
        </p:nvSpPr>
        <p:spPr>
          <a:xfrm>
            <a:off x="6243479" y="5758134"/>
            <a:ext cx="121219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最適解を得る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B8F999-44AB-5A46-A902-0FFA5B9582AA}"/>
              </a:ext>
            </a:extLst>
          </p:cNvPr>
          <p:cNvSpPr txBox="1"/>
          <p:nvPr/>
        </p:nvSpPr>
        <p:spPr>
          <a:xfrm>
            <a:off x="3648413" y="235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1B641C-1013-6E4C-8972-89F1F7B1B4D7}"/>
              </a:ext>
            </a:extLst>
          </p:cNvPr>
          <p:cNvSpPr txBox="1"/>
          <p:nvPr/>
        </p:nvSpPr>
        <p:spPr>
          <a:xfrm>
            <a:off x="4299812" y="3650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CE6D665-D7EB-A14F-B3EB-54E898D7E6FC}"/>
              </a:ext>
            </a:extLst>
          </p:cNvPr>
          <p:cNvSpPr txBox="1"/>
          <p:nvPr/>
        </p:nvSpPr>
        <p:spPr>
          <a:xfrm>
            <a:off x="178659" y="2048779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複数回の操作で最適解を得るケース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A54D96-790E-4D40-81E9-47C31E56AB8C}"/>
              </a:ext>
            </a:extLst>
          </p:cNvPr>
          <p:cNvSpPr txBox="1"/>
          <p:nvPr/>
        </p:nvSpPr>
        <p:spPr>
          <a:xfrm>
            <a:off x="3684893" y="6418733"/>
            <a:ext cx="5027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右下に存在するであろう最適解を絞り込んでいくイメージ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242DC70-7FE1-2748-BE95-BF64A4B13AB2}"/>
                  </a:ext>
                </a:extLst>
              </p:cNvPr>
              <p:cNvSpPr txBox="1"/>
              <p:nvPr/>
            </p:nvSpPr>
            <p:spPr>
              <a:xfrm>
                <a:off x="5507352" y="4949867"/>
                <a:ext cx="756426" cy="395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242DC70-7FE1-2748-BE95-BF64A4B13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52" y="4949867"/>
                <a:ext cx="756426" cy="395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4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制約付き最短路解法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sp>
        <p:nvSpPr>
          <p:cNvPr id="28" name="スライド番号プレースホルダー 4">
            <a:extLst>
              <a:ext uri="{FF2B5EF4-FFF2-40B4-BE49-F238E27FC236}">
                <a16:creationId xmlns:a16="http://schemas.microsoft.com/office/drawing/2014/main" id="{4C8506AC-CE2D-4047-8DB1-AC2FFB39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22B9F33-F1A0-3A4D-ADD4-3FA846B0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5" y="2528616"/>
            <a:ext cx="3846130" cy="322144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400018" y="239011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2256311" y="4155543"/>
            <a:ext cx="64633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B649F5-23E8-EF40-A100-58984BCC54BC}"/>
              </a:ext>
            </a:extLst>
          </p:cNvPr>
          <p:cNvSpPr txBox="1"/>
          <p:nvPr/>
        </p:nvSpPr>
        <p:spPr>
          <a:xfrm>
            <a:off x="4674052" y="2106978"/>
            <a:ext cx="4208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この場合は、最適解が見つかるまで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制約なし</a:t>
            </a:r>
            <a:r>
              <a:rPr kumimoji="1" lang="en-US" altLang="ja-JP" dirty="0"/>
              <a:t>)</a:t>
            </a:r>
            <a:r>
              <a:rPr kumimoji="1" lang="ja-JP" altLang="en-US"/>
              <a:t>第</a:t>
            </a:r>
            <a:r>
              <a:rPr kumimoji="1" lang="en-US" altLang="ja-JP" dirty="0"/>
              <a:t>k</a:t>
            </a:r>
            <a:r>
              <a:rPr kumimoji="1" lang="ja-JP" altLang="en-US"/>
              <a:t>最短路</a:t>
            </a:r>
            <a:r>
              <a:rPr lang="ja-JP" altLang="en-US"/>
              <a:t>を</a:t>
            </a:r>
            <a:r>
              <a:rPr kumimoji="1" lang="ja-JP" altLang="en-US"/>
              <a:t>求めていく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br>
              <a:rPr kumimoji="1" lang="en-US" altLang="ja-JP" dirty="0"/>
            </a:br>
            <a:r>
              <a:rPr kumimoji="1" lang="ja-JP" altLang="en-US"/>
              <a:t>探索途中、最適解の上限</a:t>
            </a:r>
            <a:r>
              <a:rPr kumimoji="1" lang="en-US" altLang="ja-JP" dirty="0"/>
              <a:t>UB</a:t>
            </a:r>
            <a:r>
              <a:rPr kumimoji="1" lang="ja-JP" altLang="en-US"/>
              <a:t>と下限</a:t>
            </a:r>
            <a:r>
              <a:rPr kumimoji="1" lang="en-US" altLang="ja-JP" dirty="0"/>
              <a:t>LB</a:t>
            </a:r>
            <a:r>
              <a:rPr kumimoji="1" lang="ja-JP" altLang="en-US"/>
              <a:t>を</a:t>
            </a:r>
            <a:endParaRPr kumimoji="1" lang="en-US" altLang="ja-JP" dirty="0"/>
          </a:p>
          <a:p>
            <a:r>
              <a:rPr lang="ja-JP" altLang="en-US"/>
              <a:t>絞り込みながら、最適解の保証を行う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2A1383-143E-B245-9DA2-B4AD49610216}"/>
              </a:ext>
            </a:extLst>
          </p:cNvPr>
          <p:cNvGrpSpPr/>
          <p:nvPr/>
        </p:nvGrpSpPr>
        <p:grpSpPr>
          <a:xfrm>
            <a:off x="4885918" y="4087321"/>
            <a:ext cx="3118294" cy="2611819"/>
            <a:chOff x="4885918" y="4087321"/>
            <a:chExt cx="3118294" cy="2611819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F0EF77BB-08DF-424B-AA8C-8B77287E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918" y="4087321"/>
              <a:ext cx="3118294" cy="261181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0C759EC-DD3E-604F-8130-40A936E44D38}"/>
                </a:ext>
              </a:extLst>
            </p:cNvPr>
            <p:cNvSpPr txBox="1"/>
            <p:nvPr/>
          </p:nvSpPr>
          <p:spPr>
            <a:xfrm>
              <a:off x="6145365" y="600076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1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C31356A-1429-5448-982D-FEADB948F483}"/>
                </a:ext>
              </a:extLst>
            </p:cNvPr>
            <p:cNvSpPr txBox="1"/>
            <p:nvPr/>
          </p:nvSpPr>
          <p:spPr>
            <a:xfrm>
              <a:off x="4921065" y="5199661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2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FE1716F-7BAE-2E4C-9157-99589A47ED3B}"/>
                </a:ext>
              </a:extLst>
            </p:cNvPr>
            <p:cNvSpPr txBox="1"/>
            <p:nvPr/>
          </p:nvSpPr>
          <p:spPr>
            <a:xfrm>
              <a:off x="5831260" y="580733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3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F16FD9C-39AF-B94C-80AA-1AC6A43EDDF5}"/>
                </a:ext>
              </a:extLst>
            </p:cNvPr>
            <p:cNvSpPr txBox="1"/>
            <p:nvPr/>
          </p:nvSpPr>
          <p:spPr>
            <a:xfrm>
              <a:off x="5401515" y="540389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4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CE00EE1-316A-EF41-99CF-B241AD2F1849}"/>
                </a:ext>
              </a:extLst>
            </p:cNvPr>
            <p:cNvSpPr txBox="1"/>
            <p:nvPr/>
          </p:nvSpPr>
          <p:spPr>
            <a:xfrm>
              <a:off x="5610718" y="561197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第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5</a:t>
              </a:r>
              <a:r>
                <a:rPr kumimoji="1" lang="ja-JP" altLang="en-US" sz="1200">
                  <a:solidFill>
                    <a:srgbClr val="FF0000"/>
                  </a:solidFill>
                </a:rPr>
                <a:t>最短路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8504FA1-8F0C-C649-BD96-2147E99C5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39" y="5974874"/>
              <a:ext cx="161438" cy="6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59BA308-B9E3-5340-95B0-0C026591C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057" y="5152678"/>
              <a:ext cx="290472" cy="85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0CD051A5-F0CC-2C4A-8713-D7EA4E95E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665" y="5841209"/>
              <a:ext cx="193548" cy="743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7AE89A2F-7EE1-B742-8B88-2A0F45E8F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28" y="5277455"/>
              <a:ext cx="312489" cy="165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D3D481B2-1C49-8849-84BC-526FE992D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364" y="5384770"/>
              <a:ext cx="98958" cy="288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366D0D-3B52-D24D-A2B2-080DC9CC69E1}"/>
              </a:ext>
            </a:extLst>
          </p:cNvPr>
          <p:cNvCxnSpPr>
            <a:cxnSpLocks/>
          </p:cNvCxnSpPr>
          <p:nvPr/>
        </p:nvCxnSpPr>
        <p:spPr>
          <a:xfrm>
            <a:off x="4780844" y="2732676"/>
            <a:ext cx="20163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BB107FE5-027B-C94C-9449-A65A16C2632C}"/>
              </a:ext>
            </a:extLst>
          </p:cNvPr>
          <p:cNvCxnSpPr/>
          <p:nvPr/>
        </p:nvCxnSpPr>
        <p:spPr>
          <a:xfrm>
            <a:off x="4780844" y="2732676"/>
            <a:ext cx="314105" cy="254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78669B-9533-E240-A957-5213B0ADFC0A}"/>
              </a:ext>
            </a:extLst>
          </p:cNvPr>
          <p:cNvSpPr txBox="1"/>
          <p:nvPr/>
        </p:nvSpPr>
        <p:spPr>
          <a:xfrm>
            <a:off x="5094949" y="2843015"/>
            <a:ext cx="252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今回は</a:t>
            </a:r>
            <a:r>
              <a:rPr kumimoji="1" lang="en-US" altLang="ja-JP" sz="1400" dirty="0"/>
              <a:t>Yen’s Algorithm</a:t>
            </a:r>
            <a:r>
              <a:rPr kumimoji="1" lang="ja-JP" altLang="en-US" sz="1400"/>
              <a:t>を使用</a:t>
            </a:r>
            <a:endParaRPr kumimoji="1" lang="en-US" altLang="ja-JP" sz="1400" dirty="0"/>
          </a:p>
          <a:p>
            <a:r>
              <a:rPr lang="en-US" altLang="ja-JP" sz="1400" dirty="0"/>
              <a:t>(Eppstein’s Algorithm</a:t>
            </a:r>
            <a:r>
              <a:rPr lang="ja-JP" altLang="en-US" sz="1400"/>
              <a:t>も有名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4BDB1-31A0-1948-90CA-3FEDDBB55558}"/>
              </a:ext>
            </a:extLst>
          </p:cNvPr>
          <p:cNvSpPr txBox="1"/>
          <p:nvPr/>
        </p:nvSpPr>
        <p:spPr>
          <a:xfrm>
            <a:off x="178659" y="2048779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上記の操作で最適解を得られないケース</a:t>
            </a:r>
          </a:p>
        </p:txBody>
      </p:sp>
    </p:spTree>
    <p:extLst>
      <p:ext uri="{BB962C8B-B14F-4D97-AF65-F5344CB8AC3E}">
        <p14:creationId xmlns:p14="http://schemas.microsoft.com/office/powerpoint/2010/main" val="22580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0FD1-06CD-EC4A-B355-2EED5F16B6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3D9AB43-36B8-594A-8E85-EBFBF8407EA0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11D007A-0755-DD49-A13E-874B1A02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499" y="2813579"/>
              <a:ext cx="0" cy="235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B66EECFE-E488-F442-85DA-45A2C4B8AA34}"/>
                </a:ext>
              </a:extLst>
            </p:cNvPr>
            <p:cNvCxnSpPr>
              <a:cxnSpLocks/>
            </p:cNvCxnSpPr>
            <p:nvPr/>
          </p:nvCxnSpPr>
          <p:spPr>
            <a:xfrm>
              <a:off x="1208613" y="5064904"/>
              <a:ext cx="2852677" cy="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8B77FB2-6932-4845-ACC3-990047C14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2853" y="2908426"/>
              <a:ext cx="0" cy="226045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E6D2898-6C89-AE46-ABF4-21016E9EAFF3}"/>
                    </a:ext>
                  </a:extLst>
                </p:cNvPr>
                <p:cNvSpPr txBox="1"/>
                <p:nvPr/>
              </p:nvSpPr>
              <p:spPr>
                <a:xfrm>
                  <a:off x="2471970" y="5168878"/>
                  <a:ext cx="36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E6D2898-6C89-AE46-ABF4-21016E9EA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970" y="5168878"/>
                  <a:ext cx="361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F6C3D5A-7A34-BC41-A4AC-8E2AB153F327}"/>
                </a:ext>
              </a:extLst>
            </p:cNvPr>
            <p:cNvSpPr/>
            <p:nvPr/>
          </p:nvSpPr>
          <p:spPr>
            <a:xfrm>
              <a:off x="1822735" y="414171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0F7DC785-BB1E-D04C-8039-18E6AAD28ACA}"/>
                </a:ext>
              </a:extLst>
            </p:cNvPr>
            <p:cNvSpPr/>
            <p:nvPr/>
          </p:nvSpPr>
          <p:spPr>
            <a:xfrm>
              <a:off x="1572094" y="343452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F8D4084-A5FE-894B-A144-13F702CAA6DE}"/>
                </a:ext>
              </a:extLst>
            </p:cNvPr>
            <p:cNvSpPr/>
            <p:nvPr/>
          </p:nvSpPr>
          <p:spPr>
            <a:xfrm>
              <a:off x="3105313" y="449531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D741599-24C7-A241-8338-512B8C0BE36E}"/>
                </a:ext>
              </a:extLst>
            </p:cNvPr>
            <p:cNvSpPr/>
            <p:nvPr/>
          </p:nvSpPr>
          <p:spPr>
            <a:xfrm>
              <a:off x="2360814" y="429465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B0D29D1-21AC-D746-8E1F-4ED47EA8569D}"/>
                </a:ext>
              </a:extLst>
            </p:cNvPr>
            <p:cNvSpPr/>
            <p:nvPr/>
          </p:nvSpPr>
          <p:spPr>
            <a:xfrm>
              <a:off x="2146394" y="361740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357B9FB7-9F03-4342-B541-EE16AE1D29CC}"/>
                </a:ext>
              </a:extLst>
            </p:cNvPr>
            <p:cNvSpPr/>
            <p:nvPr/>
          </p:nvSpPr>
          <p:spPr>
            <a:xfrm>
              <a:off x="2801817" y="416289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64B0FD29-3B84-B849-9597-AAACB30C5E2F}"/>
                </a:ext>
              </a:extLst>
            </p:cNvPr>
            <p:cNvSpPr/>
            <p:nvPr/>
          </p:nvSpPr>
          <p:spPr>
            <a:xfrm>
              <a:off x="2801817" y="367140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F3B77750-F764-AF45-A0C6-23C8DF76E8CA}"/>
                </a:ext>
              </a:extLst>
            </p:cNvPr>
            <p:cNvSpPr/>
            <p:nvPr/>
          </p:nvSpPr>
          <p:spPr>
            <a:xfrm>
              <a:off x="2008590" y="324562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09DB6E0B-BADE-8740-A029-B1BE6AB466E1}"/>
                </a:ext>
              </a:extLst>
            </p:cNvPr>
            <p:cNvSpPr/>
            <p:nvPr/>
          </p:nvSpPr>
          <p:spPr>
            <a:xfrm>
              <a:off x="3386128" y="423315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C38A751A-4855-1D4B-8CBD-DEEB4F73CBD6}"/>
                </a:ext>
              </a:extLst>
            </p:cNvPr>
            <p:cNvSpPr/>
            <p:nvPr/>
          </p:nvSpPr>
          <p:spPr>
            <a:xfrm>
              <a:off x="3082565" y="392517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2CBEFA3B-3393-1E4E-B9DE-3A658D213355}"/>
                </a:ext>
              </a:extLst>
            </p:cNvPr>
            <p:cNvSpPr/>
            <p:nvPr/>
          </p:nvSpPr>
          <p:spPr>
            <a:xfrm>
              <a:off x="3266972" y="335362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1469A75-4BC7-004B-879C-CA08BE4A4A1C}"/>
                    </a:ext>
                  </a:extLst>
                </p:cNvPr>
                <p:cNvSpPr txBox="1"/>
                <p:nvPr/>
              </p:nvSpPr>
              <p:spPr>
                <a:xfrm>
                  <a:off x="1362047" y="2361080"/>
                  <a:ext cx="14591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kumimoji="1" lang="ja-JP" altLang="en-US"/>
                    <a:t>の分布</a:t>
                  </a: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1469A75-4BC7-004B-879C-CA08BE4A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047" y="2361080"/>
                  <a:ext cx="145911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26" r="-1709" b="-193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1F545B3-133A-9348-897B-E04DDD9FF427}"/>
                    </a:ext>
                  </a:extLst>
                </p:cNvPr>
                <p:cNvSpPr txBox="1"/>
                <p:nvPr/>
              </p:nvSpPr>
              <p:spPr>
                <a:xfrm>
                  <a:off x="628650" y="2908426"/>
                  <a:ext cx="7180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1F545B3-133A-9348-897B-E04DDD9FF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2908426"/>
                  <a:ext cx="7180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130CDCF-830D-B046-8B11-E9C4DF8FF814}"/>
                    </a:ext>
                  </a:extLst>
                </p:cNvPr>
                <p:cNvSpPr txBox="1"/>
                <p:nvPr/>
              </p:nvSpPr>
              <p:spPr>
                <a:xfrm>
                  <a:off x="3625613" y="5064904"/>
                  <a:ext cx="6407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g</a:t>
                  </a:r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130CDCF-830D-B046-8B11-E9C4DF8FF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13" y="5064904"/>
                  <a:ext cx="6407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769" t="-6667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14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0FD1-06CD-EC4A-B355-2EED5F16B6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07444B5-4091-DE4B-A5E9-64336EBD11BA}"/>
              </a:ext>
            </a:extLst>
          </p:cNvPr>
          <p:cNvGrpSpPr/>
          <p:nvPr/>
        </p:nvGrpSpPr>
        <p:grpSpPr>
          <a:xfrm rot="19523111">
            <a:off x="5001104" y="2670861"/>
            <a:ext cx="3637716" cy="2724631"/>
            <a:chOff x="4680380" y="2870840"/>
            <a:chExt cx="3637716" cy="2724631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F35FDA67-DF9B-8D4D-B7D5-DCC4F17EFFF3}"/>
                </a:ext>
              </a:extLst>
            </p:cNvPr>
            <p:cNvGrpSpPr/>
            <p:nvPr/>
          </p:nvGrpSpPr>
          <p:grpSpPr>
            <a:xfrm>
              <a:off x="4680380" y="2870840"/>
              <a:ext cx="3637716" cy="2724631"/>
              <a:chOff x="628650" y="2813579"/>
              <a:chExt cx="3637716" cy="2724631"/>
            </a:xfrm>
          </p:grpSpPr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3CEF1660-8CD3-3F4D-86AF-9CF3E6604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499" y="2813579"/>
                <a:ext cx="0" cy="2355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6663FD85-9F8C-D14A-9F21-FDBB04B58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613" y="5064904"/>
                <a:ext cx="2852677" cy="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5D31AA5-2FCB-0A4E-898F-1611F6E78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2853" y="2908426"/>
                <a:ext cx="0" cy="2260452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8657A798-0D00-E242-8A28-DA5562F162F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8657A798-0D00-E242-8A28-DA5562F16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2205BDDF-D179-284C-8B91-C3C588728477}"/>
                  </a:ext>
                </a:extLst>
              </p:cNvPr>
              <p:cNvSpPr/>
              <p:nvPr/>
            </p:nvSpPr>
            <p:spPr>
              <a:xfrm>
                <a:off x="1822735" y="414171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0C2AE7FE-94A2-4746-ADB8-4DF6C092B7B9}"/>
                  </a:ext>
                </a:extLst>
              </p:cNvPr>
              <p:cNvSpPr/>
              <p:nvPr/>
            </p:nvSpPr>
            <p:spPr>
              <a:xfrm>
                <a:off x="1572094" y="343452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73C1551-668F-C445-B75E-79C41D86302B}"/>
                  </a:ext>
                </a:extLst>
              </p:cNvPr>
              <p:cNvSpPr/>
              <p:nvPr/>
            </p:nvSpPr>
            <p:spPr>
              <a:xfrm>
                <a:off x="3105313" y="449531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F18E86D-4B58-1E48-9B1B-D247FA6788DA}"/>
                  </a:ext>
                </a:extLst>
              </p:cNvPr>
              <p:cNvSpPr/>
              <p:nvPr/>
            </p:nvSpPr>
            <p:spPr>
              <a:xfrm>
                <a:off x="2360814" y="429465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2DA37A3A-7DC9-CF4D-825A-802449A2649D}"/>
                  </a:ext>
                </a:extLst>
              </p:cNvPr>
              <p:cNvSpPr/>
              <p:nvPr/>
            </p:nvSpPr>
            <p:spPr>
              <a:xfrm>
                <a:off x="2146394" y="361740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5CC7179F-F64E-F043-9687-DB6DCE644CDC}"/>
                  </a:ext>
                </a:extLst>
              </p:cNvPr>
              <p:cNvSpPr/>
              <p:nvPr/>
            </p:nvSpPr>
            <p:spPr>
              <a:xfrm>
                <a:off x="2801817" y="416289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84CD3FBC-B84F-DF48-8010-7E9B4E753E54}"/>
                  </a:ext>
                </a:extLst>
              </p:cNvPr>
              <p:cNvSpPr/>
              <p:nvPr/>
            </p:nvSpPr>
            <p:spPr>
              <a:xfrm>
                <a:off x="2801817" y="367140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6FCB5FCD-9F2D-3745-A653-429E996CC1EE}"/>
                  </a:ext>
                </a:extLst>
              </p:cNvPr>
              <p:cNvSpPr/>
              <p:nvPr/>
            </p:nvSpPr>
            <p:spPr>
              <a:xfrm>
                <a:off x="2008590" y="324562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01ED3372-9375-9843-8D18-8BC7237E4866}"/>
                  </a:ext>
                </a:extLst>
              </p:cNvPr>
              <p:cNvSpPr/>
              <p:nvPr/>
            </p:nvSpPr>
            <p:spPr>
              <a:xfrm>
                <a:off x="3386128" y="423315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44546424-7EF5-094F-BEF7-3208935B7E7D}"/>
                  </a:ext>
                </a:extLst>
              </p:cNvPr>
              <p:cNvSpPr/>
              <p:nvPr/>
            </p:nvSpPr>
            <p:spPr>
              <a:xfrm>
                <a:off x="3082565" y="392517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2291EA1-D81E-854C-8219-AB7FB43ECCD3}"/>
                  </a:ext>
                </a:extLst>
              </p:cNvPr>
              <p:cNvSpPr/>
              <p:nvPr/>
            </p:nvSpPr>
            <p:spPr>
              <a:xfrm>
                <a:off x="3266972" y="335362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FD0609FE-07A1-2948-B2F1-62993432CA1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FD0609FE-07A1-2948-B2F1-62993432CA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75" b="-53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A84B19F-8F74-644F-B468-816C94CC6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g</a:t>
                    </a:r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A84B19F-8F74-644F-B468-816C94CC6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780" r="-5085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A41BF7E-78D2-FF4F-934D-C06499FE6BE8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58" y="3350877"/>
              <a:ext cx="2467992" cy="17133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647A2AC-302E-6946-9958-31516BCBF7EB}"/>
              </a:ext>
            </a:extLst>
          </p:cNvPr>
          <p:cNvGrpSpPr/>
          <p:nvPr/>
        </p:nvGrpSpPr>
        <p:grpSpPr>
          <a:xfrm>
            <a:off x="628650" y="2361080"/>
            <a:ext cx="3822574" cy="3177130"/>
            <a:chOff x="628650" y="2361080"/>
            <a:chExt cx="3822574" cy="3177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00D5BA2-81F5-344B-95DD-55B6AA00A0C6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1469A75-4BC7-004B-879C-CA08BE4A4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a14:m>
                    <a:r>
                      <a:rPr kumimoji="1" lang="ja-JP" altLang="en-US"/>
                      <a:t>の分布</a:t>
                    </a:r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1469A75-4BC7-004B-879C-CA08BE4A4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226" r="-1709" b="-1935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8D1D1419-8B6D-7747-8FFB-070D4EB8AF37}"/>
                  </a:ext>
                </a:extLst>
              </p:cNvPr>
              <p:cNvGrpSpPr/>
              <p:nvPr/>
            </p:nvGrpSpPr>
            <p:grpSpPr>
              <a:xfrm>
                <a:off x="628650" y="2813579"/>
                <a:ext cx="3637716" cy="2724631"/>
                <a:chOff x="628650" y="2813579"/>
                <a:chExt cx="3637716" cy="2724631"/>
              </a:xfrm>
            </p:grpSpPr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FD7D6917-219A-044B-8DE3-C8A6D5E5B394}"/>
                    </a:ext>
                  </a:extLst>
                </p:cNvPr>
                <p:cNvGrpSpPr/>
                <p:nvPr/>
              </p:nvGrpSpPr>
              <p:grpSpPr>
                <a:xfrm>
                  <a:off x="628650" y="2813579"/>
                  <a:ext cx="3637716" cy="2724631"/>
                  <a:chOff x="628650" y="2813579"/>
                  <a:chExt cx="3637716" cy="2724631"/>
                </a:xfrm>
              </p:grpSpPr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111D007A-0755-DD49-A13E-874B1A024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9499" y="2813579"/>
                    <a:ext cx="0" cy="23552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矢印コネクタ 6">
                    <a:extLst>
                      <a:ext uri="{FF2B5EF4-FFF2-40B4-BE49-F238E27FC236}">
                        <a16:creationId xmlns:a16="http://schemas.microsoft.com/office/drawing/2014/main" id="{B66EECFE-E488-F442-85DA-45A2C4B8AA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8613" y="5064904"/>
                    <a:ext cx="2852677" cy="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矢印コネクタ 9">
                    <a:extLst>
                      <a:ext uri="{FF2B5EF4-FFF2-40B4-BE49-F238E27FC236}">
                        <a16:creationId xmlns:a16="http://schemas.microsoft.com/office/drawing/2014/main" id="{98B77FB2-6932-4845-ACC3-990047C1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52853" y="2908426"/>
                    <a:ext cx="0" cy="2260452"/>
                  </a:xfrm>
                  <a:prstGeom prst="straightConnector1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0E6D2898-6C89-AE46-ABF4-21016E9EAF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0E6D2898-6C89-AE46-ABF4-21016E9EAF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4F6C3D5A-7A34-BC41-A4AC-8E2AB153F327}"/>
                      </a:ext>
                    </a:extLst>
                  </p:cNvPr>
                  <p:cNvSpPr/>
                  <p:nvPr/>
                </p:nvSpPr>
                <p:spPr>
                  <a:xfrm>
                    <a:off x="1822735" y="414171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0F7DC785-BB1E-D04C-8039-18E6AAD28ACA}"/>
                      </a:ext>
                    </a:extLst>
                  </p:cNvPr>
                  <p:cNvSpPr/>
                  <p:nvPr/>
                </p:nvSpPr>
                <p:spPr>
                  <a:xfrm>
                    <a:off x="1572094" y="343452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DF8D4084-A5FE-894B-A144-13F702CAA6DE}"/>
                      </a:ext>
                    </a:extLst>
                  </p:cNvPr>
                  <p:cNvSpPr/>
                  <p:nvPr/>
                </p:nvSpPr>
                <p:spPr>
                  <a:xfrm>
                    <a:off x="3105313" y="4495310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3D741599-24C7-A241-8338-512B8C0BE36E}"/>
                      </a:ext>
                    </a:extLst>
                  </p:cNvPr>
                  <p:cNvSpPr/>
                  <p:nvPr/>
                </p:nvSpPr>
                <p:spPr>
                  <a:xfrm>
                    <a:off x="2360814" y="429465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AB0D29D1-21AC-D746-8E1F-4ED47EA8569D}"/>
                      </a:ext>
                    </a:extLst>
                  </p:cNvPr>
                  <p:cNvSpPr/>
                  <p:nvPr/>
                </p:nvSpPr>
                <p:spPr>
                  <a:xfrm>
                    <a:off x="2146394" y="3617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357B9FB7-9F03-4342-B541-EE16AE1D29CC}"/>
                      </a:ext>
                    </a:extLst>
                  </p:cNvPr>
                  <p:cNvSpPr/>
                  <p:nvPr/>
                </p:nvSpPr>
                <p:spPr>
                  <a:xfrm>
                    <a:off x="2801817" y="416289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円/楕円 17">
                    <a:extLst>
                      <a:ext uri="{FF2B5EF4-FFF2-40B4-BE49-F238E27FC236}">
                        <a16:creationId xmlns:a16="http://schemas.microsoft.com/office/drawing/2014/main" id="{64B0FD29-3B84-B849-9597-AAACB30C5E2F}"/>
                      </a:ext>
                    </a:extLst>
                  </p:cNvPr>
                  <p:cNvSpPr/>
                  <p:nvPr/>
                </p:nvSpPr>
                <p:spPr>
                  <a:xfrm>
                    <a:off x="2801817" y="3671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円/楕円 18">
                    <a:extLst>
                      <a:ext uri="{FF2B5EF4-FFF2-40B4-BE49-F238E27FC236}">
                        <a16:creationId xmlns:a16="http://schemas.microsoft.com/office/drawing/2014/main" id="{F3B77750-F764-AF45-A0C6-23C8DF76E8CA}"/>
                      </a:ext>
                    </a:extLst>
                  </p:cNvPr>
                  <p:cNvSpPr/>
                  <p:nvPr/>
                </p:nvSpPr>
                <p:spPr>
                  <a:xfrm>
                    <a:off x="2008590" y="3245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円/楕円 19">
                    <a:extLst>
                      <a:ext uri="{FF2B5EF4-FFF2-40B4-BE49-F238E27FC236}">
                        <a16:creationId xmlns:a16="http://schemas.microsoft.com/office/drawing/2014/main" id="{09DB6E0B-BADE-8740-A029-B1BE6AB466E1}"/>
                      </a:ext>
                    </a:extLst>
                  </p:cNvPr>
                  <p:cNvSpPr/>
                  <p:nvPr/>
                </p:nvSpPr>
                <p:spPr>
                  <a:xfrm>
                    <a:off x="3386128" y="423315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円/楕円 21">
                    <a:extLst>
                      <a:ext uri="{FF2B5EF4-FFF2-40B4-BE49-F238E27FC236}">
                        <a16:creationId xmlns:a16="http://schemas.microsoft.com/office/drawing/2014/main" id="{C38A751A-4855-1D4B-8CBD-DEEB4F73CBD6}"/>
                      </a:ext>
                    </a:extLst>
                  </p:cNvPr>
                  <p:cNvSpPr/>
                  <p:nvPr/>
                </p:nvSpPr>
                <p:spPr>
                  <a:xfrm>
                    <a:off x="3082565" y="3925177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円/楕円 22">
                    <a:extLst>
                      <a:ext uri="{FF2B5EF4-FFF2-40B4-BE49-F238E27FC236}">
                        <a16:creationId xmlns:a16="http://schemas.microsoft.com/office/drawing/2014/main" id="{2CBEFA3B-3393-1E4E-B9DE-3A658D213355}"/>
                      </a:ext>
                    </a:extLst>
                  </p:cNvPr>
                  <p:cNvSpPr/>
                  <p:nvPr/>
                </p:nvSpPr>
                <p:spPr>
                  <a:xfrm>
                    <a:off x="3266972" y="3353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31F545B3-133A-9348-897B-E04DDD9FF4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31F545B3-133A-9348-897B-E04DDD9FF4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テキスト ボックス 25">
                        <a:extLst>
                          <a:ext uri="{FF2B5EF4-FFF2-40B4-BE49-F238E27FC236}">
                            <a16:creationId xmlns:a16="http://schemas.microsoft.com/office/drawing/2014/main" id="{B130CDCF-830D-B046-8B11-E9C4DF8FF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g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26" name="テキスト ボックス 25">
                        <a:extLst>
                          <a:ext uri="{FF2B5EF4-FFF2-40B4-BE49-F238E27FC236}">
                            <a16:creationId xmlns:a16="http://schemas.microsoft.com/office/drawing/2014/main" id="{B130CDCF-830D-B046-8B11-E9C4DF8FF8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5769" t="-6667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9046E07A-E336-5B46-9B23-2B58A9215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0528" y="3293616"/>
                  <a:ext cx="2467992" cy="17133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8D362B0-B08F-834B-9105-7AE95E532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669" y="3488949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641D8ED-CDEB-8543-A370-44BE62123F48}"/>
                  </a:ext>
                </a:extLst>
              </p:cNvPr>
              <p:cNvSpPr txBox="1"/>
              <p:nvPr/>
            </p:nvSpPr>
            <p:spPr>
              <a:xfrm>
                <a:off x="715290" y="336874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14243851-37BD-4647-B185-BE69A6E8AAD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6735" y="3036016"/>
                    <a:ext cx="541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14243851-37BD-4647-B185-BE69A6E8A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6735" y="3036016"/>
                    <a:ext cx="5415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AE2EDAC7-8E0B-0F45-BA6D-ECF9C553A038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337" y="4616329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AE2EDAC7-8E0B-0F45-BA6D-ECF9C553A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337" y="4616329"/>
                    <a:ext cx="4838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C31AC1E-5C56-2843-9DF4-C69CD243E84D}"/>
                    </a:ext>
                  </a:extLst>
                </p:cNvPr>
                <p:cNvSpPr txBox="1"/>
                <p:nvPr/>
              </p:nvSpPr>
              <p:spPr>
                <a:xfrm>
                  <a:off x="3625613" y="4658682"/>
                  <a:ext cx="8256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:r>
                    <a:rPr kumimoji="1" lang="en-US" altLang="ja-JP" sz="14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C31AC1E-5C56-2843-9DF4-C69CD243E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13" y="4658682"/>
                  <a:ext cx="825611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08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EFC5BD-2CD0-8142-B3AC-9031336FF3FA}"/>
              </a:ext>
            </a:extLst>
          </p:cNvPr>
          <p:cNvGrpSpPr/>
          <p:nvPr/>
        </p:nvGrpSpPr>
        <p:grpSpPr>
          <a:xfrm>
            <a:off x="389347" y="2263357"/>
            <a:ext cx="3637716" cy="2724631"/>
            <a:chOff x="5001104" y="2670861"/>
            <a:chExt cx="3637716" cy="2724631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07444B5-4091-DE4B-A5E9-64336EBD11BA}"/>
                </a:ext>
              </a:extLst>
            </p:cNvPr>
            <p:cNvGrpSpPr/>
            <p:nvPr/>
          </p:nvGrpSpPr>
          <p:grpSpPr>
            <a:xfrm rot="19523111">
              <a:off x="5001104" y="2670861"/>
              <a:ext cx="3637716" cy="2724631"/>
              <a:chOff x="4680380" y="2870840"/>
              <a:chExt cx="3637716" cy="2724631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F35FDA67-DF9B-8D4D-B7D5-DCC4F17EFFF3}"/>
                  </a:ext>
                </a:extLst>
              </p:cNvPr>
              <p:cNvGrpSpPr/>
              <p:nvPr/>
            </p:nvGrpSpPr>
            <p:grpSpPr>
              <a:xfrm>
                <a:off x="4680380" y="2870840"/>
                <a:ext cx="3637716" cy="2724631"/>
                <a:chOff x="628650" y="2813579"/>
                <a:chExt cx="3637716" cy="2724631"/>
              </a:xfrm>
            </p:grpSpPr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3CEF1660-8CD3-3F4D-86AF-9CF3E6604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6663FD85-9F8C-D14A-9F21-FDBB04B58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5D31AA5-2FCB-0A4E-898F-1611F6E78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8657A798-0D00-E242-8A28-DA5562F162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8657A798-0D00-E242-8A28-DA5562F162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2205BDDF-D179-284C-8B91-C3C588728477}"/>
                    </a:ext>
                  </a:extLst>
                </p:cNvPr>
                <p:cNvSpPr/>
                <p:nvPr/>
              </p:nvSpPr>
              <p:spPr>
                <a:xfrm>
                  <a:off x="1822735" y="4141716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0C2AE7FE-94A2-4746-ADB8-4DF6C092B7B9}"/>
                    </a:ext>
                  </a:extLst>
                </p:cNvPr>
                <p:cNvSpPr/>
                <p:nvPr/>
              </p:nvSpPr>
              <p:spPr>
                <a:xfrm>
                  <a:off x="1572094" y="343452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73C1551-668F-C445-B75E-79C41D86302B}"/>
                    </a:ext>
                  </a:extLst>
                </p:cNvPr>
                <p:cNvSpPr/>
                <p:nvPr/>
              </p:nvSpPr>
              <p:spPr>
                <a:xfrm>
                  <a:off x="3105313" y="4495310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EF18E86D-4B58-1E48-9B1B-D247FA6788DA}"/>
                    </a:ext>
                  </a:extLst>
                </p:cNvPr>
                <p:cNvSpPr/>
                <p:nvPr/>
              </p:nvSpPr>
              <p:spPr>
                <a:xfrm>
                  <a:off x="2360814" y="4294659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円/楕円 65">
                  <a:extLst>
                    <a:ext uri="{FF2B5EF4-FFF2-40B4-BE49-F238E27FC236}">
                      <a16:creationId xmlns:a16="http://schemas.microsoft.com/office/drawing/2014/main" id="{2DA37A3A-7DC9-CF4D-825A-802449A2649D}"/>
                    </a:ext>
                  </a:extLst>
                </p:cNvPr>
                <p:cNvSpPr/>
                <p:nvPr/>
              </p:nvSpPr>
              <p:spPr>
                <a:xfrm>
                  <a:off x="2146394" y="361740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円/楕円 66">
                  <a:extLst>
                    <a:ext uri="{FF2B5EF4-FFF2-40B4-BE49-F238E27FC236}">
                      <a16:creationId xmlns:a16="http://schemas.microsoft.com/office/drawing/2014/main" id="{5CC7179F-F64E-F043-9687-DB6DCE644CDC}"/>
                    </a:ext>
                  </a:extLst>
                </p:cNvPr>
                <p:cNvSpPr/>
                <p:nvPr/>
              </p:nvSpPr>
              <p:spPr>
                <a:xfrm>
                  <a:off x="2801817" y="4162899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>
                  <a:extLst>
                    <a:ext uri="{FF2B5EF4-FFF2-40B4-BE49-F238E27FC236}">
                      <a16:creationId xmlns:a16="http://schemas.microsoft.com/office/drawing/2014/main" id="{84CD3FBC-B84F-DF48-8010-7E9B4E753E54}"/>
                    </a:ext>
                  </a:extLst>
                </p:cNvPr>
                <p:cNvSpPr/>
                <p:nvPr/>
              </p:nvSpPr>
              <p:spPr>
                <a:xfrm>
                  <a:off x="2801817" y="367140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円/楕円 68">
                  <a:extLst>
                    <a:ext uri="{FF2B5EF4-FFF2-40B4-BE49-F238E27FC236}">
                      <a16:creationId xmlns:a16="http://schemas.microsoft.com/office/drawing/2014/main" id="{6FCB5FCD-9F2D-3745-A653-429E996CC1EE}"/>
                    </a:ext>
                  </a:extLst>
                </p:cNvPr>
                <p:cNvSpPr/>
                <p:nvPr/>
              </p:nvSpPr>
              <p:spPr>
                <a:xfrm>
                  <a:off x="2008590" y="3245625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円/楕円 69">
                  <a:extLst>
                    <a:ext uri="{FF2B5EF4-FFF2-40B4-BE49-F238E27FC236}">
                      <a16:creationId xmlns:a16="http://schemas.microsoft.com/office/drawing/2014/main" id="{01ED3372-9375-9843-8D18-8BC7237E4866}"/>
                    </a:ext>
                  </a:extLst>
                </p:cNvPr>
                <p:cNvSpPr/>
                <p:nvPr/>
              </p:nvSpPr>
              <p:spPr>
                <a:xfrm>
                  <a:off x="3386128" y="4233156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円/楕円 71">
                  <a:extLst>
                    <a:ext uri="{FF2B5EF4-FFF2-40B4-BE49-F238E27FC236}">
                      <a16:creationId xmlns:a16="http://schemas.microsoft.com/office/drawing/2014/main" id="{44546424-7EF5-094F-BEF7-3208935B7E7D}"/>
                    </a:ext>
                  </a:extLst>
                </p:cNvPr>
                <p:cNvSpPr/>
                <p:nvPr/>
              </p:nvSpPr>
              <p:spPr>
                <a:xfrm>
                  <a:off x="3082565" y="3925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C2291EA1-D81E-854C-8219-AB7FB43ECCD3}"/>
                    </a:ext>
                  </a:extLst>
                </p:cNvPr>
                <p:cNvSpPr/>
                <p:nvPr/>
              </p:nvSpPr>
              <p:spPr>
                <a:xfrm>
                  <a:off x="3266972" y="3353625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FD0609FE-07A1-2948-B2F1-62993432CA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FD0609FE-07A1-2948-B2F1-62993432CA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175" b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3A84B19F-8F74-644F-B468-816C94CC6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3A84B19F-8F74-644F-B468-816C94CC6B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780" r="-5085" b="-169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8A41BF7E-78D2-FF4F-934D-C06499FE6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258" y="3350877"/>
                <a:ext cx="2467992" cy="17133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6770305-6C80-6E4A-9219-B0DD7952654E}"/>
                </a:ext>
              </a:extLst>
            </p:cNvPr>
            <p:cNvCxnSpPr>
              <a:cxnSpLocks/>
            </p:cNvCxnSpPr>
            <p:nvPr/>
          </p:nvCxnSpPr>
          <p:spPr>
            <a:xfrm rot="19523111">
              <a:off x="5666098" y="3515572"/>
              <a:ext cx="2467992" cy="171339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下矢印 3">
              <a:extLst>
                <a:ext uri="{FF2B5EF4-FFF2-40B4-BE49-F238E27FC236}">
                  <a16:creationId xmlns:a16="http://schemas.microsoft.com/office/drawing/2014/main" id="{025CBC6B-BDD3-5142-9278-A4FBFC142F48}"/>
                </a:ext>
              </a:extLst>
            </p:cNvPr>
            <p:cNvSpPr/>
            <p:nvPr/>
          </p:nvSpPr>
          <p:spPr>
            <a:xfrm>
              <a:off x="6257454" y="4028246"/>
              <a:ext cx="207931" cy="223948"/>
            </a:xfrm>
            <a:prstGeom prst="downArrow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2714434-F9B3-4B41-8FF8-376F1DF9A4E1}"/>
              </a:ext>
            </a:extLst>
          </p:cNvPr>
          <p:cNvGrpSpPr/>
          <p:nvPr/>
        </p:nvGrpSpPr>
        <p:grpSpPr>
          <a:xfrm>
            <a:off x="4820774" y="2422101"/>
            <a:ext cx="3996207" cy="2724631"/>
            <a:chOff x="4820774" y="2422101"/>
            <a:chExt cx="3996207" cy="272463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8C4DF478-4169-314E-9416-36B8AFFA0224}"/>
                </a:ext>
              </a:extLst>
            </p:cNvPr>
            <p:cNvGrpSpPr/>
            <p:nvPr/>
          </p:nvGrpSpPr>
          <p:grpSpPr>
            <a:xfrm>
              <a:off x="4820774" y="2422101"/>
              <a:ext cx="3646835" cy="2724631"/>
              <a:chOff x="4820774" y="2422101"/>
              <a:chExt cx="3646835" cy="2724631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1A04E95-CB59-1E4D-8A3B-3BFB6A0CCBA7}"/>
                  </a:ext>
                </a:extLst>
              </p:cNvPr>
              <p:cNvGrpSpPr/>
              <p:nvPr/>
            </p:nvGrpSpPr>
            <p:grpSpPr>
              <a:xfrm>
                <a:off x="4829893" y="2422101"/>
                <a:ext cx="3637716" cy="2724631"/>
                <a:chOff x="4680380" y="2870840"/>
                <a:chExt cx="3637716" cy="2724631"/>
              </a:xfrm>
            </p:grpSpPr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F1B13747-D71F-394D-B643-F26297CC558F}"/>
                    </a:ext>
                  </a:extLst>
                </p:cNvPr>
                <p:cNvGrpSpPr/>
                <p:nvPr/>
              </p:nvGrpSpPr>
              <p:grpSpPr>
                <a:xfrm>
                  <a:off x="4680380" y="2870840"/>
                  <a:ext cx="3637716" cy="2724631"/>
                  <a:chOff x="628650" y="2813579"/>
                  <a:chExt cx="3637716" cy="2724631"/>
                </a:xfrm>
              </p:grpSpPr>
              <p:cxnSp>
                <p:nvCxnSpPr>
                  <p:cNvPr id="78" name="直線矢印コネクタ 77">
                    <a:extLst>
                      <a:ext uri="{FF2B5EF4-FFF2-40B4-BE49-F238E27FC236}">
                        <a16:creationId xmlns:a16="http://schemas.microsoft.com/office/drawing/2014/main" id="{0B12D5FC-5A72-DB46-A928-D0B5C0EC58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9499" y="2813579"/>
                    <a:ext cx="0" cy="23552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矢印コネクタ 78">
                    <a:extLst>
                      <a:ext uri="{FF2B5EF4-FFF2-40B4-BE49-F238E27FC236}">
                        <a16:creationId xmlns:a16="http://schemas.microsoft.com/office/drawing/2014/main" id="{1D7D3670-10D6-EB43-8DB6-93D07D932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8613" y="5064904"/>
                    <a:ext cx="2852677" cy="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矢印コネクタ 79">
                    <a:extLst>
                      <a:ext uri="{FF2B5EF4-FFF2-40B4-BE49-F238E27FC236}">
                        <a16:creationId xmlns:a16="http://schemas.microsoft.com/office/drawing/2014/main" id="{9B737A0F-55B4-E645-8EE2-ADBAFEEB0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52853" y="2908426"/>
                    <a:ext cx="0" cy="2260452"/>
                  </a:xfrm>
                  <a:prstGeom prst="straightConnector1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テキスト ボックス 80">
                        <a:extLst>
                          <a:ext uri="{FF2B5EF4-FFF2-40B4-BE49-F238E27FC236}">
                            <a16:creationId xmlns:a16="http://schemas.microsoft.com/office/drawing/2014/main" id="{1EBEB2F6-9458-034E-B99A-2AA6CEDCE9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657A798-0D00-E242-8A28-DA5562F162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2" name="円/楕円 81">
                    <a:extLst>
                      <a:ext uri="{FF2B5EF4-FFF2-40B4-BE49-F238E27FC236}">
                        <a16:creationId xmlns:a16="http://schemas.microsoft.com/office/drawing/2014/main" id="{29CC35ED-F23A-C34D-A2D9-DF402AC255D5}"/>
                      </a:ext>
                    </a:extLst>
                  </p:cNvPr>
                  <p:cNvSpPr/>
                  <p:nvPr/>
                </p:nvSpPr>
                <p:spPr>
                  <a:xfrm>
                    <a:off x="1822735" y="414171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円/楕円 82">
                    <a:extLst>
                      <a:ext uri="{FF2B5EF4-FFF2-40B4-BE49-F238E27FC236}">
                        <a16:creationId xmlns:a16="http://schemas.microsoft.com/office/drawing/2014/main" id="{31FF2D43-AF28-9B49-9DB4-6A5338B037AC}"/>
                      </a:ext>
                    </a:extLst>
                  </p:cNvPr>
                  <p:cNvSpPr/>
                  <p:nvPr/>
                </p:nvSpPr>
                <p:spPr>
                  <a:xfrm>
                    <a:off x="1572094" y="343452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円/楕円 83">
                    <a:extLst>
                      <a:ext uri="{FF2B5EF4-FFF2-40B4-BE49-F238E27FC236}">
                        <a16:creationId xmlns:a16="http://schemas.microsoft.com/office/drawing/2014/main" id="{270522CF-386B-884C-9905-11298DEFB3FC}"/>
                      </a:ext>
                    </a:extLst>
                  </p:cNvPr>
                  <p:cNvSpPr/>
                  <p:nvPr/>
                </p:nvSpPr>
                <p:spPr>
                  <a:xfrm>
                    <a:off x="3105313" y="4495310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円/楕円 84">
                    <a:extLst>
                      <a:ext uri="{FF2B5EF4-FFF2-40B4-BE49-F238E27FC236}">
                        <a16:creationId xmlns:a16="http://schemas.microsoft.com/office/drawing/2014/main" id="{2E6CB444-7D46-D44D-B754-BBCE288FD2E2}"/>
                      </a:ext>
                    </a:extLst>
                  </p:cNvPr>
                  <p:cNvSpPr/>
                  <p:nvPr/>
                </p:nvSpPr>
                <p:spPr>
                  <a:xfrm>
                    <a:off x="2360814" y="429465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円/楕円 85">
                    <a:extLst>
                      <a:ext uri="{FF2B5EF4-FFF2-40B4-BE49-F238E27FC236}">
                        <a16:creationId xmlns:a16="http://schemas.microsoft.com/office/drawing/2014/main" id="{62CA281E-29B6-044E-ABC4-5D1D93953D4A}"/>
                      </a:ext>
                    </a:extLst>
                  </p:cNvPr>
                  <p:cNvSpPr/>
                  <p:nvPr/>
                </p:nvSpPr>
                <p:spPr>
                  <a:xfrm>
                    <a:off x="2146394" y="3617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円/楕円 86">
                    <a:extLst>
                      <a:ext uri="{FF2B5EF4-FFF2-40B4-BE49-F238E27FC236}">
                        <a16:creationId xmlns:a16="http://schemas.microsoft.com/office/drawing/2014/main" id="{AC832199-20F2-9344-9BFB-62F84F212D50}"/>
                      </a:ext>
                    </a:extLst>
                  </p:cNvPr>
                  <p:cNvSpPr/>
                  <p:nvPr/>
                </p:nvSpPr>
                <p:spPr>
                  <a:xfrm>
                    <a:off x="2801817" y="416289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円/楕円 87">
                    <a:extLst>
                      <a:ext uri="{FF2B5EF4-FFF2-40B4-BE49-F238E27FC236}">
                        <a16:creationId xmlns:a16="http://schemas.microsoft.com/office/drawing/2014/main" id="{601A3931-A1E9-6E4D-A0AE-028A80094DB0}"/>
                      </a:ext>
                    </a:extLst>
                  </p:cNvPr>
                  <p:cNvSpPr/>
                  <p:nvPr/>
                </p:nvSpPr>
                <p:spPr>
                  <a:xfrm>
                    <a:off x="2801817" y="3671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円/楕円 88">
                    <a:extLst>
                      <a:ext uri="{FF2B5EF4-FFF2-40B4-BE49-F238E27FC236}">
                        <a16:creationId xmlns:a16="http://schemas.microsoft.com/office/drawing/2014/main" id="{28E156E3-9BBB-574C-87F4-B2E167BDC9D5}"/>
                      </a:ext>
                    </a:extLst>
                  </p:cNvPr>
                  <p:cNvSpPr/>
                  <p:nvPr/>
                </p:nvSpPr>
                <p:spPr>
                  <a:xfrm>
                    <a:off x="2008590" y="3245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円/楕円 89">
                    <a:extLst>
                      <a:ext uri="{FF2B5EF4-FFF2-40B4-BE49-F238E27FC236}">
                        <a16:creationId xmlns:a16="http://schemas.microsoft.com/office/drawing/2014/main" id="{FA918F70-0069-A64A-8817-5BD3821B167E}"/>
                      </a:ext>
                    </a:extLst>
                  </p:cNvPr>
                  <p:cNvSpPr/>
                  <p:nvPr/>
                </p:nvSpPr>
                <p:spPr>
                  <a:xfrm>
                    <a:off x="3386128" y="423315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円/楕円 91">
                    <a:extLst>
                      <a:ext uri="{FF2B5EF4-FFF2-40B4-BE49-F238E27FC236}">
                        <a16:creationId xmlns:a16="http://schemas.microsoft.com/office/drawing/2014/main" id="{59C439BF-7821-0847-BA5C-0B5E106F5E53}"/>
                      </a:ext>
                    </a:extLst>
                  </p:cNvPr>
                  <p:cNvSpPr/>
                  <p:nvPr/>
                </p:nvSpPr>
                <p:spPr>
                  <a:xfrm>
                    <a:off x="3082565" y="3925177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円/楕円 92">
                    <a:extLst>
                      <a:ext uri="{FF2B5EF4-FFF2-40B4-BE49-F238E27FC236}">
                        <a16:creationId xmlns:a16="http://schemas.microsoft.com/office/drawing/2014/main" id="{9293E8E2-77C7-D54C-86E2-60B3C8869D88}"/>
                      </a:ext>
                    </a:extLst>
                  </p:cNvPr>
                  <p:cNvSpPr/>
                  <p:nvPr/>
                </p:nvSpPr>
                <p:spPr>
                  <a:xfrm>
                    <a:off x="3266972" y="3353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1DF6EEC2-AEFF-2046-957E-2AFC455067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FD0609FE-07A1-2948-B2F1-62993432CA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3175" b="-53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テキスト ボックス 94">
                        <a:extLst>
                          <a:ext uri="{FF2B5EF4-FFF2-40B4-BE49-F238E27FC236}">
                            <a16:creationId xmlns:a16="http://schemas.microsoft.com/office/drawing/2014/main" id="{86934FA4-D18B-F449-BCD5-8FE90FA2EB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g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75" name="テキスト ボックス 74">
                        <a:extLst>
                          <a:ext uri="{FF2B5EF4-FFF2-40B4-BE49-F238E27FC236}">
                            <a16:creationId xmlns:a16="http://schemas.microsoft.com/office/drawing/2014/main" id="{3A84B19F-8F74-644F-B468-816C94CC6B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780" r="-5085" b="-169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1CC132DD-739C-E04E-873F-071BE56F1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258" y="3350877"/>
                  <a:ext cx="2467992" cy="17133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F924E05F-8DF9-2042-8AEF-E8DEE96EA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482" y="3417035"/>
                <a:ext cx="2467992" cy="171339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下矢印 52">
                <a:extLst>
                  <a:ext uri="{FF2B5EF4-FFF2-40B4-BE49-F238E27FC236}">
                    <a16:creationId xmlns:a16="http://schemas.microsoft.com/office/drawing/2014/main" id="{08BA5732-F726-0243-AC5F-C69DD261C5BA}"/>
                  </a:ext>
                </a:extLst>
              </p:cNvPr>
              <p:cNvSpPr/>
              <p:nvPr/>
            </p:nvSpPr>
            <p:spPr>
              <a:xfrm rot="2076889">
                <a:off x="6105071" y="3511236"/>
                <a:ext cx="207931" cy="223948"/>
              </a:xfrm>
              <a:prstGeom prst="downArrow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5F324542-EE5A-5243-8DF6-08CE32F2D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159" y="4348830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16648C2-5B53-CC43-BF17-32FC2C7F88C5}"/>
                  </a:ext>
                </a:extLst>
              </p:cNvPr>
              <p:cNvSpPr txBox="1"/>
              <p:nvPr/>
            </p:nvSpPr>
            <p:spPr>
              <a:xfrm>
                <a:off x="4821780" y="4228625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u="sng">
                    <a:solidFill>
                      <a:schemeClr val="accent2"/>
                    </a:solidFill>
                  </a:rPr>
                  <a:t>下限</a:t>
                </a: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EF993882-3559-F04F-B9B4-93CA5B881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3433" y="3811678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6A8EF3-3E9A-AF4B-83A8-DEF8E315CC76}"/>
                  </a:ext>
                </a:extLst>
              </p:cNvPr>
              <p:cNvSpPr txBox="1"/>
              <p:nvPr/>
            </p:nvSpPr>
            <p:spPr>
              <a:xfrm>
                <a:off x="4820774" y="370340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6B1AD4D-0BCF-0043-982C-9AED1BACBB30}"/>
                    </a:ext>
                  </a:extLst>
                </p:cNvPr>
                <p:cNvSpPr txBox="1"/>
                <p:nvPr/>
              </p:nvSpPr>
              <p:spPr>
                <a:xfrm>
                  <a:off x="8031445" y="4382513"/>
                  <a:ext cx="7855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6B1AD4D-0BCF-0043-982C-9AED1BACB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445" y="4382513"/>
                  <a:ext cx="7855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8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3C49A1B-C586-5E45-B7B9-5A30B41ACB3E}"/>
                    </a:ext>
                  </a:extLst>
                </p:cNvPr>
                <p:cNvSpPr txBox="1"/>
                <p:nvPr/>
              </p:nvSpPr>
              <p:spPr>
                <a:xfrm>
                  <a:off x="6789959" y="4066304"/>
                  <a:ext cx="5807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3C49A1B-C586-5E45-B7B9-5A30B41AC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959" y="4066304"/>
                  <a:ext cx="58073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1B04878-4A30-FF4A-819D-F7E95250E640}"/>
                    </a:ext>
                  </a:extLst>
                </p:cNvPr>
                <p:cNvSpPr txBox="1"/>
                <p:nvPr/>
              </p:nvSpPr>
              <p:spPr>
                <a:xfrm>
                  <a:off x="5749869" y="3831025"/>
                  <a:ext cx="392287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1B04878-4A30-FF4A-819D-F7E95250E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869" y="3831025"/>
                  <a:ext cx="392287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BFD22-5395-2143-AC9B-76B64B44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BFF9CC-96F3-424D-AF04-A60FB58F3B00}"/>
              </a:ext>
            </a:extLst>
          </p:cNvPr>
          <p:cNvGrpSpPr/>
          <p:nvPr/>
        </p:nvGrpSpPr>
        <p:grpSpPr>
          <a:xfrm>
            <a:off x="315441" y="2171089"/>
            <a:ext cx="3660850" cy="2724631"/>
            <a:chOff x="315441" y="2171089"/>
            <a:chExt cx="3660850" cy="2724631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955E861-0AEE-C341-84D0-B35773C63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424" y="2171089"/>
              <a:ext cx="0" cy="235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C57777C-61CD-AB4E-8A45-79321669C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538" y="4422414"/>
              <a:ext cx="2852677" cy="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B13AE136-7848-9C4F-9E25-42732C5BB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778" y="2265936"/>
              <a:ext cx="0" cy="226045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302E6FB-D72A-7B4A-9161-8BDD39C0ABF6}"/>
                    </a:ext>
                  </a:extLst>
                </p:cNvPr>
                <p:cNvSpPr txBox="1"/>
                <p:nvPr/>
              </p:nvSpPr>
              <p:spPr>
                <a:xfrm>
                  <a:off x="2181895" y="4526388"/>
                  <a:ext cx="36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302E6FB-D72A-7B4A-9161-8BDD39C0A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95" y="4526388"/>
                  <a:ext cx="361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C6FE1147-6D72-2B47-97A7-5B2692DE070C}"/>
                </a:ext>
              </a:extLst>
            </p:cNvPr>
            <p:cNvSpPr/>
            <p:nvPr/>
          </p:nvSpPr>
          <p:spPr>
            <a:xfrm>
              <a:off x="1532660" y="349922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2B38330-E377-8845-B7ED-C5510C636C64}"/>
                </a:ext>
              </a:extLst>
            </p:cNvPr>
            <p:cNvSpPr/>
            <p:nvPr/>
          </p:nvSpPr>
          <p:spPr>
            <a:xfrm>
              <a:off x="1282019" y="279203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8D8380D6-A219-CA4C-B50C-BA6FB6A762A0}"/>
                </a:ext>
              </a:extLst>
            </p:cNvPr>
            <p:cNvSpPr/>
            <p:nvPr/>
          </p:nvSpPr>
          <p:spPr>
            <a:xfrm>
              <a:off x="2815238" y="385282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BA6AC747-5DD4-504E-9970-5AD90258D2B7}"/>
                </a:ext>
              </a:extLst>
            </p:cNvPr>
            <p:cNvSpPr/>
            <p:nvPr/>
          </p:nvSpPr>
          <p:spPr>
            <a:xfrm>
              <a:off x="2070739" y="36521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C36D4082-F873-7945-9E1B-B66AE95654EE}"/>
                </a:ext>
              </a:extLst>
            </p:cNvPr>
            <p:cNvSpPr/>
            <p:nvPr/>
          </p:nvSpPr>
          <p:spPr>
            <a:xfrm>
              <a:off x="1856319" y="297491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EA5E2D3-6FDD-B646-9621-A95AF4EA5EE1}"/>
                </a:ext>
              </a:extLst>
            </p:cNvPr>
            <p:cNvSpPr/>
            <p:nvPr/>
          </p:nvSpPr>
          <p:spPr>
            <a:xfrm>
              <a:off x="2511742" y="352040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E41B473C-D815-354B-A1AC-0C0D04C84787}"/>
                </a:ext>
              </a:extLst>
            </p:cNvPr>
            <p:cNvSpPr/>
            <p:nvPr/>
          </p:nvSpPr>
          <p:spPr>
            <a:xfrm>
              <a:off x="2511742" y="302891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584EA62-E632-A040-AA5E-7D333F031115}"/>
                </a:ext>
              </a:extLst>
            </p:cNvPr>
            <p:cNvSpPr/>
            <p:nvPr/>
          </p:nvSpPr>
          <p:spPr>
            <a:xfrm>
              <a:off x="1718515" y="260313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ABD94B0B-227D-B84B-BC09-465B4F870BD5}"/>
                </a:ext>
              </a:extLst>
            </p:cNvPr>
            <p:cNvSpPr/>
            <p:nvPr/>
          </p:nvSpPr>
          <p:spPr>
            <a:xfrm>
              <a:off x="3096053" y="359066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A00968D8-36A4-0F42-B91A-A37613C737D5}"/>
                </a:ext>
              </a:extLst>
            </p:cNvPr>
            <p:cNvSpPr/>
            <p:nvPr/>
          </p:nvSpPr>
          <p:spPr>
            <a:xfrm>
              <a:off x="2792490" y="328268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DDEA414B-16DC-8F48-B387-BEF5C3CB3FD2}"/>
                </a:ext>
              </a:extLst>
            </p:cNvPr>
            <p:cNvSpPr/>
            <p:nvPr/>
          </p:nvSpPr>
          <p:spPr>
            <a:xfrm>
              <a:off x="2976897" y="271113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608E4FE-C325-F44E-BB3E-6F8B60D1A79B}"/>
                    </a:ext>
                  </a:extLst>
                </p:cNvPr>
                <p:cNvSpPr txBox="1"/>
                <p:nvPr/>
              </p:nvSpPr>
              <p:spPr>
                <a:xfrm>
                  <a:off x="338575" y="2265936"/>
                  <a:ext cx="7180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608E4FE-C325-F44E-BB3E-6F8B60D1A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75" y="2265936"/>
                  <a:ext cx="71801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065BD9-AB6A-2442-B196-DD14659202F8}"/>
                    </a:ext>
                  </a:extLst>
                </p:cNvPr>
                <p:cNvSpPr txBox="1"/>
                <p:nvPr/>
              </p:nvSpPr>
              <p:spPr>
                <a:xfrm>
                  <a:off x="3335538" y="4422414"/>
                  <a:ext cx="6407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g</a:t>
                  </a:r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065BD9-AB6A-2442-B196-DD1465920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538" y="4422414"/>
                  <a:ext cx="64075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843" t="-6897" b="-241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24AD4B3-1DE3-B04C-A5C3-50D2B775413D}"/>
                </a:ext>
              </a:extLst>
            </p:cNvPr>
            <p:cNvCxnSpPr>
              <a:cxnSpLocks/>
            </p:cNvCxnSpPr>
            <p:nvPr/>
          </p:nvCxnSpPr>
          <p:spPr>
            <a:xfrm>
              <a:off x="985917" y="3380485"/>
              <a:ext cx="2669997" cy="751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下矢印 7">
              <a:extLst>
                <a:ext uri="{FF2B5EF4-FFF2-40B4-BE49-F238E27FC236}">
                  <a16:creationId xmlns:a16="http://schemas.microsoft.com/office/drawing/2014/main" id="{89ABAD91-71AF-4D43-9DCF-82A5131C2117}"/>
                </a:ext>
              </a:extLst>
            </p:cNvPr>
            <p:cNvSpPr/>
            <p:nvPr/>
          </p:nvSpPr>
          <p:spPr>
            <a:xfrm rot="1227966">
              <a:off x="2094055" y="3394739"/>
              <a:ext cx="207931" cy="223948"/>
            </a:xfrm>
            <a:prstGeom prst="downArrow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0C0F503-8771-E342-BD44-18FC6AECE40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20" y="3781889"/>
              <a:ext cx="2647681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8130F10-FE30-1948-8A50-53D2328AC289}"/>
                </a:ext>
              </a:extLst>
            </p:cNvPr>
            <p:cNvSpPr txBox="1"/>
            <p:nvPr/>
          </p:nvSpPr>
          <p:spPr>
            <a:xfrm>
              <a:off x="315441" y="3661684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A2DAA0E-CB4F-3D48-8EBE-C7E3E2A28A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15" y="3560666"/>
              <a:ext cx="2647681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6AB4A8-442E-F94F-847D-DAFDDB69C0E4}"/>
                </a:ext>
              </a:extLst>
            </p:cNvPr>
            <p:cNvSpPr txBox="1"/>
            <p:nvPr/>
          </p:nvSpPr>
          <p:spPr>
            <a:xfrm>
              <a:off x="315441" y="3390687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u="sng">
                  <a:solidFill>
                    <a:schemeClr val="accent2"/>
                  </a:solidFill>
                </a:rPr>
                <a:t>上限</a:t>
              </a:r>
              <a:endParaRPr kumimoji="1" lang="ja-JP" altLang="en-US" sz="1400" u="sng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0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4E686-AD81-5245-9C02-EE81817D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94057-E5B8-B341-B79C-878E183790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0D7D4F6-BBE5-7146-9FDF-8353C1319D63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95B2BBF-37AB-E342-915A-65CCAEEE9CB2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4E6503ED-29C2-914B-88E9-3DA00B3422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499" y="2813579"/>
                <a:ext cx="0" cy="2355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78303437-3995-024E-A310-F43558738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613" y="5064904"/>
                <a:ext cx="2852677" cy="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64709467-04EC-874C-9664-78A9C7EC7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2853" y="2908426"/>
                <a:ext cx="0" cy="2260452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4989129E-6460-E842-B7E7-BAFB3A46E64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4989129E-6460-E842-B7E7-BAFB3A46E6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DCF177C-C81E-C249-8579-0AF2DD23D639}"/>
                  </a:ext>
                </a:extLst>
              </p:cNvPr>
              <p:cNvSpPr/>
              <p:nvPr/>
            </p:nvSpPr>
            <p:spPr>
              <a:xfrm>
                <a:off x="1496355" y="3695133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024D4897-5029-B34C-B63D-341C5F2F01E1}"/>
                  </a:ext>
                </a:extLst>
              </p:cNvPr>
              <p:cNvSpPr/>
              <p:nvPr/>
            </p:nvSpPr>
            <p:spPr>
              <a:xfrm>
                <a:off x="3028565" y="485375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E85559B5-0F70-874D-90F5-913A9B582257}"/>
                  </a:ext>
                </a:extLst>
              </p:cNvPr>
              <p:cNvSpPr/>
              <p:nvPr/>
            </p:nvSpPr>
            <p:spPr>
              <a:xfrm>
                <a:off x="2037605" y="397917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5128FF1B-FEB0-2841-A05D-37F5D774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a14:m>
                    <a:r>
                      <a:rPr kumimoji="1" lang="ja-JP" altLang="en-US"/>
                      <a:t>の分布</a:t>
                    </a:r>
                  </a:p>
                </p:txBody>
              </p:sp>
            </mc:Choice>
            <mc:Fallback xmlns="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5128FF1B-FEB0-2841-A05D-37F5D77460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226" r="-1709" b="-1935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2CF6A3FF-C54C-DB40-9F12-6F7FABBC896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2CF6A3FF-C54C-DB40-9F12-6F7FABBC8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1FD84070-A624-1E4E-B828-D4E5C83F411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g</a:t>
                    </a:r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1FD84070-A624-1E4E-B828-D4E5C83F4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76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03681C1-79E2-7B46-88D7-50602C925D52}"/>
                  </a:ext>
                </a:extLst>
              </p:cNvPr>
              <p:cNvSpPr/>
              <p:nvPr/>
            </p:nvSpPr>
            <p:spPr>
              <a:xfrm>
                <a:off x="2394016" y="4117331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3B7C31A9-7539-8A45-9C3B-74E87602FAB0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75" y="3300711"/>
                    <a:ext cx="541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3B7C31A9-7539-8A45-9C3B-74E87602F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75" y="3300711"/>
                    <a:ext cx="54155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87FD67D-3052-924B-AB00-5CAB5C45DA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85591" y="4394423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87FD67D-3052-924B-AB00-5CAB5C45D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5591" y="4394423"/>
                    <a:ext cx="4838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EF96869B-D518-954B-9EB6-3111A3C60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280" y="3413760"/>
                <a:ext cx="2407920" cy="180441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A0FEF84-09C9-3C45-A843-93C87648F983}"/>
                      </a:ext>
                    </a:extLst>
                  </p:cNvPr>
                  <p:cNvSpPr txBox="1"/>
                  <p:nvPr/>
                </p:nvSpPr>
                <p:spPr>
                  <a:xfrm>
                    <a:off x="822698" y="4392477"/>
                    <a:ext cx="4390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A0FEF84-09C9-3C45-A843-93C87648F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698" y="4392477"/>
                    <a:ext cx="43903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878B28A-60E7-E64D-995F-447ECBE33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180" y="4579551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FCC0397-169B-9C4B-8769-F376F3FCD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4620" y="3746431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B5ED688-F3AD-BE46-A098-253D79CE42AB}"/>
                  </a:ext>
                </a:extLst>
              </p:cNvPr>
              <p:cNvSpPr txBox="1"/>
              <p:nvPr/>
            </p:nvSpPr>
            <p:spPr>
              <a:xfrm>
                <a:off x="644009" y="359934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465ADD63-B158-3049-833F-CA7CA7E20F61}"/>
                    </a:ext>
                  </a:extLst>
                </p:cNvPr>
                <p:cNvSpPr txBox="1"/>
                <p:nvPr/>
              </p:nvSpPr>
              <p:spPr>
                <a:xfrm>
                  <a:off x="3187465" y="4769883"/>
                  <a:ext cx="8256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:r>
                    <a:rPr kumimoji="1" lang="en-US" altLang="ja-JP" sz="14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465ADD63-B158-3049-833F-CA7CA7E20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465" y="4769883"/>
                  <a:ext cx="82561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15" t="-400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535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06E7E-6E70-F74E-AD16-0712B26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7C5DE-8671-0740-BFB8-A0B7BBE8C5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EF4B80A-5318-9A40-A1B4-A79DA2631868}"/>
              </a:ext>
            </a:extLst>
          </p:cNvPr>
          <p:cNvGrpSpPr/>
          <p:nvPr/>
        </p:nvGrpSpPr>
        <p:grpSpPr>
          <a:xfrm>
            <a:off x="4426045" y="2361080"/>
            <a:ext cx="3637716" cy="3177130"/>
            <a:chOff x="4426045" y="2361080"/>
            <a:chExt cx="3637716" cy="317713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9860D6E-0522-6F4A-8D88-9BD68AC0BC42}"/>
                </a:ext>
              </a:extLst>
            </p:cNvPr>
            <p:cNvGrpSpPr/>
            <p:nvPr/>
          </p:nvGrpSpPr>
          <p:grpSpPr>
            <a:xfrm>
              <a:off x="4426045" y="2361080"/>
              <a:ext cx="3637716" cy="3177130"/>
              <a:chOff x="628650" y="2361080"/>
              <a:chExt cx="3637716" cy="3177130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2962C63C-3D0C-4240-A0E1-75BF44023CFB}"/>
                  </a:ext>
                </a:extLst>
              </p:cNvPr>
              <p:cNvGrpSpPr/>
              <p:nvPr/>
            </p:nvGrpSpPr>
            <p:grpSpPr>
              <a:xfrm>
                <a:off x="628650" y="2361080"/>
                <a:ext cx="3637716" cy="3177130"/>
                <a:chOff x="628650" y="2361080"/>
                <a:chExt cx="3637716" cy="3177130"/>
              </a:xfrm>
            </p:grpSpPr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919B7270-A79E-CA4F-848A-51EA19FAD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9F3B151-37EE-2145-9FD8-7677132E5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D9036016-3470-AB44-82FE-C3F91BCFC9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E5871303-2373-A94D-BB5F-35EBF24504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E5871303-2373-A94D-BB5F-35EBF24504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4E3C94AF-057B-0B4C-8C72-61C2EA36ABE4}"/>
                    </a:ext>
                  </a:extLst>
                </p:cNvPr>
                <p:cNvSpPr/>
                <p:nvPr/>
              </p:nvSpPr>
              <p:spPr>
                <a:xfrm>
                  <a:off x="1496355" y="3695133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ED8B234-B326-0643-BFD3-D36E6DE8F5A5}"/>
                    </a:ext>
                  </a:extLst>
                </p:cNvPr>
                <p:cNvSpPr/>
                <p:nvPr/>
              </p:nvSpPr>
              <p:spPr>
                <a:xfrm>
                  <a:off x="3028565" y="485375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918E853-3C4E-C74F-AF17-91A3A44E91F8}"/>
                    </a:ext>
                  </a:extLst>
                </p:cNvPr>
                <p:cNvSpPr/>
                <p:nvPr/>
              </p:nvSpPr>
              <p:spPr>
                <a:xfrm>
                  <a:off x="2037605" y="3979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DF2C9A94-FF45-E447-8083-EB4BD86797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a14:m>
                      <a:r>
                        <a:rPr kumimoji="1" lang="ja-JP" altLang="en-US"/>
                        <a:t>の分布</a:t>
                      </a:r>
                    </a:p>
                  </p:txBody>
                </p:sp>
              </mc:Choice>
              <mc:Fallback xmlns=""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DF2C9A94-FF45-E447-8083-EB4BD86797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226" r="-1709" b="-193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4C8F94C6-EB7F-1C48-8172-369007A23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4C8F94C6-EB7F-1C48-8172-369007A230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A0188DC9-89FC-CC4F-A233-0EA66ACB53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A0188DC9-89FC-CC4F-A233-0EA66ACB53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769" t="-6667" r="-192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6CEC38A-C9B3-174A-829B-FCF24D68E7AC}"/>
                    </a:ext>
                  </a:extLst>
                </p:cNvPr>
                <p:cNvSpPr/>
                <p:nvPr/>
              </p:nvSpPr>
              <p:spPr>
                <a:xfrm>
                  <a:off x="2394016" y="4117331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EE71FA6E-31D8-1A43-8A61-42846F5464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EE71FA6E-31D8-1A43-8A61-42846F5464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94FA97AD-D420-7840-AD9F-A92C267A47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94FA97AD-D420-7840-AD9F-A92C267A47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14FD8BBE-515A-9440-9990-07E92CF7D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14FD8BBE-515A-9440-9990-07E92CF7DD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698A9FDB-4EEC-8647-9796-6C3653C0A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5259" y="4450079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1F5C3136-2322-A543-A565-35A4FEDF6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5259" y="4024851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B48FDBA-7CC1-7540-BA41-A8A03D05C3B3}"/>
                    </a:ext>
                  </a:extLst>
                </p:cNvPr>
                <p:cNvSpPr txBox="1"/>
                <p:nvPr/>
              </p:nvSpPr>
              <p:spPr>
                <a:xfrm>
                  <a:off x="684648" y="3877768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u="sng">
                      <a:solidFill>
                        <a:schemeClr val="accent2"/>
                      </a:solidFill>
                    </a:rPr>
                    <a:t>上限</a:t>
                  </a:r>
                  <a:endParaRPr kumimoji="1" lang="ja-JP" altLang="en-US" sz="1400" u="sng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1338807-5647-FE49-8FFD-32A67E5F01A1}"/>
                  </a:ext>
                </a:extLst>
              </p:cNvPr>
              <p:cNvSpPr txBox="1"/>
              <p:nvPr/>
            </p:nvSpPr>
            <p:spPr>
              <a:xfrm>
                <a:off x="1875134" y="3607283"/>
                <a:ext cx="9941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第</a:t>
                </a:r>
                <a:r>
                  <a:rPr lang="en-US" altLang="ja-JP" sz="1400" dirty="0"/>
                  <a:t>3</a:t>
                </a:r>
                <a:r>
                  <a:rPr kumimoji="1" lang="ja-JP" altLang="en-US" sz="1400"/>
                  <a:t>最短路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2D3A6E2A-16FE-1F46-8991-B407E76AC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1400"/>
                      <a:t>傾き</a:t>
                    </a:r>
                    <a:r>
                      <a:rPr kumimoji="1" lang="en-US" altLang="ja-JP" sz="1400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2D3A6E2A-16FE-1F46-8991-B407E76AC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0F299E1F-E858-824D-A8CF-03AB930E0D6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675" y="3300711"/>
              <a:ext cx="2407920" cy="1804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8CA01C3-29FD-624C-8F60-8585826D211D}"/>
                </a:ext>
              </a:extLst>
            </p:cNvPr>
            <p:cNvSpPr txBox="1"/>
            <p:nvPr/>
          </p:nvSpPr>
          <p:spPr>
            <a:xfrm>
              <a:off x="4492323" y="4172789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3E5E433-F860-8042-8AD8-F4EF3E88A4C5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9AD6A19-CC22-174E-B67F-410AD5ADDB25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D27E907-8BD4-9B4C-8C0B-A1BD54CA2B68}"/>
                  </a:ext>
                </a:extLst>
              </p:cNvPr>
              <p:cNvGrpSpPr/>
              <p:nvPr/>
            </p:nvGrpSpPr>
            <p:grpSpPr>
              <a:xfrm>
                <a:off x="628650" y="2361080"/>
                <a:ext cx="3637716" cy="3177130"/>
                <a:chOff x="628650" y="2361080"/>
                <a:chExt cx="3637716" cy="317713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B6794D63-CAB4-234E-9C32-B7FAA142B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矢印コネクタ 6">
                  <a:extLst>
                    <a:ext uri="{FF2B5EF4-FFF2-40B4-BE49-F238E27FC236}">
                      <a16:creationId xmlns:a16="http://schemas.microsoft.com/office/drawing/2014/main" id="{1A49D21F-F4D7-A14B-95E8-A07967DCC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389C4B37-4A1D-DA4E-8CAC-AF07775FF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4D0DE2B8-A12B-964E-9A5F-E9C54327B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4D0DE2B8-A12B-964E-9A5F-E9C54327B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B643141E-D746-744E-A220-48C89B85FE39}"/>
                    </a:ext>
                  </a:extLst>
                </p:cNvPr>
                <p:cNvSpPr/>
                <p:nvPr/>
              </p:nvSpPr>
              <p:spPr>
                <a:xfrm>
                  <a:off x="1496355" y="3695133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9AD5179B-AB73-654D-9F24-B3DF14FAEFF7}"/>
                    </a:ext>
                  </a:extLst>
                </p:cNvPr>
                <p:cNvSpPr/>
                <p:nvPr/>
              </p:nvSpPr>
              <p:spPr>
                <a:xfrm>
                  <a:off x="3028565" y="485375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86A5844D-BF8E-F348-AA6F-15A5B09A6348}"/>
                    </a:ext>
                  </a:extLst>
                </p:cNvPr>
                <p:cNvSpPr/>
                <p:nvPr/>
              </p:nvSpPr>
              <p:spPr>
                <a:xfrm>
                  <a:off x="2037605" y="3979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EE9F3F58-C244-1349-A1FA-CA9F22696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a14:m>
                      <a:r>
                        <a:rPr kumimoji="1" lang="ja-JP" altLang="en-US"/>
                        <a:t>の分布</a:t>
                      </a:r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EE9F3F58-C244-1349-A1FA-CA9F226961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226" r="-1709" b="-193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テキスト ボックス 13">
                      <a:extLst>
                        <a:ext uri="{FF2B5EF4-FFF2-40B4-BE49-F238E27FC236}">
                          <a16:creationId xmlns:a16="http://schemas.microsoft.com/office/drawing/2014/main" id="{4FBAE304-2050-B243-80B9-2740520D0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4" name="テキスト ボックス 13">
                      <a:extLst>
                        <a:ext uri="{FF2B5EF4-FFF2-40B4-BE49-F238E27FC236}">
                          <a16:creationId xmlns:a16="http://schemas.microsoft.com/office/drawing/2014/main" id="{4FBAE304-2050-B243-80B9-2740520D03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テキスト ボックス 14">
                      <a:extLst>
                        <a:ext uri="{FF2B5EF4-FFF2-40B4-BE49-F238E27FC236}">
                          <a16:creationId xmlns:a16="http://schemas.microsoft.com/office/drawing/2014/main" id="{783FB903-AAE0-3343-9CE6-5958B96A39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5" name="テキスト ボックス 14">
                      <a:extLst>
                        <a:ext uri="{FF2B5EF4-FFF2-40B4-BE49-F238E27FC236}">
                          <a16:creationId xmlns:a16="http://schemas.microsoft.com/office/drawing/2014/main" id="{783FB903-AAE0-3343-9CE6-5958B96A39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769"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C8C36E33-14C3-8949-920C-8489A5F4E0C6}"/>
                    </a:ext>
                  </a:extLst>
                </p:cNvPr>
                <p:cNvSpPr/>
                <p:nvPr/>
              </p:nvSpPr>
              <p:spPr>
                <a:xfrm>
                  <a:off x="2394016" y="4117331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21218186-0FCF-574D-AE4A-88F00A6A7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21218186-0FCF-574D-AE4A-88F00A6A72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F2383091-CBFF-C249-B950-0A4ACE60B4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F2383091-CBFF-C249-B950-0A4ACE60B4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C3562170-A6D4-054E-8132-4A321FC53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0701" y="3357696"/>
                  <a:ext cx="2407920" cy="180441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C3E6380F-0594-F644-B39A-FF75597B5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C3E6380F-0594-F644-B39A-FF75597B5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83D29EF1-B53D-7A44-95D6-CE8C5EE1D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180" y="4344882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32B142A3-61A8-C34F-A153-D38899728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172" y="4167216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CF5313C8-029B-1A4A-867D-C32DB8E67582}"/>
                    </a:ext>
                  </a:extLst>
                </p:cNvPr>
                <p:cNvSpPr txBox="1"/>
                <p:nvPr/>
              </p:nvSpPr>
              <p:spPr>
                <a:xfrm>
                  <a:off x="692561" y="402013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u="sng">
                      <a:solidFill>
                        <a:schemeClr val="accent2"/>
                      </a:solidFill>
                    </a:rPr>
                    <a:t>上限</a:t>
                  </a:r>
                  <a:endParaRPr kumimoji="1" lang="ja-JP" altLang="en-US" sz="1400" u="sng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AC5163-1C12-574F-AE37-B3F12A2EC0D1}"/>
                  </a:ext>
                </a:extLst>
              </p:cNvPr>
              <p:cNvSpPr txBox="1"/>
              <p:nvPr/>
            </p:nvSpPr>
            <p:spPr>
              <a:xfrm>
                <a:off x="2698872" y="4018212"/>
                <a:ext cx="99418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C00000"/>
                    </a:solidFill>
                  </a:rPr>
                  <a:t>第</a:t>
                </a:r>
                <a:r>
                  <a:rPr kumimoji="1" lang="en-US" altLang="ja-JP" sz="1400" dirty="0">
                    <a:solidFill>
                      <a:srgbClr val="C00000"/>
                    </a:solidFill>
                  </a:rPr>
                  <a:t>4</a:t>
                </a:r>
                <a:r>
                  <a:rPr kumimoji="1" lang="ja-JP" altLang="en-US" sz="1400">
                    <a:solidFill>
                      <a:srgbClr val="C00000"/>
                    </a:solidFill>
                  </a:rPr>
                  <a:t>最短路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8C290B44-9E76-074C-AAF1-05BDBDFC141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1400"/>
                      <a:t>傾き</a:t>
                    </a:r>
                    <a:r>
                      <a:rPr kumimoji="1" lang="en-US" altLang="ja-JP" sz="1400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8C290B44-9E76-074C-AAF1-05BDBDFC1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374C19A-9806-9041-A62C-7B99F807E25A}"/>
                </a:ext>
              </a:extLst>
            </p:cNvPr>
            <p:cNvSpPr txBox="1"/>
            <p:nvPr/>
          </p:nvSpPr>
          <p:spPr>
            <a:xfrm>
              <a:off x="1344282" y="4368659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6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55F9E-62BA-334E-BADB-5BBAD732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8B97E-B0C3-1D47-90A9-FBCA6A9BD7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78C8809-1FC4-E54F-B1AF-E133487F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5" y="2528616"/>
            <a:ext cx="3846130" cy="322144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1B91F3-B5FE-AD4E-AD7E-956E435FB566}"/>
              </a:ext>
            </a:extLst>
          </p:cNvPr>
          <p:cNvGrpSpPr/>
          <p:nvPr/>
        </p:nvGrpSpPr>
        <p:grpSpPr>
          <a:xfrm>
            <a:off x="4309049" y="2528616"/>
            <a:ext cx="3846130" cy="3221439"/>
            <a:chOff x="4885918" y="4087321"/>
            <a:chExt cx="3118294" cy="261181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C796735-B29B-874E-93EB-E9BF076C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918" y="4087321"/>
              <a:ext cx="3118294" cy="261181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DB637AC-3842-5242-9440-CF10232EA425}"/>
                </a:ext>
              </a:extLst>
            </p:cNvPr>
            <p:cNvSpPr txBox="1"/>
            <p:nvPr/>
          </p:nvSpPr>
          <p:spPr>
            <a:xfrm>
              <a:off x="6145365" y="600076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1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01F631-520A-9246-BDE5-B31E065C0A12}"/>
                </a:ext>
              </a:extLst>
            </p:cNvPr>
            <p:cNvSpPr txBox="1"/>
            <p:nvPr/>
          </p:nvSpPr>
          <p:spPr>
            <a:xfrm>
              <a:off x="4921065" y="5199661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2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A16B17E-F7AE-C842-BC01-BBCE858592ED}"/>
                </a:ext>
              </a:extLst>
            </p:cNvPr>
            <p:cNvSpPr txBox="1"/>
            <p:nvPr/>
          </p:nvSpPr>
          <p:spPr>
            <a:xfrm>
              <a:off x="5831260" y="580733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3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DB03BDB-3FAB-064F-A0C7-371179EC1F5D}"/>
                </a:ext>
              </a:extLst>
            </p:cNvPr>
            <p:cNvSpPr txBox="1"/>
            <p:nvPr/>
          </p:nvSpPr>
          <p:spPr>
            <a:xfrm>
              <a:off x="5401515" y="540389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4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5D2DA3F-BFBE-B747-A9E6-CE30B1C27BE6}"/>
                </a:ext>
              </a:extLst>
            </p:cNvPr>
            <p:cNvSpPr txBox="1"/>
            <p:nvPr/>
          </p:nvSpPr>
          <p:spPr>
            <a:xfrm>
              <a:off x="5610718" y="561197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第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5</a:t>
              </a:r>
              <a:r>
                <a:rPr kumimoji="1" lang="ja-JP" altLang="en-US" sz="1200">
                  <a:solidFill>
                    <a:srgbClr val="FF0000"/>
                  </a:solidFill>
                </a:rPr>
                <a:t>最短路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81A0203-4FA6-9F43-9034-55D20290D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39" y="5974874"/>
              <a:ext cx="161438" cy="6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55DE42B-1758-F743-9123-C02474626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057" y="5152678"/>
              <a:ext cx="290472" cy="85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E76E06F-2FDB-2C41-AAD8-C8AFEF597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665" y="5841209"/>
              <a:ext cx="193548" cy="743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5C34545-D073-0F45-8C13-C462D4F1C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28" y="5277455"/>
              <a:ext cx="312489" cy="165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B366F9D-C7B9-F84F-8053-BA6F2668F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364" y="5384770"/>
              <a:ext cx="98958" cy="288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3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9250" y="2718033"/>
            <a:ext cx="4557030" cy="3193990"/>
          </a:xfrm>
        </p:spPr>
      </p:pic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F55CACE4-126F-714F-82B9-5D500B84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0B72BB-59FB-6D4B-BFE0-58110483598C}"/>
              </a:ext>
            </a:extLst>
          </p:cNvPr>
          <p:cNvSpPr txBox="1"/>
          <p:nvPr/>
        </p:nvSpPr>
        <p:spPr>
          <a:xfrm>
            <a:off x="4383298" y="26130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一つの丸が、一つのパスに相当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目標</a:t>
            </a:r>
            <a:r>
              <a:rPr lang="en-US" altLang="ja-JP" dirty="0"/>
              <a:t>: </a:t>
            </a:r>
            <a:r>
              <a:rPr lang="ja-JP" altLang="en-US"/>
              <a:t>青色の範囲で、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座標最小の点を見つけること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/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青色の範囲</a:t>
                </a:r>
                <a:r>
                  <a:rPr kumimoji="1" lang="en-US" altLang="ja-JP" dirty="0"/>
                  <a:t> </a:t>
                </a:r>
                <a:r>
                  <a:rPr kumimoji="1" lang="ja-JP" altLang="en-US"/>
                  <a:t>実行可能領域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sz="1400" dirty="0"/>
                  <a:t>(SOC</a:t>
                </a:r>
                <a:r>
                  <a:rPr kumimoji="1" lang="ja-JP" altLang="en-US" sz="1400"/>
                  <a:t>制約を満たす</a:t>
                </a:r>
                <a:r>
                  <a:rPr kumimoji="1" lang="en-US" altLang="ja-JP" sz="1400" dirty="0"/>
                  <a:t>)</a:t>
                </a:r>
              </a:p>
              <a:p>
                <a:r>
                  <a:rPr kumimoji="1" lang="ja-JP" altLang="en-US"/>
                  <a:t>それ以外</a:t>
                </a:r>
                <a:r>
                  <a:rPr kumimoji="1" lang="en-US" altLang="ja-JP" dirty="0"/>
                  <a:t>     </a:t>
                </a:r>
                <a:r>
                  <a:rPr kumimoji="1" lang="ja-JP" altLang="en-US"/>
                  <a:t>実行不可能領域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/>
                  <a:t>満たさない</a:t>
                </a:r>
                <a:r>
                  <a:rPr kumimoji="1" lang="en-US" altLang="ja-JP" sz="1400" dirty="0"/>
                  <a:t>)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で、現在見つかっている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Fuel</a:t>
                </a:r>
                <a:r>
                  <a:rPr kumimoji="1" lang="ja-JP" altLang="en-US"/>
                  <a:t>最小のパスを</a:t>
                </a:r>
                <a:endParaRPr kumimoji="1" lang="en-US" altLang="ja-JP" dirty="0"/>
              </a:p>
              <a:p>
                <a:r>
                  <a:rPr lang="ja-JP" altLang="en-US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blipFill>
                <a:blip r:embed="rId4"/>
                <a:stretch>
                  <a:fillRect l="-831" t="-709" b="-3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8E3B36-BE49-6C47-BFAB-B808F34DC30B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</p:spTree>
    <p:extLst>
      <p:ext uri="{BB962C8B-B14F-4D97-AF65-F5344CB8AC3E}">
        <p14:creationId xmlns:p14="http://schemas.microsoft.com/office/powerpoint/2010/main" val="2580948019"/>
      </p:ext>
    </p:extLst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imple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026887E5-E8F7-CA48-85F9-AF26B87B1776}" vid="{E5700F5B-257E-E248-A640-F3A52387979C}"/>
    </a:ext>
  </a:extLst>
</a:theme>
</file>

<file path=ppt/theme/theme10.xml><?xml version="1.0" encoding="utf-8"?>
<a:theme xmlns:a="http://schemas.openxmlformats.org/drawingml/2006/main" name="4_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Yu Gothic" charset="-128"/>
            <a:ea typeface="Yu Gothic" charset="-128"/>
            <a:cs typeface="Yu Gothic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20180521_toyota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12.xml><?xml version="1.0" encoding="utf-8"?>
<a:theme xmlns:a="http://schemas.openxmlformats.org/drawingml/2006/main" name="1_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simple_green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3.xml><?xml version="1.0" encoding="utf-8"?>
<a:theme xmlns:a="http://schemas.openxmlformats.org/drawingml/2006/main" name="Confidential">
  <a:themeElements>
    <a:clrScheme name="黒・白挿入パターン">
      <a:dk1>
        <a:srgbClr val="000000"/>
      </a:dk1>
      <a:lt1>
        <a:srgbClr val="FFFFFF"/>
      </a:lt1>
      <a:dk2>
        <a:srgbClr val="2E008B"/>
      </a:dk2>
      <a:lt2>
        <a:srgbClr val="06B4EA"/>
      </a:lt2>
      <a:accent1>
        <a:srgbClr val="0075C2"/>
      </a:accent1>
      <a:accent2>
        <a:srgbClr val="00A9BA"/>
      </a:accent2>
      <a:accent3>
        <a:srgbClr val="7B639F"/>
      </a:accent3>
      <a:accent4>
        <a:srgbClr val="898989"/>
      </a:accent4>
      <a:accent5>
        <a:srgbClr val="45B035"/>
      </a:accent5>
      <a:accent6>
        <a:srgbClr val="EC6D74"/>
      </a:accent6>
      <a:hlink>
        <a:srgbClr val="0563C1"/>
      </a:hlink>
      <a:folHlink>
        <a:srgbClr val="954F72"/>
      </a:folHlink>
    </a:clrScheme>
    <a:fontScheme name="VI推奨フォント/VI Recommended Fonts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D8B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accent5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4" id="{428150C5-4E47-4308-B7BC-11CD7880E39A}" vid="{4666EEE5-1224-4598-B9F1-08427084382E}"/>
    </a:ext>
  </a:extLst>
</a:theme>
</file>

<file path=ppt/theme/theme4.xml><?xml version="1.0" encoding="utf-8"?>
<a:theme xmlns:a="http://schemas.openxmlformats.org/drawingml/2006/main" name="3_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Yu Gothic" charset="-128"/>
            <a:ea typeface="Yu Gothic" charset="-128"/>
            <a:cs typeface="Yu Gothic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20180521_toyota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6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7.xml><?xml version="1.0" encoding="utf-8"?>
<a:theme xmlns:a="http://schemas.openxmlformats.org/drawingml/2006/main" name="1_simple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026887E5-E8F7-CA48-85F9-AF26B87B1776}" vid="{E5700F5B-257E-E248-A640-F3A52387979C}"/>
    </a:ext>
  </a:extLst>
</a:theme>
</file>

<file path=ppt/theme/theme8.xml><?xml version="1.0" encoding="utf-8"?>
<a:theme xmlns:a="http://schemas.openxmlformats.org/drawingml/2006/main" name="1_simple_green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9.xml><?xml version="1.0" encoding="utf-8"?>
<a:theme xmlns:a="http://schemas.openxmlformats.org/drawingml/2006/main" name="1_Confidential">
  <a:themeElements>
    <a:clrScheme name="黒・白挿入パターン">
      <a:dk1>
        <a:srgbClr val="000000"/>
      </a:dk1>
      <a:lt1>
        <a:srgbClr val="FFFFFF"/>
      </a:lt1>
      <a:dk2>
        <a:srgbClr val="2E008B"/>
      </a:dk2>
      <a:lt2>
        <a:srgbClr val="06B4EA"/>
      </a:lt2>
      <a:accent1>
        <a:srgbClr val="0075C2"/>
      </a:accent1>
      <a:accent2>
        <a:srgbClr val="00A9BA"/>
      </a:accent2>
      <a:accent3>
        <a:srgbClr val="7B639F"/>
      </a:accent3>
      <a:accent4>
        <a:srgbClr val="898989"/>
      </a:accent4>
      <a:accent5>
        <a:srgbClr val="45B035"/>
      </a:accent5>
      <a:accent6>
        <a:srgbClr val="EC6D74"/>
      </a:accent6>
      <a:hlink>
        <a:srgbClr val="0563C1"/>
      </a:hlink>
      <a:folHlink>
        <a:srgbClr val="954F72"/>
      </a:folHlink>
    </a:clrScheme>
    <a:fontScheme name="VI推奨フォント/VI Recommended Fonts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D8B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accent5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4" id="{428150C5-4E47-4308-B7BC-11CD7880E39A}" vid="{4666EEE5-1224-4598-B9F1-0842708438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1627</TotalTime>
  <Words>613</Words>
  <Application>Microsoft Macintosh PowerPoint</Application>
  <PresentationFormat>画面に合わせる (4:3)</PresentationFormat>
  <Paragraphs>169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12</vt:i4>
      </vt:variant>
      <vt:variant>
        <vt:lpstr>スライド タイトル</vt:lpstr>
      </vt:variant>
      <vt:variant>
        <vt:i4>13</vt:i4>
      </vt:variant>
    </vt:vector>
  </HeadingPairs>
  <TitlesOfParts>
    <vt:vector size="38" baseType="lpstr">
      <vt:lpstr>Meiryo UI</vt:lpstr>
      <vt:lpstr>Osaka-Mono</vt:lpstr>
      <vt:lpstr>メイリオ</vt:lpstr>
      <vt:lpstr>メイリオ</vt:lpstr>
      <vt:lpstr>Yu Gothic</vt:lpstr>
      <vt:lpstr>Arial</vt:lpstr>
      <vt:lpstr>Calibri</vt:lpstr>
      <vt:lpstr>Cambria Math</vt:lpstr>
      <vt:lpstr>Tw Cen MT</vt:lpstr>
      <vt:lpstr>Tw Cen MT Condensed</vt:lpstr>
      <vt:lpstr>Verdana</vt:lpstr>
      <vt:lpstr>Wingdings</vt:lpstr>
      <vt:lpstr>Wingdings 3</vt:lpstr>
      <vt:lpstr>simple</vt:lpstr>
      <vt:lpstr>simple_green</vt:lpstr>
      <vt:lpstr>Confidential</vt:lpstr>
      <vt:lpstr>3_ホワイト</vt:lpstr>
      <vt:lpstr>2_20180521_toyota</vt:lpstr>
      <vt:lpstr>インテグラル</vt:lpstr>
      <vt:lpstr>1_simple</vt:lpstr>
      <vt:lpstr>1_simple_green</vt:lpstr>
      <vt:lpstr>1_Confidential</vt:lpstr>
      <vt:lpstr>4_ホワイト</vt:lpstr>
      <vt:lpstr>3_20180521_toyota</vt:lpstr>
      <vt:lpstr>1_インテグラル</vt:lpstr>
      <vt:lpstr>制約付き最短路解法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制約付き最短路解法(Handler-Zang Algorithm)</vt:lpstr>
      <vt:lpstr>制約付き最短路解法(Handler-Zang Algorithm)</vt:lpstr>
      <vt:lpstr>制約付き最短路解法(Handler-Zang Algorithm)</vt:lpstr>
      <vt:lpstr>制約付き最短路解法(Handler-Zang Algorithm)</vt:lpstr>
      <vt:lpstr>制約付き最短路解法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2MA17003P</dc:creator>
  <cp:lastModifiedBy>2MA17003P</cp:lastModifiedBy>
  <cp:revision>15</cp:revision>
  <dcterms:created xsi:type="dcterms:W3CDTF">2019-03-07T06:30:26Z</dcterms:created>
  <dcterms:modified xsi:type="dcterms:W3CDTF">2019-03-18T07:40:53Z</dcterms:modified>
</cp:coreProperties>
</file>