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8" r:id="rId3"/>
    <p:sldId id="259" r:id="rId4"/>
    <p:sldId id="264" r:id="rId5"/>
    <p:sldId id="265" r:id="rId6"/>
    <p:sldId id="260" r:id="rId7"/>
    <p:sldId id="263" r:id="rId8"/>
    <p:sldId id="266" r:id="rId9"/>
    <p:sldId id="257" r:id="rId10"/>
    <p:sldId id="26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17920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192747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D79EC0-487C-4842-9C37-122231A89257}"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556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174308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D79EC0-487C-4842-9C37-122231A89257}"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1421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2475638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371433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258008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30193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314869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316613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275209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413435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78794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142731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FBA15A2-BB3F-456B-BBBC-C95A633FC3B5}" type="datetimeFigureOut">
              <a:rPr kumimoji="1" lang="ja-JP" altLang="en-US" smtClean="0"/>
              <a:t>2016/8/11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133731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BA15A2-BB3F-456B-BBBC-C95A633FC3B5}" type="datetimeFigureOut">
              <a:rPr kumimoji="1" lang="ja-JP" altLang="en-US" smtClean="0"/>
              <a:t>2016/8/11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D79EC0-487C-4842-9C37-122231A89257}" type="slidenum">
              <a:rPr kumimoji="1" lang="ja-JP" altLang="en-US" smtClean="0"/>
              <a:t>‹#›</a:t>
            </a:fld>
            <a:endParaRPr kumimoji="1" lang="ja-JP" altLang="en-US"/>
          </a:p>
        </p:txBody>
      </p:sp>
    </p:spTree>
    <p:extLst>
      <p:ext uri="{BB962C8B-B14F-4D97-AF65-F5344CB8AC3E}">
        <p14:creationId xmlns:p14="http://schemas.microsoft.com/office/powerpoint/2010/main" val="245874389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73162" y="1222696"/>
            <a:ext cx="8915399" cy="2262781"/>
          </a:xfrm>
        </p:spPr>
        <p:txBody>
          <a:bodyPr>
            <a:normAutofit/>
          </a:bodyPr>
          <a:lstStyle/>
          <a:p>
            <a:r>
              <a:rPr kumimoji="1" lang="ja-JP" altLang="en-US" dirty="0"/>
              <a:t>人を</a:t>
            </a:r>
            <a:r>
              <a:rPr kumimoji="1" lang="ja-JP" altLang="en-US" sz="6600" dirty="0"/>
              <a:t>ワクワク</a:t>
            </a:r>
            <a:r>
              <a:rPr kumimoji="1" lang="ja-JP" altLang="en-US" dirty="0"/>
              <a:t>させる！！</a:t>
            </a:r>
          </a:p>
        </p:txBody>
      </p:sp>
      <p:sp>
        <p:nvSpPr>
          <p:cNvPr id="3" name="サブタイトル 2"/>
          <p:cNvSpPr>
            <a:spLocks noGrp="1"/>
          </p:cNvSpPr>
          <p:nvPr>
            <p:ph type="subTitle" idx="1"/>
          </p:nvPr>
        </p:nvSpPr>
        <p:spPr>
          <a:xfrm>
            <a:off x="1892926" y="4013981"/>
            <a:ext cx="8915399" cy="1126283"/>
          </a:xfrm>
        </p:spPr>
        <p:txBody>
          <a:bodyPr>
            <a:normAutofit/>
          </a:bodyPr>
          <a:lstStyle/>
          <a:p>
            <a:r>
              <a:rPr kumimoji="1" lang="ja-JP" altLang="en-US" sz="6600" dirty="0"/>
              <a:t>チーム名：．ＨＫ</a:t>
            </a:r>
          </a:p>
        </p:txBody>
      </p:sp>
    </p:spTree>
    <p:extLst>
      <p:ext uri="{BB962C8B-B14F-4D97-AF65-F5344CB8AC3E}">
        <p14:creationId xmlns:p14="http://schemas.microsoft.com/office/powerpoint/2010/main" val="3196898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9367" y="5251748"/>
            <a:ext cx="1084796" cy="1552208"/>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459" y="4816100"/>
            <a:ext cx="2647148" cy="1688100"/>
          </a:xfrm>
          <a:prstGeom prst="ellipse">
            <a:avLst/>
          </a:prstGeom>
          <a:ln>
            <a:noFill/>
          </a:ln>
          <a:effectLst>
            <a:softEdge rad="112500"/>
          </a:effectLst>
        </p:spPr>
      </p:pic>
      <p:sp>
        <p:nvSpPr>
          <p:cNvPr id="7" name="正方形/長方形 6"/>
          <p:cNvSpPr/>
          <p:nvPr/>
        </p:nvSpPr>
        <p:spPr>
          <a:xfrm rot="9079776">
            <a:off x="-1049054" y="3274453"/>
            <a:ext cx="14290108" cy="30909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2" y="4262883"/>
            <a:ext cx="1419091" cy="1419091"/>
          </a:xfrm>
          <a:prstGeom prst="rect">
            <a:avLst/>
          </a:prstGeom>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2531" y="2451060"/>
            <a:ext cx="2366561" cy="2128519"/>
          </a:xfrm>
          <a:prstGeom prst="ellipse">
            <a:avLst/>
          </a:prstGeom>
          <a:ln w="63500" cap="rnd">
            <a:solidFill>
              <a:srgbClr val="333333"/>
            </a:solidFill>
          </a:ln>
          <a:effectLst/>
        </p:spPr>
      </p:pic>
      <p:pic>
        <p:nvPicPr>
          <p:cNvPr id="4" name="図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805050" y="187581"/>
            <a:ext cx="1984653" cy="2839790"/>
          </a:xfrm>
          <a:prstGeom prst="rect">
            <a:avLst/>
          </a:prstGeom>
        </p:spPr>
      </p:pic>
      <p:sp>
        <p:nvSpPr>
          <p:cNvPr id="8" name="円形吹き出し 7"/>
          <p:cNvSpPr/>
          <p:nvPr/>
        </p:nvSpPr>
        <p:spPr>
          <a:xfrm>
            <a:off x="5668635" y="67319"/>
            <a:ext cx="3444291" cy="2099258"/>
          </a:xfrm>
          <a:prstGeom prst="wedgeEllipseCallout">
            <a:avLst>
              <a:gd name="adj1" fmla="val -74622"/>
              <a:gd name="adj2" fmla="val -2192"/>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b="1" dirty="0" smtClean="0"/>
              <a:t>下草狩り</a:t>
            </a:r>
            <a:endParaRPr lang="en-US" altLang="ja-JP" sz="2800" b="1" dirty="0" smtClean="0"/>
          </a:p>
          <a:p>
            <a:r>
              <a:rPr lang="ja-JP" altLang="en-US" sz="2800" b="1" dirty="0" smtClean="0"/>
              <a:t>センサー設置</a:t>
            </a:r>
            <a:endParaRPr kumimoji="1" lang="ja-JP" altLang="en-US" sz="2800" b="1" dirty="0"/>
          </a:p>
        </p:txBody>
      </p:sp>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5995" y="3668913"/>
            <a:ext cx="2116622" cy="2116622"/>
          </a:xfrm>
          <a:prstGeom prst="rect">
            <a:avLst/>
          </a:prstGeom>
        </p:spPr>
      </p:pic>
      <p:pic>
        <p:nvPicPr>
          <p:cNvPr id="10" name="図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1200" y="282683"/>
            <a:ext cx="2017230" cy="1597631"/>
          </a:xfrm>
          <a:prstGeom prst="rect">
            <a:avLst/>
          </a:prstGeom>
        </p:spPr>
      </p:pic>
      <p:sp>
        <p:nvSpPr>
          <p:cNvPr id="11" name="円形吹き出し 10"/>
          <p:cNvSpPr/>
          <p:nvPr/>
        </p:nvSpPr>
        <p:spPr>
          <a:xfrm>
            <a:off x="0" y="2201446"/>
            <a:ext cx="3617042" cy="1467467"/>
          </a:xfrm>
          <a:prstGeom prst="wedgeEllipseCallout">
            <a:avLst>
              <a:gd name="adj1" fmla="val -17608"/>
              <a:gd name="adj2" fmla="val -7242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b="1" dirty="0" smtClean="0"/>
              <a:t>会場設営</a:t>
            </a:r>
            <a:endParaRPr lang="en-US" altLang="ja-JP" sz="2800" b="1" dirty="0" smtClean="0"/>
          </a:p>
          <a:p>
            <a:pPr algn="ctr"/>
            <a:r>
              <a:rPr lang="ja-JP" altLang="en-US" sz="2800" b="1" dirty="0" smtClean="0"/>
              <a:t>ワークショップ</a:t>
            </a:r>
            <a:endParaRPr lang="en-US" altLang="ja-JP" sz="2800" b="1" dirty="0" smtClean="0"/>
          </a:p>
        </p:txBody>
      </p:sp>
      <p:pic>
        <p:nvPicPr>
          <p:cNvPr id="12" name="図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01769" y="1540183"/>
            <a:ext cx="2016162" cy="1598754"/>
          </a:xfrm>
          <a:prstGeom prst="rect">
            <a:avLst/>
          </a:prstGeom>
        </p:spPr>
      </p:pic>
      <p:sp>
        <p:nvSpPr>
          <p:cNvPr id="13" name="円形吹き出し 12"/>
          <p:cNvSpPr/>
          <p:nvPr/>
        </p:nvSpPr>
        <p:spPr>
          <a:xfrm>
            <a:off x="7259861" y="2766156"/>
            <a:ext cx="2961920" cy="1045623"/>
          </a:xfrm>
          <a:prstGeom prst="wedgeEllipseCallout">
            <a:avLst>
              <a:gd name="adj1" fmla="val 61169"/>
              <a:gd name="adj2" fmla="val 8567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b="1" dirty="0" smtClean="0"/>
              <a:t>自然の中ビールうめぇ</a:t>
            </a:r>
            <a:endParaRPr lang="en-US" altLang="ja-JP" sz="2800" b="1" dirty="0" smtClean="0"/>
          </a:p>
        </p:txBody>
      </p:sp>
      <p:sp>
        <p:nvSpPr>
          <p:cNvPr id="19" name="円形吹き出し 18"/>
          <p:cNvSpPr/>
          <p:nvPr/>
        </p:nvSpPr>
        <p:spPr>
          <a:xfrm>
            <a:off x="2519630" y="5445929"/>
            <a:ext cx="2914762" cy="1358027"/>
          </a:xfrm>
          <a:prstGeom prst="wedgeEllipseCallout">
            <a:avLst>
              <a:gd name="adj1" fmla="val 66771"/>
              <a:gd name="adj2" fmla="val -39369"/>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b="1" dirty="0" smtClean="0"/>
              <a:t>不思議！</a:t>
            </a:r>
            <a:endParaRPr lang="en-US" altLang="ja-JP" sz="2800" b="1" dirty="0" smtClean="0"/>
          </a:p>
          <a:p>
            <a:r>
              <a:rPr kumimoji="1" lang="ja-JP" altLang="en-US" sz="2800" b="1" dirty="0" smtClean="0"/>
              <a:t>なんで！</a:t>
            </a:r>
            <a:endParaRPr kumimoji="1" lang="ja-JP" altLang="en-US" sz="2800" b="1" dirty="0"/>
          </a:p>
        </p:txBody>
      </p:sp>
      <p:sp>
        <p:nvSpPr>
          <p:cNvPr id="20" name="角丸四角形 19"/>
          <p:cNvSpPr/>
          <p:nvPr/>
        </p:nvSpPr>
        <p:spPr>
          <a:xfrm>
            <a:off x="4638711" y="4516344"/>
            <a:ext cx="2574199" cy="5206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3200" b="1" dirty="0" smtClean="0"/>
              <a:t>里山の再生</a:t>
            </a:r>
            <a:endParaRPr kumimoji="1" lang="ja-JP" altLang="en-US" b="1" dirty="0"/>
          </a:p>
        </p:txBody>
      </p:sp>
      <p:sp>
        <p:nvSpPr>
          <p:cNvPr id="22" name="角丸四角形 21"/>
          <p:cNvSpPr/>
          <p:nvPr/>
        </p:nvSpPr>
        <p:spPr>
          <a:xfrm>
            <a:off x="6871802" y="6357017"/>
            <a:ext cx="2686028" cy="428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400" b="1" dirty="0"/>
              <a:t>山</a:t>
            </a:r>
            <a:r>
              <a:rPr lang="ja-JP" altLang="en-US" sz="2400" b="1" dirty="0" smtClean="0"/>
              <a:t>を感じる遊具</a:t>
            </a:r>
            <a:endParaRPr kumimoji="1" lang="ja-JP" altLang="en-US" sz="2400" b="1" dirty="0"/>
          </a:p>
        </p:txBody>
      </p:sp>
    </p:spTree>
    <p:extLst>
      <p:ext uri="{BB962C8B-B14F-4D97-AF65-F5344CB8AC3E}">
        <p14:creationId xmlns:p14="http://schemas.microsoft.com/office/powerpoint/2010/main" val="2599935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dirty="0"/>
              <a:t>人をワクワクさせるには？</a:t>
            </a:r>
          </a:p>
        </p:txBody>
      </p:sp>
      <p:sp>
        <p:nvSpPr>
          <p:cNvPr id="3" name="コンテンツ プレースホルダー 2"/>
          <p:cNvSpPr>
            <a:spLocks noGrp="1"/>
          </p:cNvSpPr>
          <p:nvPr>
            <p:ph idx="1"/>
          </p:nvPr>
        </p:nvSpPr>
        <p:spPr>
          <a:xfrm>
            <a:off x="838200" y="1825625"/>
            <a:ext cx="10515600" cy="4102735"/>
          </a:xfrm>
        </p:spPr>
        <p:txBody>
          <a:bodyPr>
            <a:normAutofit fontScale="92500" lnSpcReduction="10000"/>
          </a:bodyPr>
          <a:lstStyle/>
          <a:p>
            <a:r>
              <a:rPr kumimoji="1" lang="ja-JP" altLang="en-US" sz="5400" dirty="0"/>
              <a:t>里山に人を呼び込む</a:t>
            </a:r>
            <a:endParaRPr kumimoji="1" lang="en-US" altLang="ja-JP" sz="5400" dirty="0"/>
          </a:p>
          <a:p>
            <a:endParaRPr kumimoji="1" lang="en-US" altLang="ja-JP" sz="5400" dirty="0"/>
          </a:p>
          <a:p>
            <a:r>
              <a:rPr lang="ja-JP" altLang="en-US" sz="5400" dirty="0"/>
              <a:t>自然を身近に感じてもらう</a:t>
            </a:r>
            <a:endParaRPr lang="en-US" altLang="ja-JP" sz="5400" dirty="0"/>
          </a:p>
          <a:p>
            <a:endParaRPr lang="en-US" altLang="ja-JP" sz="5400" dirty="0"/>
          </a:p>
          <a:p>
            <a:r>
              <a:rPr kumimoji="1" lang="ja-JP" altLang="en-US" sz="5400" dirty="0"/>
              <a:t>好奇心をくすぐる</a:t>
            </a:r>
          </a:p>
        </p:txBody>
      </p:sp>
    </p:spTree>
    <p:extLst>
      <p:ext uri="{BB962C8B-B14F-4D97-AF65-F5344CB8AC3E}">
        <p14:creationId xmlns:p14="http://schemas.microsoft.com/office/powerpoint/2010/main" val="333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里山の現状</a:t>
            </a:r>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l="255" t="22185" r="16683" b="5934"/>
          <a:stretch/>
        </p:blipFill>
        <p:spPr>
          <a:xfrm>
            <a:off x="2310660" y="1485326"/>
            <a:ext cx="8113500" cy="5265994"/>
          </a:xfrm>
        </p:spPr>
      </p:pic>
    </p:spTree>
    <p:extLst>
      <p:ext uri="{BB962C8B-B14F-4D97-AF65-F5344CB8AC3E}">
        <p14:creationId xmlns:p14="http://schemas.microsoft.com/office/powerpoint/2010/main" val="726447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里山に人を呼び込むには</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800" dirty="0"/>
              <a:t>　　　　　　　　　</a:t>
            </a:r>
            <a:endParaRPr kumimoji="1" lang="en-US" altLang="ja-JP" sz="2800" dirty="0"/>
          </a:p>
          <a:p>
            <a:r>
              <a:rPr lang="ja-JP" altLang="en-US" sz="2400" dirty="0">
                <a:solidFill>
                  <a:schemeClr val="tx1"/>
                </a:solidFill>
              </a:rPr>
              <a:t>里山に人を呼び込むことにより</a:t>
            </a:r>
            <a:r>
              <a:rPr lang="ja-JP" altLang="en-US" sz="2400" dirty="0">
                <a:solidFill>
                  <a:srgbClr val="FF0000"/>
                </a:solidFill>
              </a:rPr>
              <a:t>荒廃した森林を蘇らせる</a:t>
            </a:r>
            <a:endParaRPr lang="en-US" altLang="ja-JP" sz="2400" dirty="0">
              <a:solidFill>
                <a:srgbClr val="FF0000"/>
              </a:solidFill>
            </a:endParaRPr>
          </a:p>
          <a:p>
            <a:r>
              <a:rPr lang="ja-JP" altLang="en-US" sz="2400" dirty="0">
                <a:solidFill>
                  <a:schemeClr val="tx1"/>
                </a:solidFill>
              </a:rPr>
              <a:t>人を呼び込むためには</a:t>
            </a:r>
            <a:r>
              <a:rPr lang="ja-JP" altLang="en-US" sz="2400" dirty="0">
                <a:solidFill>
                  <a:srgbClr val="FF0000"/>
                </a:solidFill>
              </a:rPr>
              <a:t>森林の整備</a:t>
            </a:r>
            <a:r>
              <a:rPr lang="ja-JP" altLang="en-US" sz="2400" dirty="0">
                <a:solidFill>
                  <a:schemeClr val="tx1"/>
                </a:solidFill>
              </a:rPr>
              <a:t>が必要になる</a:t>
            </a:r>
            <a:endParaRPr lang="en-US" altLang="ja-JP" sz="2400" dirty="0">
              <a:solidFill>
                <a:schemeClr val="tx1"/>
              </a:solidFill>
            </a:endParaRPr>
          </a:p>
          <a:p>
            <a:r>
              <a:rPr lang="ja-JP" altLang="en-US" sz="2400" dirty="0">
                <a:solidFill>
                  <a:schemeClr val="tx1"/>
                </a:solidFill>
              </a:rPr>
              <a:t>森林の整備は具体的に</a:t>
            </a:r>
            <a:r>
              <a:rPr lang="ja-JP" altLang="en-US" sz="2400" dirty="0">
                <a:solidFill>
                  <a:srgbClr val="FF0000"/>
                </a:solidFill>
              </a:rPr>
              <a:t>下草を刈る、間伐を行う</a:t>
            </a:r>
            <a:endParaRPr lang="en-US" altLang="ja-JP" sz="2400" dirty="0">
              <a:solidFill>
                <a:srgbClr val="FF0000"/>
              </a:solidFill>
            </a:endParaRPr>
          </a:p>
          <a:p>
            <a:r>
              <a:rPr lang="ja-JP" altLang="en-US" sz="2400" dirty="0">
                <a:solidFill>
                  <a:schemeClr val="tx1"/>
                </a:solidFill>
              </a:rPr>
              <a:t>これらを行うために里山で</a:t>
            </a:r>
            <a:r>
              <a:rPr lang="ja-JP" altLang="en-US" sz="2400" dirty="0">
                <a:solidFill>
                  <a:srgbClr val="FF0000"/>
                </a:solidFill>
              </a:rPr>
              <a:t>イベント</a:t>
            </a:r>
            <a:r>
              <a:rPr lang="ja-JP" altLang="en-US" sz="2400" dirty="0">
                <a:solidFill>
                  <a:schemeClr val="tx1"/>
                </a:solidFill>
              </a:rPr>
              <a:t>をしよう！</a:t>
            </a:r>
            <a:endParaRPr lang="en-US" altLang="ja-JP" sz="3200" dirty="0">
              <a:solidFill>
                <a:schemeClr val="tx1"/>
              </a:solidFill>
            </a:endParaRPr>
          </a:p>
          <a:p>
            <a:endParaRPr kumimoji="1" lang="en-US" altLang="ja-JP" sz="2400" dirty="0"/>
          </a:p>
          <a:p>
            <a:endParaRPr kumimoji="1" lang="ja-JP" altLang="en-US" dirty="0"/>
          </a:p>
        </p:txBody>
      </p:sp>
    </p:spTree>
    <p:extLst>
      <p:ext uri="{BB962C8B-B14F-4D97-AF65-F5344CB8AC3E}">
        <p14:creationId xmlns:p14="http://schemas.microsoft.com/office/powerpoint/2010/main" val="3901238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自然を身近に感じてもらうには</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　　　　　　　　　　　　　　</a:t>
            </a:r>
            <a:endParaRPr lang="en-US" altLang="ja-JP" sz="4000" dirty="0"/>
          </a:p>
          <a:p>
            <a:r>
              <a:rPr lang="ja-JP" altLang="en-US" dirty="0"/>
              <a:t>子どもたちがアウトドアの遊びを行っていない</a:t>
            </a:r>
            <a:endParaRPr lang="en-US" altLang="ja-JP" dirty="0"/>
          </a:p>
          <a:p>
            <a:r>
              <a:rPr lang="ja-JP" altLang="en-US" dirty="0"/>
              <a:t>自分は体験した自然はいちご狩りやブドウ狩りが小さい時の楽しみだった</a:t>
            </a:r>
            <a:endParaRPr lang="en-US" altLang="ja-JP" dirty="0"/>
          </a:p>
          <a:p>
            <a:r>
              <a:rPr lang="ja-JP" altLang="en-US" dirty="0"/>
              <a:t>チームメンバーの高山さんは子どものころの体験で昆虫を捕まえたのが楽しみだった</a:t>
            </a:r>
            <a:endParaRPr lang="en-US" altLang="ja-JP" dirty="0"/>
          </a:p>
          <a:p>
            <a:pPr marL="0" indent="0">
              <a:buNone/>
            </a:pPr>
            <a:endParaRPr lang="en-US" altLang="ja-JP" dirty="0">
              <a:solidFill>
                <a:srgbClr val="FF0000"/>
              </a:solidFill>
            </a:endParaRPr>
          </a:p>
          <a:p>
            <a:r>
              <a:rPr lang="ja-JP" altLang="en-US" dirty="0">
                <a:solidFill>
                  <a:srgbClr val="FF0000"/>
                </a:solidFill>
              </a:rPr>
              <a:t>自分たちの楽しかった経験を里山を知らない人たちにも伝えたい</a:t>
            </a:r>
            <a:endParaRPr lang="en-US" altLang="ja-JP" dirty="0">
              <a:solidFill>
                <a:srgbClr val="FF0000"/>
              </a:solidFill>
            </a:endParaRPr>
          </a:p>
          <a:p>
            <a:r>
              <a:rPr lang="ja-JP" altLang="en-US" dirty="0">
                <a:solidFill>
                  <a:srgbClr val="FF0000"/>
                </a:solidFill>
              </a:rPr>
              <a:t>そのままの里山ではなく新しい里山の魅力を伝えたい</a:t>
            </a:r>
            <a:endParaRPr lang="en-US" altLang="ja-JP" dirty="0">
              <a:solidFill>
                <a:srgbClr val="FF0000"/>
              </a:solidFill>
            </a:endParaRPr>
          </a:p>
          <a:p>
            <a:r>
              <a:rPr lang="ja-JP" altLang="en-US" dirty="0">
                <a:solidFill>
                  <a:srgbClr val="FF0000"/>
                </a:solidFill>
              </a:rPr>
              <a:t>新しい里山とは里山を自分たちの遊べる場所の一つとする</a:t>
            </a:r>
            <a:endParaRPr lang="en-US" altLang="ja-JP" dirty="0">
              <a:solidFill>
                <a:srgbClr val="FF0000"/>
              </a:solidFill>
            </a:endParaRPr>
          </a:p>
          <a:p>
            <a:r>
              <a:rPr lang="ja-JP" altLang="en-US" dirty="0">
                <a:solidFill>
                  <a:srgbClr val="FF0000"/>
                </a:solidFill>
              </a:rPr>
              <a:t>これらを子どもたちやその親御さんたちに伝えたい</a:t>
            </a:r>
            <a:endParaRPr lang="en-US" altLang="ja-JP" sz="2400" dirty="0"/>
          </a:p>
          <a:p>
            <a:endParaRPr lang="en-US" altLang="ja-JP" dirty="0"/>
          </a:p>
        </p:txBody>
      </p:sp>
    </p:spTree>
    <p:extLst>
      <p:ext uri="{BB962C8B-B14F-4D97-AF65-F5344CB8AC3E}">
        <p14:creationId xmlns:p14="http://schemas.microsoft.com/office/powerpoint/2010/main" val="170419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自然を身近に感じてもらいたい</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子どもたちがアウトドアの遊びを行っていない</a:t>
            </a:r>
            <a:endParaRPr lang="en-US" altLang="ja-JP" dirty="0"/>
          </a:p>
          <a:p>
            <a:r>
              <a:rPr lang="ja-JP" altLang="en-US" dirty="0"/>
              <a:t>自分は体験した自然はいちご狩りやブドウ狩りが小さい時の楽しみだった</a:t>
            </a:r>
            <a:endParaRPr lang="en-US" altLang="ja-JP" dirty="0"/>
          </a:p>
          <a:p>
            <a:r>
              <a:rPr lang="ja-JP" altLang="en-US" dirty="0"/>
              <a:t>チームメンバーの高山さんは子どものころの体験で昆虫を捕まえたのが楽しみ</a:t>
            </a:r>
            <a:r>
              <a:rPr lang="ja-JP" altLang="en-US" dirty="0" smtClean="0"/>
              <a:t>だった</a:t>
            </a:r>
            <a:endParaRPr lang="en-US" altLang="ja-JP" dirty="0" smtClean="0"/>
          </a:p>
          <a:p>
            <a:pPr marL="0" indent="0">
              <a:buNone/>
            </a:pPr>
            <a:endParaRPr lang="en-US" altLang="ja-JP" dirty="0"/>
          </a:p>
          <a:p>
            <a:r>
              <a:rPr lang="ja-JP" altLang="en-US" dirty="0">
                <a:solidFill>
                  <a:srgbClr val="FF0000"/>
                </a:solidFill>
              </a:rPr>
              <a:t>自分たちの楽しかった経験を里山を知らない人たちにも伝えたい</a:t>
            </a:r>
            <a:endParaRPr lang="en-US" altLang="ja-JP" dirty="0">
              <a:solidFill>
                <a:srgbClr val="FF0000"/>
              </a:solidFill>
            </a:endParaRPr>
          </a:p>
          <a:p>
            <a:r>
              <a:rPr lang="ja-JP" altLang="en-US" dirty="0">
                <a:solidFill>
                  <a:srgbClr val="FF0000"/>
                </a:solidFill>
              </a:rPr>
              <a:t>新しい里山の魅力を伝えたい</a:t>
            </a:r>
            <a:endParaRPr lang="en-US" altLang="ja-JP" dirty="0">
              <a:solidFill>
                <a:srgbClr val="FF0000"/>
              </a:solidFill>
            </a:endParaRPr>
          </a:p>
          <a:p>
            <a:r>
              <a:rPr lang="ja-JP" altLang="en-US" dirty="0">
                <a:solidFill>
                  <a:srgbClr val="FF0000"/>
                </a:solidFill>
              </a:rPr>
              <a:t>新しい里山とは人工的なアクセントを追加する</a:t>
            </a:r>
            <a:endParaRPr lang="en-US" altLang="ja-JP" dirty="0">
              <a:solidFill>
                <a:srgbClr val="FF0000"/>
              </a:solidFill>
            </a:endParaRPr>
          </a:p>
        </p:txBody>
      </p:sp>
    </p:spTree>
    <p:extLst>
      <p:ext uri="{BB962C8B-B14F-4D97-AF65-F5344CB8AC3E}">
        <p14:creationId xmlns:p14="http://schemas.microsoft.com/office/powerpoint/2010/main" val="387919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好奇心をくすぐるためには？？</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2592925" y="2125980"/>
            <a:ext cx="8915400" cy="3777622"/>
          </a:xfrm>
        </p:spPr>
        <p:txBody>
          <a:bodyPr/>
          <a:lstStyle/>
          <a:p>
            <a:pPr marL="0" indent="0">
              <a:buNone/>
            </a:pPr>
            <a:r>
              <a:rPr lang="ja-JP" altLang="en-US" sz="3600" dirty="0"/>
              <a:t>　　　　　</a:t>
            </a:r>
            <a:endParaRPr lang="en-US" altLang="ja-JP" sz="3600" dirty="0"/>
          </a:p>
          <a:p>
            <a:r>
              <a:rPr lang="ja-JP" altLang="en-US" sz="3200" dirty="0"/>
              <a:t>森の自然現象を人工物で表現する</a:t>
            </a:r>
            <a:endParaRPr lang="en-US" altLang="ja-JP" sz="3200" dirty="0"/>
          </a:p>
          <a:p>
            <a:r>
              <a:rPr lang="ja-JP" altLang="en-US" sz="3200" dirty="0"/>
              <a:t>森のイベント会場と森そのものが連動する</a:t>
            </a:r>
            <a:endParaRPr lang="en-US" altLang="ja-JP" sz="3200" dirty="0"/>
          </a:p>
        </p:txBody>
      </p:sp>
    </p:spTree>
    <p:extLst>
      <p:ext uri="{BB962C8B-B14F-4D97-AF65-F5344CB8AC3E}">
        <p14:creationId xmlns:p14="http://schemas.microsoft.com/office/powerpoint/2010/main" val="1518754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　　　　　　</a:t>
            </a:r>
            <a:endParaRPr kumimoji="1" lang="ja-JP" altLang="en-US" sz="5400" dirty="0"/>
          </a:p>
        </p:txBody>
      </p:sp>
      <p:sp>
        <p:nvSpPr>
          <p:cNvPr id="3" name="コンテンツ プレースホルダー 2"/>
          <p:cNvSpPr>
            <a:spLocks noGrp="1"/>
          </p:cNvSpPr>
          <p:nvPr>
            <p:ph idx="1"/>
          </p:nvPr>
        </p:nvSpPr>
        <p:spPr/>
        <p:txBody>
          <a:bodyPr/>
          <a:lstStyle/>
          <a:p>
            <a:r>
              <a:rPr lang="ja-JP" altLang="en-US" dirty="0">
                <a:solidFill>
                  <a:srgbClr val="FF0000"/>
                </a:solidFill>
              </a:rPr>
              <a:t>具体案としてセンサーが森の風に連動して会場にも風が吹く</a:t>
            </a:r>
            <a:endParaRPr lang="en-US" altLang="ja-JP" dirty="0">
              <a:solidFill>
                <a:srgbClr val="FF0000"/>
              </a:solidFill>
            </a:endParaRPr>
          </a:p>
          <a:p>
            <a:r>
              <a:rPr lang="ja-JP" altLang="en-US" dirty="0">
                <a:solidFill>
                  <a:srgbClr val="FF0000"/>
                </a:solidFill>
              </a:rPr>
              <a:t>森に落ちてる木の棒が剣となって、それで木を切ると木が倒れる音がなる</a:t>
            </a:r>
            <a:endParaRPr lang="en-US" altLang="ja-JP" sz="2400" dirty="0">
              <a:solidFill>
                <a:srgbClr val="FF0000"/>
              </a:solidFill>
            </a:endParaRPr>
          </a:p>
          <a:p>
            <a:r>
              <a:rPr lang="ja-JP" altLang="en-US" dirty="0">
                <a:solidFill>
                  <a:srgbClr val="FF0000"/>
                </a:solidFill>
              </a:rPr>
              <a:t>考えた案として体験者が核家族のファミリーの方の場合、森林の下準備の時は子どもたちは下草刈りや使用するセンサーの設置をしてもらい、親御さんには会場の設営をしてもらい、イベント本番では子どもたちは設置した設備で自然を感じてもらい、大人たちは自然を感じる中でバーベキューをしてもらう</a:t>
            </a:r>
            <a:endParaRPr lang="en-US" altLang="ja-JP" dirty="0">
              <a:solidFill>
                <a:srgbClr val="FF0000"/>
              </a:solidFill>
            </a:endParaRPr>
          </a:p>
          <a:p>
            <a:endParaRPr kumimoji="1" lang="ja-JP" altLang="en-US" dirty="0"/>
          </a:p>
        </p:txBody>
      </p:sp>
    </p:spTree>
    <p:extLst>
      <p:ext uri="{BB962C8B-B14F-4D97-AF65-F5344CB8AC3E}">
        <p14:creationId xmlns:p14="http://schemas.microsoft.com/office/powerpoint/2010/main" val="208355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34892" y="117445"/>
            <a:ext cx="11957108" cy="6887362"/>
          </a:xfrm>
        </p:spPr>
        <p:txBody>
          <a:bodyPr>
            <a:normAutofit fontScale="47500" lnSpcReduction="20000"/>
          </a:bodyPr>
          <a:lstStyle/>
          <a:p>
            <a:r>
              <a:rPr kumimoji="1" lang="ja-JP" altLang="en-US" sz="3600" dirty="0"/>
              <a:t>里山に人を呼び込む</a:t>
            </a:r>
            <a:endParaRPr kumimoji="1" lang="en-US" altLang="ja-JP" sz="3600" dirty="0"/>
          </a:p>
          <a:p>
            <a:r>
              <a:rPr lang="ja-JP" altLang="en-US" sz="2600" dirty="0"/>
              <a:t>里山が使われていない</a:t>
            </a:r>
            <a:endParaRPr lang="en-US" altLang="ja-JP" sz="2600" dirty="0"/>
          </a:p>
          <a:p>
            <a:r>
              <a:rPr lang="ja-JP" altLang="en-US" sz="2600" dirty="0"/>
              <a:t>害獣が増えている</a:t>
            </a:r>
            <a:endParaRPr lang="en-US" altLang="ja-JP" sz="2600" dirty="0"/>
          </a:p>
          <a:p>
            <a:r>
              <a:rPr lang="ja-JP" altLang="en-US" sz="2600" dirty="0"/>
              <a:t>下草が</a:t>
            </a:r>
            <a:r>
              <a:rPr lang="ja-JP" altLang="en-US" sz="2600" dirty="0" err="1"/>
              <a:t>もさもさ</a:t>
            </a:r>
            <a:endParaRPr lang="en-US" altLang="ja-JP" sz="2600" dirty="0"/>
          </a:p>
          <a:p>
            <a:r>
              <a:rPr lang="ja-JP" altLang="en-US" sz="2600" dirty="0"/>
              <a:t>森林が荒廃している</a:t>
            </a:r>
            <a:endParaRPr lang="en-US" altLang="ja-JP" sz="2600" dirty="0"/>
          </a:p>
          <a:p>
            <a:r>
              <a:rPr lang="ja-JP" altLang="en-US" sz="2600" dirty="0">
                <a:solidFill>
                  <a:srgbClr val="FF0000"/>
                </a:solidFill>
              </a:rPr>
              <a:t>里山に人を呼び込むことにより荒廃した森林を蘇らせる</a:t>
            </a:r>
            <a:endParaRPr lang="en-US" altLang="ja-JP" sz="2600" dirty="0">
              <a:solidFill>
                <a:srgbClr val="FF0000"/>
              </a:solidFill>
            </a:endParaRPr>
          </a:p>
          <a:p>
            <a:r>
              <a:rPr lang="ja-JP" altLang="en-US" sz="2600" dirty="0">
                <a:solidFill>
                  <a:srgbClr val="FF0000"/>
                </a:solidFill>
              </a:rPr>
              <a:t>人を呼び込むためには森林の整備が必要になる</a:t>
            </a:r>
            <a:endParaRPr lang="en-US" altLang="ja-JP" sz="2600" dirty="0">
              <a:solidFill>
                <a:srgbClr val="FF0000"/>
              </a:solidFill>
            </a:endParaRPr>
          </a:p>
          <a:p>
            <a:r>
              <a:rPr lang="ja-JP" altLang="en-US" sz="2600" dirty="0">
                <a:solidFill>
                  <a:srgbClr val="FF0000"/>
                </a:solidFill>
              </a:rPr>
              <a:t>森林の整備は具体的に下草を刈る、間伐を行う</a:t>
            </a:r>
            <a:endParaRPr lang="en-US" altLang="ja-JP" sz="2600" dirty="0">
              <a:solidFill>
                <a:srgbClr val="FF0000"/>
              </a:solidFill>
            </a:endParaRPr>
          </a:p>
          <a:p>
            <a:r>
              <a:rPr lang="ja-JP" altLang="en-US" sz="2600" dirty="0">
                <a:solidFill>
                  <a:srgbClr val="FF0000"/>
                </a:solidFill>
              </a:rPr>
              <a:t>これらを行うために里山でイベントをしよう！</a:t>
            </a:r>
            <a:endParaRPr kumimoji="1" lang="en-US" altLang="ja-JP" sz="3600" dirty="0"/>
          </a:p>
          <a:p>
            <a:r>
              <a:rPr kumimoji="1" lang="ja-JP" altLang="en-US" sz="3600" dirty="0"/>
              <a:t>自然を身近に感じてもらいたい</a:t>
            </a:r>
            <a:endParaRPr kumimoji="1" lang="en-US" altLang="ja-JP" sz="3600" dirty="0"/>
          </a:p>
          <a:p>
            <a:r>
              <a:rPr lang="ja-JP" altLang="en-US" sz="2600" dirty="0"/>
              <a:t>子どもたちがアウトドアの遊びを行っていない</a:t>
            </a:r>
            <a:endParaRPr lang="en-US" altLang="ja-JP" sz="2600" dirty="0"/>
          </a:p>
          <a:p>
            <a:r>
              <a:rPr lang="ja-JP" altLang="en-US" sz="2600" dirty="0"/>
              <a:t>自分は体験した自然はいちご狩りやブドウ狩りが小さい時の楽しみだった</a:t>
            </a:r>
            <a:endParaRPr lang="en-US" altLang="ja-JP" sz="2600" dirty="0"/>
          </a:p>
          <a:p>
            <a:r>
              <a:rPr lang="ja-JP" altLang="en-US" sz="2600" dirty="0"/>
              <a:t>チームメンバーの高山さんは子どものころの体験で昆虫を捕まえたのが楽しみだった</a:t>
            </a:r>
            <a:endParaRPr lang="en-US" altLang="ja-JP" sz="2600" dirty="0"/>
          </a:p>
          <a:p>
            <a:r>
              <a:rPr lang="ja-JP" altLang="en-US" sz="2600" dirty="0">
                <a:solidFill>
                  <a:srgbClr val="FF0000"/>
                </a:solidFill>
              </a:rPr>
              <a:t>自分たちの楽しかった経験を里山を知らない人たちにも伝えたい</a:t>
            </a:r>
            <a:endParaRPr lang="en-US" altLang="ja-JP" sz="2600" dirty="0">
              <a:solidFill>
                <a:srgbClr val="FF0000"/>
              </a:solidFill>
            </a:endParaRPr>
          </a:p>
          <a:p>
            <a:r>
              <a:rPr lang="ja-JP" altLang="en-US" sz="2600" dirty="0">
                <a:solidFill>
                  <a:srgbClr val="FF0000"/>
                </a:solidFill>
              </a:rPr>
              <a:t>新しい里山の魅力を伝えたい</a:t>
            </a:r>
            <a:endParaRPr lang="en-US" altLang="ja-JP" sz="2600" dirty="0">
              <a:solidFill>
                <a:srgbClr val="FF0000"/>
              </a:solidFill>
            </a:endParaRPr>
          </a:p>
          <a:p>
            <a:r>
              <a:rPr lang="ja-JP" altLang="en-US" sz="2600" dirty="0">
                <a:solidFill>
                  <a:srgbClr val="FF0000"/>
                </a:solidFill>
              </a:rPr>
              <a:t>新しい里山とは里山を自分たちの遊びの場所の一つとする</a:t>
            </a:r>
            <a:endParaRPr lang="en-US" altLang="ja-JP" sz="2600" dirty="0">
              <a:solidFill>
                <a:srgbClr val="FF0000"/>
              </a:solidFill>
            </a:endParaRPr>
          </a:p>
          <a:p>
            <a:r>
              <a:rPr lang="ja-JP" altLang="en-US" sz="2600" dirty="0">
                <a:solidFill>
                  <a:srgbClr val="FF0000"/>
                </a:solidFill>
              </a:rPr>
              <a:t>これらを子どもたちやその親御さんたちに伝えたい</a:t>
            </a:r>
            <a:endParaRPr kumimoji="1" lang="en-US" altLang="ja-JP" sz="3600" dirty="0"/>
          </a:p>
          <a:p>
            <a:r>
              <a:rPr kumimoji="1" lang="ja-JP" altLang="en-US" sz="3600" dirty="0"/>
              <a:t>好奇心をくすぐりたい</a:t>
            </a:r>
            <a:endParaRPr kumimoji="1" lang="en-US" altLang="ja-JP" sz="3600" dirty="0"/>
          </a:p>
          <a:p>
            <a:r>
              <a:rPr lang="ja-JP" altLang="en-US" sz="2500" dirty="0"/>
              <a:t>森の自然現象を人工物で表現する</a:t>
            </a:r>
            <a:endParaRPr lang="en-US" altLang="ja-JP" sz="2500" dirty="0"/>
          </a:p>
          <a:p>
            <a:r>
              <a:rPr kumimoji="1" lang="ja-JP" altLang="en-US" sz="2500" dirty="0"/>
              <a:t>森のイベント会場と森そのものが連動する</a:t>
            </a:r>
            <a:endParaRPr kumimoji="1" lang="en-US" altLang="ja-JP" sz="2500" dirty="0"/>
          </a:p>
          <a:p>
            <a:r>
              <a:rPr lang="ja-JP" altLang="en-US" sz="2500" dirty="0">
                <a:solidFill>
                  <a:srgbClr val="FF0000"/>
                </a:solidFill>
              </a:rPr>
              <a:t>具体案としてセンサーが森の風に連動して会場にも風が吹く</a:t>
            </a:r>
            <a:endParaRPr lang="en-US" altLang="ja-JP" sz="2500" dirty="0">
              <a:solidFill>
                <a:srgbClr val="FF0000"/>
              </a:solidFill>
            </a:endParaRPr>
          </a:p>
          <a:p>
            <a:r>
              <a:rPr kumimoji="1" lang="ja-JP" altLang="en-US" sz="2500" dirty="0">
                <a:solidFill>
                  <a:srgbClr val="FF0000"/>
                </a:solidFill>
              </a:rPr>
              <a:t>森に落ちてる木の棒が剣となって、それで木を切ると木が倒れる音がなる</a:t>
            </a:r>
            <a:endParaRPr lang="en-US" altLang="ja-JP" sz="3600" dirty="0">
              <a:solidFill>
                <a:srgbClr val="FF0000"/>
              </a:solidFill>
            </a:endParaRPr>
          </a:p>
          <a:p>
            <a:r>
              <a:rPr lang="ja-JP" altLang="en-US" sz="2500" dirty="0">
                <a:solidFill>
                  <a:srgbClr val="FF0000"/>
                </a:solidFill>
              </a:rPr>
              <a:t>考えた案として体験者が核家族のファミリーの方の場合、森林の下準備の時は子どもたちは下草刈りや使用するセンサーの設置をしてもらい、親御さんには会場のワークショップをしてもらい、イベント本番では子どもたちは設置した設備で自然を感じてもらい、大人たちは自然を感じる中でバーベキューをしてもらう</a:t>
            </a:r>
            <a:endParaRPr lang="en-US" altLang="ja-JP" sz="2500" dirty="0">
              <a:solidFill>
                <a:srgbClr val="FF0000"/>
              </a:solidFill>
            </a:endParaRPr>
          </a:p>
          <a:p>
            <a:endParaRPr kumimoji="1" lang="en-US" altLang="ja-JP" sz="3600" dirty="0"/>
          </a:p>
          <a:p>
            <a:pPr marL="0" indent="0">
              <a:buNone/>
            </a:pPr>
            <a:endParaRPr kumimoji="1" lang="ja-JP" altLang="en-US" dirty="0"/>
          </a:p>
        </p:txBody>
      </p:sp>
    </p:spTree>
    <p:extLst>
      <p:ext uri="{BB962C8B-B14F-4D97-AF65-F5344CB8AC3E}">
        <p14:creationId xmlns:p14="http://schemas.microsoft.com/office/powerpoint/2010/main" val="326064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193</TotalTime>
  <Words>575</Words>
  <Application>Microsoft Office PowerPoint</Application>
  <PresentationFormat>ワイド画面</PresentationFormat>
  <Paragraphs>73</Paragraphs>
  <Slides>10</Slides>
  <Notes>0</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Century Gothic</vt:lpstr>
      <vt:lpstr>Wingdings 3</vt:lpstr>
      <vt:lpstr>ウィスプ</vt:lpstr>
      <vt:lpstr>人をワクワクさせる！！</vt:lpstr>
      <vt:lpstr>人をワクワクさせるには？</vt:lpstr>
      <vt:lpstr>里山の現状</vt:lpstr>
      <vt:lpstr>里山に人を呼び込むには…</vt:lpstr>
      <vt:lpstr>自然を身近に感じてもらうには </vt:lpstr>
      <vt:lpstr>自然を身近に感じてもらいたい </vt:lpstr>
      <vt:lpstr>好奇心をくすぐるためには？？ </vt:lpstr>
      <vt:lpstr>　　　　　　</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dc:creator>
  <cp:lastModifiedBy>杉下大河</cp:lastModifiedBy>
  <cp:revision>25</cp:revision>
  <dcterms:created xsi:type="dcterms:W3CDTF">2016-08-06T11:07:28Z</dcterms:created>
  <dcterms:modified xsi:type="dcterms:W3CDTF">2016-08-10T15:42:54Z</dcterms:modified>
</cp:coreProperties>
</file>