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2" r:id="rId3"/>
    <p:sldId id="261" r:id="rId4"/>
    <p:sldId id="260" r:id="rId5"/>
    <p:sldId id="258" r:id="rId6"/>
  </p:sldIdLst>
  <p:sldSz cx="12192000" cy="6858000"/>
  <p:notesSz cx="6858000" cy="9144000"/>
  <p:defaultTextStyle>
    <a:defPPr>
      <a:defRPr lang="en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5712F-2FD2-B8E6-9DD6-75B45FEE34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3302F2-C69E-9C43-57B8-76772F0C70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26E871-E226-0D85-CF18-0FFF3FD17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5DF06-8100-ED46-A67F-E3899B30B137}" type="datetimeFigureOut">
              <a:rPr lang="en-KR" smtClean="0"/>
              <a:t>2022/09/06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0B7609-7270-9CD2-5D7F-922F28E24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2367EB-7A5C-258E-780B-2BAB338EA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8C1E8-5261-4B4E-BF62-B11D7C67ADF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389604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5961D-4C6F-45CB-B77D-9BFFCCECE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C407B0-D82C-9760-562C-688278381D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62BF33-84CF-8841-A006-45ABFFDE6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5DF06-8100-ED46-A67F-E3899B30B137}" type="datetimeFigureOut">
              <a:rPr lang="en-KR" smtClean="0"/>
              <a:t>2022/09/06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340665-A319-A964-5B4A-CA5A211D4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C704D1-4DA3-2E87-F1CC-310369BDA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8C1E8-5261-4B4E-BF62-B11D7C67ADF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818515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D70A0A-FDA5-C958-5250-61F00C3C06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0FA7F3-1D8C-C397-BDAD-3EDEC378A4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2167D9-08E5-7026-C17B-7D1E9F672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5DF06-8100-ED46-A67F-E3899B30B137}" type="datetimeFigureOut">
              <a:rPr lang="en-KR" smtClean="0"/>
              <a:t>2022/09/06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502197-0586-6F09-1F0C-19217920C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6E2DC0-65B0-340B-B7B4-1C873396D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8C1E8-5261-4B4E-BF62-B11D7C67ADF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095277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75179-689B-9D7E-B813-EBE496F3A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E5E8C-8D39-DAC9-AB0F-F105FA586D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7FEFF5-E584-7EF4-E715-2D6BE3B44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5DF06-8100-ED46-A67F-E3899B30B137}" type="datetimeFigureOut">
              <a:rPr lang="en-KR" smtClean="0"/>
              <a:t>2022/09/06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0D2ADB-0146-1C4A-4E3C-B6D734C6D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8991A2-C210-610C-ED3E-266E22433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8C1E8-5261-4B4E-BF62-B11D7C67ADF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191279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B2D48-492D-B135-869F-DA296D6FD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68C83B-DCAF-77F2-439D-898DA243AA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1FE963-D55A-E7B8-15F7-6B1E96A26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5DF06-8100-ED46-A67F-E3899B30B137}" type="datetimeFigureOut">
              <a:rPr lang="en-KR" smtClean="0"/>
              <a:t>2022/09/06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B3CA02-B2FF-CCB8-32D9-DE4390FD6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289470-831B-E3F2-FE78-54AEB5531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8C1E8-5261-4B4E-BF62-B11D7C67ADF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528156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7531D-5FBA-8681-2491-E8A2713ED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862C24-44A5-68EB-080B-B9D9BBD737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D7E37D-1709-47FC-52CB-88BB39B4A9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E2CDCA-A27A-1F8C-0236-45F6AA1BD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5DF06-8100-ED46-A67F-E3899B30B137}" type="datetimeFigureOut">
              <a:rPr lang="en-KR" smtClean="0"/>
              <a:t>2022/09/06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958121-FE7E-09B2-8EE5-DCE0E95E5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6A790F-7481-B0AB-B34E-BB8BD5B8C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8C1E8-5261-4B4E-BF62-B11D7C67ADF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302093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1B353-EAAE-D784-2C44-08AD1B9BC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0F0CA1-D37B-7F26-0286-2AB5BBA9C5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580FD0-DB88-1AFF-CD35-5DD730B7A0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10292E-651F-6300-AD8F-8578C41D2E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DBF586-5E28-EFCA-FF45-9A4EB3757F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C0E077-F432-7808-B0CF-329EEFB11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5DF06-8100-ED46-A67F-E3899B30B137}" type="datetimeFigureOut">
              <a:rPr lang="en-KR" smtClean="0"/>
              <a:t>2022/09/06</a:t>
            </a:fld>
            <a:endParaRPr lang="en-K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06DFFA-8C7D-E795-A305-06DC6F7AF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2BBCBC-EE75-C57D-D41B-40222C0D5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8C1E8-5261-4B4E-BF62-B11D7C67ADF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817754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CD649-F453-C73F-1611-0C329F872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275781-B028-F855-30DE-AC546D65A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5DF06-8100-ED46-A67F-E3899B30B137}" type="datetimeFigureOut">
              <a:rPr lang="en-KR" smtClean="0"/>
              <a:t>2022/09/06</a:t>
            </a:fld>
            <a:endParaRPr lang="en-K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AE7423-243D-84DD-22A1-FDDD8C385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11F17D-11D9-AE98-B086-1A8689CF5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8C1E8-5261-4B4E-BF62-B11D7C67ADF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139113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5BE031-D8D1-D983-98BE-FF7949442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5DF06-8100-ED46-A67F-E3899B30B137}" type="datetimeFigureOut">
              <a:rPr lang="en-KR" smtClean="0"/>
              <a:t>2022/09/06</a:t>
            </a:fld>
            <a:endParaRPr lang="en-K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6B36C4-CDAA-AF1A-5083-BF4DA7DCC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A91098-C936-3EDA-ADBA-48540D4FE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8C1E8-5261-4B4E-BF62-B11D7C67ADF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285024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DDB73-5859-4170-93EA-E2985E63B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0F8FE-8DC3-385D-669F-B21F1AC728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35A4C6-C188-87FD-B6C2-CB0A7F1DAC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E8873-ACD3-98B9-7D4E-B7AD4D6CB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5DF06-8100-ED46-A67F-E3899B30B137}" type="datetimeFigureOut">
              <a:rPr lang="en-KR" smtClean="0"/>
              <a:t>2022/09/06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A98FC3-D54B-F1FD-0E31-31459DF47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0FAFFE-EA5F-ECD6-D46C-68CCB0E1F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8C1E8-5261-4B4E-BF62-B11D7C67ADF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830137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605B3-C6D7-6B45-AF57-A57DF12F0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087723-5DD3-EA42-512A-976095D138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A715DB-92D9-3B99-2302-973BBF9496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6D13F8-09E0-E951-66FC-D2131259C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5DF06-8100-ED46-A67F-E3899B30B137}" type="datetimeFigureOut">
              <a:rPr lang="en-KR" smtClean="0"/>
              <a:t>2022/09/06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3A60B4-AD52-9A64-E835-FB7A3E3AC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B8FC04-9305-BC51-CAE8-5980E9967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8C1E8-5261-4B4E-BF62-B11D7C67ADF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826770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387BCE-2EB2-C916-A007-635FB761A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DA2A9C-5302-BEDF-6EBA-0759372238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4CD662-D193-E085-D825-37B651BDC5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C5DF06-8100-ED46-A67F-E3899B30B137}" type="datetimeFigureOut">
              <a:rPr lang="en-KR" smtClean="0"/>
              <a:t>2022/09/06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11D694-3621-6708-3E45-6A968AC7E7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4DCBED-7AEA-6E66-FDC2-BEEC151028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B8C1E8-5261-4B4E-BF62-B11D7C67ADF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469393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2F940-0D5D-3788-CCFC-21E7568B0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Data </a:t>
            </a:r>
            <a:r>
              <a:rPr lang="en-US" dirty="0"/>
              <a:t>preparation</a:t>
            </a:r>
            <a:endParaRPr lang="en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18C0C8-A1A0-08F8-8135-75A03420130C}"/>
              </a:ext>
            </a:extLst>
          </p:cNvPr>
          <p:cNvSpPr txBox="1"/>
          <p:nvPr/>
        </p:nvSpPr>
        <p:spPr>
          <a:xfrm>
            <a:off x="934948" y="1383975"/>
            <a:ext cx="63597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Data Source: https://</a:t>
            </a:r>
            <a:r>
              <a:rPr lang="en-US" b="1" dirty="0" err="1"/>
              <a:t>datalab.snu.ac.kr</a:t>
            </a:r>
            <a:r>
              <a:rPr lang="en-US" b="1" dirty="0"/>
              <a:t>/</a:t>
            </a:r>
            <a:r>
              <a:rPr lang="en-US" b="1" dirty="0" err="1"/>
              <a:t>dtml</a:t>
            </a:r>
            <a:r>
              <a:rPr lang="en-US" b="1" dirty="0"/>
              <a:t>/</a:t>
            </a:r>
          </a:p>
          <a:p>
            <a:r>
              <a:rPr lang="en-US" dirty="0"/>
              <a:t>Duration: 2007/01/03- 2016/12/30</a:t>
            </a:r>
          </a:p>
          <a:p>
            <a:r>
              <a:rPr lang="en-US" dirty="0" err="1"/>
              <a:t>tra_date</a:t>
            </a:r>
            <a:r>
              <a:rPr lang="en-US" dirty="0"/>
              <a:t> = '2007-01-03'</a:t>
            </a:r>
          </a:p>
          <a:p>
            <a:r>
              <a:rPr lang="en-US" dirty="0" err="1"/>
              <a:t>val_date</a:t>
            </a:r>
            <a:r>
              <a:rPr lang="en-US" dirty="0"/>
              <a:t> = '2015-01-02'</a:t>
            </a:r>
          </a:p>
          <a:p>
            <a:r>
              <a:rPr lang="en-US" dirty="0" err="1"/>
              <a:t>tes_date</a:t>
            </a:r>
            <a:r>
              <a:rPr lang="en-US" dirty="0"/>
              <a:t> = '2016-01-04'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89214C-27BC-6A68-AC64-EFAE3848C4C9}"/>
              </a:ext>
            </a:extLst>
          </p:cNvPr>
          <p:cNvSpPr txBox="1"/>
          <p:nvPr/>
        </p:nvSpPr>
        <p:spPr>
          <a:xfrm>
            <a:off x="934948" y="3527113"/>
            <a:ext cx="4304872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sz="1000" dirty="0"/>
              <a:t>X = (batch size * number of stocks + 1 * time steps * features size)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F987F64-2036-A5C4-C30B-2299685FCA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845" y="3939720"/>
            <a:ext cx="2505540" cy="157870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AA475AD-D12A-2811-8567-4536EC813450}"/>
              </a:ext>
            </a:extLst>
          </p:cNvPr>
          <p:cNvSpPr txBox="1"/>
          <p:nvPr/>
        </p:nvSpPr>
        <p:spPr>
          <a:xfrm>
            <a:off x="3747319" y="4667037"/>
            <a:ext cx="14794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* </a:t>
            </a:r>
            <a:r>
              <a:rPr lang="en-KR" sz="1000" dirty="0"/>
              <a:t>number of stocks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08AC4D-0F9A-F06B-F048-AB7856EE4825}"/>
              </a:ext>
            </a:extLst>
          </p:cNvPr>
          <p:cNvSpPr txBox="1"/>
          <p:nvPr/>
        </p:nvSpPr>
        <p:spPr>
          <a:xfrm>
            <a:off x="6096000" y="3527113"/>
            <a:ext cx="4304872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Y</a:t>
            </a:r>
            <a:r>
              <a:rPr lang="en-KR" sz="1000" dirty="0"/>
              <a:t> = (batch size * number of stocks)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692CB9-93AF-AA72-E0D4-6FDE5B45ECEB}"/>
              </a:ext>
            </a:extLst>
          </p:cNvPr>
          <p:cNvSpPr txBox="1"/>
          <p:nvPr/>
        </p:nvSpPr>
        <p:spPr>
          <a:xfrm>
            <a:off x="934948" y="3089244"/>
            <a:ext cx="3534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Pre-processed Input data </a:t>
            </a:r>
            <a:endParaRPr lang="en-US" altLang="ko-KR" b="1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B1925ED-4F76-D710-E217-9E8397CEFC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8408" y="3939720"/>
            <a:ext cx="2311400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267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D872C-5715-271E-30AD-8FB4CCDB9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Model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923D3-4CDB-E0E8-C92E-323992BA8F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KR" dirty="0"/>
          </a:p>
          <a:p>
            <a:endParaRPr lang="en-K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8403EF-618D-A1AE-F8EA-4EB0EEF491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89604"/>
            <a:ext cx="4300174" cy="18460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8A01F39-1182-15E7-2179-B0A42F8E12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7248" y="1931183"/>
            <a:ext cx="5997677" cy="338166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32AE6E9-1B52-422D-DD08-8442957FEFFA}"/>
              </a:ext>
            </a:extLst>
          </p:cNvPr>
          <p:cNvSpPr txBox="1"/>
          <p:nvPr/>
        </p:nvSpPr>
        <p:spPr>
          <a:xfrm>
            <a:off x="6430120" y="5622163"/>
            <a:ext cx="3893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dirty="0"/>
              <a:t>Multi-head attention from Transformer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8F7D29-6E09-AA30-4B7E-9D3F4C264367}"/>
              </a:ext>
            </a:extLst>
          </p:cNvPr>
          <p:cNvSpPr txBox="1"/>
          <p:nvPr/>
        </p:nvSpPr>
        <p:spPr>
          <a:xfrm>
            <a:off x="2124725" y="5622163"/>
            <a:ext cx="1727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dirty="0"/>
              <a:t>Attention LSTM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1B9447B-852E-508D-8E60-24FF047E57C5}"/>
              </a:ext>
            </a:extLst>
          </p:cNvPr>
          <p:cNvSpPr/>
          <p:nvPr/>
        </p:nvSpPr>
        <p:spPr>
          <a:xfrm>
            <a:off x="1819405" y="2489604"/>
            <a:ext cx="1282141" cy="184609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CC75303-65A1-B934-FCF9-58716878FFE9}"/>
              </a:ext>
            </a:extLst>
          </p:cNvPr>
          <p:cNvSpPr/>
          <p:nvPr/>
        </p:nvSpPr>
        <p:spPr>
          <a:xfrm>
            <a:off x="6610865" y="3412649"/>
            <a:ext cx="766119" cy="26567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3855D8-EF4F-87C9-7AEA-F3E18F612905}"/>
              </a:ext>
            </a:extLst>
          </p:cNvPr>
          <p:cNvSpPr txBox="1"/>
          <p:nvPr/>
        </p:nvSpPr>
        <p:spPr>
          <a:xfrm>
            <a:off x="997942" y="1506022"/>
            <a:ext cx="1126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dirty="0"/>
              <a:t>Reference</a:t>
            </a:r>
          </a:p>
        </p:txBody>
      </p:sp>
    </p:spTree>
    <p:extLst>
      <p:ext uri="{BB962C8B-B14F-4D97-AF65-F5344CB8AC3E}">
        <p14:creationId xmlns:p14="http://schemas.microsoft.com/office/powerpoint/2010/main" val="4268230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F1409-94D5-6F8A-C16D-86BDAF61D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Reference Paper: Enhancing Stock Movement Prediction with Adversarial Training" IJCAI 2019</a:t>
            </a:r>
            <a:endParaRPr lang="en-K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53DAA8-FE48-DD3E-466C-F6F8A2E03E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252" y="2444679"/>
            <a:ext cx="4281777" cy="25793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21F4CC7-E42B-31AF-F779-4CCFD1A96B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5488" y="2351196"/>
            <a:ext cx="4281778" cy="2672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928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4E6F6-62C8-F6DE-44E2-7A7A6177E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Model Architecture </a:t>
            </a:r>
            <a:endParaRPr lang="en-KR" sz="10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B6DA346-016C-9F58-0E0C-2E489C0C93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774" y="1645352"/>
            <a:ext cx="8888676" cy="3567296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D315C44-5EF8-5CCB-F2BA-22C5A068AC2B}"/>
              </a:ext>
            </a:extLst>
          </p:cNvPr>
          <p:cNvSpPr txBox="1"/>
          <p:nvPr/>
        </p:nvSpPr>
        <p:spPr>
          <a:xfrm>
            <a:off x="947860" y="5313822"/>
            <a:ext cx="53117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기존 모델에 발전 아이디어</a:t>
            </a:r>
            <a:endParaRPr lang="en-US" sz="1200" b="1" dirty="0"/>
          </a:p>
          <a:p>
            <a:pPr marL="342900" indent="-342900">
              <a:buAutoNum type="arabicPeriod"/>
            </a:pPr>
            <a:r>
              <a:rPr lang="en-US" sz="1200" dirty="0"/>
              <a:t>C</a:t>
            </a:r>
            <a:r>
              <a:rPr lang="en-KR" sz="1200" dirty="0"/>
              <a:t>ontext aggregation: </a:t>
            </a:r>
            <a:r>
              <a:rPr lang="ko-KR" altLang="en-US" sz="1200" dirty="0" err="1"/>
              <a:t>하이퍼파라미터</a:t>
            </a:r>
            <a:r>
              <a:rPr lang="ko-KR" altLang="en-US" sz="1200" dirty="0"/>
              <a:t> 대신 </a:t>
            </a:r>
            <a:r>
              <a:rPr lang="en-KR" sz="1200" dirty="0"/>
              <a:t>weight </a:t>
            </a:r>
            <a:r>
              <a:rPr lang="ko-KR" altLang="en-US" sz="1200" dirty="0"/>
              <a:t>학습시킴</a:t>
            </a:r>
            <a:endParaRPr lang="en-US" altLang="ko-KR" sz="1200" dirty="0"/>
          </a:p>
          <a:p>
            <a:pPr marL="342900" indent="-342900">
              <a:buFontTx/>
              <a:buAutoNum type="arabicPeriod"/>
            </a:pPr>
            <a:r>
              <a:rPr lang="ko-KR" altLang="en-US" sz="1200" dirty="0"/>
              <a:t>인풋데이터에 뉴스데이터 추가</a:t>
            </a:r>
            <a:endParaRPr lang="en-US" altLang="ko-KR" sz="1200" dirty="0"/>
          </a:p>
          <a:p>
            <a:pPr marL="342900" indent="-342900">
              <a:buFontTx/>
              <a:buAutoNum type="arabicPeriod"/>
            </a:pPr>
            <a:r>
              <a:rPr lang="ko-KR" altLang="en-US" sz="1200" dirty="0"/>
              <a:t>인풋데이터에 </a:t>
            </a:r>
            <a:r>
              <a:rPr lang="ko-KR" altLang="en-US" sz="1200" dirty="0" err="1"/>
              <a:t>퀀트베이스</a:t>
            </a:r>
            <a:r>
              <a:rPr lang="ko-KR" altLang="en-US" sz="1200" dirty="0"/>
              <a:t> </a:t>
            </a:r>
            <a:r>
              <a:rPr lang="ko-KR" altLang="en-US" sz="1200" dirty="0" err="1"/>
              <a:t>피쳐</a:t>
            </a:r>
            <a:r>
              <a:rPr lang="ko-KR" altLang="en-US" sz="1200" dirty="0"/>
              <a:t> 추가</a:t>
            </a:r>
            <a:endParaRPr lang="en-US" altLang="ko-KR" sz="1200" dirty="0"/>
          </a:p>
          <a:p>
            <a:pPr marL="342900" indent="-342900">
              <a:buAutoNum type="arabicPeriod"/>
            </a:pP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2122393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9532-BAE3-308D-A0F8-87D37AF0A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Model plot with Tensorflow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3B8F9D6-8E10-2FB9-BDA3-78F28A9A99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45252"/>
          <a:stretch/>
        </p:blipFill>
        <p:spPr>
          <a:xfrm>
            <a:off x="646698" y="1489360"/>
            <a:ext cx="2944119" cy="5106257"/>
          </a:xfrm>
        </p:spPr>
      </p:pic>
      <p:pic>
        <p:nvPicPr>
          <p:cNvPr id="8" name="Content Placeholder 6">
            <a:extLst>
              <a:ext uri="{FF2B5EF4-FFF2-40B4-BE49-F238E27FC236}">
                <a16:creationId xmlns:a16="http://schemas.microsoft.com/office/drawing/2014/main" id="{F175D1B6-7578-67BA-9D66-2EEAC6011D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2012"/>
          <a:stretch/>
        </p:blipFill>
        <p:spPr>
          <a:xfrm>
            <a:off x="6333160" y="1690688"/>
            <a:ext cx="2944119" cy="447576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9B95471-82F1-B2CF-355C-CDF766369FA6}"/>
              </a:ext>
            </a:extLst>
          </p:cNvPr>
          <p:cNvSpPr txBox="1"/>
          <p:nvPr/>
        </p:nvSpPr>
        <p:spPr>
          <a:xfrm flipH="1">
            <a:off x="4001354" y="1567577"/>
            <a:ext cx="9302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I</a:t>
            </a:r>
            <a:r>
              <a:rPr lang="en-KR" sz="1000" dirty="0"/>
              <a:t>nput data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B0EA80-4856-8E84-B62C-A193166FA244}"/>
              </a:ext>
            </a:extLst>
          </p:cNvPr>
          <p:cNvSpPr txBox="1"/>
          <p:nvPr/>
        </p:nvSpPr>
        <p:spPr>
          <a:xfrm flipH="1">
            <a:off x="4001352" y="2172040"/>
            <a:ext cx="18574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Change shape 4d -&gt; 3d for LSTM</a:t>
            </a:r>
            <a:endParaRPr lang="en-KR" sz="1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870EF2-EE09-1878-BEC2-99DD5F10A12F}"/>
              </a:ext>
            </a:extLst>
          </p:cNvPr>
          <p:cNvSpPr txBox="1"/>
          <p:nvPr/>
        </p:nvSpPr>
        <p:spPr>
          <a:xfrm flipH="1">
            <a:off x="4001352" y="2776503"/>
            <a:ext cx="18574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Feature Mapping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6B8FC19-A362-AD81-E144-1976655C8F1C}"/>
              </a:ext>
            </a:extLst>
          </p:cNvPr>
          <p:cNvSpPr txBox="1"/>
          <p:nvPr/>
        </p:nvSpPr>
        <p:spPr>
          <a:xfrm flipH="1">
            <a:off x="4001352" y="3429000"/>
            <a:ext cx="18574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LSTM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C859845-BFF2-DDC0-91DE-D6DDB6F7E1DB}"/>
              </a:ext>
            </a:extLst>
          </p:cNvPr>
          <p:cNvSpPr txBox="1"/>
          <p:nvPr/>
        </p:nvSpPr>
        <p:spPr>
          <a:xfrm flipH="1">
            <a:off x="4001352" y="4674300"/>
            <a:ext cx="18574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Layer Normalization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6AB00F0-DBC2-97B9-3ED8-9180B2E2812C}"/>
              </a:ext>
            </a:extLst>
          </p:cNvPr>
          <p:cNvSpPr txBox="1"/>
          <p:nvPr/>
        </p:nvSpPr>
        <p:spPr>
          <a:xfrm flipH="1">
            <a:off x="4001352" y="4054776"/>
            <a:ext cx="18574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Attention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2D37E52-DE53-140C-DB0F-B364C03DC25F}"/>
              </a:ext>
            </a:extLst>
          </p:cNvPr>
          <p:cNvSpPr txBox="1"/>
          <p:nvPr/>
        </p:nvSpPr>
        <p:spPr>
          <a:xfrm flipH="1">
            <a:off x="4001352" y="5393089"/>
            <a:ext cx="18574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Context Aggregation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94A1AF9-0F2C-D87D-9658-E27F194E2CEE}"/>
              </a:ext>
            </a:extLst>
          </p:cNvPr>
          <p:cNvSpPr txBox="1"/>
          <p:nvPr/>
        </p:nvSpPr>
        <p:spPr>
          <a:xfrm flipH="1">
            <a:off x="9580456" y="1987374"/>
            <a:ext cx="18574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Multi head attention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D103C30-EF1A-2991-6FA1-88F8BD23F393}"/>
              </a:ext>
            </a:extLst>
          </p:cNvPr>
          <p:cNvSpPr txBox="1"/>
          <p:nvPr/>
        </p:nvSpPr>
        <p:spPr>
          <a:xfrm flipH="1">
            <a:off x="9580456" y="5797122"/>
            <a:ext cx="18574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Linear layer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E73D8F-DB42-A5C2-9EFD-93CAA5633322}"/>
              </a:ext>
            </a:extLst>
          </p:cNvPr>
          <p:cNvSpPr txBox="1"/>
          <p:nvPr/>
        </p:nvSpPr>
        <p:spPr>
          <a:xfrm flipH="1">
            <a:off x="4001352" y="5966399"/>
            <a:ext cx="1857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Reshape with  stock size + 1 for context Aggregation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C8D38D-C2D3-1EA4-C68A-48611A3D1C2D}"/>
              </a:ext>
            </a:extLst>
          </p:cNvPr>
          <p:cNvSpPr txBox="1"/>
          <p:nvPr/>
        </p:nvSpPr>
        <p:spPr>
          <a:xfrm flipH="1">
            <a:off x="9580456" y="2626510"/>
            <a:ext cx="18574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Non-linear transformation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59D98F0-7AEB-70BD-5314-6911B755C7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6610" y="5797121"/>
            <a:ext cx="1248692" cy="246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8923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5385</TotalTime>
  <Words>155</Words>
  <Application>Microsoft Macintosh PowerPoint</Application>
  <PresentationFormat>Widescreen</PresentationFormat>
  <Paragraphs>36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Data preparation</vt:lpstr>
      <vt:lpstr>Model Background</vt:lpstr>
      <vt:lpstr>Reference Paper: Enhancing Stock Movement Prediction with Adversarial Training" IJCAI 2019</vt:lpstr>
      <vt:lpstr>Model Architecture </vt:lpstr>
      <vt:lpstr>Model plot with Tensorflow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preparation</dc:title>
  <dc:creator>Microsoft Office User</dc:creator>
  <cp:lastModifiedBy>Microsoft Office User</cp:lastModifiedBy>
  <cp:revision>5</cp:revision>
  <dcterms:created xsi:type="dcterms:W3CDTF">2022-08-08T06:14:15Z</dcterms:created>
  <dcterms:modified xsi:type="dcterms:W3CDTF">2022-09-06T04:16:01Z</dcterms:modified>
</cp:coreProperties>
</file>