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2" r:id="rId7"/>
    <p:sldId id="261" r:id="rId8"/>
    <p:sldId id="260" r:id="rId9"/>
    <p:sldId id="263" r:id="rId10"/>
    <p:sldId id="264" r:id="rId11"/>
    <p:sldId id="265" r:id="rId12"/>
    <p:sldId id="266" r:id="rId13"/>
    <p:sldId id="267" r:id="rId14"/>
    <p:sldId id="271" r:id="rId15"/>
    <p:sldId id="270" r:id="rId16"/>
    <p:sldId id="269" r:id="rId17"/>
    <p:sldId id="272" r:id="rId18"/>
    <p:sldId id="275"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0B29-D352-438F-3E20-7719B0A49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EE5373-3E4A-9E17-5C8F-C5BE984FF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B926C2-01E9-46A7-4CA9-B4C98C64012D}"/>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F32A8EC1-60E5-DE9D-C684-E608B07BE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0F0DA-7B6A-C351-E0A1-50673C3D919D}"/>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2436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7937-90D8-C9C1-BF43-8F35F8EF9E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45ABF-F938-D07D-72CF-83D902587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82290-9E03-02B3-52FB-D0CAFCDEDABC}"/>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CDD6AAB6-1E73-D9CB-0C79-ED2C926EC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0E346-E112-D982-76D2-1EA3A83F1BAB}"/>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96597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462FA-7A63-4D6D-4149-5C650F2D72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54CF4-7DBC-7448-9D44-69C17930D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F4C63-AB33-614D-1745-2ED68B910E1F}"/>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8079764E-224C-233D-D3A6-7A60EC824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121A2-B159-AF6D-9778-13DE3AD97C87}"/>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47651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DB0-15DB-B709-A8D8-7CC153AB17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B5BDCF-7C2C-0A20-8B66-1432B72E0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E7C7D-221F-B63D-9FE5-64EE7BD22FDF}"/>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C8460067-703E-93AD-9F2B-49A80EA0C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34858-ED8F-D009-FE51-E88BBFD199C4}"/>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00945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1965-546E-7F9B-066E-1D8D4DD151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8B29C8-ED21-81B2-4BB5-E90DB8C606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75EF5-83C0-E12C-5E94-B00B5F13D06F}"/>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96A9EED5-88E0-CA49-DBC8-68D8E1619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68071-7A67-1183-2D0A-2A1321443647}"/>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06148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75BA-586F-062E-B00D-D1B17E967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CD036-9309-1836-6A2C-CB2FD2034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D14622-EC20-F9DB-685D-E15B55DD8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D7B9FB-1B8D-71CF-A6A3-55CD5DCED963}"/>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6" name="Footer Placeholder 5">
            <a:extLst>
              <a:ext uri="{FF2B5EF4-FFF2-40B4-BE49-F238E27FC236}">
                <a16:creationId xmlns:a16="http://schemas.microsoft.com/office/drawing/2014/main" id="{1D5E795C-8336-7ED5-E272-C6B9E01CA4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44C72-1952-1815-C87C-30E4BDF37524}"/>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47987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C6CE-06DE-96A8-D32A-20A87CC529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33FC4A-D497-48DE-E659-99C3C2B26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E7F1C-3C58-6785-1BF6-32F98D4F39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A541CE-5580-1C85-57DA-C7DD3E407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E32F1-874A-90A7-E2AB-B238B06A3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FD0998-C3F9-030C-C7ED-5EFDB582E3C9}"/>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8" name="Footer Placeholder 7">
            <a:extLst>
              <a:ext uri="{FF2B5EF4-FFF2-40B4-BE49-F238E27FC236}">
                <a16:creationId xmlns:a16="http://schemas.microsoft.com/office/drawing/2014/main" id="{45D31A9E-11D1-FD4E-0729-233627BA6C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55C119-5A97-4B19-31A8-C304DC3E1C11}"/>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75410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76C9-B6B6-C630-9E42-27B06B70C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5AE107-AE79-F7EB-F460-A29A70CEDF0A}"/>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4" name="Footer Placeholder 3">
            <a:extLst>
              <a:ext uri="{FF2B5EF4-FFF2-40B4-BE49-F238E27FC236}">
                <a16:creationId xmlns:a16="http://schemas.microsoft.com/office/drawing/2014/main" id="{81A9A7C7-0FC9-6FAD-E4E1-0238A8A280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581658-2878-3FC9-136F-7DDD4B2801E4}"/>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52468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7DD92-915C-9128-5D4F-1651FD54C564}"/>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3" name="Footer Placeholder 2">
            <a:extLst>
              <a:ext uri="{FF2B5EF4-FFF2-40B4-BE49-F238E27FC236}">
                <a16:creationId xmlns:a16="http://schemas.microsoft.com/office/drawing/2014/main" id="{B0F1017A-E75A-BDA5-BC3A-8ACCCBD3C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3D39F3-AD82-268D-07A2-CAF3268AED58}"/>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379358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88FF-6D0A-07DD-1FBF-C07A4BEED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05491C-7213-78FB-419F-E6A1CC853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CC16C-7031-800A-DFBC-FBDD54867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D6728-969D-2361-5F45-779D200CFB27}"/>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6" name="Footer Placeholder 5">
            <a:extLst>
              <a:ext uri="{FF2B5EF4-FFF2-40B4-BE49-F238E27FC236}">
                <a16:creationId xmlns:a16="http://schemas.microsoft.com/office/drawing/2014/main" id="{E33B59AC-D072-D57D-8A06-E3362DEE7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A757CA-2FE6-7798-3359-14397E49F4CA}"/>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237234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5681-65C2-12E4-2C5E-576FA8216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83673-43F0-72ED-6D92-0DB4C9B79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1639AE-A8D1-7E2F-0922-43679A056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9D506-FB04-9430-658E-6FAAC6E291DF}"/>
              </a:ext>
            </a:extLst>
          </p:cNvPr>
          <p:cNvSpPr>
            <a:spLocks noGrp="1"/>
          </p:cNvSpPr>
          <p:nvPr>
            <p:ph type="dt" sz="half" idx="10"/>
          </p:nvPr>
        </p:nvSpPr>
        <p:spPr/>
        <p:txBody>
          <a:bodyPr/>
          <a:lstStyle/>
          <a:p>
            <a:fld id="{1E22A655-F22B-40C7-8FDB-181C1AB6E831}" type="datetimeFigureOut">
              <a:rPr lang="en-IN" smtClean="0"/>
              <a:t>19-09-2025</a:t>
            </a:fld>
            <a:endParaRPr lang="en-IN"/>
          </a:p>
        </p:txBody>
      </p:sp>
      <p:sp>
        <p:nvSpPr>
          <p:cNvPr id="6" name="Footer Placeholder 5">
            <a:extLst>
              <a:ext uri="{FF2B5EF4-FFF2-40B4-BE49-F238E27FC236}">
                <a16:creationId xmlns:a16="http://schemas.microsoft.com/office/drawing/2014/main" id="{9A632671-5116-D8C6-FB7E-08786AA946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0107FF-47D1-F654-5084-8245C375428D}"/>
              </a:ext>
            </a:extLst>
          </p:cNvPr>
          <p:cNvSpPr>
            <a:spLocks noGrp="1"/>
          </p:cNvSpPr>
          <p:nvPr>
            <p:ph type="sldNum" sz="quarter" idx="12"/>
          </p:nvPr>
        </p:nvSpPr>
        <p:spPr/>
        <p:txBody>
          <a:bodyPr/>
          <a:lstStyle/>
          <a:p>
            <a:fld id="{B3554348-31B4-4ADA-84B0-DE281937F78B}" type="slidenum">
              <a:rPr lang="en-IN" smtClean="0"/>
              <a:t>‹#›</a:t>
            </a:fld>
            <a:endParaRPr lang="en-IN"/>
          </a:p>
        </p:txBody>
      </p:sp>
    </p:spTree>
    <p:extLst>
      <p:ext uri="{BB962C8B-B14F-4D97-AF65-F5344CB8AC3E}">
        <p14:creationId xmlns:p14="http://schemas.microsoft.com/office/powerpoint/2010/main" val="159580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F27BD-76A4-7352-7DD5-E84FB6394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DB92A-8765-9BA7-311C-C9F5EF60F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B2FBD-B69F-6BAB-B725-62DC64BE9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2A655-F22B-40C7-8FDB-181C1AB6E831}" type="datetimeFigureOut">
              <a:rPr lang="en-IN" smtClean="0"/>
              <a:t>19-09-2025</a:t>
            </a:fld>
            <a:endParaRPr lang="en-IN"/>
          </a:p>
        </p:txBody>
      </p:sp>
      <p:sp>
        <p:nvSpPr>
          <p:cNvPr id="5" name="Footer Placeholder 4">
            <a:extLst>
              <a:ext uri="{FF2B5EF4-FFF2-40B4-BE49-F238E27FC236}">
                <a16:creationId xmlns:a16="http://schemas.microsoft.com/office/drawing/2014/main" id="{BE4B197B-8D3C-A45B-8C2E-F93C515C4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56E61E-9C53-FDE4-7CB3-972C0F889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54348-31B4-4ADA-84B0-DE281937F78B}" type="slidenum">
              <a:rPr lang="en-IN" smtClean="0"/>
              <a:t>‹#›</a:t>
            </a:fld>
            <a:endParaRPr lang="en-IN"/>
          </a:p>
        </p:txBody>
      </p:sp>
    </p:spTree>
    <p:extLst>
      <p:ext uri="{BB962C8B-B14F-4D97-AF65-F5344CB8AC3E}">
        <p14:creationId xmlns:p14="http://schemas.microsoft.com/office/powerpoint/2010/main" val="272044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27BD-A4B8-8B4B-A204-F6735BEDBA9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8244772-104F-B8AF-CB52-5678C047A65A}"/>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EF8E58E0-C9D2-F4E5-22F5-771A216B8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36C4986-4A70-BDAA-6888-E06A37696215}"/>
              </a:ext>
            </a:extLst>
          </p:cNvPr>
          <p:cNvSpPr txBox="1"/>
          <p:nvPr/>
        </p:nvSpPr>
        <p:spPr>
          <a:xfrm>
            <a:off x="3007303" y="1947484"/>
            <a:ext cx="6177394" cy="1562479"/>
          </a:xfrm>
          <a:prstGeom prst="rect">
            <a:avLst/>
          </a:prstGeom>
          <a:noFill/>
        </p:spPr>
        <p:txBody>
          <a:bodyPr wrap="square">
            <a:spAutoFit/>
          </a:bodyPr>
          <a:lstStyle/>
          <a:p>
            <a:pPr algn="l">
              <a:lnSpc>
                <a:spcPts val="3900"/>
              </a:lnSpc>
              <a:spcAft>
                <a:spcPts val="2400"/>
              </a:spcAft>
              <a:buNone/>
            </a:pPr>
            <a:r>
              <a:rPr lang="en-US" sz="2800" b="1" i="0" dirty="0">
                <a:solidFill>
                  <a:srgbClr val="FFFF00"/>
                </a:solidFill>
                <a:effectLst/>
                <a:latin typeface="sohne"/>
              </a:rPr>
              <a:t>Analyzing E-commerce Transactions: Data Cleaning, and Cohort Analysis using SQL</a:t>
            </a:r>
          </a:p>
        </p:txBody>
      </p:sp>
    </p:spTree>
    <p:extLst>
      <p:ext uri="{BB962C8B-B14F-4D97-AF65-F5344CB8AC3E}">
        <p14:creationId xmlns:p14="http://schemas.microsoft.com/office/powerpoint/2010/main" val="47738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DAC24-A2E9-8238-904F-2BBAC78D9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90695-4D13-3DB1-9124-6101F10FA2E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DB5AC3B-E7C3-93E0-86FB-E793308733AF}"/>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76714119-2868-F609-984B-DFB15A565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983EA-4231-56A3-2839-F279E6BDC37A}"/>
              </a:ext>
            </a:extLst>
          </p:cNvPr>
          <p:cNvSpPr txBox="1"/>
          <p:nvPr/>
        </p:nvSpPr>
        <p:spPr>
          <a:xfrm>
            <a:off x="127721" y="184893"/>
            <a:ext cx="11936557" cy="6370975"/>
          </a:xfrm>
          <a:prstGeom prst="rect">
            <a:avLst/>
          </a:prstGeom>
          <a:noFill/>
        </p:spPr>
        <p:txBody>
          <a:bodyPr wrap="square">
            <a:spAutoFit/>
          </a:bodyPr>
          <a:lstStyle/>
          <a:p>
            <a:r>
              <a:rPr lang="en-US" sz="2400" dirty="0">
                <a:solidFill>
                  <a:schemeClr val="bg1"/>
                </a:solidFill>
              </a:rPr>
              <a:t>SQL Queries for Analysis:</a:t>
            </a:r>
          </a:p>
          <a:p>
            <a:r>
              <a:rPr lang="en-US" sz="2400" dirty="0">
                <a:solidFill>
                  <a:schemeClr val="bg1"/>
                </a:solidFill>
              </a:rPr>
              <a:t>The central part of this project relied on writing complex SQL queries to extract and analyze relevant insights. Some of the queries that I used included:</a:t>
            </a:r>
          </a:p>
          <a:p>
            <a:endParaRPr lang="en-US" sz="2400" dirty="0">
              <a:solidFill>
                <a:schemeClr val="bg1"/>
              </a:solidFill>
            </a:endParaRPr>
          </a:p>
          <a:p>
            <a:r>
              <a:rPr lang="en-US" sz="2400" dirty="0">
                <a:solidFill>
                  <a:schemeClr val="bg1"/>
                </a:solidFill>
              </a:rPr>
              <a:t>- Cohort analysis to track customer behavior by first purchase month.</a:t>
            </a:r>
          </a:p>
          <a:p>
            <a:r>
              <a:rPr lang="en-US" sz="2400" dirty="0">
                <a:solidFill>
                  <a:schemeClr val="bg1"/>
                </a:solidFill>
              </a:rPr>
              <a:t>- Calculating the total sales for each brand and product line.</a:t>
            </a:r>
          </a:p>
          <a:p>
            <a:r>
              <a:rPr lang="en-US" sz="2400" dirty="0">
                <a:solidFill>
                  <a:schemeClr val="bg1"/>
                </a:solidFill>
              </a:rPr>
              <a:t>- Filtering and aggregating transactions by customer to understand their overall spending.</a:t>
            </a:r>
          </a:p>
          <a:p>
            <a:endParaRPr lang="en-US" sz="2400" dirty="0">
              <a:solidFill>
                <a:schemeClr val="bg1"/>
              </a:solidFill>
            </a:endParaRPr>
          </a:p>
          <a:p>
            <a:endParaRPr lang="en-US" sz="2400" dirty="0">
              <a:solidFill>
                <a:schemeClr val="bg1"/>
              </a:solidFill>
            </a:endParaRPr>
          </a:p>
          <a:p>
            <a:r>
              <a:rPr lang="en-US" sz="2400" dirty="0">
                <a:solidFill>
                  <a:schemeClr val="bg1"/>
                </a:solidFill>
              </a:rPr>
              <a:t>Cohort Calculation:</a:t>
            </a:r>
          </a:p>
          <a:p>
            <a:r>
              <a:rPr lang="en-US" sz="2400" dirty="0">
                <a:solidFill>
                  <a:schemeClr val="bg1"/>
                </a:solidFill>
              </a:rPr>
              <a:t>I calculated cohort indices by subtracting the </a:t>
            </a:r>
            <a:r>
              <a:rPr lang="en-US" sz="2400" dirty="0" err="1">
                <a:solidFill>
                  <a:schemeClr val="bg1"/>
                </a:solidFill>
              </a:rPr>
              <a:t>cohort_month</a:t>
            </a:r>
            <a:r>
              <a:rPr lang="en-US" sz="2400" dirty="0">
                <a:solidFill>
                  <a:schemeClr val="bg1"/>
                </a:solidFill>
              </a:rPr>
              <a:t> from each customer’s </a:t>
            </a:r>
            <a:r>
              <a:rPr lang="en-US" sz="2400" dirty="0" err="1">
                <a:solidFill>
                  <a:schemeClr val="bg1"/>
                </a:solidFill>
              </a:rPr>
              <a:t>transaction_month_index</a:t>
            </a:r>
            <a:r>
              <a:rPr lang="en-US" sz="2400" dirty="0">
                <a:solidFill>
                  <a:schemeClr val="bg1"/>
                </a:solidFill>
              </a:rPr>
              <a:t>, and it allowed for a time-based comparison of customer behaviors across cohorts.</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34234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BB92E-C3F8-3B31-DFC9-D66FF0C76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4AFA2-1A79-4C8C-4526-CE6A54E6E3C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8448421-374F-02D4-CB4F-738CF1D699B1}"/>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B4F864F7-6F16-23F5-A0A7-F27285431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8AAB24-2F65-7FAF-971A-DDC3D0884372}"/>
              </a:ext>
            </a:extLst>
          </p:cNvPr>
          <p:cNvSpPr txBox="1"/>
          <p:nvPr/>
        </p:nvSpPr>
        <p:spPr>
          <a:xfrm>
            <a:off x="106507" y="355655"/>
            <a:ext cx="11811866" cy="3764300"/>
          </a:xfrm>
          <a:prstGeom prst="rect">
            <a:avLst/>
          </a:prstGeom>
          <a:noFill/>
        </p:spPr>
        <p:txBody>
          <a:bodyPr wrap="square">
            <a:spAutoFit/>
          </a:bodyPr>
          <a:lstStyle/>
          <a:p>
            <a:pPr algn="l">
              <a:lnSpc>
                <a:spcPts val="2250"/>
              </a:lnSpc>
              <a:buNone/>
            </a:pPr>
            <a:r>
              <a:rPr lang="en-US" sz="2400" b="1" i="0" dirty="0">
                <a:solidFill>
                  <a:schemeClr val="bg1"/>
                </a:solidFill>
                <a:effectLst/>
                <a:latin typeface="sohne"/>
              </a:rPr>
              <a:t>Key Design Decisions and Their Rationale:</a:t>
            </a:r>
          </a:p>
          <a:p>
            <a:pPr algn="l">
              <a:lnSpc>
                <a:spcPts val="2250"/>
              </a:lnSpc>
              <a:buNone/>
            </a:pPr>
            <a:endParaRPr lang="en-US" sz="2400" b="1" i="0" dirty="0">
              <a:solidFill>
                <a:schemeClr val="bg1"/>
              </a:solidFill>
              <a:effectLst/>
              <a:latin typeface="sohne"/>
            </a:endParaRPr>
          </a:p>
          <a:p>
            <a:pPr algn="l">
              <a:lnSpc>
                <a:spcPts val="2400"/>
              </a:lnSpc>
              <a:buNone/>
            </a:pPr>
            <a:r>
              <a:rPr lang="en-US" sz="2400" b="1" i="0" dirty="0">
                <a:solidFill>
                  <a:schemeClr val="bg1"/>
                </a:solidFill>
                <a:effectLst/>
                <a:latin typeface="source-serif-pro"/>
              </a:rPr>
              <a:t>Cohort-Based Analysis</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Cohort analysis was chosen to track customers over time and to assess the effectiveness of retention strategies. This segmentation provides actionable insights into how customers engage with the business and whether they will continue making purchases after their first transaction.</a:t>
            </a: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None/>
            </a:pPr>
            <a:r>
              <a:rPr lang="en-US" sz="2400" b="1" i="0" dirty="0">
                <a:solidFill>
                  <a:schemeClr val="bg1"/>
                </a:solidFill>
                <a:effectLst/>
                <a:latin typeface="source-serif-pro"/>
              </a:rPr>
              <a:t>SQL for Data Manipulation</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SQL was used for data extraction and aggregation due to its efficiency in handling large datasets. The use of </a:t>
            </a:r>
            <a:r>
              <a:rPr lang="en-US" sz="2400" b="1" i="0" dirty="0">
                <a:solidFill>
                  <a:schemeClr val="bg1"/>
                </a:solidFill>
                <a:effectLst/>
                <a:latin typeface="source-serif-pro"/>
              </a:rPr>
              <a:t>window functions</a:t>
            </a:r>
            <a:r>
              <a:rPr lang="en-US" sz="2400" b="0" i="0" dirty="0">
                <a:solidFill>
                  <a:schemeClr val="bg1"/>
                </a:solidFill>
                <a:effectLst/>
                <a:latin typeface="source-serif-pro"/>
              </a:rPr>
              <a:t> and </a:t>
            </a:r>
            <a:r>
              <a:rPr lang="en-US" sz="2400" b="1" i="0" dirty="0">
                <a:solidFill>
                  <a:schemeClr val="bg1"/>
                </a:solidFill>
                <a:effectLst/>
                <a:latin typeface="source-serif-pro"/>
              </a:rPr>
              <a:t>grouping</a:t>
            </a:r>
            <a:r>
              <a:rPr lang="en-US" sz="2400" b="0" i="0" dirty="0">
                <a:solidFill>
                  <a:schemeClr val="bg1"/>
                </a:solidFill>
                <a:effectLst/>
                <a:latin typeface="source-serif-pro"/>
              </a:rPr>
              <a:t> allowed me for precise calculations and better handling of the data’s complexities.</a:t>
            </a:r>
          </a:p>
        </p:txBody>
      </p:sp>
      <p:pic>
        <p:nvPicPr>
          <p:cNvPr id="6146" name="Picture 2">
            <a:extLst>
              <a:ext uri="{FF2B5EF4-FFF2-40B4-BE49-F238E27FC236}">
                <a16:creationId xmlns:a16="http://schemas.microsoft.com/office/drawing/2014/main" id="{76E6BFC2-C3E1-D54D-7252-1641C8A6D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 y="4097009"/>
            <a:ext cx="6314210" cy="261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0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ED3BE-7628-5DB1-7355-556620317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9C998-20E8-6877-F9D1-3D968B1C3E7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E0EC7CE-4F0A-EED3-0494-C81B9A18CC55}"/>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C005E35C-8208-AD5C-7346-743D75D06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00BF6B-5535-8448-D2DA-B8030005680E}"/>
              </a:ext>
            </a:extLst>
          </p:cNvPr>
          <p:cNvSpPr txBox="1"/>
          <p:nvPr/>
        </p:nvSpPr>
        <p:spPr>
          <a:xfrm>
            <a:off x="168853" y="212104"/>
            <a:ext cx="11770302" cy="1569660"/>
          </a:xfrm>
          <a:prstGeom prst="rect">
            <a:avLst/>
          </a:prstGeom>
          <a:noFill/>
        </p:spPr>
        <p:txBody>
          <a:bodyPr wrap="square">
            <a:spAutoFit/>
          </a:bodyPr>
          <a:lstStyle/>
          <a:p>
            <a:r>
              <a:rPr lang="en-US" sz="2400" dirty="0">
                <a:solidFill>
                  <a:schemeClr val="bg1"/>
                </a:solidFill>
              </a:rPr>
              <a:t>Profit Margin Focus:</a:t>
            </a:r>
          </a:p>
          <a:p>
            <a:endParaRPr lang="en-US" sz="2400" dirty="0">
              <a:solidFill>
                <a:schemeClr val="bg1"/>
              </a:solidFill>
            </a:endParaRPr>
          </a:p>
          <a:p>
            <a:r>
              <a:rPr lang="en-US" sz="2400" dirty="0">
                <a:solidFill>
                  <a:schemeClr val="bg1"/>
                </a:solidFill>
              </a:rPr>
              <a:t>The analysis focused on identifying products with high profit margins. This is an important aspect for businesses looking to optimize their product offering and pricing strategies.</a:t>
            </a:r>
            <a:endParaRPr lang="en-IN" sz="2400" dirty="0">
              <a:solidFill>
                <a:schemeClr val="bg1"/>
              </a:solidFill>
            </a:endParaRPr>
          </a:p>
        </p:txBody>
      </p:sp>
      <p:pic>
        <p:nvPicPr>
          <p:cNvPr id="7170" name="Picture 2">
            <a:extLst>
              <a:ext uri="{FF2B5EF4-FFF2-40B4-BE49-F238E27FC236}">
                <a16:creationId xmlns:a16="http://schemas.microsoft.com/office/drawing/2014/main" id="{392468B1-8B0B-03C7-72D8-4D12D8C10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45" y="1931750"/>
            <a:ext cx="6438900" cy="468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9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83F4E-E6F8-F37E-7DD6-9B094F1C0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AF133-6C40-0669-109D-4AC4512526D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C5D37CD-6E7B-4A95-4FB7-C532E9E56EED}"/>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73BFB077-A000-686D-2705-F3A1A0A4B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EBB7C6-EE0C-0C7A-EC9C-B3CB4AE14365}"/>
              </a:ext>
            </a:extLst>
          </p:cNvPr>
          <p:cNvSpPr txBox="1"/>
          <p:nvPr/>
        </p:nvSpPr>
        <p:spPr>
          <a:xfrm>
            <a:off x="168852" y="427601"/>
            <a:ext cx="11676784" cy="5610960"/>
          </a:xfrm>
          <a:prstGeom prst="rect">
            <a:avLst/>
          </a:prstGeom>
          <a:noFill/>
        </p:spPr>
        <p:txBody>
          <a:bodyPr wrap="square">
            <a:spAutoFit/>
          </a:bodyPr>
          <a:lstStyle/>
          <a:p>
            <a:pPr algn="l">
              <a:lnSpc>
                <a:spcPts val="2400"/>
              </a:lnSpc>
              <a:buNone/>
            </a:pPr>
            <a:r>
              <a:rPr lang="en-US" sz="2400" b="1" i="0" dirty="0">
                <a:solidFill>
                  <a:schemeClr val="bg1"/>
                </a:solidFill>
                <a:effectLst/>
                <a:latin typeface="source-serif-pro"/>
              </a:rPr>
              <a:t>Revenue Contribution</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I also calculated the revenue contribution percentage for product lines, and it helped me to highlight the most profitable product categories. This insight is important for making data-driven decisions regarding inventory management and marketing investments.</a:t>
            </a:r>
          </a:p>
          <a:p>
            <a:pPr algn="l">
              <a:lnSpc>
                <a:spcPts val="2400"/>
              </a:lnSpc>
            </a:pPr>
            <a:endParaRPr lang="en-US" sz="2400" b="0" i="0" dirty="0">
              <a:solidFill>
                <a:schemeClr val="bg1"/>
              </a:solidFill>
              <a:effectLst/>
              <a:latin typeface="source-serif-pro"/>
            </a:endParaRPr>
          </a:p>
          <a:p>
            <a:pPr algn="l">
              <a:lnSpc>
                <a:spcPts val="2250"/>
              </a:lnSpc>
              <a:buNone/>
            </a:pPr>
            <a:r>
              <a:rPr lang="en-US" sz="2400" b="1" i="0" dirty="0">
                <a:solidFill>
                  <a:schemeClr val="bg1"/>
                </a:solidFill>
                <a:effectLst/>
                <a:latin typeface="sohne"/>
              </a:rPr>
              <a:t>My Role and Contributions:</a:t>
            </a:r>
          </a:p>
          <a:p>
            <a:pPr algn="l">
              <a:lnSpc>
                <a:spcPts val="2250"/>
              </a:lnSpc>
              <a:buNone/>
            </a:pPr>
            <a:endParaRPr lang="en-US" sz="2400" b="1" i="0" dirty="0">
              <a:solidFill>
                <a:schemeClr val="bg1"/>
              </a:solidFill>
              <a:effectLst/>
              <a:latin typeface="sohne"/>
            </a:endParaRPr>
          </a:p>
          <a:p>
            <a:pPr algn="l">
              <a:lnSpc>
                <a:spcPts val="2400"/>
              </a:lnSpc>
              <a:buNone/>
            </a:pPr>
            <a:r>
              <a:rPr lang="en-US" sz="2400" b="0" i="0" dirty="0">
                <a:solidFill>
                  <a:schemeClr val="bg1"/>
                </a:solidFill>
                <a:effectLst/>
                <a:latin typeface="source-serif-pro"/>
              </a:rPr>
              <a:t>In this project, I was responsible for the entire data analysis pipeline, which included:</a:t>
            </a:r>
            <a:endParaRPr lang="en-US" sz="2400" dirty="0">
              <a:solidFill>
                <a:schemeClr val="bg1"/>
              </a:solidFill>
              <a:latin typeface="source-serif-pro"/>
            </a:endParaRPr>
          </a:p>
          <a:p>
            <a:pPr algn="l">
              <a:lnSpc>
                <a:spcPts val="2400"/>
              </a:lnSpc>
              <a:buNone/>
            </a:pPr>
            <a:endParaRPr lang="en-US" sz="2400" b="0" i="0" dirty="0">
              <a:solidFill>
                <a:schemeClr val="bg1"/>
              </a:solidFill>
              <a:effectLst/>
              <a:latin typeface="source-serif-pro"/>
            </a:endParaRPr>
          </a:p>
          <a:p>
            <a:pPr algn="l">
              <a:lnSpc>
                <a:spcPts val="2400"/>
              </a:lnSpc>
              <a:buFont typeface="Arial" panose="020B0604020202020204" pitchFamily="34" charset="0"/>
              <a:buChar char="•"/>
            </a:pPr>
            <a:r>
              <a:rPr lang="en-US" sz="2400" b="1" i="0" dirty="0">
                <a:solidFill>
                  <a:schemeClr val="bg1"/>
                </a:solidFill>
                <a:effectLst/>
                <a:latin typeface="source-serif-pro"/>
              </a:rPr>
              <a:t>Data collection and cleaning</a:t>
            </a:r>
            <a:r>
              <a:rPr lang="en-US" sz="2400" b="0" i="0" dirty="0">
                <a:solidFill>
                  <a:schemeClr val="bg1"/>
                </a:solidFill>
                <a:effectLst/>
                <a:latin typeface="source-serif-pro"/>
              </a:rPr>
              <a:t>: I ensured that the dataset was clean and ready for analysis.</a:t>
            </a: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Font typeface="Arial" panose="020B0604020202020204" pitchFamily="34" charset="0"/>
              <a:buChar char="•"/>
            </a:pPr>
            <a:r>
              <a:rPr lang="en-US" sz="2400" b="1" i="0" dirty="0">
                <a:solidFill>
                  <a:schemeClr val="bg1"/>
                </a:solidFill>
                <a:effectLst/>
                <a:latin typeface="source-serif-pro"/>
              </a:rPr>
              <a:t>SQL query development</a:t>
            </a:r>
            <a:r>
              <a:rPr lang="en-US" sz="2400" b="0" i="0" dirty="0">
                <a:solidFill>
                  <a:schemeClr val="bg1"/>
                </a:solidFill>
                <a:effectLst/>
                <a:latin typeface="source-serif-pro"/>
              </a:rPr>
              <a:t>: I wrote complex SQL queries to extract key insights, such as cohort behavior, customer spending patterns, and product performance.</a:t>
            </a:r>
            <a:endParaRPr lang="en-US" sz="2400" dirty="0">
              <a:solidFill>
                <a:schemeClr val="bg1"/>
              </a:solidFill>
              <a:latin typeface="source-serif-pro"/>
            </a:endParaRP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Font typeface="Arial" panose="020B0604020202020204" pitchFamily="34" charset="0"/>
              <a:buChar char="•"/>
            </a:pPr>
            <a:r>
              <a:rPr lang="en-US" sz="2400" b="1" i="0" dirty="0">
                <a:solidFill>
                  <a:schemeClr val="bg1"/>
                </a:solidFill>
                <a:effectLst/>
                <a:latin typeface="source-serif-pro"/>
              </a:rPr>
              <a:t>Cohort analysis implementation</a:t>
            </a:r>
            <a:r>
              <a:rPr lang="en-US" sz="2400" b="0" i="0" dirty="0">
                <a:solidFill>
                  <a:schemeClr val="bg1"/>
                </a:solidFill>
                <a:effectLst/>
                <a:latin typeface="source-serif-pro"/>
              </a:rPr>
              <a:t>: I implemented the cohort analysis to track customer retention and analyze transaction behavior.</a:t>
            </a: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Font typeface="Arial" panose="020B0604020202020204" pitchFamily="34" charset="0"/>
              <a:buChar char="•"/>
            </a:pPr>
            <a:r>
              <a:rPr lang="en-US" sz="2400" b="1" i="0" dirty="0">
                <a:solidFill>
                  <a:schemeClr val="bg1"/>
                </a:solidFill>
                <a:effectLst/>
                <a:latin typeface="source-serif-pro"/>
              </a:rPr>
              <a:t>Data visualization</a:t>
            </a:r>
            <a:r>
              <a:rPr lang="en-US" sz="2400" b="0" i="0" dirty="0">
                <a:solidFill>
                  <a:schemeClr val="bg1"/>
                </a:solidFill>
                <a:effectLst/>
                <a:latin typeface="source-serif-pro"/>
              </a:rPr>
              <a:t>: I created various visualizations to present the results effectively.</a:t>
            </a:r>
          </a:p>
        </p:txBody>
      </p:sp>
    </p:spTree>
    <p:extLst>
      <p:ext uri="{BB962C8B-B14F-4D97-AF65-F5344CB8AC3E}">
        <p14:creationId xmlns:p14="http://schemas.microsoft.com/office/powerpoint/2010/main" val="293639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A22CC-6BF2-8979-C3A8-7E44D4320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33C74-E5F1-076D-AD49-4A9760348BA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AC22CA-BA3F-8639-6169-F69D79C23DDA}"/>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601F2AF2-58C5-F992-DF9F-1FE55C7B3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9841C1-D695-264B-1DB4-124516992021}"/>
              </a:ext>
            </a:extLst>
          </p:cNvPr>
          <p:cNvSpPr txBox="1"/>
          <p:nvPr/>
        </p:nvSpPr>
        <p:spPr>
          <a:xfrm>
            <a:off x="1" y="62688"/>
            <a:ext cx="12191999" cy="6124754"/>
          </a:xfrm>
          <a:prstGeom prst="rect">
            <a:avLst/>
          </a:prstGeom>
          <a:noFill/>
        </p:spPr>
        <p:txBody>
          <a:bodyPr wrap="square">
            <a:spAutoFit/>
          </a:bodyPr>
          <a:lstStyle/>
          <a:p>
            <a:r>
              <a:rPr lang="en-US" sz="2800" dirty="0">
                <a:solidFill>
                  <a:schemeClr val="bg1"/>
                </a:solidFill>
              </a:rPr>
              <a:t>Profit Margin Focus:</a:t>
            </a:r>
          </a:p>
          <a:p>
            <a:r>
              <a:rPr lang="en-US" sz="2800" dirty="0">
                <a:solidFill>
                  <a:schemeClr val="bg1"/>
                </a:solidFill>
              </a:rPr>
              <a:t>The analysis focused on identifying products with high profit margins. This is an important aspect for businesses looking to optimize their product offering and pricing strategies.</a:t>
            </a:r>
          </a:p>
          <a:p>
            <a:endParaRPr lang="en-US" sz="2800" dirty="0">
              <a:solidFill>
                <a:schemeClr val="bg1"/>
              </a:solidFill>
            </a:endParaRPr>
          </a:p>
          <a:p>
            <a:r>
              <a:rPr lang="en-US" sz="2800" dirty="0">
                <a:solidFill>
                  <a:schemeClr val="bg1"/>
                </a:solidFill>
              </a:rPr>
              <a:t>Reporting: </a:t>
            </a:r>
          </a:p>
          <a:p>
            <a:r>
              <a:rPr lang="en-US" sz="2800" dirty="0">
                <a:solidFill>
                  <a:schemeClr val="bg1"/>
                </a:solidFill>
              </a:rPr>
              <a:t>I collected the findings into actionable insights for the business stakeholders.</a:t>
            </a:r>
          </a:p>
          <a:p>
            <a:endParaRPr lang="en-US" sz="2800" dirty="0">
              <a:solidFill>
                <a:schemeClr val="bg1"/>
              </a:solidFill>
            </a:endParaRPr>
          </a:p>
          <a:p>
            <a:r>
              <a:rPr lang="en-US" sz="2800" dirty="0">
                <a:solidFill>
                  <a:schemeClr val="bg1"/>
                </a:solidFill>
              </a:rPr>
              <a:t>Technical Challenges and Solutions:</a:t>
            </a:r>
          </a:p>
          <a:p>
            <a:r>
              <a:rPr lang="en-US" sz="2800" dirty="0">
                <a:solidFill>
                  <a:schemeClr val="bg1"/>
                </a:solidFill>
              </a:rPr>
              <a:t>Handling Missing Data:</a:t>
            </a:r>
          </a:p>
          <a:p>
            <a:r>
              <a:rPr lang="en-US" sz="2800" dirty="0">
                <a:solidFill>
                  <a:schemeClr val="bg1"/>
                </a:solidFill>
              </a:rPr>
              <a:t>Challenge: The dataset contained some missing values which could affect the accuracy of the analysis.</a:t>
            </a:r>
          </a:p>
          <a:p>
            <a:r>
              <a:rPr lang="en-US" sz="2800" dirty="0">
                <a:solidFill>
                  <a:schemeClr val="bg1"/>
                </a:solidFill>
              </a:rPr>
              <a:t>Solution: I applied data imputation methods where necessary and removed rows with excessive missing data to ensure clean results.</a:t>
            </a:r>
            <a:endParaRPr lang="en-IN" sz="2800" dirty="0">
              <a:solidFill>
                <a:schemeClr val="bg1"/>
              </a:solidFill>
            </a:endParaRPr>
          </a:p>
        </p:txBody>
      </p:sp>
    </p:spTree>
    <p:extLst>
      <p:ext uri="{BB962C8B-B14F-4D97-AF65-F5344CB8AC3E}">
        <p14:creationId xmlns:p14="http://schemas.microsoft.com/office/powerpoint/2010/main" val="273174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9946D-663C-8057-503F-911F58CAE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25D70-452F-C65E-12AB-F330B824A63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E3C5167-E5B7-E718-393C-CDA6627DF46B}"/>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5A423B59-1F4A-05A6-9FBD-5FA0C40D5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DC7694-FA24-4B9F-4129-C0904FE6A78A}"/>
              </a:ext>
            </a:extLst>
          </p:cNvPr>
          <p:cNvSpPr txBox="1"/>
          <p:nvPr/>
        </p:nvSpPr>
        <p:spPr>
          <a:xfrm>
            <a:off x="85725" y="322039"/>
            <a:ext cx="12106273" cy="2264594"/>
          </a:xfrm>
          <a:prstGeom prst="rect">
            <a:avLst/>
          </a:prstGeom>
          <a:noFill/>
        </p:spPr>
        <p:txBody>
          <a:bodyPr wrap="square">
            <a:spAutoFit/>
          </a:bodyPr>
          <a:lstStyle/>
          <a:p>
            <a:pPr algn="l">
              <a:lnSpc>
                <a:spcPts val="2400"/>
              </a:lnSpc>
              <a:buNone/>
            </a:pPr>
            <a:r>
              <a:rPr lang="en-US" sz="2800" b="1" i="0" dirty="0">
                <a:solidFill>
                  <a:schemeClr val="bg1"/>
                </a:solidFill>
                <a:effectLst/>
                <a:latin typeface="source-serif-pro"/>
              </a:rPr>
              <a:t>Data Aggregation</a:t>
            </a:r>
            <a:r>
              <a:rPr lang="en-US" sz="2800" b="0" i="0" dirty="0">
                <a:solidFill>
                  <a:schemeClr val="bg1"/>
                </a:solidFill>
                <a:effectLst/>
                <a:latin typeface="source-serif-pro"/>
              </a:rPr>
              <a:t>:</a:t>
            </a:r>
          </a:p>
          <a:p>
            <a:pPr algn="l">
              <a:lnSpc>
                <a:spcPts val="2400"/>
              </a:lnSpc>
              <a:buNone/>
            </a:pPr>
            <a:endParaRPr lang="en-US" sz="2800" b="0" i="0" dirty="0">
              <a:solidFill>
                <a:schemeClr val="bg1"/>
              </a:solidFill>
              <a:effectLst/>
              <a:latin typeface="source-serif-pro"/>
            </a:endParaRPr>
          </a:p>
          <a:p>
            <a:pPr algn="l">
              <a:lnSpc>
                <a:spcPts val="2400"/>
              </a:lnSpc>
              <a:buFont typeface="Arial" panose="020B0604020202020204" pitchFamily="34" charset="0"/>
              <a:buChar char="•"/>
            </a:pPr>
            <a:r>
              <a:rPr lang="en-US" sz="2800" b="1" i="0" dirty="0">
                <a:solidFill>
                  <a:schemeClr val="bg1"/>
                </a:solidFill>
                <a:effectLst/>
                <a:latin typeface="source-serif-pro"/>
              </a:rPr>
              <a:t>Challenge</a:t>
            </a:r>
            <a:r>
              <a:rPr lang="en-US" sz="2800" b="0" i="0" dirty="0">
                <a:solidFill>
                  <a:schemeClr val="bg1"/>
                </a:solidFill>
                <a:effectLst/>
                <a:latin typeface="source-serif-pro"/>
              </a:rPr>
              <a:t>: Aggregating the data by various customer and product attributes required careful handling of time-series data and cohort-based indices.</a:t>
            </a:r>
          </a:p>
          <a:p>
            <a:pPr algn="l">
              <a:lnSpc>
                <a:spcPts val="2400"/>
              </a:lnSpc>
            </a:pPr>
            <a:endParaRPr lang="en-US" sz="2800" b="0" i="0" dirty="0">
              <a:solidFill>
                <a:schemeClr val="bg1"/>
              </a:solidFill>
              <a:effectLst/>
              <a:latin typeface="source-serif-pro"/>
            </a:endParaRPr>
          </a:p>
          <a:p>
            <a:pPr algn="l">
              <a:lnSpc>
                <a:spcPts val="2400"/>
              </a:lnSpc>
              <a:buFont typeface="Arial" panose="020B0604020202020204" pitchFamily="34" charset="0"/>
              <a:buChar char="•"/>
            </a:pPr>
            <a:r>
              <a:rPr lang="en-US" sz="2800" b="1" i="0" dirty="0">
                <a:solidFill>
                  <a:schemeClr val="bg1"/>
                </a:solidFill>
                <a:effectLst/>
                <a:latin typeface="source-serif-pro"/>
              </a:rPr>
              <a:t>Solution</a:t>
            </a:r>
            <a:r>
              <a:rPr lang="en-US" sz="2800" b="0" i="0" dirty="0">
                <a:solidFill>
                  <a:schemeClr val="bg1"/>
                </a:solidFill>
                <a:effectLst/>
                <a:latin typeface="source-serif-pro"/>
              </a:rPr>
              <a:t>: I designed efficient aggregation steps and used </a:t>
            </a:r>
            <a:r>
              <a:rPr lang="en-US" sz="2800" b="1" i="0" dirty="0">
                <a:solidFill>
                  <a:schemeClr val="bg1"/>
                </a:solidFill>
                <a:effectLst/>
                <a:latin typeface="source-serif-pro"/>
              </a:rPr>
              <a:t>group by</a:t>
            </a:r>
            <a:r>
              <a:rPr lang="en-US" sz="2800" b="0" i="0" dirty="0">
                <a:solidFill>
                  <a:schemeClr val="bg1"/>
                </a:solidFill>
                <a:effectLst/>
                <a:latin typeface="source-serif-pro"/>
              </a:rPr>
              <a:t> and </a:t>
            </a:r>
            <a:r>
              <a:rPr lang="en-US" sz="2800" b="1" i="0" dirty="0">
                <a:solidFill>
                  <a:schemeClr val="bg1"/>
                </a:solidFill>
                <a:effectLst/>
                <a:latin typeface="source-serif-pro"/>
              </a:rPr>
              <a:t>having clauses</a:t>
            </a:r>
            <a:r>
              <a:rPr lang="en-US" sz="2800" b="0" i="0" dirty="0">
                <a:solidFill>
                  <a:schemeClr val="bg1"/>
                </a:solidFill>
                <a:effectLst/>
                <a:latin typeface="source-serif-pro"/>
              </a:rPr>
              <a:t> to ensure that the final dataset was accurate and meaningful.</a:t>
            </a:r>
          </a:p>
        </p:txBody>
      </p:sp>
      <p:pic>
        <p:nvPicPr>
          <p:cNvPr id="8194" name="Picture 2">
            <a:extLst>
              <a:ext uri="{FF2B5EF4-FFF2-40B4-BE49-F238E27FC236}">
                <a16:creationId xmlns:a16="http://schemas.microsoft.com/office/drawing/2014/main" id="{253CAE61-55AA-EF69-3288-BDF389F9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3" y="2678707"/>
            <a:ext cx="11225645" cy="283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23531-6A63-ECFA-661F-B61C243BD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AD5E3-431C-F71B-931F-CF7CFCF00D3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F6992A1-507B-CE0F-0743-8F0E1C3757F8}"/>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EF58FD3C-AB24-1B88-3DB9-FBB289DCB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D03FF5-43C9-E5B0-5642-F6B21FAC4387}"/>
              </a:ext>
            </a:extLst>
          </p:cNvPr>
          <p:cNvSpPr txBox="1"/>
          <p:nvPr/>
        </p:nvSpPr>
        <p:spPr>
          <a:xfrm>
            <a:off x="89622" y="51569"/>
            <a:ext cx="12012755" cy="2264594"/>
          </a:xfrm>
          <a:prstGeom prst="rect">
            <a:avLst/>
          </a:prstGeom>
          <a:noFill/>
        </p:spPr>
        <p:txBody>
          <a:bodyPr wrap="square">
            <a:spAutoFit/>
          </a:bodyPr>
          <a:lstStyle/>
          <a:p>
            <a:pPr algn="l">
              <a:lnSpc>
                <a:spcPts val="2400"/>
              </a:lnSpc>
              <a:buNone/>
            </a:pPr>
            <a:r>
              <a:rPr lang="en-US" sz="2800" b="1" i="0" dirty="0">
                <a:solidFill>
                  <a:schemeClr val="bg1"/>
                </a:solidFill>
                <a:effectLst/>
                <a:latin typeface="source-serif-pro"/>
              </a:rPr>
              <a:t>Complex SQL Queries</a:t>
            </a:r>
            <a:r>
              <a:rPr lang="en-US" sz="2800" b="0" i="0" dirty="0">
                <a:solidFill>
                  <a:schemeClr val="bg1"/>
                </a:solidFill>
                <a:effectLst/>
                <a:latin typeface="source-serif-pro"/>
              </a:rPr>
              <a:t>:</a:t>
            </a:r>
          </a:p>
          <a:p>
            <a:pPr algn="l">
              <a:lnSpc>
                <a:spcPts val="2400"/>
              </a:lnSpc>
              <a:buNone/>
            </a:pPr>
            <a:endParaRPr lang="en-US" sz="2800" b="0" i="0" dirty="0">
              <a:solidFill>
                <a:schemeClr val="bg1"/>
              </a:solidFill>
              <a:effectLst/>
              <a:latin typeface="source-serif-pro"/>
            </a:endParaRPr>
          </a:p>
          <a:p>
            <a:pPr algn="l">
              <a:lnSpc>
                <a:spcPts val="2400"/>
              </a:lnSpc>
              <a:buFont typeface="Arial" panose="020B0604020202020204" pitchFamily="34" charset="0"/>
              <a:buChar char="•"/>
            </a:pPr>
            <a:r>
              <a:rPr lang="en-US" sz="2800" b="1" i="0" dirty="0">
                <a:solidFill>
                  <a:schemeClr val="bg1"/>
                </a:solidFill>
                <a:effectLst/>
                <a:latin typeface="source-serif-pro"/>
              </a:rPr>
              <a:t>Challenge</a:t>
            </a:r>
            <a:r>
              <a:rPr lang="en-US" sz="2800" b="0" i="0" dirty="0">
                <a:solidFill>
                  <a:schemeClr val="bg1"/>
                </a:solidFill>
                <a:effectLst/>
                <a:latin typeface="source-serif-pro"/>
              </a:rPr>
              <a:t>: Writing SQL queries for cohort analysis and aggregating large datasets was complex.</a:t>
            </a:r>
          </a:p>
          <a:p>
            <a:pPr algn="l">
              <a:lnSpc>
                <a:spcPts val="2400"/>
              </a:lnSpc>
              <a:buFont typeface="Arial" panose="020B0604020202020204" pitchFamily="34" charset="0"/>
              <a:buChar char="•"/>
            </a:pPr>
            <a:endParaRPr lang="en-US" sz="2800" b="0" i="0" dirty="0">
              <a:solidFill>
                <a:schemeClr val="bg1"/>
              </a:solidFill>
              <a:effectLst/>
              <a:latin typeface="source-serif-pro"/>
            </a:endParaRPr>
          </a:p>
          <a:p>
            <a:pPr algn="l">
              <a:lnSpc>
                <a:spcPts val="2400"/>
              </a:lnSpc>
              <a:buFont typeface="Arial" panose="020B0604020202020204" pitchFamily="34" charset="0"/>
              <a:buChar char="•"/>
            </a:pPr>
            <a:r>
              <a:rPr lang="en-US" sz="2800" b="1" i="0" dirty="0">
                <a:solidFill>
                  <a:schemeClr val="bg1"/>
                </a:solidFill>
                <a:effectLst/>
                <a:latin typeface="source-serif-pro"/>
              </a:rPr>
              <a:t>Solution</a:t>
            </a:r>
            <a:r>
              <a:rPr lang="en-US" sz="2800" b="0" i="0" dirty="0">
                <a:solidFill>
                  <a:schemeClr val="bg1"/>
                </a:solidFill>
                <a:effectLst/>
                <a:latin typeface="source-serif-pro"/>
              </a:rPr>
              <a:t>: I divided the queries into smaller subqueries and used </a:t>
            </a:r>
            <a:r>
              <a:rPr lang="en-US" sz="2800" b="1" i="0" dirty="0">
                <a:solidFill>
                  <a:schemeClr val="bg1"/>
                </a:solidFill>
                <a:effectLst/>
                <a:latin typeface="source-serif-pro"/>
              </a:rPr>
              <a:t>window functions</a:t>
            </a:r>
            <a:r>
              <a:rPr lang="en-US" sz="2800" b="0" i="0" dirty="0">
                <a:solidFill>
                  <a:schemeClr val="bg1"/>
                </a:solidFill>
                <a:effectLst/>
                <a:latin typeface="source-serif-pro"/>
              </a:rPr>
              <a:t> and </a:t>
            </a:r>
            <a:r>
              <a:rPr lang="en-US" sz="2800" b="1" i="0" dirty="0">
                <a:solidFill>
                  <a:schemeClr val="bg1"/>
                </a:solidFill>
                <a:effectLst/>
                <a:latin typeface="source-serif-pro"/>
              </a:rPr>
              <a:t>joins</a:t>
            </a:r>
            <a:r>
              <a:rPr lang="en-US" sz="2800" b="0" i="0" dirty="0">
                <a:solidFill>
                  <a:schemeClr val="bg1"/>
                </a:solidFill>
                <a:effectLst/>
                <a:latin typeface="source-serif-pro"/>
              </a:rPr>
              <a:t> effectively to get the necessary results.</a:t>
            </a:r>
          </a:p>
        </p:txBody>
      </p:sp>
    </p:spTree>
    <p:extLst>
      <p:ext uri="{BB962C8B-B14F-4D97-AF65-F5344CB8AC3E}">
        <p14:creationId xmlns:p14="http://schemas.microsoft.com/office/powerpoint/2010/main" val="423945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59FA0-E215-F476-E313-BC699D4FB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BCC9E-B3D6-0852-D892-30A2C6E734C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7E2BCA9-58AB-11BE-5C39-82DF2E525987}"/>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67BD255A-EADE-D197-994B-36057A81E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3F5958-F20D-0EA7-AE76-3DCCCB32CBB9}"/>
              </a:ext>
            </a:extLst>
          </p:cNvPr>
          <p:cNvSpPr txBox="1"/>
          <p:nvPr/>
        </p:nvSpPr>
        <p:spPr>
          <a:xfrm>
            <a:off x="53254" y="107215"/>
            <a:ext cx="12085492" cy="3456524"/>
          </a:xfrm>
          <a:prstGeom prst="rect">
            <a:avLst/>
          </a:prstGeom>
          <a:noFill/>
        </p:spPr>
        <p:txBody>
          <a:bodyPr wrap="square">
            <a:spAutoFit/>
          </a:bodyPr>
          <a:lstStyle/>
          <a:p>
            <a:pPr algn="l">
              <a:lnSpc>
                <a:spcPts val="2250"/>
              </a:lnSpc>
              <a:buNone/>
            </a:pPr>
            <a:r>
              <a:rPr lang="en-US" sz="2400" b="1" i="0" dirty="0">
                <a:solidFill>
                  <a:schemeClr val="bg1"/>
                </a:solidFill>
                <a:effectLst/>
                <a:latin typeface="sohne"/>
              </a:rPr>
              <a:t>Results and Impact:</a:t>
            </a:r>
          </a:p>
          <a:p>
            <a:pPr algn="l">
              <a:lnSpc>
                <a:spcPts val="2250"/>
              </a:lnSpc>
              <a:buNone/>
            </a:pPr>
            <a:endParaRPr lang="en-US" sz="2400" b="1" i="0" dirty="0">
              <a:solidFill>
                <a:schemeClr val="bg1"/>
              </a:solidFill>
              <a:effectLst/>
              <a:latin typeface="sohne"/>
            </a:endParaRPr>
          </a:p>
          <a:p>
            <a:pPr algn="l">
              <a:lnSpc>
                <a:spcPts val="2400"/>
              </a:lnSpc>
              <a:buNone/>
            </a:pPr>
            <a:r>
              <a:rPr lang="en-US" sz="2400" b="0" i="0" dirty="0">
                <a:solidFill>
                  <a:schemeClr val="bg1"/>
                </a:solidFill>
                <a:effectLst/>
                <a:latin typeface="source-serif-pro"/>
              </a:rPr>
              <a:t>The cohort analysis provided valuable insights into customer behavior, and highlighted retention rates and purchasing patterns across different product lines. </a:t>
            </a:r>
          </a:p>
          <a:p>
            <a:pPr algn="l">
              <a:lnSpc>
                <a:spcPts val="2400"/>
              </a:lnSpc>
              <a:buNone/>
            </a:pPr>
            <a:endParaRPr lang="en-US" sz="2400" dirty="0">
              <a:solidFill>
                <a:schemeClr val="bg1"/>
              </a:solidFill>
              <a:latin typeface="source-serif-pro"/>
            </a:endParaRPr>
          </a:p>
          <a:p>
            <a:pPr algn="l">
              <a:lnSpc>
                <a:spcPts val="2400"/>
              </a:lnSpc>
              <a:buNone/>
            </a:pPr>
            <a:r>
              <a:rPr lang="en-US" sz="2400" b="0" i="0" dirty="0">
                <a:solidFill>
                  <a:schemeClr val="bg1"/>
                </a:solidFill>
                <a:effectLst/>
                <a:latin typeface="source-serif-pro"/>
              </a:rPr>
              <a:t>By identifying the top-performing products and analyzing their revenue contributions, the business was able to:</a:t>
            </a:r>
          </a:p>
          <a:p>
            <a:pPr algn="l">
              <a:lnSpc>
                <a:spcPts val="2400"/>
              </a:lnSpc>
              <a:buNone/>
            </a:pPr>
            <a:endParaRPr lang="en-US" sz="2400" b="0" i="0" dirty="0">
              <a:solidFill>
                <a:schemeClr val="bg1"/>
              </a:solidFill>
              <a:effectLst/>
              <a:latin typeface="source-serif-pro"/>
            </a:endParaRPr>
          </a:p>
          <a:p>
            <a:pPr algn="l">
              <a:lnSpc>
                <a:spcPts val="2400"/>
              </a:lnSpc>
              <a:buFont typeface="Arial" panose="020B0604020202020204" pitchFamily="34" charset="0"/>
              <a:buChar char="•"/>
            </a:pPr>
            <a:r>
              <a:rPr lang="en-US" sz="2400" b="0" i="0" dirty="0">
                <a:solidFill>
                  <a:schemeClr val="bg1"/>
                </a:solidFill>
                <a:effectLst/>
                <a:latin typeface="source-serif-pro"/>
              </a:rPr>
              <a:t>Optimize inventory and marketing strategies for the most profitable product lines.</a:t>
            </a:r>
          </a:p>
          <a:p>
            <a:pPr algn="l">
              <a:lnSpc>
                <a:spcPts val="2400"/>
              </a:lnSpc>
              <a:buFont typeface="Arial" panose="020B0604020202020204" pitchFamily="34" charset="0"/>
              <a:buChar char="•"/>
            </a:pPr>
            <a:r>
              <a:rPr lang="en-US" sz="2400" b="0" i="0" dirty="0">
                <a:solidFill>
                  <a:schemeClr val="bg1"/>
                </a:solidFill>
                <a:effectLst/>
                <a:latin typeface="source-serif-pro"/>
              </a:rPr>
              <a:t>Understand customer purchasing behaviors, which led to more personalized marketing efforts.</a:t>
            </a:r>
          </a:p>
          <a:p>
            <a:pPr algn="l">
              <a:lnSpc>
                <a:spcPts val="2400"/>
              </a:lnSpc>
              <a:buFont typeface="Arial" panose="020B0604020202020204" pitchFamily="34" charset="0"/>
              <a:buChar char="•"/>
            </a:pPr>
            <a:r>
              <a:rPr lang="en-US" sz="2400" b="0" i="0" dirty="0">
                <a:solidFill>
                  <a:schemeClr val="bg1"/>
                </a:solidFill>
                <a:effectLst/>
                <a:latin typeface="source-serif-pro"/>
              </a:rPr>
              <a:t>Make data-driven decisions to enhance customer retention.</a:t>
            </a:r>
          </a:p>
        </p:txBody>
      </p:sp>
    </p:spTree>
    <p:extLst>
      <p:ext uri="{BB962C8B-B14F-4D97-AF65-F5344CB8AC3E}">
        <p14:creationId xmlns:p14="http://schemas.microsoft.com/office/powerpoint/2010/main" val="313843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2833-D891-83AA-A6C8-FBEFD0F03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91B0E-C58C-6D7F-878D-3E84D7D5886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B3BDBB9-B60B-F7D4-EFD6-1F5F3D57B7AE}"/>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FCA81BEF-964F-3313-5783-4D46DE71E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D5D4F403-03B8-CC04-45F7-683017092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92" y="88491"/>
            <a:ext cx="9298565" cy="634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63CF1-AAF6-1466-44F4-920B60129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267AB-E463-3CC9-A28F-5FC07F3A79C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894823B-C054-01F7-2ABD-FD175D9C1DE3}"/>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143D0803-C3AD-3717-FB5E-7C69ED1E4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FEFE8C-46F4-4D22-2076-E414CA4DF3F4}"/>
              </a:ext>
            </a:extLst>
          </p:cNvPr>
          <p:cNvSpPr txBox="1"/>
          <p:nvPr/>
        </p:nvSpPr>
        <p:spPr>
          <a:xfrm>
            <a:off x="200025" y="186440"/>
            <a:ext cx="11832647" cy="3187924"/>
          </a:xfrm>
          <a:prstGeom prst="rect">
            <a:avLst/>
          </a:prstGeom>
          <a:noFill/>
        </p:spPr>
        <p:txBody>
          <a:bodyPr wrap="square">
            <a:spAutoFit/>
          </a:bodyPr>
          <a:lstStyle/>
          <a:p>
            <a:pPr algn="l">
              <a:lnSpc>
                <a:spcPts val="2400"/>
              </a:lnSpc>
              <a:buNone/>
            </a:pPr>
            <a:r>
              <a:rPr lang="en-US" sz="2800" i="0" dirty="0">
                <a:solidFill>
                  <a:schemeClr val="bg1"/>
                </a:solidFill>
                <a:effectLst/>
                <a:latin typeface="source-serif-pro"/>
              </a:rPr>
              <a:t>Key Outcomes:</a:t>
            </a:r>
          </a:p>
          <a:p>
            <a:pPr algn="l">
              <a:lnSpc>
                <a:spcPts val="2400"/>
              </a:lnSpc>
              <a:buNone/>
            </a:pPr>
            <a:endParaRPr lang="en-US" sz="2800" i="0" dirty="0">
              <a:solidFill>
                <a:schemeClr val="bg1"/>
              </a:solidFill>
              <a:effectLst/>
              <a:latin typeface="source-serif-pro"/>
            </a:endParaRPr>
          </a:p>
          <a:p>
            <a:pPr algn="l">
              <a:lnSpc>
                <a:spcPts val="2400"/>
              </a:lnSpc>
              <a:buFont typeface="Arial" panose="020B0604020202020204" pitchFamily="34" charset="0"/>
              <a:buChar char="•"/>
            </a:pPr>
            <a:r>
              <a:rPr lang="en-US" sz="2800" i="0" dirty="0">
                <a:solidFill>
                  <a:schemeClr val="bg1"/>
                </a:solidFill>
                <a:effectLst/>
                <a:latin typeface="source-serif-pro"/>
              </a:rPr>
              <a:t>Increased customer retention: By understanding cohort behavior, the company could customize marketing efforts to improve retention.</a:t>
            </a:r>
            <a:endParaRPr lang="en-US" sz="2800" dirty="0">
              <a:solidFill>
                <a:schemeClr val="bg1"/>
              </a:solidFill>
              <a:latin typeface="source-serif-pro"/>
            </a:endParaRPr>
          </a:p>
          <a:p>
            <a:pPr algn="l">
              <a:lnSpc>
                <a:spcPts val="2400"/>
              </a:lnSpc>
            </a:pPr>
            <a:endParaRPr lang="en-US" sz="2800" i="0" dirty="0">
              <a:solidFill>
                <a:schemeClr val="bg1"/>
              </a:solidFill>
              <a:effectLst/>
              <a:latin typeface="source-serif-pro"/>
            </a:endParaRPr>
          </a:p>
          <a:p>
            <a:pPr algn="l">
              <a:lnSpc>
                <a:spcPts val="2400"/>
              </a:lnSpc>
              <a:buFont typeface="Arial" panose="020B0604020202020204" pitchFamily="34" charset="0"/>
              <a:buChar char="•"/>
            </a:pPr>
            <a:r>
              <a:rPr lang="en-US" sz="2800" i="0" dirty="0">
                <a:solidFill>
                  <a:schemeClr val="bg1"/>
                </a:solidFill>
                <a:effectLst/>
                <a:latin typeface="source-serif-pro"/>
              </a:rPr>
              <a:t>Optimized product offerings: Through the analysis, I identified which products offered the highest profit margins, and it leads to better product positioning.</a:t>
            </a:r>
            <a:endParaRPr lang="en-US" sz="2800" dirty="0">
              <a:solidFill>
                <a:schemeClr val="bg1"/>
              </a:solidFill>
              <a:latin typeface="source-serif-pro"/>
            </a:endParaRPr>
          </a:p>
          <a:p>
            <a:pPr algn="l">
              <a:lnSpc>
                <a:spcPts val="2400"/>
              </a:lnSpc>
            </a:pPr>
            <a:endParaRPr lang="en-US" sz="2800" i="0" dirty="0">
              <a:solidFill>
                <a:schemeClr val="bg1"/>
              </a:solidFill>
              <a:effectLst/>
              <a:latin typeface="source-serif-pro"/>
            </a:endParaRPr>
          </a:p>
          <a:p>
            <a:pPr algn="l">
              <a:lnSpc>
                <a:spcPts val="2400"/>
              </a:lnSpc>
              <a:buFont typeface="Arial" panose="020B0604020202020204" pitchFamily="34" charset="0"/>
              <a:buChar char="•"/>
            </a:pPr>
            <a:r>
              <a:rPr lang="en-US" sz="2800" i="0" dirty="0">
                <a:solidFill>
                  <a:schemeClr val="bg1"/>
                </a:solidFill>
                <a:effectLst/>
                <a:latin typeface="source-serif-pro"/>
              </a:rPr>
              <a:t>Revenue growth: The revenue contribution analysis helped allocate resources towards the most profitable product lines, and it directly impacted sales.</a:t>
            </a:r>
          </a:p>
        </p:txBody>
      </p:sp>
    </p:spTree>
    <p:extLst>
      <p:ext uri="{BB962C8B-B14F-4D97-AF65-F5344CB8AC3E}">
        <p14:creationId xmlns:p14="http://schemas.microsoft.com/office/powerpoint/2010/main" val="408764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17DA2-5B67-8D4D-CDC3-AA7BE4A7C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921C3-484B-F66E-16A8-890A063947F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02E01AC-00E0-A979-49FE-78A206335ECE}"/>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F9821E82-B4DD-3586-83DE-4B974F0BE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9FB8C7-D5A9-B6AF-80BC-AAE8D795162C}"/>
              </a:ext>
            </a:extLst>
          </p:cNvPr>
          <p:cNvSpPr txBox="1"/>
          <p:nvPr/>
        </p:nvSpPr>
        <p:spPr>
          <a:xfrm>
            <a:off x="195262" y="633990"/>
            <a:ext cx="11801475" cy="4085606"/>
          </a:xfrm>
          <a:prstGeom prst="rect">
            <a:avLst/>
          </a:prstGeom>
          <a:noFill/>
        </p:spPr>
        <p:txBody>
          <a:bodyPr wrap="square">
            <a:spAutoFit/>
          </a:bodyPr>
          <a:lstStyle/>
          <a:p>
            <a:pPr algn="l">
              <a:lnSpc>
                <a:spcPts val="2250"/>
              </a:lnSpc>
              <a:buNone/>
            </a:pPr>
            <a:r>
              <a:rPr lang="en-US" sz="2800" i="0" dirty="0">
                <a:solidFill>
                  <a:schemeClr val="bg1"/>
                </a:solidFill>
                <a:effectLst/>
                <a:latin typeface="sohne"/>
              </a:rPr>
              <a:t>Problem Statement:</a:t>
            </a:r>
          </a:p>
          <a:p>
            <a:pPr algn="l">
              <a:lnSpc>
                <a:spcPts val="2250"/>
              </a:lnSpc>
              <a:buNone/>
            </a:pPr>
            <a:endParaRPr lang="en-US" sz="2800" i="0" dirty="0">
              <a:solidFill>
                <a:schemeClr val="bg1"/>
              </a:solidFill>
              <a:effectLst/>
              <a:latin typeface="sohne"/>
            </a:endParaRPr>
          </a:p>
          <a:p>
            <a:pPr algn="l">
              <a:lnSpc>
                <a:spcPts val="2400"/>
              </a:lnSpc>
              <a:buNone/>
            </a:pPr>
            <a:r>
              <a:rPr lang="en-US" sz="2800" i="0" dirty="0">
                <a:solidFill>
                  <a:schemeClr val="bg1"/>
                </a:solidFill>
                <a:effectLst/>
                <a:latin typeface="source-serif-pro"/>
              </a:rPr>
              <a:t>In today’s competitive retail market, understanding customer behavior is crucial for businesses to improve retention, boost sales, and optimize marketing strategies. One of the most effective ways to assess customer behavior is through cohort analysis, a method that groups customers based on shared characteristics (such as the month of their first purchase) and tracks their behavior over time.</a:t>
            </a:r>
          </a:p>
          <a:p>
            <a:pPr algn="l">
              <a:lnSpc>
                <a:spcPts val="2400"/>
              </a:lnSpc>
              <a:buNone/>
            </a:pPr>
            <a:endParaRPr lang="en-US" sz="2800" i="0" dirty="0">
              <a:solidFill>
                <a:schemeClr val="bg1"/>
              </a:solidFill>
              <a:effectLst/>
              <a:latin typeface="source-serif-pro"/>
            </a:endParaRPr>
          </a:p>
          <a:p>
            <a:pPr algn="l">
              <a:lnSpc>
                <a:spcPts val="2400"/>
              </a:lnSpc>
              <a:buNone/>
            </a:pPr>
            <a:r>
              <a:rPr lang="en-US" sz="2800" i="0" dirty="0">
                <a:solidFill>
                  <a:schemeClr val="bg1"/>
                </a:solidFill>
                <a:effectLst/>
                <a:latin typeface="source-serif-pro"/>
              </a:rPr>
              <a:t>In this project, I analyzed a customer transaction dataset to uncover insights into customer retention, transaction behavior, and product performance. The goal was to identify trends in customer cohorts, product profitability, and revenue distribution to inform business decisions and marketing strategies.</a:t>
            </a:r>
          </a:p>
        </p:txBody>
      </p:sp>
    </p:spTree>
    <p:extLst>
      <p:ext uri="{BB962C8B-B14F-4D97-AF65-F5344CB8AC3E}">
        <p14:creationId xmlns:p14="http://schemas.microsoft.com/office/powerpoint/2010/main" val="190013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B26A0-3DC0-E090-A31C-6882B9C94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18042-0F2D-27DB-CD53-E3D9D2FD3A9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CEDDED7-E454-C7EB-54C3-86F1DF793924}"/>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01B95812-2BF4-EC2E-9606-6613DC376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BA4E21-41EC-5D40-8D3E-5CB5AFD74BEC}"/>
              </a:ext>
            </a:extLst>
          </p:cNvPr>
          <p:cNvSpPr txBox="1"/>
          <p:nvPr/>
        </p:nvSpPr>
        <p:spPr>
          <a:xfrm>
            <a:off x="106506" y="345018"/>
            <a:ext cx="11801475" cy="5303183"/>
          </a:xfrm>
          <a:prstGeom prst="rect">
            <a:avLst/>
          </a:prstGeom>
          <a:noFill/>
        </p:spPr>
        <p:txBody>
          <a:bodyPr wrap="square">
            <a:spAutoFit/>
          </a:bodyPr>
          <a:lstStyle/>
          <a:p>
            <a:pPr algn="l">
              <a:lnSpc>
                <a:spcPts val="2250"/>
              </a:lnSpc>
              <a:buNone/>
            </a:pPr>
            <a:r>
              <a:rPr lang="en-US" sz="2400" b="1" i="0" dirty="0">
                <a:solidFill>
                  <a:schemeClr val="bg1"/>
                </a:solidFill>
                <a:effectLst/>
                <a:latin typeface="sohne"/>
              </a:rPr>
              <a:t>Further Improvements:</a:t>
            </a:r>
          </a:p>
          <a:p>
            <a:pPr algn="l">
              <a:lnSpc>
                <a:spcPts val="2250"/>
              </a:lnSpc>
              <a:buNone/>
            </a:pPr>
            <a:endParaRPr lang="en-US" sz="2400" b="1" i="0" dirty="0">
              <a:solidFill>
                <a:schemeClr val="bg1"/>
              </a:solidFill>
              <a:effectLst/>
              <a:latin typeface="sohne"/>
            </a:endParaRPr>
          </a:p>
          <a:p>
            <a:pPr algn="l">
              <a:lnSpc>
                <a:spcPts val="2400"/>
              </a:lnSpc>
              <a:buNone/>
            </a:pPr>
            <a:r>
              <a:rPr lang="en-US" sz="2400" b="1" i="0" dirty="0">
                <a:solidFill>
                  <a:schemeClr val="bg1"/>
                </a:solidFill>
                <a:effectLst/>
                <a:latin typeface="source-serif-pro"/>
              </a:rPr>
              <a:t>Adding Machine Learning</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Machine learning models can be used to predict future purchasing behaviors, enabling proactive retention strategies.</a:t>
            </a: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None/>
            </a:pPr>
            <a:r>
              <a:rPr lang="en-US" sz="2400" b="1" i="0" dirty="0">
                <a:solidFill>
                  <a:schemeClr val="bg1"/>
                </a:solidFill>
                <a:effectLst/>
                <a:latin typeface="source-serif-pro"/>
              </a:rPr>
              <a:t>Real-Time Analytics</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We can implement real-time cohort analysis that would allow the business to track customer behavior and adjust marketing efforts instantly.</a:t>
            </a:r>
          </a:p>
          <a:p>
            <a:pPr algn="l">
              <a:lnSpc>
                <a:spcPts val="2400"/>
              </a:lnSpc>
              <a:buFont typeface="Arial" panose="020B0604020202020204" pitchFamily="34" charset="0"/>
              <a:buChar char="•"/>
            </a:pPr>
            <a:endParaRPr lang="en-US" sz="2400" b="0" i="0" dirty="0">
              <a:solidFill>
                <a:schemeClr val="bg1"/>
              </a:solidFill>
              <a:effectLst/>
              <a:latin typeface="source-serif-pro"/>
            </a:endParaRPr>
          </a:p>
          <a:p>
            <a:pPr algn="l">
              <a:lnSpc>
                <a:spcPts val="2400"/>
              </a:lnSpc>
              <a:buNone/>
            </a:pPr>
            <a:r>
              <a:rPr lang="en-US" sz="2400" b="1" i="0" dirty="0">
                <a:solidFill>
                  <a:schemeClr val="bg1"/>
                </a:solidFill>
                <a:effectLst/>
                <a:latin typeface="source-serif-pro"/>
              </a:rPr>
              <a:t>Deep Diving into Customer Segmentation</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By applying more granular segmentation methods, such as clustering, the business can gain deeper insights into customer preferences.</a:t>
            </a:r>
          </a:p>
          <a:p>
            <a:pPr algn="l">
              <a:lnSpc>
                <a:spcPts val="2400"/>
              </a:lnSpc>
            </a:pPr>
            <a:endParaRPr lang="en-US" sz="2400" b="0" i="0" dirty="0">
              <a:solidFill>
                <a:schemeClr val="bg1"/>
              </a:solidFill>
              <a:effectLst/>
              <a:latin typeface="source-serif-pro"/>
            </a:endParaRPr>
          </a:p>
          <a:p>
            <a:pPr algn="l">
              <a:lnSpc>
                <a:spcPts val="2400"/>
              </a:lnSpc>
              <a:buNone/>
            </a:pPr>
            <a:r>
              <a:rPr lang="en-US" sz="2400" b="1" i="0" dirty="0">
                <a:solidFill>
                  <a:schemeClr val="bg1"/>
                </a:solidFill>
                <a:effectLst/>
                <a:latin typeface="source-serif-pro"/>
              </a:rPr>
              <a:t>Advanced Visualizations</a:t>
            </a:r>
            <a:r>
              <a:rPr lang="en-US" sz="2400" b="0" i="0" dirty="0">
                <a:solidFill>
                  <a:schemeClr val="bg1"/>
                </a:solidFill>
                <a:effectLst/>
                <a:latin typeface="source-serif-pro"/>
              </a:rPr>
              <a:t>:</a:t>
            </a:r>
          </a:p>
          <a:p>
            <a:pPr algn="l">
              <a:lnSpc>
                <a:spcPts val="2400"/>
              </a:lnSpc>
              <a:buFont typeface="Arial" panose="020B0604020202020204" pitchFamily="34" charset="0"/>
              <a:buChar char="•"/>
            </a:pPr>
            <a:r>
              <a:rPr lang="en-US" sz="2400" b="0" i="0" dirty="0">
                <a:solidFill>
                  <a:schemeClr val="bg1"/>
                </a:solidFill>
                <a:effectLst/>
                <a:latin typeface="source-serif-pro"/>
              </a:rPr>
              <a:t>We can use advanced visualization tools like </a:t>
            </a:r>
            <a:r>
              <a:rPr lang="en-US" sz="2400" b="1" i="0" dirty="0">
                <a:solidFill>
                  <a:schemeClr val="bg1"/>
                </a:solidFill>
                <a:effectLst/>
                <a:latin typeface="source-serif-pro"/>
              </a:rPr>
              <a:t>Tableau</a:t>
            </a:r>
            <a:r>
              <a:rPr lang="en-US" sz="2400" b="0" i="0" dirty="0">
                <a:solidFill>
                  <a:schemeClr val="bg1"/>
                </a:solidFill>
                <a:effectLst/>
                <a:latin typeface="source-serif-pro"/>
              </a:rPr>
              <a:t> or </a:t>
            </a:r>
            <a:r>
              <a:rPr lang="en-US" sz="2400" b="1" i="0" dirty="0">
                <a:solidFill>
                  <a:schemeClr val="bg1"/>
                </a:solidFill>
                <a:effectLst/>
                <a:latin typeface="source-serif-pro"/>
              </a:rPr>
              <a:t>Power BI </a:t>
            </a:r>
            <a:r>
              <a:rPr lang="en-US" sz="2400" b="0" i="0" dirty="0">
                <a:solidFill>
                  <a:schemeClr val="bg1"/>
                </a:solidFill>
                <a:effectLst/>
                <a:latin typeface="source-serif-pro"/>
              </a:rPr>
              <a:t>that</a:t>
            </a:r>
            <a:r>
              <a:rPr lang="en-US" sz="2400" b="1" i="0" dirty="0">
                <a:solidFill>
                  <a:schemeClr val="bg1"/>
                </a:solidFill>
                <a:effectLst/>
                <a:latin typeface="source-serif-pro"/>
              </a:rPr>
              <a:t> </a:t>
            </a:r>
            <a:r>
              <a:rPr lang="en-US" sz="2400" b="0" i="0" dirty="0">
                <a:solidFill>
                  <a:schemeClr val="bg1"/>
                </a:solidFill>
                <a:effectLst/>
                <a:latin typeface="source-serif-pro"/>
              </a:rPr>
              <a:t>could improve data presentation and enable easier interaction with the results.</a:t>
            </a:r>
          </a:p>
        </p:txBody>
      </p:sp>
    </p:spTree>
    <p:extLst>
      <p:ext uri="{BB962C8B-B14F-4D97-AF65-F5344CB8AC3E}">
        <p14:creationId xmlns:p14="http://schemas.microsoft.com/office/powerpoint/2010/main" val="156233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12E48-1D5E-800C-5F1E-649BE63A4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B663C-35F6-7FEE-9CBD-7945E72124C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F0E500F-8FC9-3698-E1EE-F986EA3326FE}"/>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B9E5FF7E-5AA0-7A8E-D7DE-C497F8EBB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42AEE4D-AEF4-2DD5-8EC7-184EAE81569D}"/>
              </a:ext>
            </a:extLst>
          </p:cNvPr>
          <p:cNvSpPr txBox="1"/>
          <p:nvPr/>
        </p:nvSpPr>
        <p:spPr>
          <a:xfrm>
            <a:off x="335107" y="391013"/>
            <a:ext cx="11333884" cy="5262979"/>
          </a:xfrm>
          <a:prstGeom prst="rect">
            <a:avLst/>
          </a:prstGeom>
          <a:noFill/>
        </p:spPr>
        <p:txBody>
          <a:bodyPr wrap="square">
            <a:spAutoFit/>
          </a:bodyPr>
          <a:lstStyle/>
          <a:p>
            <a:r>
              <a:rPr lang="en-US" sz="2800" dirty="0">
                <a:solidFill>
                  <a:schemeClr val="bg1"/>
                </a:solidFill>
              </a:rPr>
              <a:t>Solution Overview:</a:t>
            </a:r>
          </a:p>
          <a:p>
            <a:r>
              <a:rPr lang="en-US" sz="2800" dirty="0">
                <a:solidFill>
                  <a:schemeClr val="bg1"/>
                </a:solidFill>
              </a:rPr>
              <a:t>To address the problem, I developed a Customer Cohort Analysis system that tracks customer transactions over time, segments customers into cohorts based on their first purchase month, and analyzes their behavior, such as repeat purchases and revenue contribution. The analysis also extended to examining the profitability of products and the overall sales performance by product line and brand.</a:t>
            </a:r>
          </a:p>
          <a:p>
            <a:endParaRPr lang="en-US" sz="2800" dirty="0">
              <a:solidFill>
                <a:schemeClr val="bg1"/>
              </a:solidFill>
            </a:endParaRPr>
          </a:p>
          <a:p>
            <a:endParaRPr lang="en-US" sz="2800" dirty="0">
              <a:solidFill>
                <a:schemeClr val="bg1"/>
              </a:solidFill>
            </a:endParaRPr>
          </a:p>
          <a:p>
            <a:r>
              <a:rPr lang="en-US" sz="2800" dirty="0">
                <a:solidFill>
                  <a:schemeClr val="bg1"/>
                </a:solidFill>
              </a:rPr>
              <a:t>By analyzing customer cohorts, we could gain a deeper understanding of customer retention rates and purchasing behaviors, and use these insights to improve customer lifetime value (CLV) and marketing efforts.</a:t>
            </a:r>
            <a:endParaRPr lang="en-IN" sz="2800" dirty="0">
              <a:solidFill>
                <a:schemeClr val="bg1"/>
              </a:solidFill>
            </a:endParaRPr>
          </a:p>
        </p:txBody>
      </p:sp>
    </p:spTree>
    <p:extLst>
      <p:ext uri="{BB962C8B-B14F-4D97-AF65-F5344CB8AC3E}">
        <p14:creationId xmlns:p14="http://schemas.microsoft.com/office/powerpoint/2010/main" val="262669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1086F-E6D8-AD25-4375-26A9FD086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BB1D9-DAA7-1564-DE1B-D8D773BF38F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6534469-434F-F5B6-F9A3-5A7726566771}"/>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0324FF49-87A2-9CCF-FCFB-3569C3937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3C9591E-C9C5-0AA7-D536-84352AE38CAB}"/>
              </a:ext>
            </a:extLst>
          </p:cNvPr>
          <p:cNvSpPr txBox="1"/>
          <p:nvPr/>
        </p:nvSpPr>
        <p:spPr>
          <a:xfrm>
            <a:off x="241589" y="423337"/>
            <a:ext cx="11552093" cy="4154984"/>
          </a:xfrm>
          <a:prstGeom prst="rect">
            <a:avLst/>
          </a:prstGeom>
          <a:noFill/>
        </p:spPr>
        <p:txBody>
          <a:bodyPr wrap="square">
            <a:spAutoFit/>
          </a:bodyPr>
          <a:lstStyle/>
          <a:p>
            <a:r>
              <a:rPr lang="en-US" sz="2400" dirty="0">
                <a:solidFill>
                  <a:schemeClr val="bg1"/>
                </a:solidFill>
              </a:rPr>
              <a:t>Main Features of the Project:</a:t>
            </a:r>
          </a:p>
          <a:p>
            <a:r>
              <a:rPr lang="en-US" sz="2400" dirty="0">
                <a:solidFill>
                  <a:schemeClr val="bg1"/>
                </a:solidFill>
              </a:rPr>
              <a:t>Cohort Analysis:</a:t>
            </a:r>
          </a:p>
          <a:p>
            <a:endParaRPr lang="en-US" sz="2400" dirty="0">
              <a:solidFill>
                <a:schemeClr val="bg1"/>
              </a:solidFill>
            </a:endParaRPr>
          </a:p>
          <a:p>
            <a:r>
              <a:rPr lang="en-US" sz="2400" dirty="0">
                <a:solidFill>
                  <a:schemeClr val="bg1"/>
                </a:solidFill>
              </a:rPr>
              <a:t>Grouping customers into cohorts based on the month of their first purchase.</a:t>
            </a:r>
          </a:p>
          <a:p>
            <a:r>
              <a:rPr lang="en-US" sz="2400" dirty="0">
                <a:solidFill>
                  <a:schemeClr val="bg1"/>
                </a:solidFill>
              </a:rPr>
              <a:t>Calculating retention rates and cohort indices to track customer behavior over time.</a:t>
            </a:r>
          </a:p>
          <a:p>
            <a:endParaRPr lang="en-US" sz="2400" dirty="0">
              <a:solidFill>
                <a:schemeClr val="bg1"/>
              </a:solidFill>
            </a:endParaRPr>
          </a:p>
          <a:p>
            <a:r>
              <a:rPr lang="en-US" sz="2400" dirty="0">
                <a:solidFill>
                  <a:schemeClr val="bg1"/>
                </a:solidFill>
              </a:rPr>
              <a:t>Transaction Behavior Analysis:</a:t>
            </a:r>
          </a:p>
          <a:p>
            <a:endParaRPr lang="en-US" sz="2400" dirty="0">
              <a:solidFill>
                <a:schemeClr val="bg1"/>
              </a:solidFill>
            </a:endParaRPr>
          </a:p>
          <a:p>
            <a:r>
              <a:rPr lang="en-US" sz="2400" dirty="0">
                <a:solidFill>
                  <a:schemeClr val="bg1"/>
                </a:solidFill>
              </a:rPr>
              <a:t>Analyzing the number of transactions, total spending, and average profit per transaction for each customer.</a:t>
            </a:r>
          </a:p>
          <a:p>
            <a:r>
              <a:rPr lang="en-US" sz="2400" dirty="0">
                <a:solidFill>
                  <a:schemeClr val="bg1"/>
                </a:solidFill>
              </a:rPr>
              <a:t>Identifying repeat customers and tracking their spending patterns.</a:t>
            </a:r>
            <a:endParaRPr lang="en-IN" sz="2400" dirty="0">
              <a:solidFill>
                <a:schemeClr val="bg1"/>
              </a:solidFill>
            </a:endParaRPr>
          </a:p>
        </p:txBody>
      </p:sp>
    </p:spTree>
    <p:extLst>
      <p:ext uri="{BB962C8B-B14F-4D97-AF65-F5344CB8AC3E}">
        <p14:creationId xmlns:p14="http://schemas.microsoft.com/office/powerpoint/2010/main" val="224176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4EC10-3A6D-2632-A86F-9530C6877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10E7C-28D6-D49C-0520-0958B287DC2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A7105F4-CB6B-1FFF-4A24-EC3A0AEA3125}"/>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20BD0D4F-2FC7-1F37-B476-BCA6222EA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F8BA68-4AD5-140F-07A7-6EF284368D14}"/>
              </a:ext>
            </a:extLst>
          </p:cNvPr>
          <p:cNvSpPr txBox="1"/>
          <p:nvPr/>
        </p:nvSpPr>
        <p:spPr>
          <a:xfrm>
            <a:off x="200026" y="88491"/>
            <a:ext cx="11915774" cy="6555641"/>
          </a:xfrm>
          <a:prstGeom prst="rect">
            <a:avLst/>
          </a:prstGeom>
          <a:noFill/>
        </p:spPr>
        <p:txBody>
          <a:bodyPr wrap="square">
            <a:spAutoFit/>
          </a:bodyPr>
          <a:lstStyle/>
          <a:p>
            <a:r>
              <a:rPr lang="en-US" sz="2800" dirty="0">
                <a:solidFill>
                  <a:schemeClr val="bg1"/>
                </a:solidFill>
              </a:rPr>
              <a:t>Product Line and Brand Analysis:</a:t>
            </a:r>
          </a:p>
          <a:p>
            <a:endParaRPr lang="en-US" sz="2800" dirty="0">
              <a:solidFill>
                <a:schemeClr val="bg1"/>
              </a:solidFill>
            </a:endParaRPr>
          </a:p>
          <a:p>
            <a:r>
              <a:rPr lang="en-US" sz="2800" dirty="0">
                <a:solidFill>
                  <a:schemeClr val="bg1"/>
                </a:solidFill>
              </a:rPr>
              <a:t>Investigating the average list price for each product line.</a:t>
            </a:r>
          </a:p>
          <a:p>
            <a:r>
              <a:rPr lang="en-US" sz="2800" dirty="0">
                <a:solidFill>
                  <a:schemeClr val="bg1"/>
                </a:solidFill>
              </a:rPr>
              <a:t>Identifying the products with the highest profit margins, calculated as the difference between list price and standard cost.</a:t>
            </a:r>
          </a:p>
          <a:p>
            <a:r>
              <a:rPr lang="en-US" sz="2800" dirty="0">
                <a:solidFill>
                  <a:schemeClr val="bg1"/>
                </a:solidFill>
              </a:rPr>
              <a:t>Revenue Contribution:</a:t>
            </a:r>
          </a:p>
          <a:p>
            <a:endParaRPr lang="en-US" sz="2800" dirty="0">
              <a:solidFill>
                <a:schemeClr val="bg1"/>
              </a:solidFill>
            </a:endParaRPr>
          </a:p>
          <a:p>
            <a:r>
              <a:rPr lang="en-US" sz="2800" dirty="0">
                <a:solidFill>
                  <a:schemeClr val="bg1"/>
                </a:solidFill>
              </a:rPr>
              <a:t>Analyzing total revenue by product line and brand.</a:t>
            </a:r>
          </a:p>
          <a:p>
            <a:r>
              <a:rPr lang="en-US" sz="2800" dirty="0">
                <a:solidFill>
                  <a:schemeClr val="bg1"/>
                </a:solidFill>
              </a:rPr>
              <a:t>Calculating the revenue contribution percentage for the top 5 product lines by revenue.</a:t>
            </a:r>
          </a:p>
          <a:p>
            <a:endParaRPr lang="en-US" sz="2800" dirty="0">
              <a:solidFill>
                <a:schemeClr val="bg1"/>
              </a:solidFill>
            </a:endParaRPr>
          </a:p>
          <a:p>
            <a:r>
              <a:rPr lang="en-US" sz="2800" dirty="0">
                <a:solidFill>
                  <a:schemeClr val="bg1"/>
                </a:solidFill>
              </a:rPr>
              <a:t>Customer Segmentation:</a:t>
            </a:r>
          </a:p>
          <a:p>
            <a:endParaRPr lang="en-US" sz="2800" dirty="0">
              <a:solidFill>
                <a:schemeClr val="bg1"/>
              </a:solidFill>
            </a:endParaRPr>
          </a:p>
          <a:p>
            <a:r>
              <a:rPr lang="en-US" sz="2800" dirty="0">
                <a:solidFill>
                  <a:schemeClr val="bg1"/>
                </a:solidFill>
              </a:rPr>
              <a:t>Identifying customers who have made purchases across all product lines.</a:t>
            </a:r>
          </a:p>
          <a:p>
            <a:r>
              <a:rPr lang="en-US" sz="2800" dirty="0">
                <a:solidFill>
                  <a:schemeClr val="bg1"/>
                </a:solidFill>
              </a:rPr>
              <a:t>Analyzing purchasing habits and frequency to segment customers.</a:t>
            </a:r>
            <a:endParaRPr lang="en-IN" sz="2800" dirty="0">
              <a:solidFill>
                <a:schemeClr val="bg1"/>
              </a:solidFill>
            </a:endParaRPr>
          </a:p>
        </p:txBody>
      </p:sp>
    </p:spTree>
    <p:extLst>
      <p:ext uri="{BB962C8B-B14F-4D97-AF65-F5344CB8AC3E}">
        <p14:creationId xmlns:p14="http://schemas.microsoft.com/office/powerpoint/2010/main" val="409125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1A7E9-40A5-A409-3AEE-A3CCC398D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4F0FB-C765-315D-9B1C-A4459041577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FB184CC-67AD-4EAD-13E0-1B36852AD450}"/>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3B335868-9A63-9332-8173-BE41AC66E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571E46-17AF-54F0-3181-432FDBB4BEFC}"/>
              </a:ext>
            </a:extLst>
          </p:cNvPr>
          <p:cNvSpPr txBox="1"/>
          <p:nvPr/>
        </p:nvSpPr>
        <p:spPr>
          <a:xfrm>
            <a:off x="0" y="-88491"/>
            <a:ext cx="12191999" cy="3693319"/>
          </a:xfrm>
          <a:prstGeom prst="rect">
            <a:avLst/>
          </a:prstGeom>
          <a:noFill/>
        </p:spPr>
        <p:txBody>
          <a:bodyPr wrap="square">
            <a:spAutoFit/>
          </a:bodyPr>
          <a:lstStyle/>
          <a:p>
            <a:endParaRPr lang="en-US" dirty="0">
              <a:solidFill>
                <a:schemeClr val="bg1"/>
              </a:solidFill>
            </a:endParaRPr>
          </a:p>
          <a:p>
            <a:endParaRPr lang="en-US" dirty="0">
              <a:solidFill>
                <a:schemeClr val="bg1"/>
              </a:solidFill>
            </a:endParaRPr>
          </a:p>
          <a:p>
            <a:r>
              <a:rPr lang="en-US" dirty="0">
                <a:solidFill>
                  <a:schemeClr val="bg1"/>
                </a:solidFill>
              </a:rPr>
              <a:t>Technical Details:</a:t>
            </a:r>
          </a:p>
          <a:p>
            <a:r>
              <a:rPr lang="en-US" dirty="0">
                <a:solidFill>
                  <a:schemeClr val="bg1"/>
                </a:solidFill>
              </a:rPr>
              <a:t>Data Cleaning &amp; Preprocessing:</a:t>
            </a:r>
          </a:p>
          <a:p>
            <a:r>
              <a:rPr lang="en-US" dirty="0">
                <a:solidFill>
                  <a:schemeClr val="bg1"/>
                </a:solidFill>
              </a:rPr>
              <a:t>The dataset required thorough cleaning and preprocessing to ensure accurate analysis. The main steps included:</a:t>
            </a:r>
          </a:p>
          <a:p>
            <a:endParaRPr lang="en-US" dirty="0">
              <a:solidFill>
                <a:schemeClr val="bg1"/>
              </a:solidFill>
            </a:endParaRPr>
          </a:p>
          <a:p>
            <a:r>
              <a:rPr lang="en-US" dirty="0">
                <a:solidFill>
                  <a:schemeClr val="bg1"/>
                </a:solidFill>
              </a:rPr>
              <a:t>Handling missing values: This step ensured that missing values were either imputed or removed.</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bg1"/>
              </a:solidFill>
            </a:endParaRPr>
          </a:p>
        </p:txBody>
      </p:sp>
      <p:pic>
        <p:nvPicPr>
          <p:cNvPr id="2050" name="Picture 2">
            <a:extLst>
              <a:ext uri="{FF2B5EF4-FFF2-40B4-BE49-F238E27FC236}">
                <a16:creationId xmlns:a16="http://schemas.microsoft.com/office/drawing/2014/main" id="{79448880-AC56-06BA-BC27-B76F84DE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6" y="2182813"/>
            <a:ext cx="11353800" cy="407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90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994B-888A-6F1F-D845-610949427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FC5D3-7EA9-5E8B-DD8D-7AA8C91F1C9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43C0801-0534-1D4F-F2F8-48535D410DD4}"/>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0FB4CD6A-A491-DBBA-3CF6-BE86D8827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C2BF90-967F-17E5-1E1C-9E91005E8A93}"/>
              </a:ext>
            </a:extLst>
          </p:cNvPr>
          <p:cNvSpPr txBox="1"/>
          <p:nvPr/>
        </p:nvSpPr>
        <p:spPr>
          <a:xfrm>
            <a:off x="125990" y="263611"/>
            <a:ext cx="11940019" cy="954107"/>
          </a:xfrm>
          <a:prstGeom prst="rect">
            <a:avLst/>
          </a:prstGeom>
          <a:noFill/>
        </p:spPr>
        <p:txBody>
          <a:bodyPr wrap="square">
            <a:spAutoFit/>
          </a:bodyPr>
          <a:lstStyle/>
          <a:p>
            <a:r>
              <a:rPr lang="en-US" sz="2800" dirty="0">
                <a:solidFill>
                  <a:schemeClr val="bg1"/>
                </a:solidFill>
              </a:rPr>
              <a:t>Date formatting: In this step, I converted the transaction_date column to a consistent datetime format.</a:t>
            </a:r>
            <a:endParaRPr lang="en-IN" sz="2800" dirty="0">
              <a:solidFill>
                <a:schemeClr val="bg1"/>
              </a:solidFill>
            </a:endParaRPr>
          </a:p>
        </p:txBody>
      </p:sp>
      <p:pic>
        <p:nvPicPr>
          <p:cNvPr id="3074" name="Picture 2">
            <a:extLst>
              <a:ext uri="{FF2B5EF4-FFF2-40B4-BE49-F238E27FC236}">
                <a16:creationId xmlns:a16="http://schemas.microsoft.com/office/drawing/2014/main" id="{C9A22DFB-5504-2545-CD01-EC68E714A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600200"/>
            <a:ext cx="11193607" cy="276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32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EE77C-3B38-A1F0-B486-3E6891AAD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2AF36-8EEA-3222-1BF9-CACA8F45AF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C032AC8-4B97-343C-4933-606AD7F3E07C}"/>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DC58AB77-81BD-AC1C-A1A6-E7B72FC45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528"/>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71D9D60-79CF-2800-E8C9-18F601C09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0" y="291378"/>
            <a:ext cx="10944657" cy="17179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4585EE8-F910-870E-B7E5-951978B36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69" y="2491786"/>
            <a:ext cx="10944657"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5FD4EA3-0EE7-B4A2-8F39-97F14BA379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69" y="3867560"/>
            <a:ext cx="10944657"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56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FBDC4-B3B1-5298-D0BC-1DCFCD091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E8651-CE41-19C6-108C-DFFBA319112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CA4D02A-0DAC-4084-F87F-A9636C12800D}"/>
              </a:ext>
            </a:extLst>
          </p:cNvPr>
          <p:cNvSpPr>
            <a:spLocks noGrp="1"/>
          </p:cNvSpPr>
          <p:nvPr>
            <p:ph type="subTitle" idx="1"/>
          </p:nvPr>
        </p:nvSpPr>
        <p:spPr/>
        <p:txBody>
          <a:bodyPr/>
          <a:lstStyle/>
          <a:p>
            <a:endParaRPr lang="en-IN"/>
          </a:p>
        </p:txBody>
      </p:sp>
      <p:pic>
        <p:nvPicPr>
          <p:cNvPr id="4" name="Picture 2">
            <a:extLst>
              <a:ext uri="{FF2B5EF4-FFF2-40B4-BE49-F238E27FC236}">
                <a16:creationId xmlns:a16="http://schemas.microsoft.com/office/drawing/2014/main" id="{3951FF2B-1F1C-70BF-ABFE-78B02FE52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91"/>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C31E20-9FFE-30F9-3A56-86826E627221}"/>
              </a:ext>
            </a:extLst>
          </p:cNvPr>
          <p:cNvSpPr txBox="1"/>
          <p:nvPr/>
        </p:nvSpPr>
        <p:spPr>
          <a:xfrm>
            <a:off x="100013" y="147604"/>
            <a:ext cx="11991973" cy="369332"/>
          </a:xfrm>
          <a:prstGeom prst="rect">
            <a:avLst/>
          </a:prstGeom>
          <a:noFill/>
        </p:spPr>
        <p:txBody>
          <a:bodyPr wrap="square">
            <a:spAutoFit/>
          </a:bodyPr>
          <a:lstStyle/>
          <a:p>
            <a:r>
              <a:rPr lang="en-US" dirty="0">
                <a:solidFill>
                  <a:schemeClr val="bg1"/>
                </a:solidFill>
              </a:rPr>
              <a:t>Aggregation: I grouped data by customer and transaction attributes to calculate metrics like average profit and total revenue.</a:t>
            </a:r>
            <a:endParaRPr lang="en-IN" dirty="0">
              <a:solidFill>
                <a:schemeClr val="bg1"/>
              </a:solidFill>
            </a:endParaRPr>
          </a:p>
        </p:txBody>
      </p:sp>
      <p:pic>
        <p:nvPicPr>
          <p:cNvPr id="5122" name="Picture 2">
            <a:extLst>
              <a:ext uri="{FF2B5EF4-FFF2-40B4-BE49-F238E27FC236}">
                <a16:creationId xmlns:a16="http://schemas.microsoft.com/office/drawing/2014/main" id="{A089489D-837B-D543-6308-F1FC5037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79" y="753031"/>
            <a:ext cx="11474594" cy="289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9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1264</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Narinder Singh</dc:creator>
  <cp:lastModifiedBy>Narinder Singh</cp:lastModifiedBy>
  <cp:revision>1</cp:revision>
  <dcterms:created xsi:type="dcterms:W3CDTF">2025-09-19T02:40:41Z</dcterms:created>
  <dcterms:modified xsi:type="dcterms:W3CDTF">2025-09-19T04:41:07Z</dcterms:modified>
</cp:coreProperties>
</file>