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4679-6AAC-4F78-A2BB-F8DF933EF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D1E393-DDEB-F9FA-A8CB-193A508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80FC0-9FB1-887E-1DD1-CDF162D26768}"/>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F9A34904-975F-F404-795D-EBD969970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91B45-AFC5-F810-FCFC-8F7527C3A9E9}"/>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146275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40E3-60B7-0FE6-11B0-154C3CBB48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0DA6D-F089-CBCB-476A-D783F9F60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6E8D8-71E7-2A8D-28FA-D35C61927800}"/>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CEAF551B-9A0A-FA3B-23F9-DA6F49B77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1AB12-412E-500B-1A0E-30C253E6BD66}"/>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990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41850-C1B0-31E3-AEF6-7E2024C87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22F3F-DAB4-D945-CD9E-9C98FDF089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1F8CD-6F48-F35D-744A-C389E550245C}"/>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F45CAC57-89D6-5B2D-988E-63F05F2A7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21581-EF70-A298-D02B-D685D279C0F5}"/>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2573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D708-F95B-0A92-B4EC-0F5040D722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02B80-4E21-4361-747D-3DE1C56C2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A8854-1E83-7CC6-FE8D-B52AC9ED40BA}"/>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B65D1B01-86BA-5532-0707-A7E126107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27FB2-6211-291D-1716-82C719C7D891}"/>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355864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4A31-61A5-D4DE-32A9-7B5043CF0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670D6F-7C6C-FF94-4CC2-9CC37EE0F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A7F68-FBAA-B7B0-2290-626A3AE10F95}"/>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A6F29347-516B-ECB0-58C4-8890B0C1C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9C66D-28D5-D9F1-4ECF-BEE6ABFCF59F}"/>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24750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0023-6BE2-3BCA-9D18-61B9DE3922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A4015-0F1F-B2C9-3C71-AAB2BE372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ABBD4F-A0F5-05D1-2ECF-F533DC1245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B34DE-864C-C2FE-1147-04AC7D66BFE5}"/>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6" name="Footer Placeholder 5">
            <a:extLst>
              <a:ext uri="{FF2B5EF4-FFF2-40B4-BE49-F238E27FC236}">
                <a16:creationId xmlns:a16="http://schemas.microsoft.com/office/drawing/2014/main" id="{20D8BD39-EBDD-5258-1FE0-2547A1EE03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D5463-F6CB-73E2-EDBB-2A85EFEF0319}"/>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146912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2E47-706C-7E2D-8C93-ACD7D6A339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B0DBF8-B814-9D07-164D-5CAD08B4B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A3465-7DD2-8AD4-5144-B6AFE4B22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4D475A-AD41-9D1C-FDD1-EF31557FC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8F736-8EDA-BFB9-F5D6-1D0605AFC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DA60D2-3CDC-7AFD-D57C-ED54CB439404}"/>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8" name="Footer Placeholder 7">
            <a:extLst>
              <a:ext uri="{FF2B5EF4-FFF2-40B4-BE49-F238E27FC236}">
                <a16:creationId xmlns:a16="http://schemas.microsoft.com/office/drawing/2014/main" id="{D9C76308-44B3-23D5-79C2-CC02B3DF7B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EA72F9-3914-14F3-8A4F-2F3B01262A56}"/>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258624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7184-CFDF-FF7D-F1C9-9671B1381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C37614-11D5-3626-4AC2-D370B98FD676}"/>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4" name="Footer Placeholder 3">
            <a:extLst>
              <a:ext uri="{FF2B5EF4-FFF2-40B4-BE49-F238E27FC236}">
                <a16:creationId xmlns:a16="http://schemas.microsoft.com/office/drawing/2014/main" id="{045CE174-840C-713E-A866-57175A4303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405F54-BD49-99A7-EEA7-BD3A1EA2C229}"/>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24984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142C7-3751-D2E6-1E83-5E6D077A1EE3}"/>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3" name="Footer Placeholder 2">
            <a:extLst>
              <a:ext uri="{FF2B5EF4-FFF2-40B4-BE49-F238E27FC236}">
                <a16:creationId xmlns:a16="http://schemas.microsoft.com/office/drawing/2014/main" id="{A2D3CB4A-057C-149D-2472-F805F3EC7E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E49B6A-85CA-CB03-621D-93C07FBB73D2}"/>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352190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5FF4-5F2B-A516-E9EE-A7AD85BD1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11AAA9-C442-D5CD-A0CA-76FF68CA1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059D30-985E-307B-7DD3-24CBC10C3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83E67-66B8-E287-33AE-D100A3AF2FF0}"/>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6" name="Footer Placeholder 5">
            <a:extLst>
              <a:ext uri="{FF2B5EF4-FFF2-40B4-BE49-F238E27FC236}">
                <a16:creationId xmlns:a16="http://schemas.microsoft.com/office/drawing/2014/main" id="{CC59EA25-FF74-67AA-B506-1567E3FFA3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97B63-28C5-EFB0-1B58-6394ADF24D95}"/>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180020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08E4-DBA4-7016-57E1-F9D431691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37D54-8C8C-7EC2-5AE1-E7728A377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C10A77-C7D2-59D4-A5F3-E221B04FA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AE422-D8BE-20DE-332E-3AF984216043}"/>
              </a:ext>
            </a:extLst>
          </p:cNvPr>
          <p:cNvSpPr>
            <a:spLocks noGrp="1"/>
          </p:cNvSpPr>
          <p:nvPr>
            <p:ph type="dt" sz="half" idx="10"/>
          </p:nvPr>
        </p:nvSpPr>
        <p:spPr/>
        <p:txBody>
          <a:bodyPr/>
          <a:lstStyle/>
          <a:p>
            <a:fld id="{741C9CDE-CA88-42CD-BEAB-F8EE033FCA29}" type="datetimeFigureOut">
              <a:rPr lang="en-IN" smtClean="0"/>
              <a:t>26-12-2024</a:t>
            </a:fld>
            <a:endParaRPr lang="en-IN"/>
          </a:p>
        </p:txBody>
      </p:sp>
      <p:sp>
        <p:nvSpPr>
          <p:cNvPr id="6" name="Footer Placeholder 5">
            <a:extLst>
              <a:ext uri="{FF2B5EF4-FFF2-40B4-BE49-F238E27FC236}">
                <a16:creationId xmlns:a16="http://schemas.microsoft.com/office/drawing/2014/main" id="{A63CD935-F830-7929-FA2B-009875995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2AC06-7FCB-345D-006E-A427C981C9AC}"/>
              </a:ext>
            </a:extLst>
          </p:cNvPr>
          <p:cNvSpPr>
            <a:spLocks noGrp="1"/>
          </p:cNvSpPr>
          <p:nvPr>
            <p:ph type="sldNum" sz="quarter" idx="12"/>
          </p:nvPr>
        </p:nvSpPr>
        <p:spPr/>
        <p:txBody>
          <a:bodyPr/>
          <a:lstStyle/>
          <a:p>
            <a:fld id="{10FC52B7-350D-42ED-86B7-C241933F1563}" type="slidenum">
              <a:rPr lang="en-IN" smtClean="0"/>
              <a:t>‹#›</a:t>
            </a:fld>
            <a:endParaRPr lang="en-IN"/>
          </a:p>
        </p:txBody>
      </p:sp>
    </p:spTree>
    <p:extLst>
      <p:ext uri="{BB962C8B-B14F-4D97-AF65-F5344CB8AC3E}">
        <p14:creationId xmlns:p14="http://schemas.microsoft.com/office/powerpoint/2010/main" val="212008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93242-5FBE-E296-A3DC-B6DF1110C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A003C0-0CB2-925A-313F-ACB13AA83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9495F-135E-B961-2FEE-F3B42251D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C9CDE-CA88-42CD-BEAB-F8EE033FCA29}" type="datetimeFigureOut">
              <a:rPr lang="en-IN" smtClean="0"/>
              <a:t>26-12-2024</a:t>
            </a:fld>
            <a:endParaRPr lang="en-IN"/>
          </a:p>
        </p:txBody>
      </p:sp>
      <p:sp>
        <p:nvSpPr>
          <p:cNvPr id="5" name="Footer Placeholder 4">
            <a:extLst>
              <a:ext uri="{FF2B5EF4-FFF2-40B4-BE49-F238E27FC236}">
                <a16:creationId xmlns:a16="http://schemas.microsoft.com/office/drawing/2014/main" id="{B519343A-E3A2-5EB4-6EA7-526197153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11116E-017E-9008-8F15-44A1AF430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52B7-350D-42ED-86B7-C241933F1563}" type="slidenum">
              <a:rPr lang="en-IN" smtClean="0"/>
              <a:t>‹#›</a:t>
            </a:fld>
            <a:endParaRPr lang="en-IN"/>
          </a:p>
        </p:txBody>
      </p:sp>
    </p:spTree>
    <p:extLst>
      <p:ext uri="{BB962C8B-B14F-4D97-AF65-F5344CB8AC3E}">
        <p14:creationId xmlns:p14="http://schemas.microsoft.com/office/powerpoint/2010/main" val="136029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D89E420-E190-3CAD-3FA5-A4300834F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C2A848-3308-49D0-CFE9-ED5CFECBDB07}"/>
              </a:ext>
            </a:extLst>
          </p:cNvPr>
          <p:cNvSpPr txBox="1"/>
          <p:nvPr/>
        </p:nvSpPr>
        <p:spPr>
          <a:xfrm>
            <a:off x="142009" y="1220458"/>
            <a:ext cx="11907982" cy="3698448"/>
          </a:xfrm>
          <a:prstGeom prst="rect">
            <a:avLst/>
          </a:prstGeom>
          <a:noFill/>
        </p:spPr>
        <p:txBody>
          <a:bodyPr wrap="square" rtlCol="0">
            <a:spAutoFit/>
          </a:bodyPr>
          <a:lstStyle/>
          <a:p>
            <a:pPr algn="l">
              <a:lnSpc>
                <a:spcPts val="2250"/>
              </a:lnSpc>
            </a:pPr>
            <a:r>
              <a:rPr lang="en-US" sz="2800" i="0" u="sng" dirty="0">
                <a:solidFill>
                  <a:schemeClr val="bg1"/>
                </a:solidFill>
                <a:effectLst/>
                <a:latin typeface="sohne"/>
              </a:rPr>
              <a:t>Problem Statement</a:t>
            </a:r>
            <a:r>
              <a:rPr lang="en-US" sz="2800" i="0" dirty="0">
                <a:solidFill>
                  <a:schemeClr val="bg1"/>
                </a:solidFill>
                <a:effectLst/>
                <a:latin typeface="sohne"/>
              </a:rPr>
              <a:t>:</a:t>
            </a:r>
          </a:p>
          <a:p>
            <a:pPr algn="l">
              <a:lnSpc>
                <a:spcPts val="2250"/>
              </a:lnSpc>
            </a:pPr>
            <a:endParaRPr lang="en-US" sz="2800" i="0" dirty="0">
              <a:solidFill>
                <a:schemeClr val="bg1"/>
              </a:solidFill>
              <a:effectLst/>
              <a:latin typeface="sohne"/>
            </a:endParaRPr>
          </a:p>
          <a:p>
            <a:pPr algn="l">
              <a:lnSpc>
                <a:spcPts val="2400"/>
              </a:lnSpc>
            </a:pPr>
            <a:r>
              <a:rPr lang="en-US" sz="2800" i="0" dirty="0">
                <a:solidFill>
                  <a:schemeClr val="bg1"/>
                </a:solidFill>
                <a:effectLst/>
                <a:latin typeface="source-serif-pro"/>
              </a:rPr>
              <a:t>In this project, I dived into analyzing customer transactions and uncovering insights using SQL queries on a cleaned banking dataset. I will explore customer behavior, transaction patterns, and their impact across different regions.</a:t>
            </a:r>
          </a:p>
          <a:p>
            <a:pPr algn="l">
              <a:lnSpc>
                <a:spcPts val="2400"/>
              </a:lnSpc>
            </a:pPr>
            <a:endParaRPr lang="en-US" sz="2800" i="0" dirty="0">
              <a:solidFill>
                <a:schemeClr val="bg1"/>
              </a:solidFill>
              <a:effectLst/>
              <a:latin typeface="source-serif-pro"/>
            </a:endParaRPr>
          </a:p>
          <a:p>
            <a:pPr algn="l">
              <a:lnSpc>
                <a:spcPts val="2400"/>
              </a:lnSpc>
            </a:pPr>
            <a:r>
              <a:rPr lang="en-US" sz="2800" i="0" dirty="0">
                <a:solidFill>
                  <a:schemeClr val="bg1"/>
                </a:solidFill>
                <a:effectLst/>
                <a:latin typeface="source-serif-pro"/>
              </a:rPr>
              <a:t>By writing and executing SQL queries, I discovered valuable insights that can help banking professionals in making data-driven decisions. This analysis offers a deeper understanding of how customer transactions influence regional economies and the financial industry as a whole.</a:t>
            </a:r>
          </a:p>
          <a:p>
            <a:br>
              <a:rPr lang="en-US" dirty="0">
                <a:effectLst/>
              </a:rPr>
            </a:br>
            <a:endParaRPr lang="en-IN" dirty="0"/>
          </a:p>
        </p:txBody>
      </p:sp>
      <p:sp>
        <p:nvSpPr>
          <p:cNvPr id="5" name="TextBox 4">
            <a:extLst>
              <a:ext uri="{FF2B5EF4-FFF2-40B4-BE49-F238E27FC236}">
                <a16:creationId xmlns:a16="http://schemas.microsoft.com/office/drawing/2014/main" id="{409C525A-DF18-1BB8-631C-7DF2456B6B77}"/>
              </a:ext>
            </a:extLst>
          </p:cNvPr>
          <p:cNvSpPr txBox="1"/>
          <p:nvPr/>
        </p:nvSpPr>
        <p:spPr>
          <a:xfrm>
            <a:off x="142009" y="0"/>
            <a:ext cx="6177394" cy="1062342"/>
          </a:xfrm>
          <a:prstGeom prst="rect">
            <a:avLst/>
          </a:prstGeom>
          <a:noFill/>
        </p:spPr>
        <p:txBody>
          <a:bodyPr wrap="square">
            <a:spAutoFit/>
          </a:bodyPr>
          <a:lstStyle/>
          <a:p>
            <a:pPr algn="l">
              <a:lnSpc>
                <a:spcPts val="3900"/>
              </a:lnSpc>
              <a:spcAft>
                <a:spcPts val="2400"/>
              </a:spcAft>
            </a:pPr>
            <a:r>
              <a:rPr lang="en-US" sz="2800" i="0" u="sng" dirty="0">
                <a:solidFill>
                  <a:schemeClr val="bg1"/>
                </a:solidFill>
                <a:effectLst/>
                <a:latin typeface="sohne"/>
              </a:rPr>
              <a:t>Analyzing Banking Trends: Data Analysis with SQL</a:t>
            </a:r>
          </a:p>
        </p:txBody>
      </p:sp>
    </p:spTree>
    <p:extLst>
      <p:ext uri="{BB962C8B-B14F-4D97-AF65-F5344CB8AC3E}">
        <p14:creationId xmlns:p14="http://schemas.microsoft.com/office/powerpoint/2010/main" val="11436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8EE1C-3D92-1C51-D418-273FB23B458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A764BB5-C8B6-0665-5D04-9F9F21BE3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74C0AD4-8C1F-C9E3-E1A3-373BE1FA3E7D}"/>
              </a:ext>
            </a:extLst>
          </p:cNvPr>
          <p:cNvPicPr>
            <a:picLocks noChangeAspect="1"/>
          </p:cNvPicPr>
          <p:nvPr/>
        </p:nvPicPr>
        <p:blipFill>
          <a:blip r:embed="rId3"/>
          <a:stretch>
            <a:fillRect/>
          </a:stretch>
        </p:blipFill>
        <p:spPr>
          <a:xfrm>
            <a:off x="267998" y="1841992"/>
            <a:ext cx="7686675" cy="4215907"/>
          </a:xfrm>
          <a:prstGeom prst="rect">
            <a:avLst/>
          </a:prstGeom>
        </p:spPr>
      </p:pic>
      <p:sp>
        <p:nvSpPr>
          <p:cNvPr id="6" name="TextBox 5">
            <a:extLst>
              <a:ext uri="{FF2B5EF4-FFF2-40B4-BE49-F238E27FC236}">
                <a16:creationId xmlns:a16="http://schemas.microsoft.com/office/drawing/2014/main" id="{A80B3E4A-6CAF-C42E-E7AE-5FD646BCAF28}"/>
              </a:ext>
            </a:extLst>
          </p:cNvPr>
          <p:cNvSpPr txBox="1"/>
          <p:nvPr/>
        </p:nvSpPr>
        <p:spPr>
          <a:xfrm>
            <a:off x="179244" y="88491"/>
            <a:ext cx="11593656" cy="1481624"/>
          </a:xfrm>
          <a:prstGeom prst="rect">
            <a:avLst/>
          </a:prstGeom>
          <a:noFill/>
        </p:spPr>
        <p:txBody>
          <a:bodyPr wrap="square">
            <a:spAutoFit/>
          </a:bodyPr>
          <a:lstStyle/>
          <a:p>
            <a:pPr algn="l">
              <a:lnSpc>
                <a:spcPts val="1800"/>
              </a:lnSpc>
            </a:pPr>
            <a:r>
              <a:rPr lang="en-US" sz="2400" b="1" i="0" u="sng" dirty="0">
                <a:solidFill>
                  <a:schemeClr val="bg1"/>
                </a:solidFill>
                <a:effectLst/>
                <a:latin typeface="sohne"/>
              </a:rPr>
              <a:t>Rationale</a:t>
            </a:r>
            <a:r>
              <a:rPr lang="en-US" sz="2400" b="1" i="0" dirty="0">
                <a:solidFill>
                  <a:schemeClr val="bg1"/>
                </a:solidFill>
                <a:effectLst/>
                <a:latin typeface="sohne"/>
              </a:rPr>
              <a:t>:</a:t>
            </a:r>
          </a:p>
          <a:p>
            <a:pPr algn="l">
              <a:lnSpc>
                <a:spcPts val="1800"/>
              </a:lnSpc>
            </a:pPr>
            <a:endParaRPr lang="en-US" sz="2400" b="1" i="0" dirty="0">
              <a:solidFill>
                <a:schemeClr val="bg1"/>
              </a:solidFill>
              <a:effectLst/>
              <a:latin typeface="sohne"/>
            </a:endParaRPr>
          </a:p>
          <a:p>
            <a:pPr algn="l">
              <a:lnSpc>
                <a:spcPts val="2400"/>
              </a:lnSpc>
            </a:pPr>
            <a:r>
              <a:rPr lang="en-US" sz="2400" b="0" i="0" dirty="0">
                <a:solidFill>
                  <a:schemeClr val="bg1"/>
                </a:solidFill>
                <a:effectLst/>
                <a:latin typeface="source-serif-pro"/>
              </a:rPr>
              <a:t>Indexing optimizes data retrieval by reducing the time complexity of SQL queries. Given the potential volume of transactions and users in a banking dataset, indexing key columns improves query performance, allowing faster response times for complex analyses.</a:t>
            </a:r>
          </a:p>
        </p:txBody>
      </p:sp>
    </p:spTree>
    <p:extLst>
      <p:ext uri="{BB962C8B-B14F-4D97-AF65-F5344CB8AC3E}">
        <p14:creationId xmlns:p14="http://schemas.microsoft.com/office/powerpoint/2010/main" val="22039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289C8-76BC-9796-6986-DDF1C47FBAF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F7C569B7-A730-811A-BB59-24DD527E0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64"/>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238D3E-8FC4-D144-5CDB-AE36EFE76FA5}"/>
              </a:ext>
            </a:extLst>
          </p:cNvPr>
          <p:cNvSpPr txBox="1"/>
          <p:nvPr/>
        </p:nvSpPr>
        <p:spPr>
          <a:xfrm>
            <a:off x="147204" y="467591"/>
            <a:ext cx="11897591" cy="4419030"/>
          </a:xfrm>
          <a:prstGeom prst="rect">
            <a:avLst/>
          </a:prstGeom>
          <a:noFill/>
        </p:spPr>
        <p:txBody>
          <a:bodyPr wrap="square" rtlCol="0">
            <a:spAutoFit/>
          </a:bodyPr>
          <a:lstStyle/>
          <a:p>
            <a:pPr algn="l">
              <a:lnSpc>
                <a:spcPts val="2400"/>
              </a:lnSpc>
            </a:pPr>
            <a:r>
              <a:rPr lang="en-US" sz="2800" i="0" dirty="0">
                <a:solidFill>
                  <a:schemeClr val="bg1"/>
                </a:solidFill>
                <a:effectLst/>
                <a:latin typeface="source-serif-pro"/>
              </a:rPr>
              <a:t>The problem of analyzing banking trends is crucial because customer transactions generate vast amounts of data, which, if properly analyzed, can reveal important patterns and insights about customer behavior, spending habits, and regional economic activity. Banks and financial institutions rely on understanding these patterns to make informed, data-driven decisions that enhance their service offerings, optimize resources, and mitigate risks.</a:t>
            </a:r>
          </a:p>
          <a:p>
            <a:pPr algn="l">
              <a:lnSpc>
                <a:spcPts val="2400"/>
              </a:lnSpc>
            </a:pPr>
            <a:endParaRPr lang="en-US" sz="2800" i="0" dirty="0">
              <a:solidFill>
                <a:schemeClr val="bg1"/>
              </a:solidFill>
              <a:effectLst/>
              <a:latin typeface="source-serif-pro"/>
            </a:endParaRPr>
          </a:p>
          <a:p>
            <a:pPr algn="l">
              <a:lnSpc>
                <a:spcPts val="2400"/>
              </a:lnSpc>
            </a:pPr>
            <a:r>
              <a:rPr lang="en-US" sz="2800" i="0" dirty="0">
                <a:solidFill>
                  <a:schemeClr val="bg1"/>
                </a:solidFill>
                <a:effectLst/>
                <a:latin typeface="source-serif-pro"/>
              </a:rPr>
              <a:t>This analysis enables banking professionals to understand how customers interact with financial services and respond to economic shifts, allowing banks to identify profitable customer segments, personalize services, and manage financial health effectively. Furthermore, by understanding regional transaction patterns, banks can support regional economic growth by identifying underserved areas and tailoring their services to meet local needs, ultimately contributing to a stronger financial ecosystem.</a:t>
            </a:r>
          </a:p>
        </p:txBody>
      </p:sp>
    </p:spTree>
    <p:extLst>
      <p:ext uri="{BB962C8B-B14F-4D97-AF65-F5344CB8AC3E}">
        <p14:creationId xmlns:p14="http://schemas.microsoft.com/office/powerpoint/2010/main" val="263283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00DFA-9A6D-08FF-1CAA-3C2089AA23C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B682E2D2-FEEB-71B1-7632-016730685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A416A7-CA47-24C3-2755-04E913706955}"/>
              </a:ext>
            </a:extLst>
          </p:cNvPr>
          <p:cNvSpPr txBox="1"/>
          <p:nvPr/>
        </p:nvSpPr>
        <p:spPr>
          <a:xfrm>
            <a:off x="0" y="88491"/>
            <a:ext cx="11980717" cy="5632311"/>
          </a:xfrm>
          <a:prstGeom prst="rect">
            <a:avLst/>
          </a:prstGeom>
          <a:noFill/>
        </p:spPr>
        <p:txBody>
          <a:bodyPr wrap="square">
            <a:spAutoFit/>
          </a:bodyPr>
          <a:lstStyle/>
          <a:p>
            <a:r>
              <a:rPr lang="en-US" sz="2400" u="sng" dirty="0">
                <a:solidFill>
                  <a:schemeClr val="bg1"/>
                </a:solidFill>
              </a:rPr>
              <a:t>Key Features of the Project</a:t>
            </a:r>
            <a:r>
              <a:rPr lang="en-US" sz="2400" dirty="0">
                <a:solidFill>
                  <a:schemeClr val="bg1"/>
                </a:solidFill>
              </a:rPr>
              <a:t>:</a:t>
            </a:r>
          </a:p>
          <a:p>
            <a:r>
              <a:rPr lang="en-US" sz="2400" u="sng" dirty="0">
                <a:solidFill>
                  <a:schemeClr val="bg1"/>
                </a:solidFill>
              </a:rPr>
              <a:t>Regional Analysis</a:t>
            </a:r>
            <a:r>
              <a:rPr lang="en-US" sz="2400" dirty="0">
                <a:solidFill>
                  <a:schemeClr val="bg1"/>
                </a:solidFill>
              </a:rPr>
              <a:t>:</a:t>
            </a:r>
          </a:p>
          <a:p>
            <a:r>
              <a:rPr lang="en-US" sz="2400" dirty="0">
                <a:solidFill>
                  <a:schemeClr val="bg1"/>
                </a:solidFill>
              </a:rPr>
              <a:t>The project includes tasks that analyze the distribution of bank users and transaction volumes across different regions. This helps banks identify high-activity areas and understand regional customer bases, enabling them to tailor services for specific regions.</a:t>
            </a:r>
          </a:p>
          <a:p>
            <a:endParaRPr lang="en-US" sz="2400" dirty="0">
              <a:solidFill>
                <a:schemeClr val="bg1"/>
              </a:solidFill>
            </a:endParaRPr>
          </a:p>
          <a:p>
            <a:r>
              <a:rPr lang="en-US" sz="2400" dirty="0">
                <a:solidFill>
                  <a:schemeClr val="bg1"/>
                </a:solidFill>
              </a:rPr>
              <a:t>User Transaction Behavior:</a:t>
            </a:r>
          </a:p>
          <a:p>
            <a:r>
              <a:rPr lang="en-US" sz="2400" dirty="0">
                <a:solidFill>
                  <a:schemeClr val="bg1"/>
                </a:solidFill>
              </a:rPr>
              <a:t>Through SQL queries, I examined user behavior patterns, including identifying the top depositors, calculating the total deposits per user, and finding active users with a high transaction count.</a:t>
            </a:r>
          </a:p>
          <a:p>
            <a:endParaRPr lang="en-US" sz="2400" dirty="0">
              <a:solidFill>
                <a:schemeClr val="bg1"/>
              </a:solidFill>
            </a:endParaRPr>
          </a:p>
          <a:p>
            <a:r>
              <a:rPr lang="en-US" sz="2400" dirty="0">
                <a:solidFill>
                  <a:schemeClr val="bg1"/>
                </a:solidFill>
              </a:rPr>
              <a:t>Aggregated Insights on Transaction Types:</a:t>
            </a:r>
          </a:p>
          <a:p>
            <a:r>
              <a:rPr lang="en-US" sz="2400" dirty="0">
                <a:solidFill>
                  <a:schemeClr val="bg1"/>
                </a:solidFill>
              </a:rPr>
              <a:t>The project also involves analyzing transaction types to understand the breakdown of deposits versus other transaction types. This includes calculating total transaction amounts and average deposit values, which offer a clear view of user financial behavior.</a:t>
            </a:r>
            <a:endParaRPr lang="en-IN" sz="2400" dirty="0">
              <a:solidFill>
                <a:schemeClr val="bg1"/>
              </a:solidFill>
            </a:endParaRPr>
          </a:p>
        </p:txBody>
      </p:sp>
    </p:spTree>
    <p:extLst>
      <p:ext uri="{BB962C8B-B14F-4D97-AF65-F5344CB8AC3E}">
        <p14:creationId xmlns:p14="http://schemas.microsoft.com/office/powerpoint/2010/main" val="302494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55C0D-CFAA-8750-17D5-F3C4674B1DF7}"/>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3775044-BF14-5E3A-1275-EB9BE8D39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9651B3-7B87-5D7A-EA58-F0FCA8312E2E}"/>
              </a:ext>
            </a:extLst>
          </p:cNvPr>
          <p:cNvSpPr txBox="1"/>
          <p:nvPr/>
        </p:nvSpPr>
        <p:spPr>
          <a:xfrm>
            <a:off x="85726" y="251676"/>
            <a:ext cx="12020548" cy="4401205"/>
          </a:xfrm>
          <a:prstGeom prst="rect">
            <a:avLst/>
          </a:prstGeom>
          <a:noFill/>
        </p:spPr>
        <p:txBody>
          <a:bodyPr wrap="square">
            <a:spAutoFit/>
          </a:bodyPr>
          <a:lstStyle/>
          <a:p>
            <a:r>
              <a:rPr lang="en-US" sz="2800" dirty="0">
                <a:solidFill>
                  <a:schemeClr val="bg1"/>
                </a:solidFill>
              </a:rPr>
              <a:t>High-Value Users and Regional Patterns:</a:t>
            </a:r>
          </a:p>
          <a:p>
            <a:r>
              <a:rPr lang="en-US" sz="2800" dirty="0">
                <a:solidFill>
                  <a:schemeClr val="bg1"/>
                </a:solidFill>
              </a:rPr>
              <a:t>The analysis identifies top users by total deposit amount, helping banks focus on their most valuable customers. Additionally, by examining deposit volumes by region, the project provides insights into which regions have the highest financial activity.</a:t>
            </a:r>
          </a:p>
          <a:p>
            <a:endParaRPr lang="en-US" sz="2800" dirty="0">
              <a:solidFill>
                <a:schemeClr val="bg1"/>
              </a:solidFill>
            </a:endParaRPr>
          </a:p>
          <a:p>
            <a:r>
              <a:rPr lang="en-US" sz="2800" dirty="0">
                <a:solidFill>
                  <a:schemeClr val="bg1"/>
                </a:solidFill>
              </a:rPr>
              <a:t>Node and Consumer Allocation:</a:t>
            </a:r>
          </a:p>
          <a:p>
            <a:r>
              <a:rPr lang="en-US" sz="2800" dirty="0">
                <a:solidFill>
                  <a:schemeClr val="bg1"/>
                </a:solidFill>
              </a:rPr>
              <a:t>With data on nodes assigned to each region and consumer allocations, the project examines resource distribution and network density, helping financial institutions with regional resource allocation.</a:t>
            </a:r>
            <a:endParaRPr lang="en-IN" sz="2800" dirty="0">
              <a:solidFill>
                <a:schemeClr val="bg1"/>
              </a:solidFill>
            </a:endParaRPr>
          </a:p>
        </p:txBody>
      </p:sp>
    </p:spTree>
    <p:extLst>
      <p:ext uri="{BB962C8B-B14F-4D97-AF65-F5344CB8AC3E}">
        <p14:creationId xmlns:p14="http://schemas.microsoft.com/office/powerpoint/2010/main" val="124470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97366-B8C6-E218-958D-CE5832AAA34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03495BD-B352-F1A2-CDF0-423489670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C04ABF-6F39-EF44-1468-1425D99B00FE}"/>
              </a:ext>
            </a:extLst>
          </p:cNvPr>
          <p:cNvSpPr txBox="1"/>
          <p:nvPr/>
        </p:nvSpPr>
        <p:spPr>
          <a:xfrm>
            <a:off x="235527" y="88491"/>
            <a:ext cx="11956473" cy="6001643"/>
          </a:xfrm>
          <a:prstGeom prst="rect">
            <a:avLst/>
          </a:prstGeom>
          <a:noFill/>
        </p:spPr>
        <p:txBody>
          <a:bodyPr wrap="square">
            <a:spAutoFit/>
          </a:bodyPr>
          <a:lstStyle/>
          <a:p>
            <a:r>
              <a:rPr lang="en-US" sz="2400" u="sng" dirty="0">
                <a:solidFill>
                  <a:schemeClr val="bg1"/>
                </a:solidFill>
              </a:rPr>
              <a:t>Unique Aspects of the Solution</a:t>
            </a:r>
            <a:r>
              <a:rPr lang="en-US" sz="2400" dirty="0">
                <a:solidFill>
                  <a:schemeClr val="bg1"/>
                </a:solidFill>
              </a:rPr>
              <a:t>:</a:t>
            </a:r>
          </a:p>
          <a:p>
            <a:endParaRPr lang="en-US" sz="2400" dirty="0">
              <a:solidFill>
                <a:schemeClr val="bg1"/>
              </a:solidFill>
            </a:endParaRPr>
          </a:p>
          <a:p>
            <a:r>
              <a:rPr lang="en-US" sz="2400" dirty="0">
                <a:solidFill>
                  <a:schemeClr val="bg1"/>
                </a:solidFill>
              </a:rPr>
              <a:t>Holistic Approach to Customer Insights:</a:t>
            </a:r>
          </a:p>
          <a:p>
            <a:r>
              <a:rPr lang="en-US" sz="2400" dirty="0">
                <a:solidFill>
                  <a:schemeClr val="bg1"/>
                </a:solidFill>
              </a:rPr>
              <a:t>The solution integrates customer, regional, and transaction datasets to provide a comprehensive analysis, which allows for multi-dimensional insights into customer behavior and regional banking trends.</a:t>
            </a:r>
          </a:p>
          <a:p>
            <a:endParaRPr lang="en-US" sz="2400" dirty="0">
              <a:solidFill>
                <a:schemeClr val="bg1"/>
              </a:solidFill>
            </a:endParaRPr>
          </a:p>
          <a:p>
            <a:r>
              <a:rPr lang="en-US" sz="2400" dirty="0">
                <a:solidFill>
                  <a:schemeClr val="bg1"/>
                </a:solidFill>
              </a:rPr>
              <a:t>Dynamic and Customizable SQL Queries:</a:t>
            </a:r>
          </a:p>
          <a:p>
            <a:r>
              <a:rPr lang="en-US" sz="2400" dirty="0">
                <a:solidFill>
                  <a:schemeClr val="bg1"/>
                </a:solidFill>
              </a:rPr>
              <a:t>Each task is designed to address a specific question, enabling banks to tailor their strategy based on distinct metrics such as transaction counts, deposit amounts, and regional user distributions.</a:t>
            </a:r>
          </a:p>
          <a:p>
            <a:endParaRPr lang="en-US" sz="2400" dirty="0">
              <a:solidFill>
                <a:schemeClr val="bg1"/>
              </a:solidFill>
            </a:endParaRPr>
          </a:p>
          <a:p>
            <a:r>
              <a:rPr lang="en-US" sz="2400" dirty="0">
                <a:solidFill>
                  <a:schemeClr val="bg1"/>
                </a:solidFill>
              </a:rPr>
              <a:t>Focus on High-Value Users and Regions:</a:t>
            </a:r>
          </a:p>
          <a:p>
            <a:r>
              <a:rPr lang="en-US" sz="2400" dirty="0">
                <a:solidFill>
                  <a:schemeClr val="bg1"/>
                </a:solidFill>
              </a:rPr>
              <a:t>By identifying top consumers and regions with high transaction activity, the solution enables financial institutions to prioritize resources, optimize marketing efforts, and deliver personalized services to retain valuable clients.</a:t>
            </a:r>
          </a:p>
        </p:txBody>
      </p:sp>
    </p:spTree>
    <p:extLst>
      <p:ext uri="{BB962C8B-B14F-4D97-AF65-F5344CB8AC3E}">
        <p14:creationId xmlns:p14="http://schemas.microsoft.com/office/powerpoint/2010/main" val="13268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1B9F-5C4E-E496-228A-417896F02BF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929E898-D4AE-A191-79B6-E3289C7F8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4B7B8-4B83-6D02-58FD-3772E463AD3E}"/>
              </a:ext>
            </a:extLst>
          </p:cNvPr>
          <p:cNvSpPr txBox="1"/>
          <p:nvPr/>
        </p:nvSpPr>
        <p:spPr>
          <a:xfrm>
            <a:off x="143308" y="196161"/>
            <a:ext cx="11905384" cy="3046988"/>
          </a:xfrm>
          <a:prstGeom prst="rect">
            <a:avLst/>
          </a:prstGeom>
          <a:noFill/>
        </p:spPr>
        <p:txBody>
          <a:bodyPr wrap="square">
            <a:spAutoFit/>
          </a:bodyPr>
          <a:lstStyle/>
          <a:p>
            <a:r>
              <a:rPr lang="en-US" sz="2400" dirty="0">
                <a:solidFill>
                  <a:schemeClr val="bg1"/>
                </a:solidFill>
              </a:rPr>
              <a:t>Detailed Regional Breakdown:</a:t>
            </a:r>
          </a:p>
          <a:p>
            <a:r>
              <a:rPr lang="en-US" sz="2400" dirty="0">
                <a:solidFill>
                  <a:schemeClr val="bg1"/>
                </a:solidFill>
              </a:rPr>
              <a:t>The project’s regional analysis extends beyond simple user counts, incorporating transaction behavior and deposit volumes, allowing for a targeted understanding of economic patterns within regions.</a:t>
            </a:r>
          </a:p>
          <a:p>
            <a:endParaRPr lang="en-US" sz="2400" dirty="0">
              <a:solidFill>
                <a:schemeClr val="bg1"/>
              </a:solidFill>
            </a:endParaRPr>
          </a:p>
          <a:p>
            <a:r>
              <a:rPr lang="en-US" sz="2400" dirty="0">
                <a:solidFill>
                  <a:schemeClr val="bg1"/>
                </a:solidFill>
              </a:rPr>
              <a:t>This solution provides actionable insights for financial institutions, allowing them to make informed decisions based on customer activity patterns, transaction distributions, and regional dynamics, thus enhancing their competitiveness and customer service across various regions.</a:t>
            </a:r>
          </a:p>
        </p:txBody>
      </p:sp>
    </p:spTree>
    <p:extLst>
      <p:ext uri="{BB962C8B-B14F-4D97-AF65-F5344CB8AC3E}">
        <p14:creationId xmlns:p14="http://schemas.microsoft.com/office/powerpoint/2010/main" val="402423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E9346-C38E-70FE-4B5D-9E7B378E1E0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4C50623F-8697-46BD-DC5D-1CFFD67D1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4641C0-F7AC-215F-8121-83C2B014420F}"/>
              </a:ext>
            </a:extLst>
          </p:cNvPr>
          <p:cNvSpPr txBox="1"/>
          <p:nvPr/>
        </p:nvSpPr>
        <p:spPr>
          <a:xfrm>
            <a:off x="-1" y="88491"/>
            <a:ext cx="12192000" cy="4154984"/>
          </a:xfrm>
          <a:prstGeom prst="rect">
            <a:avLst/>
          </a:prstGeom>
          <a:noFill/>
        </p:spPr>
        <p:txBody>
          <a:bodyPr wrap="square">
            <a:spAutoFit/>
          </a:bodyPr>
          <a:lstStyle/>
          <a:p>
            <a:r>
              <a:rPr lang="en-US" sz="2400" u="sng" dirty="0">
                <a:solidFill>
                  <a:schemeClr val="bg1"/>
                </a:solidFill>
              </a:rPr>
              <a:t>Technical details</a:t>
            </a:r>
            <a:r>
              <a:rPr lang="en-US" sz="2400" dirty="0">
                <a:solidFill>
                  <a:schemeClr val="bg1"/>
                </a:solidFill>
              </a:rPr>
              <a:t>:</a:t>
            </a:r>
          </a:p>
          <a:p>
            <a:r>
              <a:rPr lang="en-US" sz="2400" dirty="0">
                <a:solidFill>
                  <a:schemeClr val="bg1"/>
                </a:solidFill>
              </a:rPr>
              <a:t>Technologies, Tools, and Programming Languages Used:</a:t>
            </a:r>
          </a:p>
          <a:p>
            <a:r>
              <a:rPr lang="en-US" sz="2400" dirty="0">
                <a:solidFill>
                  <a:schemeClr val="bg1"/>
                </a:solidFill>
              </a:rPr>
              <a:t>SQL (Structured Query Language):</a:t>
            </a:r>
          </a:p>
          <a:p>
            <a:r>
              <a:rPr lang="en-US" sz="2400" dirty="0">
                <a:solidFill>
                  <a:schemeClr val="bg1"/>
                </a:solidFill>
              </a:rPr>
              <a:t>Purpose:</a:t>
            </a:r>
          </a:p>
          <a:p>
            <a:r>
              <a:rPr lang="en-US" sz="2400" dirty="0">
                <a:solidFill>
                  <a:schemeClr val="bg1"/>
                </a:solidFill>
              </a:rPr>
              <a:t>SQL is the primary tool for querying the dataset to extract, manipulate, and analyze data. SQL queries are used to join datasets, aggregate data, and filter specific information.</a:t>
            </a:r>
          </a:p>
          <a:p>
            <a:endParaRPr lang="en-US" sz="2400" dirty="0">
              <a:solidFill>
                <a:schemeClr val="bg1"/>
              </a:solidFill>
            </a:endParaRPr>
          </a:p>
          <a:p>
            <a:r>
              <a:rPr lang="en-US" sz="2400" dirty="0">
                <a:solidFill>
                  <a:schemeClr val="bg1"/>
                </a:solidFill>
              </a:rPr>
              <a:t>Rationale:</a:t>
            </a:r>
          </a:p>
          <a:p>
            <a:r>
              <a:rPr lang="en-US" sz="2400" dirty="0">
                <a:solidFill>
                  <a:schemeClr val="bg1"/>
                </a:solidFill>
              </a:rPr>
              <a:t>SQL is essential for relational data analysis and is ideal for performing complex queries to gain insights from structured datasets, especially in scenarios involving multiple tables with relationships, as in this project.</a:t>
            </a:r>
          </a:p>
        </p:txBody>
      </p:sp>
    </p:spTree>
    <p:extLst>
      <p:ext uri="{BB962C8B-B14F-4D97-AF65-F5344CB8AC3E}">
        <p14:creationId xmlns:p14="http://schemas.microsoft.com/office/powerpoint/2010/main" val="71150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724F2-16BA-439F-ABD9-CE89D862232B}"/>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C9C3E55-D611-317B-331B-815A3DEF0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53383D-218F-20C6-BC73-1440F1DBDE60}"/>
              </a:ext>
            </a:extLst>
          </p:cNvPr>
          <p:cNvSpPr txBox="1"/>
          <p:nvPr/>
        </p:nvSpPr>
        <p:spPr>
          <a:xfrm>
            <a:off x="85725" y="5364"/>
            <a:ext cx="11822257" cy="3046988"/>
          </a:xfrm>
          <a:prstGeom prst="rect">
            <a:avLst/>
          </a:prstGeom>
          <a:noFill/>
        </p:spPr>
        <p:txBody>
          <a:bodyPr wrap="square">
            <a:spAutoFit/>
          </a:bodyPr>
          <a:lstStyle/>
          <a:p>
            <a:r>
              <a:rPr lang="en-IN" sz="2400" dirty="0">
                <a:solidFill>
                  <a:schemeClr val="bg1"/>
                </a:solidFill>
              </a:rPr>
              <a:t>Database Management System (DBMS) (MySQL):</a:t>
            </a:r>
          </a:p>
          <a:p>
            <a:r>
              <a:rPr lang="en-IN" sz="2400" dirty="0">
                <a:solidFill>
                  <a:schemeClr val="bg1"/>
                </a:solidFill>
              </a:rPr>
              <a:t>Purpose:</a:t>
            </a:r>
          </a:p>
          <a:p>
            <a:r>
              <a:rPr lang="en-IN" sz="2400" dirty="0">
                <a:solidFill>
                  <a:schemeClr val="bg1"/>
                </a:solidFill>
              </a:rPr>
              <a:t>To store, manage, and execute queries on the banking dataset.</a:t>
            </a:r>
          </a:p>
          <a:p>
            <a:endParaRPr lang="en-IN" sz="2400" dirty="0">
              <a:solidFill>
                <a:schemeClr val="bg1"/>
              </a:solidFill>
            </a:endParaRPr>
          </a:p>
          <a:p>
            <a:r>
              <a:rPr lang="en-IN" sz="2400" dirty="0">
                <a:solidFill>
                  <a:schemeClr val="bg1"/>
                </a:solidFill>
              </a:rPr>
              <a:t>Rationale:</a:t>
            </a:r>
          </a:p>
          <a:p>
            <a:r>
              <a:rPr lang="en-IN" sz="2400" dirty="0">
                <a:solidFill>
                  <a:schemeClr val="bg1"/>
                </a:solidFill>
              </a:rPr>
              <a:t>A DBMS is crucial for handling large datasets efficiently, ensuring data integrity, and providing optimized query execution for fast data retrieval, which is important when analyzing large-scale banking data.</a:t>
            </a:r>
          </a:p>
        </p:txBody>
      </p:sp>
    </p:spTree>
    <p:extLst>
      <p:ext uri="{BB962C8B-B14F-4D97-AF65-F5344CB8AC3E}">
        <p14:creationId xmlns:p14="http://schemas.microsoft.com/office/powerpoint/2010/main" val="286357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80CB3-A427-339D-EE2C-C9840E01ABE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CFF12A7-8FA2-ADC0-4F51-7ADCE9575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4B12D-B48A-D42C-17EE-368555F6FA51}"/>
              </a:ext>
            </a:extLst>
          </p:cNvPr>
          <p:cNvSpPr txBox="1"/>
          <p:nvPr/>
        </p:nvSpPr>
        <p:spPr>
          <a:xfrm>
            <a:off x="0" y="0"/>
            <a:ext cx="12191999" cy="6740307"/>
          </a:xfrm>
          <a:prstGeom prst="rect">
            <a:avLst/>
          </a:prstGeom>
          <a:noFill/>
        </p:spPr>
        <p:txBody>
          <a:bodyPr wrap="square">
            <a:spAutoFit/>
          </a:bodyPr>
          <a:lstStyle/>
          <a:p>
            <a:r>
              <a:rPr lang="en-US" sz="2400" u="sng" dirty="0">
                <a:solidFill>
                  <a:schemeClr val="bg1"/>
                </a:solidFill>
              </a:rPr>
              <a:t>Key Design Decisions and Their Rationale</a:t>
            </a:r>
            <a:r>
              <a:rPr lang="en-US" sz="2400" dirty="0">
                <a:solidFill>
                  <a:schemeClr val="bg1"/>
                </a:solidFill>
              </a:rPr>
              <a:t>:</a:t>
            </a:r>
          </a:p>
          <a:p>
            <a:endParaRPr lang="en-US" sz="2400" dirty="0">
              <a:solidFill>
                <a:schemeClr val="bg1"/>
              </a:solidFill>
            </a:endParaRPr>
          </a:p>
          <a:p>
            <a:r>
              <a:rPr lang="en-US" sz="2400" u="sng" dirty="0">
                <a:solidFill>
                  <a:schemeClr val="bg1"/>
                </a:solidFill>
              </a:rPr>
              <a:t>Database Schema Design and Normalization</a:t>
            </a:r>
            <a:r>
              <a:rPr lang="en-US" sz="2400" dirty="0">
                <a:solidFill>
                  <a:schemeClr val="bg1"/>
                </a:solidFill>
              </a:rPr>
              <a:t>:</a:t>
            </a:r>
          </a:p>
          <a:p>
            <a:endParaRPr lang="en-US" sz="2400" dirty="0">
              <a:solidFill>
                <a:schemeClr val="bg1"/>
              </a:solidFill>
            </a:endParaRPr>
          </a:p>
          <a:p>
            <a:r>
              <a:rPr lang="en-US" sz="2400" dirty="0">
                <a:solidFill>
                  <a:schemeClr val="bg1"/>
                </a:solidFill>
              </a:rPr>
              <a:t>Decision:</a:t>
            </a:r>
          </a:p>
          <a:p>
            <a:r>
              <a:rPr lang="en-US" sz="2400" dirty="0">
                <a:solidFill>
                  <a:schemeClr val="bg1"/>
                </a:solidFill>
              </a:rPr>
              <a:t>I used a normalized schema to separate datasets into logical tables, like </a:t>
            </a:r>
            <a:r>
              <a:rPr lang="en-US" sz="2400" dirty="0" err="1">
                <a:solidFill>
                  <a:schemeClr val="bg1"/>
                </a:solidFill>
              </a:rPr>
              <a:t>user_transaction</a:t>
            </a:r>
            <a:r>
              <a:rPr lang="en-US" sz="2400" dirty="0">
                <a:solidFill>
                  <a:schemeClr val="bg1"/>
                </a:solidFill>
              </a:rPr>
              <a:t>, user_nodes, and world_regions.</a:t>
            </a:r>
          </a:p>
          <a:p>
            <a:endParaRPr lang="en-US" sz="2400" dirty="0">
              <a:solidFill>
                <a:schemeClr val="bg1"/>
              </a:solidFill>
            </a:endParaRPr>
          </a:p>
          <a:p>
            <a:r>
              <a:rPr lang="en-US" sz="2400" dirty="0">
                <a:solidFill>
                  <a:schemeClr val="bg1"/>
                </a:solidFill>
              </a:rPr>
              <a:t>Rationale:</a:t>
            </a:r>
          </a:p>
          <a:p>
            <a:r>
              <a:rPr lang="en-US" sz="2400" dirty="0">
                <a:solidFill>
                  <a:schemeClr val="bg1"/>
                </a:solidFill>
              </a:rPr>
              <a:t>Normalizing the database reduces data redundancy, ensures data integrity, and makes it easier to maintain and update individual tables. This structure also simplifies the process of joining tables during analysis, which is crucial for generating insights from relational data.</a:t>
            </a:r>
          </a:p>
          <a:p>
            <a:endParaRPr lang="en-US" sz="2400" dirty="0">
              <a:solidFill>
                <a:schemeClr val="bg1"/>
              </a:solidFill>
            </a:endParaRPr>
          </a:p>
          <a:p>
            <a:r>
              <a:rPr lang="en-US" sz="2400" dirty="0">
                <a:solidFill>
                  <a:schemeClr val="bg1"/>
                </a:solidFill>
              </a:rPr>
              <a:t>Indexing and Query Optimization:</a:t>
            </a:r>
          </a:p>
          <a:p>
            <a:r>
              <a:rPr lang="en-US" sz="2400" dirty="0">
                <a:solidFill>
                  <a:schemeClr val="bg1"/>
                </a:solidFill>
              </a:rPr>
              <a:t>Decision:</a:t>
            </a:r>
          </a:p>
          <a:p>
            <a:r>
              <a:rPr lang="en-US" sz="2400" dirty="0">
                <a:solidFill>
                  <a:schemeClr val="bg1"/>
                </a:solidFill>
              </a:rPr>
              <a:t>I applied indexing on frequently queried columns, such as consumer_id, region_id, and transaction_type.</a:t>
            </a:r>
          </a:p>
          <a:p>
            <a:endParaRPr lang="en-US" sz="2400" dirty="0">
              <a:solidFill>
                <a:schemeClr val="bg1"/>
              </a:solidFill>
            </a:endParaRPr>
          </a:p>
        </p:txBody>
      </p:sp>
    </p:spTree>
    <p:extLst>
      <p:ext uri="{BB962C8B-B14F-4D97-AF65-F5344CB8AC3E}">
        <p14:creationId xmlns:p14="http://schemas.microsoft.com/office/powerpoint/2010/main" val="387298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944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Narinder Singh</dc:creator>
  <cp:lastModifiedBy>Narinder Singh</cp:lastModifiedBy>
  <cp:revision>1</cp:revision>
  <dcterms:created xsi:type="dcterms:W3CDTF">2024-12-26T09:29:26Z</dcterms:created>
  <dcterms:modified xsi:type="dcterms:W3CDTF">2024-12-26T10:27:02Z</dcterms:modified>
</cp:coreProperties>
</file>