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7102475" cy="10234613"/>
  <p:defaultTextStyle>
    <a:defPPr>
      <a:defRPr lang="th-TH"/>
    </a:defPPr>
    <a:lvl1pPr marL="0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1pPr>
    <a:lvl2pPr marL="2087807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2pPr>
    <a:lvl3pPr marL="4175614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3pPr>
    <a:lvl4pPr marL="6263422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4pPr>
    <a:lvl5pPr marL="8351228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5pPr>
    <a:lvl6pPr marL="10439034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6pPr>
    <a:lvl7pPr marL="12526842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7pPr>
    <a:lvl8pPr marL="14614649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8pPr>
    <a:lvl9pPr marL="16702457" algn="l" defTabSz="4175614" rtl="0" eaLnBrk="1" latinLnBrk="0" hangingPunct="1">
      <a:defRPr sz="1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1FD"/>
    <a:srgbClr val="99FF33"/>
    <a:srgbClr val="99CC00"/>
    <a:srgbClr val="FFFFCD"/>
    <a:srgbClr val="FEE6E6"/>
    <a:srgbClr val="E1FBFF"/>
    <a:srgbClr val="FEF9EC"/>
    <a:srgbClr val="FFEFF8"/>
    <a:srgbClr val="DCFCE6"/>
    <a:srgbClr val="D5FB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46" autoAdjust="0"/>
    <p:restoredTop sz="89158" autoAdjust="0"/>
  </p:normalViewPr>
  <p:slideViewPr>
    <p:cSldViewPr>
      <p:cViewPr>
        <p:scale>
          <a:sx n="33" d="100"/>
          <a:sy n="33" d="100"/>
        </p:scale>
        <p:origin x="-594" y="409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910" y="-90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3077739" cy="511731"/>
          </a:xfrm>
          <a:prstGeom prst="rect">
            <a:avLst/>
          </a:prstGeom>
        </p:spPr>
        <p:txBody>
          <a:bodyPr vert="horz" lIns="98944" tIns="49472" rIns="98944" bIns="49472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3096" y="2"/>
            <a:ext cx="3077739" cy="511731"/>
          </a:xfrm>
          <a:prstGeom prst="rect">
            <a:avLst/>
          </a:prstGeom>
        </p:spPr>
        <p:txBody>
          <a:bodyPr vert="horz" lIns="98944" tIns="49472" rIns="98944" bIns="49472" rtlCol="0"/>
          <a:lstStyle>
            <a:lvl1pPr algn="r">
              <a:defRPr sz="1300"/>
            </a:lvl1pPr>
          </a:lstStyle>
          <a:p>
            <a:fld id="{50D8D7ED-6DA6-4909-84BD-EE299C37F75C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46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44" tIns="49472" rIns="98944" bIns="49472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10249" y="4861443"/>
            <a:ext cx="5681980" cy="4605576"/>
          </a:xfrm>
          <a:prstGeom prst="rect">
            <a:avLst/>
          </a:prstGeom>
        </p:spPr>
        <p:txBody>
          <a:bodyPr vert="horz" lIns="98944" tIns="49472" rIns="98944" bIns="49472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4" y="9721111"/>
            <a:ext cx="3077739" cy="511731"/>
          </a:xfrm>
          <a:prstGeom prst="rect">
            <a:avLst/>
          </a:prstGeom>
        </p:spPr>
        <p:txBody>
          <a:bodyPr vert="horz" lIns="98944" tIns="49472" rIns="98944" bIns="49472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3096" y="9721111"/>
            <a:ext cx="3077739" cy="511731"/>
          </a:xfrm>
          <a:prstGeom prst="rect">
            <a:avLst/>
          </a:prstGeom>
        </p:spPr>
        <p:txBody>
          <a:bodyPr vert="horz" lIns="98944" tIns="49472" rIns="98944" bIns="49472" rtlCol="0" anchor="b"/>
          <a:lstStyle>
            <a:lvl1pPr algn="r">
              <a:defRPr sz="1300"/>
            </a:lvl1pPr>
          </a:lstStyle>
          <a:p>
            <a:fld id="{8DA28465-BC66-4F38-A363-2F8C7393D5D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54425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07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14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422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228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034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6842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649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457" algn="l" defTabSz="417561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2193925" y="768350"/>
            <a:ext cx="2714625" cy="3836988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8E1E5-04D7-43C1-AFF5-A7CB99B13B8B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270999" y="13298393"/>
            <a:ext cx="25737979" cy="917608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541997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4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2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1340639" y="10801229"/>
            <a:ext cx="25243827" cy="230115641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609160" y="10801229"/>
            <a:ext cx="75226813" cy="230115641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2391910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80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61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4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2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0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68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464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245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5609157" y="62924571"/>
            <a:ext cx="50235319" cy="17799229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6349144" y="62924571"/>
            <a:ext cx="50235319" cy="17799229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513999" y="9582376"/>
            <a:ext cx="13378914" cy="399347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7" indent="0">
              <a:buNone/>
              <a:defRPr sz="9100" b="1"/>
            </a:lvl2pPr>
            <a:lvl3pPr marL="4175614" indent="0">
              <a:buNone/>
              <a:defRPr sz="8200" b="1"/>
            </a:lvl3pPr>
            <a:lvl4pPr marL="6263422" indent="0">
              <a:buNone/>
              <a:defRPr sz="7300" b="1"/>
            </a:lvl4pPr>
            <a:lvl5pPr marL="8351228" indent="0">
              <a:buNone/>
              <a:defRPr sz="7300" b="1"/>
            </a:lvl5pPr>
            <a:lvl6pPr marL="10439034" indent="0">
              <a:buNone/>
              <a:defRPr sz="7300" b="1"/>
            </a:lvl6pPr>
            <a:lvl7pPr marL="12526842" indent="0">
              <a:buNone/>
              <a:defRPr sz="7300" b="1"/>
            </a:lvl7pPr>
            <a:lvl8pPr marL="14614649" indent="0">
              <a:buNone/>
              <a:defRPr sz="7300" b="1"/>
            </a:lvl8pPr>
            <a:lvl9pPr marL="16702457" indent="0">
              <a:buNone/>
              <a:defRPr sz="73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1513999" y="13575853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15381808" y="9582376"/>
            <a:ext cx="13384169" cy="399347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7" indent="0">
              <a:buNone/>
              <a:defRPr sz="9100" b="1"/>
            </a:lvl2pPr>
            <a:lvl3pPr marL="4175614" indent="0">
              <a:buNone/>
              <a:defRPr sz="8200" b="1"/>
            </a:lvl3pPr>
            <a:lvl4pPr marL="6263422" indent="0">
              <a:buNone/>
              <a:defRPr sz="7300" b="1"/>
            </a:lvl4pPr>
            <a:lvl5pPr marL="8351228" indent="0">
              <a:buNone/>
              <a:defRPr sz="7300" b="1"/>
            </a:lvl5pPr>
            <a:lvl6pPr marL="10439034" indent="0">
              <a:buNone/>
              <a:defRPr sz="7300" b="1"/>
            </a:lvl6pPr>
            <a:lvl7pPr marL="12526842" indent="0">
              <a:buNone/>
              <a:defRPr sz="7300" b="1"/>
            </a:lvl7pPr>
            <a:lvl8pPr marL="14614649" indent="0">
              <a:buNone/>
              <a:defRPr sz="7300" b="1"/>
            </a:lvl8pPr>
            <a:lvl9pPr marL="16702457" indent="0">
              <a:buNone/>
              <a:defRPr sz="73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15381808" y="13575853"/>
            <a:ext cx="13384169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838631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514001" y="8958085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7807" indent="0">
              <a:buNone/>
              <a:defRPr sz="5500"/>
            </a:lvl2pPr>
            <a:lvl3pPr marL="4175614" indent="0">
              <a:buNone/>
              <a:defRPr sz="4600"/>
            </a:lvl3pPr>
            <a:lvl4pPr marL="6263422" indent="0">
              <a:buNone/>
              <a:defRPr sz="4100"/>
            </a:lvl4pPr>
            <a:lvl5pPr marL="8351228" indent="0">
              <a:buNone/>
              <a:defRPr sz="4100"/>
            </a:lvl5pPr>
            <a:lvl6pPr marL="10439034" indent="0">
              <a:buNone/>
              <a:defRPr sz="4100"/>
            </a:lvl6pPr>
            <a:lvl7pPr marL="12526842" indent="0">
              <a:buNone/>
              <a:defRPr sz="4100"/>
            </a:lvl7pPr>
            <a:lvl8pPr marL="14614649" indent="0">
              <a:buNone/>
              <a:defRPr sz="4100"/>
            </a:lvl8pPr>
            <a:lvl9pPr marL="16702457" indent="0">
              <a:buNone/>
              <a:defRPr sz="41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935087" y="29965969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807" indent="0">
              <a:buNone/>
              <a:defRPr sz="12800"/>
            </a:lvl2pPr>
            <a:lvl3pPr marL="4175614" indent="0">
              <a:buNone/>
              <a:defRPr sz="11000"/>
            </a:lvl3pPr>
            <a:lvl4pPr marL="6263422" indent="0">
              <a:buNone/>
              <a:defRPr sz="9100"/>
            </a:lvl4pPr>
            <a:lvl5pPr marL="8351228" indent="0">
              <a:buNone/>
              <a:defRPr sz="9100"/>
            </a:lvl5pPr>
            <a:lvl6pPr marL="10439034" indent="0">
              <a:buNone/>
              <a:defRPr sz="9100"/>
            </a:lvl6pPr>
            <a:lvl7pPr marL="12526842" indent="0">
              <a:buNone/>
              <a:defRPr sz="9100"/>
            </a:lvl7pPr>
            <a:lvl8pPr marL="14614649" indent="0">
              <a:buNone/>
              <a:defRPr sz="9100"/>
            </a:lvl8pPr>
            <a:lvl9pPr marL="16702457" indent="0">
              <a:buNone/>
              <a:defRPr sz="91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5935087" y="33503621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7807" indent="0">
              <a:buNone/>
              <a:defRPr sz="5500"/>
            </a:lvl2pPr>
            <a:lvl3pPr marL="4175614" indent="0">
              <a:buNone/>
              <a:defRPr sz="4600"/>
            </a:lvl3pPr>
            <a:lvl4pPr marL="6263422" indent="0">
              <a:buNone/>
              <a:defRPr sz="4100"/>
            </a:lvl4pPr>
            <a:lvl5pPr marL="8351228" indent="0">
              <a:buNone/>
              <a:defRPr sz="4100"/>
            </a:lvl5pPr>
            <a:lvl6pPr marL="10439034" indent="0">
              <a:buNone/>
              <a:defRPr sz="4100"/>
            </a:lvl6pPr>
            <a:lvl7pPr marL="12526842" indent="0">
              <a:buNone/>
              <a:defRPr sz="4100"/>
            </a:lvl7pPr>
            <a:lvl8pPr marL="14614649" indent="0">
              <a:buNone/>
              <a:defRPr sz="4100"/>
            </a:lvl8pPr>
            <a:lvl9pPr marL="16702457" indent="0">
              <a:buNone/>
              <a:defRPr sz="41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562" tIns="208780" rIns="417562" bIns="20878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562" tIns="208780" rIns="417562" bIns="20878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562" tIns="208780" rIns="417562" bIns="20878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BA43-466F-4ADA-B74D-89B0E4D0C9F6}" type="datetimeFigureOut">
              <a:rPr lang="th-TH" smtClean="0"/>
              <a:pPr/>
              <a:t>29/03/57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345659" y="39677164"/>
            <a:ext cx="9588659" cy="2279158"/>
          </a:xfrm>
          <a:prstGeom prst="rect">
            <a:avLst/>
          </a:prstGeom>
        </p:spPr>
        <p:txBody>
          <a:bodyPr vert="horz" lIns="417562" tIns="208780" rIns="417562" bIns="20878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562" tIns="208780" rIns="417562" bIns="20878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CFD3-13D7-48FF-9BC3-1B6ED43CAEC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สี่เหลี่ยมมุมมน 6"/>
          <p:cNvSpPr/>
          <p:nvPr userDrawn="1"/>
        </p:nvSpPr>
        <p:spPr>
          <a:xfrm>
            <a:off x="471225" y="305919"/>
            <a:ext cx="29270237" cy="4824535"/>
          </a:xfrm>
          <a:prstGeom prst="round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 r="-100000" b="-100000"/>
          </a:gradFill>
          <a:ln w="76200"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3728" tIns="46864" rIns="93728" bIns="46864" rtlCol="0" anchor="ctr"/>
          <a:lstStyle/>
          <a:p>
            <a:pPr algn="ctr"/>
            <a:endParaRPr lang="th-TH"/>
          </a:p>
        </p:txBody>
      </p:sp>
      <p:pic>
        <p:nvPicPr>
          <p:cNvPr id="8" name="รูปภาพ 7" descr="logo-rmutt-0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73128" y="558186"/>
            <a:ext cx="2369515" cy="4320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7561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855" indent="-1565855" algn="l" defTabSz="417561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687" indent="-1304880" algn="l" defTabSz="417561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517" indent="-1043904" algn="l" defTabSz="417561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324" indent="-1043904" algn="l" defTabSz="4175614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132" indent="-1043904" algn="l" defTabSz="4175614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2938" indent="-1043904" algn="l" defTabSz="417561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745" indent="-1043904" algn="l" defTabSz="417561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553" indent="-1043904" algn="l" defTabSz="417561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360" indent="-1043904" algn="l" defTabSz="417561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7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4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22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8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4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42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49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57" algn="l" defTabSz="4175614" rtl="0" eaLnBrk="1" latinLnBrk="0" hangingPunct="1"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5425739" y="31477020"/>
            <a:ext cx="14600678" cy="6273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lIns="86681" tIns="43340" rIns="86681" bIns="43340" rtlCol="0">
            <a:spAutoFit/>
          </a:bodyPr>
          <a:lstStyle/>
          <a:p>
            <a:r>
              <a:rPr lang="th-TH" sz="6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สรุปผลการทดลอง </a:t>
            </a:r>
            <a:r>
              <a:rPr lang="th-TH" sz="66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	</a:t>
            </a:r>
          </a:p>
          <a:p>
            <a:pPr algn="thaiDist">
              <a:tabLst>
                <a:tab pos="1051200" algn="l"/>
              </a:tabLst>
            </a:pPr>
            <a:r>
              <a:rPr lang="en-US" sz="4400" b="1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sz="4800" dirty="0" smtClean="0">
                <a:cs typeface="+mj-cs"/>
              </a:rPr>
              <a:t>จากการนำเสนอเทคนิคการหาลักษณะเด่นของมือวิธีการนับพิกเซลจากรูปเงามือกับวิธีการคำนวณจากเส้นรอบรูปมือ ได้ข้อสรุปว่าวิธีการนับพิกเซลจากรูปเงามือมีข้อดีด้านความเร็วในการประมวลผล ส่วนวิธีการคำนวณจากเส้นรอบรูปมือมีข้อดีที่ในด้านความยืดหยุ่นสูงสามารถรับข้อมูลที่มีขนาดแตกต่างกันได้ดีกว่า และสามารถนำวิธีการนี้มาพัฒนาการหาลักษณะเด่นของมือในระบบวัดโครงสร้างมือแบบไร้หมุดกำกับได้ พร้อมทั้งเป็นแนวทางในการตัดสินใจนำเทคนิคมาประยุกต์ใช้ในระบบวัดโครงสร้างมือด้วยเทคโนโลยีสมองกลฝังตัว</a:t>
            </a:r>
            <a:endParaRPr lang="th-TH" sz="4800" b="1" dirty="0">
              <a:latin typeface="Angsana New" pitchFamily="18" charset="-34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28019" y="25420887"/>
            <a:ext cx="14592102" cy="562750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6681" tIns="43340" rIns="86681" bIns="43340" rtlCol="0">
            <a:spAutoFit/>
          </a:bodyPr>
          <a:lstStyle/>
          <a:p>
            <a:pPr algn="thaiDist"/>
            <a:r>
              <a:rPr lang="th-TH" sz="6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ผลการดำเนินการ </a:t>
            </a:r>
            <a:endParaRPr lang="en-US" sz="6000" b="1" dirty="0" smtClean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  <a:p>
            <a:pPr algn="thaiDist"/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        </a:t>
            </a:r>
            <a:r>
              <a:rPr lang="th-TH" sz="4800" dirty="0" smtClean="0">
                <a:cs typeface="+mj-cs"/>
              </a:rPr>
              <a:t>จากการวิเคราะห์ผลลัพธ์ของทั้งสองวิธีมีความเที่ยงตรงเพียงพอที่จะนำมาใช้ในการจำแนกความแตกต่างของแต่ละบุคคลออกจากกัน</a:t>
            </a:r>
            <a:r>
              <a:rPr lang="en-US" sz="4800" dirty="0" smtClean="0">
                <a:cs typeface="+mj-cs"/>
              </a:rPr>
              <a:t> </a:t>
            </a:r>
            <a:r>
              <a:rPr lang="th-TH" sz="4800" dirty="0" smtClean="0">
                <a:latin typeface="Angsana New" pitchFamily="18" charset="-34"/>
                <a:cs typeface="+mj-cs"/>
              </a:rPr>
              <a:t>และ</a:t>
            </a:r>
            <a:r>
              <a:rPr lang="th-TH" sz="4800" dirty="0" smtClean="0">
                <a:cs typeface="+mj-cs"/>
              </a:rPr>
              <a:t>พบว่าการวางมือให้อยู่ในตำแหน่งที่มีหมุดกำกับอย่างเคร่งครัดส่งผลดีโดยตรงกับความถูกต้องของผลลัพธ์ที่ได้ ส่วนเวลาที่ใช้ในการประมวลผลโดยเฉลี่ยบน </a:t>
            </a:r>
            <a:r>
              <a:rPr lang="en-US" sz="4800" dirty="0" smtClean="0">
                <a:latin typeface="Angsana New" pitchFamily="18" charset="-34"/>
                <a:cs typeface="+mj-cs"/>
              </a:rPr>
              <a:t>Intel Pentium Dual Core 3 GHz, ARM11 S3C6410 </a:t>
            </a:r>
            <a:r>
              <a:rPr lang="th-TH" sz="4800" dirty="0" smtClean="0">
                <a:latin typeface="Angsana New" pitchFamily="18" charset="-34"/>
                <a:cs typeface="+mj-cs"/>
              </a:rPr>
              <a:t>และ </a:t>
            </a:r>
            <a:r>
              <a:rPr lang="en-US" sz="4800" dirty="0" smtClean="0">
                <a:latin typeface="Angsana New" pitchFamily="18" charset="-34"/>
                <a:cs typeface="+mj-cs"/>
              </a:rPr>
              <a:t>ARM9 S3C2440 </a:t>
            </a:r>
            <a:r>
              <a:rPr lang="th-TH" sz="4800" dirty="0" smtClean="0">
                <a:cs typeface="+mj-cs"/>
              </a:rPr>
              <a:t>วิธีแรกได้ค่า </a:t>
            </a:r>
            <a:r>
              <a:rPr lang="en-US" sz="4800" dirty="0" smtClean="0">
                <a:latin typeface="Angsana New" pitchFamily="18" charset="-34"/>
                <a:cs typeface="+mj-cs"/>
              </a:rPr>
              <a:t>4-5 msec., 40-44 msec.</a:t>
            </a:r>
            <a:r>
              <a:rPr lang="th-TH" sz="4800" dirty="0" smtClean="0">
                <a:latin typeface="Angsana New" pitchFamily="18" charset="-34"/>
                <a:cs typeface="+mj-cs"/>
              </a:rPr>
              <a:t>และ</a:t>
            </a:r>
            <a:r>
              <a:rPr lang="en-US" sz="4800" dirty="0" smtClean="0">
                <a:latin typeface="Angsana New" pitchFamily="18" charset="-34"/>
                <a:cs typeface="+mj-cs"/>
              </a:rPr>
              <a:t> 55-60 msec.</a:t>
            </a:r>
            <a:r>
              <a:rPr lang="th-TH" sz="4800" dirty="0" smtClean="0">
                <a:latin typeface="Angsana New" pitchFamily="18" charset="-34"/>
                <a:cs typeface="+mj-cs"/>
              </a:rPr>
              <a:t> ส่วนวิธีที่สองได้ค่า </a:t>
            </a:r>
            <a:r>
              <a:rPr lang="en-US" sz="4800" dirty="0" smtClean="0">
                <a:latin typeface="Angsana New" pitchFamily="18" charset="-34"/>
              </a:rPr>
              <a:t>5-6 msec., 68-72 msec.</a:t>
            </a:r>
            <a:r>
              <a:rPr lang="th-TH" sz="4800" dirty="0" smtClean="0">
                <a:latin typeface="Angsana New" pitchFamily="18" charset="-34"/>
              </a:rPr>
              <a:t> </a:t>
            </a:r>
            <a:r>
              <a:rPr lang="th-TH" sz="4800" dirty="0" smtClean="0">
                <a:latin typeface="Angsana New" pitchFamily="18" charset="-34"/>
                <a:cs typeface="+mj-cs"/>
              </a:rPr>
              <a:t>และ</a:t>
            </a:r>
            <a:r>
              <a:rPr lang="en-US" sz="4800" dirty="0" smtClean="0">
                <a:latin typeface="Angsana New" pitchFamily="18" charset="-34"/>
              </a:rPr>
              <a:t> 100-105 msec.</a:t>
            </a:r>
            <a:r>
              <a:rPr lang="th-TH" sz="4800" b="1" dirty="0" smtClean="0">
                <a:latin typeface="Angsana New" pitchFamily="18" charset="-34"/>
                <a:cs typeface="+mj-cs"/>
              </a:rPr>
              <a:t> </a:t>
            </a:r>
          </a:p>
          <a:p>
            <a:pPr algn="thaiDist"/>
            <a:endParaRPr lang="th-TH" sz="1200" b="1" dirty="0" smtClean="0">
              <a:latin typeface="Angsana New" pitchFamily="18" charset="-34"/>
              <a:cs typeface="+mj-cs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191841" y="667142"/>
            <a:ext cx="29357858" cy="1448860"/>
          </a:xfrm>
          <a:prstGeom prst="rect">
            <a:avLst/>
          </a:prstGeom>
        </p:spPr>
        <p:txBody>
          <a:bodyPr wrap="square" lIns="93728" tIns="46864" rIns="93728" bIns="46864">
            <a:spAutoFit/>
          </a:bodyPr>
          <a:lstStyle/>
          <a:p>
            <a:pPr algn="ctr"/>
            <a:r>
              <a:rPr lang="th-TH" sz="8800" b="1" dirty="0" smtClean="0">
                <a:ln w="18000">
                  <a:solidFill>
                    <a:schemeClr val="accent6">
                      <a:lumMod val="5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j-cs"/>
              </a:rPr>
              <a:t>การศึกษาเปรียบเทียบวิธีการหาลักษณะเด่นบนอุปกรณ์วัดโครงสร้างมือแบบมีหมุดกำกับ</a:t>
            </a:r>
            <a:endParaRPr lang="en-US" sz="8800" b="1" dirty="0">
              <a:ln w="18000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gsana New" pitchFamily="18" charset="-34"/>
              <a:cs typeface="+mj-cs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3037376" y="3116134"/>
            <a:ext cx="26720234" cy="2033636"/>
          </a:xfrm>
          <a:prstGeom prst="rect">
            <a:avLst/>
          </a:prstGeom>
        </p:spPr>
        <p:txBody>
          <a:bodyPr wrap="square" lIns="93728" tIns="46864" rIns="93728" bIns="46864">
            <a:spAutoFit/>
          </a:bodyPr>
          <a:lstStyle/>
          <a:p>
            <a:pPr algn="ctr"/>
            <a:r>
              <a:rPr lang="th-TH" sz="6600" b="1" dirty="0" smtClean="0">
                <a:cs typeface="+mj-cs"/>
              </a:rPr>
              <a:t>จักรี ศรีนนท์ฉัตร และอภิวัฒน์ สวัสดิรัตน์</a:t>
            </a:r>
            <a:endParaRPr lang="en-US" sz="6600" b="1" dirty="0" smtClean="0">
              <a:cs typeface="+mj-cs"/>
            </a:endParaRPr>
          </a:p>
          <a:p>
            <a:pPr algn="ctr"/>
            <a:r>
              <a:rPr lang="th-TH" sz="6000" b="1" dirty="0" smtClean="0">
                <a:cs typeface="+mj-cs"/>
              </a:rPr>
              <a:t>ภาควิชาวิศวกรรมอิเล็กทรอนิกส์และโทรคมนาคม คณะวิศวกรรมศาสตร์ มหาวิทยาลัยเทคโนโลยีราชมงคลธัญบุรี</a:t>
            </a:r>
            <a:endParaRPr lang="en-US" sz="6000" b="1" dirty="0"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461" y="5543013"/>
            <a:ext cx="14815518" cy="753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6681" tIns="43340" rIns="86681" bIns="43340" rtlCol="0">
            <a:spAutoFit/>
          </a:bodyPr>
          <a:lstStyle/>
          <a:p>
            <a:pPr algn="thaiDist"/>
            <a:r>
              <a:rPr lang="th-TH" sz="6000" b="1" dirty="0" smtClean="0">
                <a:solidFill>
                  <a:srgbClr val="FF0000"/>
                </a:solidFill>
                <a:cs typeface="+mj-cs"/>
              </a:rPr>
              <a:t>บทคัดย่อ</a:t>
            </a:r>
          </a:p>
          <a:p>
            <a:pPr algn="thaiDist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       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กระบวนการหาลักษณะเด่นของอุปกรณ์วัดโครงสร้างมือเป็นปัจจัยหลักที่ส่งผลกระทบโดยตรงกับประสิทธิภาพของระบบวัดโครงสร้างมือ งานวิจัยนี้จึงมุ่งเน้นที่การเปรียบเทียบเทคนิคการหาลักษณะเด่นบนอุปกรณ์วัดโครงสร้างมือแบบมีหมุดกำกับ ระหว่างวิธีการนับพิกเซลจากรูปเงามือกับวิธีการคำนวณจากเส้นรอบรูปมือ เพื่อเป็นแนวทางในการนำมาประยุกต์ใช้บนระบบสมองกลฝังตัว ผลการทดลองสรุปได้ว่าวิธีการนับพิกเซลจากรูปเงามือมีข้อดีด้านความเร็วในการประมวลผล ส่วนวิธีการคำนวณจากเส้นรอบรูปมือมีข้อดีที่ในด้านความยืดหยุ่นสูงสามารถรับข้อมูลที่มีขนาดแตกต่างกันได้ดีกว่าและสามารถพัฒนาสู่ระบบวัดโครงสร้างมือแบบไร้หมุดกำกับได้</a:t>
            </a:r>
            <a:endParaRPr lang="en-US" sz="4800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-1028646"/>
            <a:ext cx="175120" cy="205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6681" tIns="43340" rIns="86681" bIns="4334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" y="-1031044"/>
            <a:ext cx="184704" cy="206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3" rIns="91427" bIns="45713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-1031044"/>
            <a:ext cx="184704" cy="206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3" rIns="91427" bIns="45713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-1031044"/>
            <a:ext cx="184704" cy="206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3" rIns="91427" bIns="45713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" y="-1031044"/>
            <a:ext cx="184704" cy="206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3" rIns="91427" bIns="45713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" name="Picture 3" descr="C:\Documents and Settings\HP\Desktop\โปรเจค\SPRL02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71870" y="40946597"/>
            <a:ext cx="4331013" cy="1484000"/>
          </a:xfrm>
          <a:prstGeom prst="round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สี่เหลี่ยมผืนผ้า 19"/>
          <p:cNvSpPr/>
          <p:nvPr/>
        </p:nvSpPr>
        <p:spPr>
          <a:xfrm>
            <a:off x="1344241" y="2116002"/>
            <a:ext cx="29357858" cy="925640"/>
          </a:xfrm>
          <a:prstGeom prst="rect">
            <a:avLst/>
          </a:prstGeom>
        </p:spPr>
        <p:txBody>
          <a:bodyPr wrap="square" lIns="93728" tIns="46864" rIns="93728" bIns="46864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Comparative Study in Feature Extraction Methods of Peg-fixed Hand Geometry Device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883" y="13474645"/>
            <a:ext cx="14815518" cy="26932126"/>
          </a:xfrm>
          <a:prstGeom prst="rect">
            <a:avLst/>
          </a:prstGeom>
          <a:solidFill>
            <a:srgbClr val="99FF33"/>
          </a:solidFill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6681" tIns="43340" rIns="86681" bIns="43340" rtlCol="0">
            <a:spAutoFit/>
          </a:bodyPr>
          <a:lstStyle/>
          <a:p>
            <a:pPr algn="thaiDist"/>
            <a:r>
              <a:rPr lang="th-TH" sz="6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วิธีการดำเนินการวิจัย</a:t>
            </a:r>
          </a:p>
          <a:p>
            <a:pPr algn="thaiDist"/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         งานวิจัยนี้เน้นไปที่เทคนิคการหาลักษณะเด่นของมือ ระหว่างวิธีการนับพิกเซลจากรูปเงามือ </a:t>
            </a:r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[1] 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กับวิธีการคำนวณจากเส้นรอบรูปมือ </a:t>
            </a:r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[2]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 มีขั้นตอนการทดลองเพื่อเปรียบเทียบหาผลลัพธ์ของทั้งสองวิธีดังภาพที่ </a:t>
            </a:r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 โดยทั้งสองวิธีจะใช้ข้อมูลรูปเงามือเดียวกันเพื่อนำไปหาความยาวนิ้ว</a:t>
            </a:r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ความกว้างของแต่ละนิ้วและความกว้างฝ่ามือและแสดงผลลัพธ์เป็นภาพ</a:t>
            </a:r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ข้อมูลมือขวา และเวลาในการประมวลผล </a:t>
            </a:r>
            <a:r>
              <a:rPr lang="th-TH" sz="4800" dirty="0" smtClean="0">
                <a:cs typeface="+mj-cs"/>
              </a:rPr>
              <a:t>โดยโปรแกรมพัฒนาด้วยภาษา</a:t>
            </a:r>
            <a:r>
              <a:rPr lang="en-US" sz="4800" dirty="0" smtClean="0">
                <a:cs typeface="+mj-cs"/>
              </a:rPr>
              <a:t> </a:t>
            </a:r>
            <a:r>
              <a:rPr lang="en-US" sz="4800" dirty="0" smtClean="0">
                <a:latin typeface="Angsana New" pitchFamily="18" charset="-34"/>
                <a:cs typeface="+mj-cs"/>
              </a:rPr>
              <a:t>C++</a:t>
            </a:r>
            <a:r>
              <a:rPr lang="th-TH" sz="4800" dirty="0" smtClean="0">
                <a:cs typeface="+mj-cs"/>
              </a:rPr>
              <a:t> ใช้คอมไพเลอร์</a:t>
            </a:r>
            <a:r>
              <a:rPr lang="en-US" sz="4800" dirty="0" smtClean="0">
                <a:cs typeface="+mj-cs"/>
              </a:rPr>
              <a:t> </a:t>
            </a:r>
            <a:r>
              <a:rPr lang="en-US" sz="4800" dirty="0" err="1" smtClean="0">
                <a:latin typeface="Angsana New" pitchFamily="18" charset="-34"/>
                <a:cs typeface="+mj-cs"/>
              </a:rPr>
              <a:t>gcc</a:t>
            </a:r>
            <a:r>
              <a:rPr lang="th-TH" sz="4800" dirty="0" smtClean="0">
                <a:cs typeface="+mj-cs"/>
              </a:rPr>
              <a:t>4.4.1 ร่วมกับฟังก์ชั่นการประมวลภาพของ</a:t>
            </a:r>
            <a:r>
              <a:rPr lang="en-US" sz="4800" dirty="0" smtClean="0">
                <a:cs typeface="+mj-cs"/>
              </a:rPr>
              <a:t> </a:t>
            </a:r>
            <a:r>
              <a:rPr lang="en-US" sz="4800" dirty="0" err="1" smtClean="0">
                <a:latin typeface="Angsana New" pitchFamily="18" charset="-34"/>
                <a:cs typeface="+mj-cs"/>
              </a:rPr>
              <a:t>OpenCV</a:t>
            </a:r>
            <a:r>
              <a:rPr lang="en-US" sz="4800" dirty="0" smtClean="0">
                <a:latin typeface="Angsana New" pitchFamily="18" charset="-34"/>
                <a:cs typeface="+mj-cs"/>
              </a:rPr>
              <a:t> </a:t>
            </a:r>
            <a:r>
              <a:rPr lang="th-TH" sz="4800" dirty="0" smtClean="0">
                <a:cs typeface="+mj-cs"/>
              </a:rPr>
              <a:t>2.1 โดยกำหนดให้รับข้อมูลจากภาพรูปเงามือขนาด 640</a:t>
            </a:r>
            <a:r>
              <a:rPr lang="en-US" sz="4800" dirty="0" smtClean="0">
                <a:latin typeface="Angsana New" pitchFamily="18" charset="-34"/>
                <a:cs typeface="+mj-cs"/>
              </a:rPr>
              <a:t>x</a:t>
            </a:r>
            <a:r>
              <a:rPr lang="th-TH" sz="4800" dirty="0" smtClean="0">
                <a:cs typeface="+mj-cs"/>
              </a:rPr>
              <a:t>480 พิกเซล ในการทดสอบนี้ได้นำภาพถ่ายมือที่ได้จากนักศึกษาจำนวน 30 คน คนละ 3 รูป</a:t>
            </a:r>
            <a:endParaRPr lang="th-TH" sz="4800" dirty="0" smtClean="0">
              <a:latin typeface="Angsana New" pitchFamily="18" charset="-34"/>
              <a:cs typeface="+mj-cs"/>
            </a:endParaRPr>
          </a:p>
          <a:p>
            <a:pPr algn="thaiDist"/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ภาพที่ 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1:</a:t>
            </a:r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ขั้นตอนการทดลองเพื่อเปรียบเทียบหาผลลัพธ์</a:t>
            </a:r>
          </a:p>
          <a:p>
            <a:pPr algn="ctr"/>
            <a:endParaRPr lang="th-TH" sz="5400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endParaRPr lang="th-TH" sz="9600" b="1" dirty="0" smtClean="0"/>
          </a:p>
          <a:p>
            <a:pPr algn="ctr"/>
            <a:endParaRPr lang="th-TH" sz="9600" b="1" dirty="0" smtClean="0"/>
          </a:p>
          <a:p>
            <a:pPr algn="ctr"/>
            <a:endParaRPr lang="th-TH" sz="9600" b="1" dirty="0" smtClean="0"/>
          </a:p>
          <a:p>
            <a:pPr algn="ctr"/>
            <a:endParaRPr lang="th-TH" sz="9600" b="1" dirty="0" smtClean="0"/>
          </a:p>
          <a:p>
            <a:pPr algn="ctr"/>
            <a:endParaRPr lang="th-TH" sz="9600" b="1" dirty="0" smtClean="0"/>
          </a:p>
          <a:p>
            <a:pPr algn="ctr"/>
            <a:endParaRPr lang="th-TH" sz="9600" b="1" dirty="0" smtClean="0"/>
          </a:p>
          <a:p>
            <a:pPr algn="ctr"/>
            <a:endParaRPr lang="th-TH" sz="9600" b="1" dirty="0" smtClean="0"/>
          </a:p>
          <a:p>
            <a:pPr algn="ctr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ภาพที่ 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2:</a:t>
            </a:r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dirty="0" smtClean="0">
                <a:latin typeface="Angsana New" pitchFamily="18" charset="-34"/>
                <a:cs typeface="Angsana New" pitchFamily="18" charset="-34"/>
              </a:rPr>
              <a:t>วิธีการนับพิกเซลจากรูปเงามือ</a:t>
            </a:r>
            <a:endParaRPr lang="en-US" sz="4800" b="1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120" name="Picture 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3891" y="20689882"/>
            <a:ext cx="13001716" cy="673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1" name="Picture 9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95329" y="28762376"/>
            <a:ext cx="12904736" cy="1035851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15425739" y="5541920"/>
            <a:ext cx="14573352" cy="19434242"/>
          </a:xfrm>
          <a:prstGeom prst="rect">
            <a:avLst/>
          </a:prstGeom>
          <a:solidFill>
            <a:srgbClr val="99FF33"/>
          </a:solidFill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6681" tIns="43340" rIns="86681" bIns="43340" rtlCol="0">
            <a:spAutoFit/>
          </a:bodyPr>
          <a:lstStyle/>
          <a:p>
            <a:pPr algn="thaiDist"/>
            <a:endParaRPr lang="th-TH" sz="1600" b="1" dirty="0" smtClean="0">
              <a:latin typeface="Angsana New" pitchFamily="18" charset="-34"/>
              <a:cs typeface="+mj-cs"/>
            </a:endParaRPr>
          </a:p>
          <a:p>
            <a:pPr algn="thaiDist"/>
            <a:r>
              <a:rPr lang="th-TH" sz="4800" dirty="0" smtClean="0">
                <a:latin typeface="Angsana New" pitchFamily="18" charset="-34"/>
                <a:cs typeface="+mj-cs"/>
              </a:rPr>
              <a:t>     โดยวิธีการนับพิกเซลจากรูปเงามือใช้</a:t>
            </a:r>
            <a:r>
              <a:rPr lang="th-TH" sz="4800" dirty="0" smtClean="0">
                <a:cs typeface="+mj-cs"/>
              </a:rPr>
              <a:t>ภาพเส้นนำร่องแบบคงที่</a:t>
            </a:r>
            <a:r>
              <a:rPr lang="th-TH" sz="4800" dirty="0" smtClean="0">
                <a:latin typeface="Angsana New" pitchFamily="18" charset="-34"/>
                <a:cs typeface="+mj-cs"/>
              </a:rPr>
              <a:t>ดำเนินการทางลอจิกออร์</a:t>
            </a:r>
            <a:r>
              <a:rPr lang="th-TH" sz="4800" dirty="0" smtClean="0">
                <a:cs typeface="+mj-cs"/>
              </a:rPr>
              <a:t>กับภาพมือขาวดำ</a:t>
            </a:r>
            <a:r>
              <a:rPr lang="th-TH" sz="4800" dirty="0" smtClean="0">
                <a:latin typeface="Angsana New" pitchFamily="18" charset="-34"/>
                <a:cs typeface="+mj-cs"/>
              </a:rPr>
              <a:t> จากนั้น</a:t>
            </a:r>
            <a:r>
              <a:rPr lang="th-TH" sz="4800" dirty="0" smtClean="0">
                <a:cs typeface="+mj-cs"/>
              </a:rPr>
              <a:t>นำภาพผลลัพธ์ที่ได้มาดำเนินการทางลอจิกเอ็กซ์คลูซีฟออร์กับภาพมือขาวดำอีกครั้ง จะได้ภาพเส้นผลลัพธ์ความยาวนิ้วมือและภาพเส้นผลลัพธ์ความกว้างนิ้วมือ เพื่อนำมาหาค่าพิกัดมากที่สุดลงมาหาค่าพิกัดที่น้อยที่สุดเพื่อนำมาคำนวณหา</a:t>
            </a:r>
            <a:r>
              <a:rPr lang="th-TH" sz="4800" dirty="0" smtClean="0">
                <a:latin typeface="Angsana New" pitchFamily="18" charset="-34"/>
                <a:cs typeface="+mj-cs"/>
              </a:rPr>
              <a:t>ความยาวนิ้ว</a:t>
            </a:r>
            <a:r>
              <a:rPr lang="en-US" sz="4800" dirty="0" smtClean="0">
                <a:latin typeface="Angsana New" pitchFamily="18" charset="-34"/>
                <a:cs typeface="+mj-cs"/>
              </a:rPr>
              <a:t>, </a:t>
            </a:r>
            <a:r>
              <a:rPr lang="th-TH" sz="4800" dirty="0" smtClean="0">
                <a:latin typeface="Angsana New" pitchFamily="18" charset="-34"/>
                <a:cs typeface="+mj-cs"/>
              </a:rPr>
              <a:t>ความกว้างของแต่ละนิ้วดังภาพที่ </a:t>
            </a:r>
            <a:r>
              <a:rPr lang="en-US" sz="4800" dirty="0" smtClean="0">
                <a:latin typeface="Angsana New" pitchFamily="18" charset="-34"/>
                <a:cs typeface="+mj-cs"/>
              </a:rPr>
              <a:t>2</a:t>
            </a:r>
            <a:endParaRPr lang="th-TH" sz="4800" dirty="0" smtClean="0">
              <a:latin typeface="Angsana New" pitchFamily="18" charset="-34"/>
              <a:cs typeface="+mj-cs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/>
            <a:endParaRPr lang="th-TH" sz="5400" b="1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ภาพที่ 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3 </a:t>
            </a:r>
            <a:r>
              <a:rPr lang="en-US" sz="4800" b="1" dirty="0" smtClean="0">
                <a:cs typeface="+mj-cs"/>
              </a:rPr>
              <a:t>:</a:t>
            </a:r>
            <a:r>
              <a:rPr lang="en-US" sz="4800" dirty="0" smtClean="0">
                <a:cs typeface="+mj-cs"/>
              </a:rPr>
              <a:t> </a:t>
            </a:r>
            <a:r>
              <a:rPr lang="th-TH" sz="4800" dirty="0" smtClean="0">
                <a:cs typeface="+mj-cs"/>
              </a:rPr>
              <a:t>วิธีการคำนวณจากเส้นรอบรูปมือ</a:t>
            </a:r>
            <a:endParaRPr lang="th-TH" sz="4800" b="1" dirty="0" smtClean="0">
              <a:latin typeface="Angsana New" pitchFamily="18" charset="-34"/>
              <a:cs typeface="+mj-cs"/>
            </a:endParaRPr>
          </a:p>
          <a:p>
            <a:pPr algn="thaiDist"/>
            <a:endParaRPr lang="th-TH" sz="1600" b="1" dirty="0" smtClean="0">
              <a:latin typeface="Angsana New" pitchFamily="18" charset="-34"/>
              <a:cs typeface="+mj-cs"/>
            </a:endParaRPr>
          </a:p>
          <a:p>
            <a:pPr algn="thaiDist"/>
            <a:r>
              <a:rPr lang="th-TH" sz="4800" dirty="0" smtClean="0">
                <a:latin typeface="Angsana New" pitchFamily="18" charset="-34"/>
                <a:cs typeface="+mj-cs"/>
              </a:rPr>
              <a:t>     ส่วนวิธีการคำนวณจากเส้นรอบรูปมือ จะอาศัยพิกัดของเส้นรอบรูปมือนำมาใช้ในการหาความยาวนิ้ว</a:t>
            </a:r>
            <a:r>
              <a:rPr lang="en-US" sz="4800" dirty="0" smtClean="0">
                <a:latin typeface="Angsana New" pitchFamily="18" charset="-34"/>
                <a:cs typeface="+mj-cs"/>
              </a:rPr>
              <a:t>, </a:t>
            </a:r>
            <a:r>
              <a:rPr lang="th-TH" sz="4800" dirty="0" smtClean="0">
                <a:latin typeface="Angsana New" pitchFamily="18" charset="-34"/>
                <a:cs typeface="+mj-cs"/>
              </a:rPr>
              <a:t>ความกว้างของแต่ละนิ้ว โดยเริ่มจาก</a:t>
            </a:r>
            <a:r>
              <a:rPr lang="th-TH" sz="4800" dirty="0" smtClean="0">
                <a:cs typeface="+mj-cs"/>
              </a:rPr>
              <a:t>การหาปลายนิ้วและร่องนิ้ว </a:t>
            </a:r>
            <a:r>
              <a:rPr lang="th-TH" sz="4800" dirty="0" smtClean="0">
                <a:latin typeface="Angsana New" pitchFamily="18" charset="-34"/>
                <a:cs typeface="+mj-cs"/>
              </a:rPr>
              <a:t>ดังภาพที่ </a:t>
            </a:r>
            <a:r>
              <a:rPr lang="en-US" sz="4800" dirty="0" smtClean="0">
                <a:latin typeface="Angsana New" pitchFamily="18" charset="-34"/>
                <a:cs typeface="+mj-cs"/>
              </a:rPr>
              <a:t>3(A) </a:t>
            </a:r>
            <a:r>
              <a:rPr lang="th-TH" sz="4800" dirty="0" smtClean="0">
                <a:cs typeface="+mj-cs"/>
              </a:rPr>
              <a:t>การปรับตำแหน่งขอบมือทั้งซ้ายและขวาเพื่อใช้เป็นจุดอ้างอิงในการหาความกว้างของฐานนิ้วและความกว้างของฝ่ามือ </a:t>
            </a:r>
            <a:r>
              <a:rPr lang="th-TH" sz="4800" dirty="0" smtClean="0">
                <a:latin typeface="Angsana New" pitchFamily="18" charset="-34"/>
                <a:cs typeface="+mj-cs"/>
              </a:rPr>
              <a:t>ดังภาพที่ </a:t>
            </a:r>
            <a:r>
              <a:rPr lang="en-US" sz="4800" dirty="0" smtClean="0">
                <a:latin typeface="Angsana New" pitchFamily="18" charset="-34"/>
                <a:cs typeface="+mj-cs"/>
              </a:rPr>
              <a:t>3(B)</a:t>
            </a:r>
            <a:r>
              <a:rPr lang="th-TH" sz="4800" dirty="0" smtClean="0">
                <a:latin typeface="Angsana New" pitchFamily="18" charset="-34"/>
                <a:cs typeface="+mj-cs"/>
              </a:rPr>
              <a:t> </a:t>
            </a:r>
            <a:r>
              <a:rPr lang="th-TH" sz="4800" dirty="0" smtClean="0">
                <a:cs typeface="+mj-cs"/>
              </a:rPr>
              <a:t> การหาความกว้างของฐานนิ้วมือ และความกว้างของฝ่ามือ</a:t>
            </a:r>
            <a:r>
              <a:rPr lang="en-US" sz="4800" dirty="0" smtClean="0">
                <a:cs typeface="+mj-cs"/>
              </a:rPr>
              <a:t> </a:t>
            </a:r>
            <a:r>
              <a:rPr lang="th-TH" sz="4800" dirty="0" smtClean="0">
                <a:latin typeface="Angsana New" pitchFamily="18" charset="-34"/>
                <a:cs typeface="+mj-cs"/>
              </a:rPr>
              <a:t>ดังภาพที่ </a:t>
            </a:r>
            <a:r>
              <a:rPr lang="en-US" sz="4800" dirty="0" smtClean="0">
                <a:latin typeface="Angsana New" pitchFamily="18" charset="-34"/>
                <a:cs typeface="+mj-cs"/>
              </a:rPr>
              <a:t>3(C) </a:t>
            </a:r>
            <a:r>
              <a:rPr lang="th-TH" sz="4800" dirty="0" smtClean="0">
                <a:cs typeface="+mj-cs"/>
              </a:rPr>
              <a:t>การหาตำแหน่งกลางนิ้วมือบนเส้นฐานนิ้วมือเพื่อใช้เป็นจุดอ้างอิงในการหาความยาวนิ้ว </a:t>
            </a:r>
            <a:r>
              <a:rPr lang="th-TH" sz="4800" dirty="0" smtClean="0">
                <a:latin typeface="Angsana New" pitchFamily="18" charset="-34"/>
                <a:cs typeface="+mj-cs"/>
              </a:rPr>
              <a:t>ดังภาพที่ </a:t>
            </a:r>
            <a:r>
              <a:rPr lang="en-US" sz="4800" dirty="0" smtClean="0">
                <a:latin typeface="Angsana New" pitchFamily="18" charset="-34"/>
                <a:cs typeface="+mj-cs"/>
              </a:rPr>
              <a:t>3(D) </a:t>
            </a:r>
            <a:r>
              <a:rPr lang="th-TH" sz="4800" dirty="0" smtClean="0">
                <a:cs typeface="+mj-cs"/>
              </a:rPr>
              <a:t>การหาตำแหน่งกลางนิ้วมือบนเส้นฝ่ามือเพื่อใช้เป็นจุดอ้างอิงในการหาความยาวนิ้ว ดังภาพที่ </a:t>
            </a:r>
            <a:r>
              <a:rPr lang="en-US" sz="4800" dirty="0" smtClean="0">
                <a:latin typeface="Angsana New" pitchFamily="18" charset="-34"/>
                <a:cs typeface="+mj-cs"/>
              </a:rPr>
              <a:t>3(E)</a:t>
            </a:r>
            <a:r>
              <a:rPr lang="en-US" sz="4800" dirty="0" smtClean="0">
                <a:cs typeface="+mj-cs"/>
              </a:rPr>
              <a:t> </a:t>
            </a:r>
            <a:r>
              <a:rPr lang="th-TH" sz="4800" dirty="0" smtClean="0">
                <a:cs typeface="+mj-cs"/>
              </a:rPr>
              <a:t>และการหาความยาวของนิ้วมือโดยนำจุดทั้งสองที่ได้มาคำนวณหาความยาวของนิ้ว ดังภาพที่ </a:t>
            </a:r>
            <a:r>
              <a:rPr lang="en-US" sz="4800" dirty="0" smtClean="0">
                <a:latin typeface="Angsana New" pitchFamily="18" charset="-34"/>
                <a:cs typeface="+mj-cs"/>
              </a:rPr>
              <a:t>3(F)</a:t>
            </a:r>
            <a:r>
              <a:rPr lang="en-US" sz="4800" dirty="0" smtClean="0">
                <a:cs typeface="+mj-cs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25739" y="38192193"/>
            <a:ext cx="14600678" cy="4180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lIns="86681" tIns="43340" rIns="86681" bIns="43340" rtlCol="0">
            <a:spAutoFit/>
          </a:bodyPr>
          <a:lstStyle/>
          <a:p>
            <a:r>
              <a:rPr lang="th-TH" sz="6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เอกสารอ้างอิง</a:t>
            </a:r>
            <a:r>
              <a:rPr lang="th-TH" sz="66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	</a:t>
            </a:r>
          </a:p>
          <a:p>
            <a:endParaRPr lang="th-TH" sz="2000" dirty="0" smtClean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  <a:p>
            <a:pPr algn="thaiDist">
              <a:tabLst>
                <a:tab pos="1051200" algn="l"/>
              </a:tabLst>
            </a:pPr>
            <a:r>
              <a:rPr lang="en-US" sz="4000" dirty="0" smtClean="0">
                <a:latin typeface="Angsana New" pitchFamily="18" charset="-34"/>
                <a:cs typeface="+mj-cs"/>
              </a:rPr>
              <a:t>[1] A. R. a. S. P. Anil K. Jain, "A Prototype Hand Geometry-based Verification System,” International Conference on Audio and Video based Biometric Person Authentication (AVBPA), pp. 166-171, 1999.</a:t>
            </a:r>
          </a:p>
          <a:p>
            <a:pPr algn="thaiDist">
              <a:tabLst>
                <a:tab pos="1051200" algn="l"/>
              </a:tabLst>
            </a:pPr>
            <a:r>
              <a:rPr lang="en-US" sz="4000" dirty="0" smtClean="0">
                <a:latin typeface="Angsana New" pitchFamily="18" charset="-34"/>
                <a:cs typeface="+mj-cs"/>
              </a:rPr>
              <a:t>[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2] </a:t>
            </a:r>
            <a:r>
              <a:rPr lang="en-US" sz="4000" dirty="0" smtClean="0">
                <a:latin typeface="Angsana New" pitchFamily="18" charset="-34"/>
              </a:rPr>
              <a:t>R. Sanchez-</a:t>
            </a:r>
            <a:r>
              <a:rPr lang="en-US" sz="4000" dirty="0" err="1" smtClean="0">
                <a:latin typeface="Angsana New" pitchFamily="18" charset="-34"/>
              </a:rPr>
              <a:t>Reillo</a:t>
            </a:r>
            <a:r>
              <a:rPr lang="en-US" sz="4000" dirty="0" smtClean="0">
                <a:latin typeface="Angsana New" pitchFamily="18" charset="-34"/>
              </a:rPr>
              <a:t>, C. Sanchez-Avila, and A. Gonzalez-Marcos, "Biometric identification through hand geometry measurements," IEEE Transactions on Pattern Analysis and Machine Intelligence, vol. 22, 2000.</a:t>
            </a:r>
          </a:p>
          <a:p>
            <a:pPr algn="thaiDist">
              <a:tabLst>
                <a:tab pos="1051200" algn="l"/>
              </a:tabLst>
            </a:pPr>
            <a:endParaRPr lang="th-TH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3" name="Picture 22" descr="nccit2014_col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96517" y="40365252"/>
            <a:ext cx="4572032" cy="2398972"/>
          </a:xfrm>
          <a:prstGeom prst="rect">
            <a:avLst/>
          </a:prstGeom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0237" y="40621084"/>
            <a:ext cx="1571636" cy="193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8" descr="gcc_sm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66103" y="40549646"/>
            <a:ext cx="1744662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053589" y="9974182"/>
            <a:ext cx="13373998" cy="7418389"/>
          </a:xfrm>
          <a:prstGeom prst="rect">
            <a:avLst/>
          </a:prstGeom>
          <a:ln w="28575">
            <a:solidFill>
              <a:srgbClr val="00206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737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ชุดรูปแบบของ Office</vt:lpstr>
      <vt:lpstr>Slide 1</vt:lpstr>
    </vt:vector>
  </TitlesOfParts>
  <Company>RMUTT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HP</dc:creator>
  <cp:lastModifiedBy>Prince NRVL</cp:lastModifiedBy>
  <cp:revision>214</cp:revision>
  <dcterms:created xsi:type="dcterms:W3CDTF">2010-10-26T04:13:52Z</dcterms:created>
  <dcterms:modified xsi:type="dcterms:W3CDTF">2014-03-29T06:14:05Z</dcterms:modified>
</cp:coreProperties>
</file>