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349" r:id="rId5"/>
    <p:sldId id="350" r:id="rId6"/>
    <p:sldId id="352" r:id="rId7"/>
    <p:sldId id="351" r:id="rId8"/>
    <p:sldId id="353" r:id="rId9"/>
    <p:sldId id="260" r:id="rId10"/>
    <p:sldId id="261" r:id="rId11"/>
    <p:sldId id="354" r:id="rId12"/>
    <p:sldId id="355" r:id="rId13"/>
    <p:sldId id="356" r:id="rId14"/>
    <p:sldId id="259" r:id="rId15"/>
    <p:sldId id="262" r:id="rId16"/>
    <p:sldId id="263" r:id="rId17"/>
    <p:sldId id="264" r:id="rId18"/>
    <p:sldId id="265" r:id="rId19"/>
    <p:sldId id="267" r:id="rId20"/>
    <p:sldId id="266" r:id="rId21"/>
    <p:sldId id="268" r:id="rId22"/>
    <p:sldId id="34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342" r:id="rId31"/>
    <p:sldId id="343" r:id="rId32"/>
    <p:sldId id="344" r:id="rId33"/>
    <p:sldId id="346" r:id="rId34"/>
    <p:sldId id="34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13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683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2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3744-B482-46C2-83C9-81CA9822BC3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5759C2-AD6C-44A8-BE9B-D1AC8FB37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3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E10B-8C8A-44ED-918E-82F2F9C2B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โรงเพาะเห็ดอัจฉริยะ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FA19F-2E3F-452A-8F6D-AADF402A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Smart Mushroom Farm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0614C4-1AB6-4BE9-BEEC-B41602CAE3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61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36F10-3DD6-44CF-93E3-4AC095ABB3F8}"/>
              </a:ext>
            </a:extLst>
          </p:cNvPr>
          <p:cNvPicPr/>
          <p:nvPr/>
        </p:nvPicPr>
        <p:blipFill rotWithShape="1">
          <a:blip r:embed="rId2"/>
          <a:srcRect l="2467" r="3496"/>
          <a:stretch/>
        </p:blipFill>
        <p:spPr bwMode="auto">
          <a:xfrm>
            <a:off x="621882" y="1665978"/>
            <a:ext cx="4353786" cy="4165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C65DADE-D8E6-4137-A243-67715B59B0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8B2CD-5355-4B47-9966-B3565F5116A2}"/>
              </a:ext>
            </a:extLst>
          </p:cNvPr>
          <p:cNvSpPr txBox="1"/>
          <p:nvPr/>
        </p:nvSpPr>
        <p:spPr>
          <a:xfrm>
            <a:off x="5468645" y="1541690"/>
            <a:ext cx="53266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รายละเอียดทางเทคนิคของพัดลมระบายอากาศ มีดังต่อไปนี้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แรงดันไฟฟ้า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DC 12V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6.6A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กำลังไฟฟ้า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: 80W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3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65DADE-D8E6-4137-A243-67715B59B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/>
              <p:nvPr/>
            </p:nvSpPr>
            <p:spPr>
              <a:xfrm>
                <a:off x="5468645" y="1526325"/>
                <a:ext cx="4953740" cy="374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4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คำนวณหาอัตราการขยายของวงจร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จากสูตร</a:t>
                </a:r>
                <a:endParaRPr lang="en-US" sz="28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:r>
                  <a:rPr lang="en-US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𝑉𝑜𝑢𝑡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𝑉𝑖𝑛</m:t>
                        </m:r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(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𝑣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)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1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+ 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จะได้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</a:t>
                </a:r>
                <a:r>
                  <a:rPr lang="th-TH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H SarabunPSK" panose="020B0500040200020003" pitchFamily="34" charset="-34"/>
                  </a:rPr>
                  <a:t>อัตราการขยาย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(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𝑣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en-US" sz="2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=</a:t>
                </a:r>
                <a:r>
                  <a:rPr lang="en-US" sz="28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1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9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.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1</m:t>
                        </m:r>
                      </m:den>
                    </m:f>
                  </m:oMath>
                </a14:m>
                <a:endParaRPr lang="th-TH" sz="28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</a:t>
                </a:r>
                <a:r>
                  <a:rPr lang="th-TH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H SarabunPSK" panose="020B0500040200020003" pitchFamily="34" charset="-34"/>
                  </a:rPr>
                  <a:t>อัตราการขยาย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(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𝑣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TH SarabunPSK" panose="020B0500040200020003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en-US" sz="28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=</a:t>
                </a:r>
                <a:r>
                  <a:rPr lang="th-TH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 10.1 เท่า</a:t>
                </a:r>
                <a:endParaRPr lang="en-US" sz="2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45" y="1526325"/>
                <a:ext cx="4953740" cy="3745128"/>
              </a:xfrm>
              <a:prstGeom prst="rect">
                <a:avLst/>
              </a:prstGeom>
              <a:blipFill>
                <a:blip r:embed="rId3"/>
                <a:stretch>
                  <a:fillRect l="-4305" t="-2927" b="-3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17CA67D-A94B-4498-9641-38265E35F594}"/>
              </a:ext>
            </a:extLst>
          </p:cNvPr>
          <p:cNvPicPr/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9142"/>
          <a:stretch/>
        </p:blipFill>
        <p:spPr>
          <a:xfrm>
            <a:off x="763474" y="1541690"/>
            <a:ext cx="4171930" cy="45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65DADE-D8E6-4137-A243-67715B59B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/>
              <p:nvPr/>
            </p:nvSpPr>
            <p:spPr>
              <a:xfrm>
                <a:off x="5468644" y="1526325"/>
                <a:ext cx="6356412" cy="391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4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คำนวณหาแรงดันตกคร่อมตัวต้านทาน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จากสูตร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PSK" panose="020B0500040200020003" pitchFamily="34" charset="-34"/>
                      </a:rPr>
                      <m:t>I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H SarabunPSK" panose="020B0500040200020003" pitchFamily="34" charset="-34"/>
                      </a:rPr>
                      <m:t> 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R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จะได้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แรงดันตกคร่อมตัวต้านทาน </a:t>
                </a:r>
                <a:r>
                  <a:rPr lang="en-US" sz="2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H SarabunPSK" panose="020B0500040200020003" pitchFamily="34" charset="-34"/>
                  </a:rPr>
                  <a:t>Vin = </a:t>
                </a:r>
                <a:r>
                  <a:rPr lang="en-US" sz="2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H SarabunPSK" panose="020B0500040200020003" pitchFamily="34" charset="-34"/>
                  </a:rPr>
                  <a:t>(6.6)(0.05)</a:t>
                </a:r>
                <a:endParaRPr lang="th-TH" sz="28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แรงดันตกคร่องตัวต้านทานตรวจสอบกระแส (</a:t>
                </a:r>
                <a:r>
                  <a:rPr lang="en-US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Vin) </a:t>
                </a:r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มีค่าเท่ากับ 0.33</a:t>
                </a:r>
                <a:r>
                  <a:rPr lang="en-US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  <a:endParaRPr lang="en-US" sz="2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44" y="1526325"/>
                <a:ext cx="6356412" cy="3911455"/>
              </a:xfrm>
              <a:prstGeom prst="rect">
                <a:avLst/>
              </a:prstGeom>
              <a:blipFill>
                <a:blip r:embed="rId3"/>
                <a:stretch>
                  <a:fillRect l="-3356" t="-2804" r="-1726" b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17CA67D-A94B-4498-9641-38265E35F594}"/>
              </a:ext>
            </a:extLst>
          </p:cNvPr>
          <p:cNvPicPr/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9142"/>
          <a:stretch/>
        </p:blipFill>
        <p:spPr>
          <a:xfrm>
            <a:off x="763474" y="1541690"/>
            <a:ext cx="4171930" cy="45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C65DADE-D8E6-4137-A243-67715B59B0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/>
              <p:nvPr/>
            </p:nvSpPr>
            <p:spPr>
              <a:xfrm>
                <a:off x="5468643" y="1419793"/>
                <a:ext cx="5308847" cy="478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40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คำนวณหาแรงดันเอาท์พุทของวงจรเมื่อใช้งานกับพัดลมระบายอากาศ 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จากสูตร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𝑉𝑜𝑢𝑡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𝑉𝑖𝑛</m:t>
                    </m:r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จะได้</a:t>
                </a: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TH SarabunPSK" panose="020B0500040200020003" pitchFamily="34" charset="-34"/>
                  </a:rPr>
                  <a:t> </a:t>
                </a:r>
                <a:r>
                  <a:rPr lang="th-TH" sz="2800" dirty="0">
                    <a:ea typeface="Calibri" panose="020F0502020204030204" pitchFamily="34" charset="0"/>
                    <a:cs typeface="TH SarabunPSK" panose="020B0500040200020003" pitchFamily="34" charset="-34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𝑉𝑜𝑢𝑡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1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PSK" panose="020B0500040200020003" pitchFamily="34" charset="-34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9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.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PSK" panose="020B0500040200020003" pitchFamily="34" charset="-34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0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.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PSK" panose="020B0500040200020003" pitchFamily="34" charset="-34"/>
                      </a:rPr>
                      <m:t>33</m:t>
                    </m:r>
                  </m:oMath>
                </a14:m>
                <a:endParaRPr lang="th-TH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ดังนั้น</a:t>
                </a:r>
                <a:endParaRPr lang="en-US" sz="2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แรงดันเอาท์พุทของวงจรเมื่อใช้งานกับพัดลมระบายอากาศ (</a:t>
                </a:r>
                <a:r>
                  <a:rPr lang="en-US" sz="2800" dirty="0" err="1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Vout</a:t>
                </a:r>
                <a:r>
                  <a:rPr lang="en-US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 </a:t>
                </a:r>
                <a:r>
                  <a:rPr lang="th-TH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เท่ากับ 3.33</a:t>
                </a:r>
                <a:r>
                  <a:rPr lang="en-US" sz="28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V</a:t>
                </a:r>
                <a:endParaRPr lang="en-US" sz="2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B2CD-5355-4B47-9966-B3565F51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643" y="1419793"/>
                <a:ext cx="5308847" cy="4785669"/>
              </a:xfrm>
              <a:prstGeom prst="rect">
                <a:avLst/>
              </a:prstGeom>
              <a:blipFill>
                <a:blip r:embed="rId3"/>
                <a:stretch>
                  <a:fillRect l="-4018" t="-2293" b="-2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17CA67D-A94B-4498-9641-38265E35F594}"/>
              </a:ext>
            </a:extLst>
          </p:cNvPr>
          <p:cNvPicPr/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9" r="9142"/>
          <a:stretch/>
        </p:blipFill>
        <p:spPr>
          <a:xfrm>
            <a:off x="763474" y="1541690"/>
            <a:ext cx="4171930" cy="45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08B7-E272-4753-87C3-DB5BFBB3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โรงเรือนสำหรับเพาะเห็ด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8E9E2-7E61-4C25-BB11-A3104F9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6" y="1408744"/>
            <a:ext cx="7626527" cy="503200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C357A93-9D2C-4461-A475-2F8D5CCB4FD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18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C77A5-6052-42F2-950C-A86E0AFA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70" y="1622722"/>
            <a:ext cx="7640530" cy="329994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1A5A370-2AF6-4CAF-81F8-D943300CE3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29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CB2F9-1324-4A7F-B934-E8699D7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94" y="1650661"/>
            <a:ext cx="7023406" cy="327694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B8C7CED-D2FA-4815-AB8D-67DBD0708B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47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8F88B-FF84-469E-9F5F-1677630C2901}"/>
              </a:ext>
            </a:extLst>
          </p:cNvPr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8" y="1627654"/>
            <a:ext cx="4372920" cy="4222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0D5704-0487-48EA-B1D8-FCC0E763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970" y="2078742"/>
            <a:ext cx="6396627" cy="225523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BA46AAF-9746-4DE5-AAC7-673CFC2A924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84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A698AE-3E87-4F6C-94BC-93E8F969B3FA}"/>
              </a:ext>
            </a:extLst>
          </p:cNvPr>
          <p:cNvSpPr txBox="1">
            <a:spLocks/>
          </p:cNvSpPr>
          <p:nvPr/>
        </p:nvSpPr>
        <p:spPr>
          <a:xfrm>
            <a:off x="108750" y="785922"/>
            <a:ext cx="10465293" cy="9666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การทำงานของปั๊มพ่นหมอกและพัดลมในโหมดการทำงานแบบอัตโนมัติ (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AUTO)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7499A-1C22-466D-8CBA-FF9CE71E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4" y="1625091"/>
            <a:ext cx="10011904" cy="12358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32D7FB-C34F-4FEE-B80C-35F7663D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8018"/>
              </p:ext>
            </p:extLst>
          </p:nvPr>
        </p:nvGraphicFramePr>
        <p:xfrm>
          <a:off x="1731639" y="2860957"/>
          <a:ext cx="7219514" cy="3437430"/>
        </p:xfrm>
        <a:graphic>
          <a:graphicData uri="http://schemas.openxmlformats.org/drawingml/2006/table">
            <a:tbl>
              <a:tblPr firstRow="1" firstCol="1" bandRow="1"/>
              <a:tblGrid>
                <a:gridCol w="1804460">
                  <a:extLst>
                    <a:ext uri="{9D8B030D-6E8A-4147-A177-3AD203B41FA5}">
                      <a16:colId xmlns:a16="http://schemas.microsoft.com/office/drawing/2014/main" val="3116404898"/>
                    </a:ext>
                  </a:extLst>
                </a:gridCol>
                <a:gridCol w="1804460">
                  <a:extLst>
                    <a:ext uri="{9D8B030D-6E8A-4147-A177-3AD203B41FA5}">
                      <a16:colId xmlns:a16="http://schemas.microsoft.com/office/drawing/2014/main" val="310640973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289680237"/>
                    </a:ext>
                  </a:extLst>
                </a:gridCol>
                <a:gridCol w="1805297">
                  <a:extLst>
                    <a:ext uri="{9D8B030D-6E8A-4147-A177-3AD203B41FA5}">
                      <a16:colId xmlns:a16="http://schemas.microsoft.com/office/drawing/2014/main" val="1111706856"/>
                    </a:ext>
                  </a:extLst>
                </a:gridCol>
              </a:tblGrid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อุณหภูมิ(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°C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ความชื้น(</a:t>
                      </a:r>
                      <a:r>
                        <a:rPr lang="en-US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%</a:t>
                      </a:r>
                      <a:r>
                        <a:rPr lang="th-TH" sz="2100" b="1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)</a:t>
                      </a:r>
                      <a:endParaRPr lang="en-US" sz="14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ปั๊มพ่นหมอก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h-TH" sz="2100" b="1" dirty="0">
                          <a:effectLst/>
                          <a:latin typeface="TH Sarabun New" panose="020B0500040200020003" pitchFamily="34" charset="-34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a:t>พัดลม</a:t>
                      </a:r>
                      <a:endParaRPr lang="en-US" sz="14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5871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57686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184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57859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0451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47397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25-32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7974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&lt; 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99748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80-85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986943"/>
                  </a:ext>
                </a:extLst>
              </a:tr>
              <a:tr h="3437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&gt; 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0348" marR="903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761826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BC789E5-0587-44AB-BB7A-524378DBEC6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64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4591FC20-F403-47FD-8407-D7D75306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32659"/>
            <a:ext cx="10058400" cy="745725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การออกแบบการสื่อสารผ่าน 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4F255-A2A7-4531-AB84-EC319BDE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1637A-BA9E-4C9C-9922-E09EF77D3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92D754-6AE0-47C6-A102-5386888CA567}"/>
              </a:ext>
            </a:extLst>
          </p:cNvPr>
          <p:cNvCxnSpPr/>
          <p:nvPr/>
        </p:nvCxnSpPr>
        <p:spPr>
          <a:xfrm>
            <a:off x="4012707" y="3579921"/>
            <a:ext cx="392393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539264-9B3F-4892-A8DE-47C72A510AFA}"/>
              </a:ext>
            </a:extLst>
          </p:cNvPr>
          <p:cNvSpPr txBox="1"/>
          <p:nvPr/>
        </p:nvSpPr>
        <p:spPr>
          <a:xfrm>
            <a:off x="5287637" y="3579921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Point–to-Point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31B68-9CC7-4548-8454-B6E6B15FBA97}"/>
              </a:ext>
            </a:extLst>
          </p:cNvPr>
          <p:cNvSpPr txBox="1"/>
          <p:nvPr/>
        </p:nvSpPr>
        <p:spPr>
          <a:xfrm>
            <a:off x="4928660" y="3210591"/>
            <a:ext cx="23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Lora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0472F-8654-4A2F-A75D-F9FB030F4BEA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Mushroom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08C0F-8E70-4920-A060-DEFF402B499B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278A2-B2AA-4DD2-98A0-3799CE106FC3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0E651-B112-4EB6-A41A-B337D6F8B6B4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= 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34A68-ED38-4D07-B7B7-E903FF6E2499}"/>
              </a:ext>
            </a:extLst>
          </p:cNvPr>
          <p:cNvSpPr txBox="1"/>
          <p:nvPr/>
        </p:nvSpPr>
        <p:spPr>
          <a:xfrm>
            <a:off x="5565244" y="29087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433MHz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992404-E824-44BE-B4AD-CD60751E9E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54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7C8F-E1F6-4E67-87FE-62164D81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0390"/>
            <a:ext cx="8596668" cy="5759117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ดร. เศวษ หงส์ประสิทธิ์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นายนรินทร   สอนชัยภูมิ</a:t>
            </a:r>
            <a:b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นายวรรณณรงค์   สถิตวิทยกูล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958DE-CDA2-4F09-99D6-1662698334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75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540A5-23AA-4789-9392-925AD675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21" y="606897"/>
            <a:ext cx="3169328" cy="4839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F1387-24FB-44E3-BEE3-078B133852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6102" y="606897"/>
            <a:ext cx="4066500" cy="4791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A7604-9FD1-4402-98EF-9DE550B300FB}"/>
              </a:ext>
            </a:extLst>
          </p:cNvPr>
          <p:cNvSpPr txBox="1"/>
          <p:nvPr/>
        </p:nvSpPr>
        <p:spPr>
          <a:xfrm>
            <a:off x="2201553" y="5635504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Web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1C1ED-D454-468C-9AC0-52591577895E}"/>
              </a:ext>
            </a:extLst>
          </p:cNvPr>
          <p:cNvSpPr txBox="1"/>
          <p:nvPr/>
        </p:nvSpPr>
        <p:spPr>
          <a:xfrm>
            <a:off x="8263706" y="5635504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Windows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11A15-E5BE-466B-9C99-A8665E9FA551}"/>
              </a:ext>
            </a:extLst>
          </p:cNvPr>
          <p:cNvSpPr txBox="1"/>
          <p:nvPr/>
        </p:nvSpPr>
        <p:spPr>
          <a:xfrm>
            <a:off x="4758432" y="2310203"/>
            <a:ext cx="1917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กดปุ่มเปลี่ยนโหมดการทำงาน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D8D2B9-273B-4379-A78A-AA2076FEF0F5}"/>
              </a:ext>
            </a:extLst>
          </p:cNvPr>
          <p:cNvCxnSpPr/>
          <p:nvPr/>
        </p:nvCxnSpPr>
        <p:spPr>
          <a:xfrm flipH="1">
            <a:off x="2272683" y="3264310"/>
            <a:ext cx="2911876" cy="19646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27FEC-CD0E-46AC-8A6B-F255C9119933}"/>
              </a:ext>
            </a:extLst>
          </p:cNvPr>
          <p:cNvCxnSpPr/>
          <p:nvPr/>
        </p:nvCxnSpPr>
        <p:spPr>
          <a:xfrm>
            <a:off x="6019060" y="3264310"/>
            <a:ext cx="1553592" cy="14763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01AAAD54-3E76-4563-B5DE-C6A17338477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90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6C3F8C-5955-4CE8-B0E6-1D0CBDEE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8057119" y="2492278"/>
            <a:ext cx="1072652" cy="2175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76ED3-27EC-419E-9382-8CC7A92FA415}"/>
              </a:ext>
            </a:extLst>
          </p:cNvPr>
          <p:cNvSpPr txBox="1"/>
          <p:nvPr/>
        </p:nvSpPr>
        <p:spPr>
          <a:xfrm>
            <a:off x="7973596" y="4852229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STA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345B4-2DB4-407E-B8DA-9678C576657C}"/>
              </a:ext>
            </a:extLst>
          </p:cNvPr>
          <p:cNvSpPr txBox="1"/>
          <p:nvPr/>
        </p:nvSpPr>
        <p:spPr>
          <a:xfrm>
            <a:off x="766591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7EB9C-29A4-4EE0-9A7E-8ED85AA7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" t="2068"/>
          <a:stretch/>
        </p:blipFill>
        <p:spPr>
          <a:xfrm>
            <a:off x="2823099" y="2492277"/>
            <a:ext cx="1072652" cy="2175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847E-0DC2-482D-8930-0869E319F289}"/>
              </a:ext>
            </a:extLst>
          </p:cNvPr>
          <p:cNvSpPr txBox="1"/>
          <p:nvPr/>
        </p:nvSpPr>
        <p:spPr>
          <a:xfrm>
            <a:off x="2369090" y="4852229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Mushroom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F94DE-9F18-418C-B29D-58DB2BA80C42}"/>
              </a:ext>
            </a:extLst>
          </p:cNvPr>
          <p:cNvSpPr txBox="1"/>
          <p:nvPr/>
        </p:nvSpPr>
        <p:spPr>
          <a:xfrm>
            <a:off x="2431895" y="1938280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IP Address = X1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1210F-A32F-4C2C-B2DE-BC41DA97BF32}"/>
              </a:ext>
            </a:extLst>
          </p:cNvPr>
          <p:cNvCxnSpPr/>
          <p:nvPr/>
        </p:nvCxnSpPr>
        <p:spPr>
          <a:xfrm flipH="1">
            <a:off x="3959441" y="3932808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4462F0-4FE7-4028-9EFD-80D8D865C0C0}"/>
              </a:ext>
            </a:extLst>
          </p:cNvPr>
          <p:cNvSpPr txBox="1"/>
          <p:nvPr/>
        </p:nvSpPr>
        <p:spPr>
          <a:xfrm>
            <a:off x="5629727" y="35799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X1M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439909-F4D8-47CF-B857-D9C9814533DA}"/>
              </a:ext>
            </a:extLst>
          </p:cNvPr>
          <p:cNvCxnSpPr/>
          <p:nvPr/>
        </p:nvCxnSpPr>
        <p:spPr>
          <a:xfrm>
            <a:off x="3959441" y="3124940"/>
            <a:ext cx="401415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198A8A-A537-46DF-BBDE-2CD7AEDDFF52}"/>
              </a:ext>
            </a:extLst>
          </p:cNvPr>
          <p:cNvSpPr txBox="1"/>
          <p:nvPr/>
        </p:nvSpPr>
        <p:spPr>
          <a:xfrm>
            <a:off x="4134882" y="2779220"/>
            <a:ext cx="3838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black"/>
                </a:solidFill>
                <a:latin typeface="Avenir Next LT Pro" panose="02020404030301010803"/>
              </a:rPr>
              <a:t>X0X1T32.30H71.403080M0P1F12085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74747-9B7F-435F-8437-F30D6AF7D96E}"/>
              </a:ext>
            </a:extLst>
          </p:cNvPr>
          <p:cNvSpPr txBox="1"/>
          <p:nvPr/>
        </p:nvSpPr>
        <p:spPr>
          <a:xfrm>
            <a:off x="792664" y="2822859"/>
            <a:ext cx="1791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เปลี่ยนโหมดการทำงาน</a:t>
            </a:r>
            <a:endParaRPr lang="en-US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defTabSz="914400"/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MANUAL 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AUTO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7BC8A33-C4F9-4165-A0DE-71157434A1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11DF4-2950-4B23-9F11-04F7778DAD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67024" y="2219788"/>
            <a:ext cx="9257951" cy="3616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6C964-BDCC-48D9-BA24-936E693444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12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F4102-E64F-4ADE-B594-A9A17B1E62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8898" y="1602792"/>
            <a:ext cx="7454203" cy="423871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B197A54-0C0B-447C-BEE2-5DD056F0D1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8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A32A5-6E1F-436D-B218-4F269804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77" y="1851523"/>
            <a:ext cx="6431837" cy="315495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D3B2F81-B385-405D-BA13-E9B4BD6BF9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31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5BBB7-F1E8-456D-AA0A-5711062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FF9F1-7789-469A-94D5-AA2E12F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0649" y="1477734"/>
            <a:ext cx="4066701" cy="441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52C77-106E-4214-8F67-CAAE37CE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1477735"/>
            <a:ext cx="3613212" cy="441662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3D20B09-4224-4BA9-95AC-57956B41A02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6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E2C9C6-771C-4099-BB8A-5865AF49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E44BD-7F19-432C-83C9-56CA3DB2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52" y="1278384"/>
            <a:ext cx="4686526" cy="50563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FBF0C9-A54B-48D3-9A9E-56574C5DE60D}"/>
              </a:ext>
            </a:extLst>
          </p:cNvPr>
          <p:cNvCxnSpPr/>
          <p:nvPr/>
        </p:nvCxnSpPr>
        <p:spPr>
          <a:xfrm flipH="1">
            <a:off x="1066800" y="791852"/>
            <a:ext cx="912829" cy="584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459BEA-E69D-495C-8841-99BA01BCE61E}"/>
              </a:ext>
            </a:extLst>
          </p:cNvPr>
          <p:cNvSpPr txBox="1"/>
          <p:nvPr/>
        </p:nvSpPr>
        <p:spPr>
          <a:xfrm>
            <a:off x="1767872" y="45011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12C7A6-5A20-4E33-B8C6-4C1CD9D9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582A4-38D4-4E98-86A5-980EFEE3A079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7CAA07-982F-40FD-833F-D22EF97355FB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4F7B2E-9103-4790-B535-57CDFFB20C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0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3CC1F-6352-49FF-B373-803DE904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989E07-428F-4DCD-A8E3-C15BD6AB788C}"/>
              </a:ext>
            </a:extLst>
          </p:cNvPr>
          <p:cNvCxnSpPr/>
          <p:nvPr/>
        </p:nvCxnSpPr>
        <p:spPr>
          <a:xfrm>
            <a:off x="6096000" y="1706252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5BAE9D-E291-4B41-BFD2-45388881D425}"/>
              </a:ext>
            </a:extLst>
          </p:cNvPr>
          <p:cNvSpPr txBox="1"/>
          <p:nvPr/>
        </p:nvSpPr>
        <p:spPr>
          <a:xfrm>
            <a:off x="5541025" y="147120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980A7-49DB-4466-B438-70F4667A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0" y="1278382"/>
            <a:ext cx="5358890" cy="505632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FE08488-2536-4866-AF92-F6C5C15E0F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5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3CACA-9578-4797-820C-6E99498F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8" y="1452684"/>
            <a:ext cx="5036142" cy="1534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AB508-662B-4678-98B3-A6C90F48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9" y="1452684"/>
            <a:ext cx="5957484" cy="456344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1933E31-B195-4902-BBD7-C563501762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682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C7CB2-404F-4785-B38C-F905AB44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54E78-A5F4-47A4-B9A0-A24ABB3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5DD1D5-6454-4CF2-B6CA-776CE0469AEB}"/>
              </a:ext>
            </a:extLst>
          </p:cNvPr>
          <p:cNvCxnSpPr/>
          <p:nvPr/>
        </p:nvCxnSpPr>
        <p:spPr>
          <a:xfrm>
            <a:off x="6185753" y="2017336"/>
            <a:ext cx="738433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DE33D-4ECF-47F6-B9A7-F781DB8E7B8C}"/>
              </a:ext>
            </a:extLst>
          </p:cNvPr>
          <p:cNvSpPr txBox="1"/>
          <p:nvPr/>
        </p:nvSpPr>
        <p:spPr>
          <a:xfrm>
            <a:off x="5553749" y="1786503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C1ED7-E862-45A2-B053-314A9495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48" y="1071720"/>
            <a:ext cx="5599400" cy="4884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38A87-86E9-452D-A038-74D3CB95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53" y="1071720"/>
            <a:ext cx="5599399" cy="487463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2F555D2-EDEC-44CB-AB87-369259CFA76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74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ความเป็นมาและความสำคัญของปัญหา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684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45C55-F4AB-4016-BE7B-C3C15B15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DD97A0-D504-4DC5-BF03-B22FBF2D5E85}"/>
              </a:ext>
            </a:extLst>
          </p:cNvPr>
          <p:cNvCxnSpPr/>
          <p:nvPr/>
        </p:nvCxnSpPr>
        <p:spPr>
          <a:xfrm>
            <a:off x="6185753" y="2262433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3469C1-0893-4E0F-A644-8DDF94B5815F}"/>
              </a:ext>
            </a:extLst>
          </p:cNvPr>
          <p:cNvSpPr txBox="1"/>
          <p:nvPr/>
        </p:nvSpPr>
        <p:spPr>
          <a:xfrm>
            <a:off x="5582029" y="203160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778989-B3ED-4EFB-9435-45BCF597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490159"/>
            <a:ext cx="3856054" cy="41227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7D19C45-3798-4F91-8AED-474B1AEC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E50185C-8602-4B8A-BACF-96083BBA49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0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F3423-DD72-4C5A-BA1F-C6BEEAED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05A0D-7610-434F-95B2-650062F1A18B}"/>
              </a:ext>
            </a:extLst>
          </p:cNvPr>
          <p:cNvCxnSpPr/>
          <p:nvPr/>
        </p:nvCxnSpPr>
        <p:spPr>
          <a:xfrm>
            <a:off x="6197579" y="2573518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58FAB-3908-43E5-B205-904D4B0FAC7F}"/>
              </a:ext>
            </a:extLst>
          </p:cNvPr>
          <p:cNvSpPr txBox="1"/>
          <p:nvPr/>
        </p:nvSpPr>
        <p:spPr>
          <a:xfrm>
            <a:off x="5552851" y="234268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7BF36-9874-4FD7-B336-ED517367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1" y="2148729"/>
            <a:ext cx="4153260" cy="25605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286941-5B0D-45C3-A2AC-FCFAC3A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9A7D2B-EDFF-4B0B-86FC-83155D96C54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2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2AD3C-6C11-4DD9-B5DF-B9C41A51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17" y="1278384"/>
            <a:ext cx="4526225" cy="505632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78289-0BBC-496A-BE38-36E1D27E4AFD}"/>
              </a:ext>
            </a:extLst>
          </p:cNvPr>
          <p:cNvCxnSpPr/>
          <p:nvPr/>
        </p:nvCxnSpPr>
        <p:spPr>
          <a:xfrm>
            <a:off x="6106100" y="2804350"/>
            <a:ext cx="7384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019658-84B6-401E-9013-F654A0891A4C}"/>
              </a:ext>
            </a:extLst>
          </p:cNvPr>
          <p:cNvSpPr txBox="1"/>
          <p:nvPr/>
        </p:nvSpPr>
        <p:spPr>
          <a:xfrm>
            <a:off x="5543424" y="2573517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3243B-D02B-4789-9EEF-5B9E0F4A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8" y="1273791"/>
            <a:ext cx="4976968" cy="50609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FC89C9-0C6C-4948-A868-AB81763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94007"/>
            <a:ext cx="10058400" cy="65354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การออกแบบและสร้างเว็บแอปพลิเคชัน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CF9BEC-16E7-4BFD-AE4B-69904EDC59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9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94EB6-DD86-416D-8721-3FB4D6870B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49" y="1458238"/>
            <a:ext cx="7283702" cy="475716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E506643-C0CE-4377-B49E-4D921288DC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37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AC65-5EAE-4041-A7A4-B324BA2A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1171"/>
          </a:xfrm>
        </p:spPr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การออกแบบและสร้างวินโดว์แอปพลิเคชัน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F92E6-60C6-4453-A8AB-F3900D3FCB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67614" y="2081297"/>
            <a:ext cx="2690005" cy="2695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E2C25-B89A-409C-AB97-A1F6D9076B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19" y="1476491"/>
            <a:ext cx="4420975" cy="4628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EEA72-8BE6-4022-ABA0-7777C72A89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7363" y="1476491"/>
            <a:ext cx="4230505" cy="46280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5A07D51-7396-40DD-8E1A-8BAD1E7E33A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5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CBB87BB-FC5B-406B-8861-5130B83615BC}"/>
              </a:ext>
            </a:extLst>
          </p:cNvPr>
          <p:cNvSpPr txBox="1"/>
          <p:nvPr/>
        </p:nvSpPr>
        <p:spPr>
          <a:xfrm>
            <a:off x="1084360" y="1462791"/>
            <a:ext cx="79425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เพื่อออกแบบและสร้างเว็บแอปพลิ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ชันสำหรับมอนิเตอร์และควบคุมระบบโรงเรือนเพาะเห็ด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เพื่อออกแบบและสร้างวินโดว์แอปพลิ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ชันสำหรับมอนิเตอร์และควบคุมระบบโรงเรือนเพาะเห็ด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เพื่อออกแบบและสร้างโรงเรือนที่ใช้สำหรับเพาะเห็ด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เพื่อออกแบบระบบควบคุมอุณหภูมิความชื้นและแสงสว่างภายในโรงเรือนเพาะเห็ด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เพื่อศึกษาและประยุกต์ใช้งาน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Lora Communication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สำหรับการควบคุมโรงเรือนเพาะเห็ด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เพื่อศึกษาการพัฒนาเว็บแอปพลิ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ชันบนไมโครคอนโทรลเลอร์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02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09C1679-2365-454F-8B54-5D905F048EB8}"/>
              </a:ext>
            </a:extLst>
          </p:cNvPr>
          <p:cNvSpPr txBox="1"/>
          <p:nvPr/>
        </p:nvSpPr>
        <p:spPr>
          <a:xfrm>
            <a:off x="1084360" y="1462791"/>
            <a:ext cx="8316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เว็บแอปพลิ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</a:p>
          <a:p>
            <a:pPr indent="341313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1.1  สามารถดูค่าสถานะและควบคุมระบบภายในโรงเรือนได้จากทุกที่ที่สามารถใช้งานอินเทอร์เน็ตได้</a:t>
            </a:r>
          </a:p>
          <a:p>
            <a:pPr indent="341313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1.2  ใช้แอปพลิ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 </a:t>
            </a:r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ngrok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ที่ติดไว้บน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Port forwarding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Application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เพื่อให้สามารถเข้าถึงเว็บแอปพลิ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ชันได้จากทุกที่ที่สามารถใช้งานอินเทอร์เน็ตได้</a:t>
            </a:r>
          </a:p>
          <a:p>
            <a:pPr indent="341313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1.3  ใช้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Raspberry Pi 3 Model B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Database Server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และทำ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Port forwarding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341313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1.4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ใช้ไมโครคอนโทรลเลอร์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ESP32LoRa)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62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09C1679-2365-454F-8B54-5D905F048EB8}"/>
              </a:ext>
            </a:extLst>
          </p:cNvPr>
          <p:cNvSpPr txBox="1"/>
          <p:nvPr/>
        </p:nvSpPr>
        <p:spPr>
          <a:xfrm>
            <a:off x="1084360" y="1462791"/>
            <a:ext cx="83160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 วินโดว์แอปพลิ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2.1  สามารถดูค่าสถานะและควบคุมระบบภายในโรงเรือนได้ผ่านทาง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Serial Port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ระหว่างคอมพิวเตอร์และไมโครคอนโทรลเลอร์</a:t>
            </a: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2.2  วินโดว์แอปพลิ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ชันสามารถใช้งานได้กับไมโครคอนโทรลเลอร์ที่อยู่โรงเรือนเพาะเห็ด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Mushroom Node)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และไมโครคอนโทรลเลอร์ที่ทำหน้าที่เป็น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(STA Node)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2.3  สามารถนำวินโดว์แอปพลิ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ชันไปติดตั้งที่คอมพิวเตอร์เครื่องอื่นที่เป็นระบบปฏิบัติการวินโดว์แล้วนำแอปพลิ</a:t>
            </a:r>
            <a:r>
              <a:rPr lang="th-TH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ชันมาใช้งานได้ทันที</a:t>
            </a:r>
          </a:p>
        </p:txBody>
      </p:sp>
    </p:spTree>
    <p:extLst>
      <p:ext uri="{BB962C8B-B14F-4D97-AF65-F5344CB8AC3E}">
        <p14:creationId xmlns:p14="http://schemas.microsoft.com/office/powerpoint/2010/main" val="15970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09C1679-2365-454F-8B54-5D905F048EB8}"/>
              </a:ext>
            </a:extLst>
          </p:cNvPr>
          <p:cNvSpPr txBox="1"/>
          <p:nvPr/>
        </p:nvSpPr>
        <p:spPr>
          <a:xfrm>
            <a:off x="1084360" y="1462791"/>
            <a:ext cx="8316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 โรงเรือนที่ใช้สำหรับเพาะเห็ด</a:t>
            </a: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3.1  ออกแบบโรงเรือนสำหรับเพาะเห็ดขนาด 200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x150x210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เซนติเมตรเป็นโรงเรือนแบบปิดสามารถควบคุมอุณหภูมิความชื้นและแสงสว่างได้</a:t>
            </a: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3.2  ใช้ก้อนเห็ดนางฟ้าที่เชื้อเดินเต็มก้อนมาทำการทดลอง</a:t>
            </a:r>
          </a:p>
          <a:p>
            <a:pPr indent="282575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3.3  ใช้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ESP32LoRa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เป็นไมโครคอนโทรลเลอร์ในการควบคุมระบบภายในโรงเรือนเพาะเห็ด</a:t>
            </a:r>
          </a:p>
        </p:txBody>
      </p:sp>
    </p:spTree>
    <p:extLst>
      <p:ext uri="{BB962C8B-B14F-4D97-AF65-F5344CB8AC3E}">
        <p14:creationId xmlns:p14="http://schemas.microsoft.com/office/powerpoint/2010/main" val="359966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E63253-EF39-4D15-8866-D2508D1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โครงสร้างของระบบ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D6A7B5-CC86-4232-9F40-9D4474AE93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5">
            <a:extLst>
              <a:ext uri="{FF2B5EF4-FFF2-40B4-BE49-F238E27FC236}">
                <a16:creationId xmlns:a16="http://schemas.microsoft.com/office/drawing/2014/main" id="{2BA0AFB1-F2B1-4730-8FD6-49B79E10E71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4643"/>
          <a:stretch/>
        </p:blipFill>
        <p:spPr bwMode="auto">
          <a:xfrm>
            <a:off x="465413" y="1517828"/>
            <a:ext cx="10197249" cy="4481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71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8674-BD2F-43F1-950C-A3E7EB9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การออกแบบวงจรตัวต้านทานตรวจสอบกระแส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87C0AB-AB48-44A2-B32B-45A33CA2E7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662" y="295987"/>
            <a:ext cx="867410" cy="161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6">
            <a:extLst>
              <a:ext uri="{FF2B5EF4-FFF2-40B4-BE49-F238E27FC236}">
                <a16:creationId xmlns:a16="http://schemas.microsoft.com/office/drawing/2014/main" id="{345A3A4D-D860-4F4E-AFFE-49F57E0820B6}"/>
              </a:ext>
            </a:extLst>
          </p:cNvPr>
          <p:cNvPicPr/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141" r="12527" b="4955"/>
          <a:stretch/>
        </p:blipFill>
        <p:spPr bwMode="auto">
          <a:xfrm>
            <a:off x="748219" y="1950720"/>
            <a:ext cx="4078085" cy="3945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BFFDCE8-96D3-461A-8B2B-46AF2D06D237}"/>
              </a:ext>
            </a:extLst>
          </p:cNvPr>
          <p:cNvSpPr txBox="1"/>
          <p:nvPr/>
        </p:nvSpPr>
        <p:spPr>
          <a:xfrm>
            <a:off x="5597494" y="1950719"/>
            <a:ext cx="5224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ตรวจสอบสถานะการทำงาน ของ พัดลมระบายอากาศ ปั๊มพ่นหมอก ว่าทำงานจริงตามที่ควบคุมหรือไม่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นำตัวต้านทานที่มีค่าความต้านทาน 0.05 โอห์ม มาต่ออนุกรมกับ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LOAD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จากนั้นนำค่าแรงดันตกคร่อมตัวต้านทานมาขยายแรงดันโดยใช้วงจรขยายวงจรขยายแบบไม่กลับ</a:t>
            </a:r>
            <a:r>
              <a:rPr lang="th-TH" sz="28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เฟส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Non-inverting Amplifier)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เพื่อให้ไมโครคอนโทรลเลอร์สามารถอ่านค่าแรงดันได้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1466037313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หลี่ยมเพชร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870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Avenir Next LT Pro</vt:lpstr>
      <vt:lpstr>Calibri</vt:lpstr>
      <vt:lpstr>Cambria Math</vt:lpstr>
      <vt:lpstr>TH Sarabun New</vt:lpstr>
      <vt:lpstr>TH SarabunPSK</vt:lpstr>
      <vt:lpstr>Trebuchet MS</vt:lpstr>
      <vt:lpstr>Wingdings</vt:lpstr>
      <vt:lpstr>Wingdings 3</vt:lpstr>
      <vt:lpstr>เหลี่ยมเพชร</vt:lpstr>
      <vt:lpstr>โรงเพาะเห็ดอัจฉริยะ</vt:lpstr>
      <vt:lpstr>อาจารย์ที่ปรึกษา ดร. เศวษ หงส์ประสิทธิ์  จัดทำโดย  นายนรินทร   สอนชัยภูมิ  นายวรรณณรงค์   สถิตวิทยกูล</vt:lpstr>
      <vt:lpstr>ความเป็นมาและความสำคัญของปัญหา</vt:lpstr>
      <vt:lpstr>วัตถุประสงค์</vt:lpstr>
      <vt:lpstr>ขอบเขต</vt:lpstr>
      <vt:lpstr>ขอบเขต</vt:lpstr>
      <vt:lpstr>ขอบเขต</vt:lpstr>
      <vt:lpstr>โครงสร้างของระบบ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โรงเรือนสำหรับเพาะเห็ด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การออกแบบวงจรตัวต้านทานตรวจสอบกระแส</vt:lpstr>
      <vt:lpstr>PowerPoint Presentation</vt:lpstr>
      <vt:lpstr>การออกแบบการสื่อสารผ่าน Lora </vt:lpstr>
      <vt:lpstr>PowerPoint Presentation</vt:lpstr>
      <vt:lpstr>PowerPoint Presentation</vt:lpstr>
      <vt:lpstr>PowerPoint Presentation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การออกแบบและสร้างเว็บแอปพลิเคชัน</vt:lpstr>
      <vt:lpstr>การออกแบบและสร้างวินโดว์แอปพลิเคชัน</vt:lpstr>
      <vt:lpstr>การออกแบบและสร้างวินโดว์แอปพลิเคชัน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โรงเพาะเห็ดอัจฉริยะ</dc:title>
  <dc:creator>narinthon sonchaiyaphum</dc:creator>
  <cp:lastModifiedBy>narinthon sonchaiyaphum</cp:lastModifiedBy>
  <cp:revision>23</cp:revision>
  <dcterms:created xsi:type="dcterms:W3CDTF">2020-10-01T16:07:24Z</dcterms:created>
  <dcterms:modified xsi:type="dcterms:W3CDTF">2020-11-27T08:38:46Z</dcterms:modified>
</cp:coreProperties>
</file>