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ส่วนที่ไม่มีชื่อ)" id="{803EE486-406E-4904-ADD9-DF3AEDFA21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CE0"/>
    <a:srgbClr val="1F3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33" autoAdjust="0"/>
    <p:restoredTop sz="96379" autoAdjust="0"/>
  </p:normalViewPr>
  <p:slideViewPr>
    <p:cSldViewPr snapToGrid="0">
      <p:cViewPr>
        <p:scale>
          <a:sx n="100" d="100"/>
          <a:sy n="100" d="100"/>
        </p:scale>
        <p:origin x="33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" y="3129195"/>
            <a:ext cx="6452756" cy="251239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766347"/>
            <a:ext cx="5143500" cy="1891146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009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50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3363" y="0"/>
            <a:ext cx="154305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851" y="880534"/>
            <a:ext cx="1351339" cy="814493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80534"/>
            <a:ext cx="4484976" cy="8144933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277458"/>
            <a:ext cx="1543048" cy="527403"/>
          </a:xfrm>
        </p:spPr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7" y="9277458"/>
            <a:ext cx="2407314" cy="527403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1091" y="9277458"/>
            <a:ext cx="494864" cy="527403"/>
          </a:xfrm>
        </p:spPr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0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9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2974128"/>
            <a:ext cx="6860063" cy="264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70" y="3190603"/>
            <a:ext cx="5915025" cy="2421467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0" baseline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70" y="5786692"/>
            <a:ext cx="5915025" cy="1696701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6001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48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0" y="2905760"/>
            <a:ext cx="2743200" cy="6075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6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837262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0321" y="2763901"/>
            <a:ext cx="2743200" cy="10733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0321" y="3837259"/>
            <a:ext cx="2743200" cy="51511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0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4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668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103880"/>
            <a:ext cx="3429000" cy="5547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426" y="3101926"/>
            <a:ext cx="1920240" cy="4957794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21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0" y="3194380"/>
            <a:ext cx="3566160" cy="554736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013" y="3106453"/>
            <a:ext cx="1920240" cy="4953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7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" y="254380"/>
            <a:ext cx="6856286" cy="2377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764" y="410476"/>
            <a:ext cx="5829300" cy="21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64" y="2905760"/>
            <a:ext cx="5829300" cy="607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168" y="9277458"/>
            <a:ext cx="1946282" cy="52740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2BFD7A69-6CA7-41AF-9AEB-7368F5690727}" type="datetimeFigureOut">
              <a:rPr lang="th-TH" smtClean="0"/>
              <a:t>28/03/64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3251" y="9277458"/>
            <a:ext cx="304547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854" y="9277458"/>
            <a:ext cx="532274" cy="527403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F93AC8F4-1E85-47C7-864E-F7FE31F789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1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A7F73109-3451-4489-96E1-4518E3463534}"/>
              </a:ext>
            </a:extLst>
          </p:cNvPr>
          <p:cNvSpPr/>
          <p:nvPr/>
        </p:nvSpPr>
        <p:spPr>
          <a:xfrm>
            <a:off x="0" y="0"/>
            <a:ext cx="6858000" cy="15468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800"/>
              </a:spcAft>
            </a:pP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โรงเพาะเห็ดอัจฉริยะโดยใช้เทคโนโลยีการสื่อสารไร้สายระยะไกล</a:t>
            </a:r>
            <a:endParaRPr lang="en-US" sz="16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Smart Mushroom Farm using Long Range Wireless Communication Technology</a:t>
            </a:r>
          </a:p>
          <a:p>
            <a:pPr algn="ctr">
              <a:spcAft>
                <a:spcPts val="800"/>
              </a:spcAft>
            </a:pPr>
            <a:r>
              <a:rPr lang="th-TH" sz="1600" b="1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นริ</a:t>
            </a: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นทร สอนชัยภูมิ และ </a:t>
            </a:r>
            <a:r>
              <a:rPr lang="th-TH" sz="1600" b="1" cap="all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วรรร</a:t>
            </a:r>
            <a:r>
              <a:rPr lang="th-TH" sz="1600" b="1" cap="all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ณณรงค์  สถิตวิทยกูล</a:t>
            </a:r>
          </a:p>
          <a:p>
            <a:pPr algn="ctr">
              <a:spcAft>
                <a:spcPts val="800"/>
              </a:spcAft>
            </a:pPr>
            <a:r>
              <a:rPr lang="th-TH" sz="16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สาขาวิชาวิศวกรรมคอมพิวเตอร์ คณะวิศวกรรมศาสตร์ มหาวิทยาลัยเทคโนโลยีราชมงคลอีสาน วิทยาเขตขอนแก่น</a:t>
            </a:r>
            <a:endParaRPr lang="en-US" sz="16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C9274881-EF42-4A30-BDCC-351F702A49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0"/>
            <a:ext cx="647700" cy="120957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สี่เหลี่ยมผืนผ้า 78">
            <a:extLst>
              <a:ext uri="{FF2B5EF4-FFF2-40B4-BE49-F238E27FC236}">
                <a16:creationId xmlns:a16="http://schemas.microsoft.com/office/drawing/2014/main" id="{D6ECF269-C1B5-44F4-A5CD-C245363C77A3}"/>
              </a:ext>
            </a:extLst>
          </p:cNvPr>
          <p:cNvSpPr/>
          <p:nvPr/>
        </p:nvSpPr>
        <p:spPr>
          <a:xfrm>
            <a:off x="0" y="1546860"/>
            <a:ext cx="3429000" cy="835913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800"/>
              </a:spcAft>
              <a:tabLst>
                <a:tab pos="648335" algn="l"/>
                <a:tab pos="1008380" algn="l"/>
                <a:tab pos="1368425" algn="l"/>
              </a:tabLst>
            </a:pPr>
            <a:endParaRPr lang="th-TH" sz="1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  <a:tabLst>
                <a:tab pos="648335" algn="l"/>
                <a:tab pos="1008380" algn="l"/>
                <a:tab pos="1368425" algn="l"/>
              </a:tabLst>
            </a:pP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บทคัดย่อ</a:t>
            </a:r>
            <a:endParaRPr lang="en-US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28600" algn="thaiDist">
              <a:spcAft>
                <a:spcPts val="800"/>
              </a:spcAft>
            </a:pP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ปริญญานิพนธ์นี้วัตถุประสงค์เพื่อออกแบบและสร้างโรงเพาะเห็ด ที่สามารถควบคุมสภาพแวดล้อมภายในโรงเรือนให้เหมาะสมต่อการออกดอกของเห็ดผ่านทางเว็บแอปพลิเคชันและวินโดว์แอปพลิเคชันเพื่อติดตามตรวจสอบและควบคุมระบบ และได้ประยุกต์ใช้งาน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LoRa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เป็นตัวกลางการสื่อสารระหว่างโรงเรือนเพาะเห็ดและพื้นที่ที่มีสัญญาณอินเทอร์เน็ตเพื่อแก้ปัญหาสถานที่ตั้งของโรงเรือนที่อยู่ห่างไกลจากพื้นที่ครอบคลุมของสัญญาณอินเทอร์เน็ต</a:t>
            </a:r>
            <a:r>
              <a:rPr lang="th-TH" sz="1200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ระบบควบคุมสภาพแวดล้อมภายในโรงเรือนประกอบไปด้วยไมโครคอนโทรลเลอร์ (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ESP32LoRa)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ซึ่งเป็นตัวควบคุมระบบทั้งหมด โดยใช้เซนเซอร์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AM2315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วัดอุณหภูมิและความชื้น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BH1750FVI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วัดความสว่าง โดยมีอุปกรณ์ที่ใช้ในการควบคุมสภาพแวดล้อม เช่น พัดลม ปั๊ม หลอดไฟ และได้ประยุกต์ใช้งานตัวต้านทานตรวจสอบกระแส (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Current Sense Resistors)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เพื่อตรวจสอบสถานะการทำงานของอุปกรณ์ ส่วนของเว็บแอปพลิเคชันใช้ไมโครคอนโทรลเลอร์ (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ESP32LoRa)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เป็น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Web Server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และใช้แอปพลิเคชัน </a:t>
            </a:r>
            <a:r>
              <a:rPr lang="en-US" sz="120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ngrok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ที่ติดไว้บน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Raspberry Pi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ทำ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Port forwarding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เพื่อให้สามารถใช้งานเว็บแอปพลิเคชันได้จากทุกที่ที่สามารถเข้าถึงอินเทอร์เน็ต ส่วนของวินโดว์แอปพลิเคชันสามารถติดตามตรวจสอบและควบคุมโรงเรือนผ่านท่าง </a:t>
            </a:r>
            <a:r>
              <a:rPr lang="en-US" sz="120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SerialPort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ระหว่าง ไมโครคอนโทรลเลอร์และคอมพิวเตอร์</a:t>
            </a:r>
          </a:p>
          <a:p>
            <a:pPr algn="ctr">
              <a:spcAft>
                <a:spcPts val="800"/>
              </a:spcAft>
            </a:pP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โครงสร้างระบบ</a:t>
            </a: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r>
              <a:rPr lang="th-TH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การออกแบบโรงเรือนเพาะเห็ด</a:t>
            </a:r>
          </a:p>
          <a:p>
            <a:pPr algn="ctr">
              <a:spcAft>
                <a:spcPts val="800"/>
              </a:spcAft>
            </a:pPr>
            <a:endParaRPr lang="en-US" sz="1200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81AAE29E-54D6-4889-A82D-2260B2B9274D}"/>
              </a:ext>
            </a:extLst>
          </p:cNvPr>
          <p:cNvSpPr/>
          <p:nvPr/>
        </p:nvSpPr>
        <p:spPr>
          <a:xfrm>
            <a:off x="3429000" y="1546860"/>
            <a:ext cx="3429000" cy="8359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228600" algn="thaiDist">
              <a:spcAft>
                <a:spcPts val="800"/>
              </a:spcAft>
            </a:pP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ในโครงงานนี้ผู้จัดทำได้ใช้โปรแกรม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Google Sketchup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ในการออกแบบโรงเรือนสำหรับ เพาะเห็ดขนาด (กว้าง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ยาว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สูง) 200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x150x210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เซนติเมตรดังรูปที่ 2 โดยได้ออกแบบให้เป็นโรงเรือนแบบปิด สามารถควบคุมสภาพแวดล้อมต่างๆภายในโรงเรือนได้เช่น อุณหภูมิ ความชื้น และแสง โครงสร้างของ โรงเรือนเพาะเห็ดเป็นเหล็กกล่องขนาด 1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x1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นิ้ว เพื่อโรงเรือนมีความแข็งแรงและ สามารถใช้งานได้ในระยะยาว จากรูปจะเห็นว่ามีตัวเลขกำกับในแต่ละส่วนโดยมีรายละเอียดดังนี้ ส่วนที่ 1 เป็นส่วนของหัวพ่นหมอกใช้ในการควบคุมความชื้นในโรงเรือน ส่วนที่ 2 พัดลมระบายอากาศใช้ในการควบคุมอุณหภูมิและความชื้นภายในโรงเรือน ส่วนที่ 3 หลอดไฟใช้ในการควบคุมความสว่างในโรงเรือน ส่วนที่ 4 ชั้นสำหรับวางก้อนเห็ด ส่วนที่ 5 ประตูทางเข้าโรงเรือน ส่วนที่ 6 หมุดยกระดับโรงเรือนเพื่อไม่ให้โรงเรือนอยู่ติดกับพื้นจนเกินไปเพื่อป้องกันการเกิดสนิม</a:t>
            </a:r>
          </a:p>
          <a:p>
            <a:pPr algn="ctr">
              <a:spcAft>
                <a:spcPts val="800"/>
              </a:spcAft>
            </a:pP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วงจรตัวต้านทานตรวจสอบกระแส</a:t>
            </a: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en-US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8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การสื่อสารระหว่างโรงเรือนและพื้นที่ที่มีสัญญาณอินเทอร์เน็ตโดยใช้</a:t>
            </a:r>
            <a:r>
              <a:rPr lang="th-TH" sz="1200" b="1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ลอ</a:t>
            </a: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รา </a:t>
            </a: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6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endParaRPr lang="th-TH" sz="1200" b="1" dirty="0">
              <a:solidFill>
                <a:schemeClr val="bg1"/>
              </a:solidFill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28600" algn="thaiDist"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Node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แต่ละ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Node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จะมี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IP Address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เป็นของตัวเองเพื่อใช้ในการระบุตัวตน เช่น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Mushroom Node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IP Address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คือ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X1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และ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STA Node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IP Address 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คือ </a:t>
            </a:r>
            <a:r>
              <a:rPr lang="en-US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X0</a:t>
            </a:r>
            <a:endParaRPr lang="th-TH" sz="7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>
              <a:spcAft>
                <a:spcPts val="800"/>
              </a:spcAft>
            </a:pPr>
            <a:r>
              <a:rPr lang="th-TH" sz="1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สรุปผลการดำเนินงาน</a:t>
            </a:r>
            <a:endParaRPr lang="en-US" sz="1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28600" algn="thaiDist">
              <a:spcAft>
                <a:spcPts val="800"/>
              </a:spcAft>
            </a:pP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สรุปผลการดำเนินงาน การทดลองการทำงานของระบบสามารถทำงานได้ดี การทดลองเพาะเห็ดใช้เห็ดนางฟ้าใน</a:t>
            </a:r>
            <a:r>
              <a:rPr lang="th-TH" sz="1200" dirty="0" err="1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การทำ</a:t>
            </a:r>
            <a:r>
              <a:rPr lang="th-TH" sz="1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การทดลองทั้งหมด 14 วันสามารถสรุปผลการทดลองได้ดังนี้ โรงเรือนที่ควบคุมสภาพแวดล้อม มีความกว้างของดอกเฉลี่ยเท่ากับ 7.66 เซนติเมตร มีน้ำหนักทั้งหมดเท่ากับ 1.06 กิโลกรัม โรงเรือนที่ไม่มีการควบคุมสภาพแวดล้อมมีความกว้างของดอกเฉลี่ยเท่ากับ 6.45 เซนติเมตร มีน้ำหนักทั้งหมดเท่ากับ 0.6 กิโลกรัม</a:t>
            </a:r>
            <a:endParaRPr lang="th-TH" sz="1200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46AF171-84E6-4C16-BC56-32D9A80518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265559"/>
            <a:ext cx="3263900" cy="2177534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B02F6B6-F837-461F-A3B9-58373B1CB83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"/>
          <a:stretch/>
        </p:blipFill>
        <p:spPr bwMode="auto">
          <a:xfrm>
            <a:off x="697448" y="7780375"/>
            <a:ext cx="2034104" cy="2029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B55D307D-06F5-4335-B96F-460C7522C8B0}"/>
              </a:ext>
            </a:extLst>
          </p:cNvPr>
          <p:cNvPicPr/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141" r="12527" b="4955"/>
          <a:stretch>
            <a:fillRect/>
          </a:stretch>
        </p:blipFill>
        <p:spPr bwMode="auto">
          <a:xfrm>
            <a:off x="4058129" y="3995583"/>
            <a:ext cx="2170742" cy="210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DEA1F15-686D-4FA0-82E9-EFB0553B844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99" y="6487646"/>
            <a:ext cx="2476022" cy="1167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4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็นแถบสี">
  <a:themeElements>
    <a:clrScheme name="ส้มอมเหลือง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เป็นแถบส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เป็นแถบส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TM03090430[[fn=เป็นแถบสี]]</Template>
  <TotalTime>92</TotalTime>
  <Words>554</Words>
  <Application>Microsoft Office PowerPoint</Application>
  <PresentationFormat>กระดาษ A4 (210x297 มม.)</PresentationFormat>
  <Paragraphs>35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Corbel</vt:lpstr>
      <vt:lpstr>TH SarabunPSK</vt:lpstr>
      <vt:lpstr>Wingdings</vt:lpstr>
      <vt:lpstr>เป็นแถบสี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narinthon sonchaiyaphum</dc:creator>
  <cp:lastModifiedBy>narinthon sonchaiyaphum</cp:lastModifiedBy>
  <cp:revision>13</cp:revision>
  <dcterms:created xsi:type="dcterms:W3CDTF">2020-12-23T07:04:57Z</dcterms:created>
  <dcterms:modified xsi:type="dcterms:W3CDTF">2021-03-28T17:23:33Z</dcterms:modified>
</cp:coreProperties>
</file>