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2" r:id="rId1"/>
  </p:sldMasterIdLst>
  <p:sldIdLst>
    <p:sldId id="261" r:id="rId2"/>
    <p:sldId id="260" r:id="rId3"/>
    <p:sldId id="262" r:id="rId4"/>
    <p:sldId id="263" r:id="rId5"/>
    <p:sldId id="264" r:id="rId6"/>
    <p:sldId id="265" r:id="rId7"/>
    <p:sldId id="266" r:id="rId8"/>
    <p:sldId id="267" r:id="rId9"/>
    <p:sldId id="268" r:id="rId1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59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70ADD11-4055-44D3-AD09-D611CD509B89}" type="slidenum">
              <a:rPr kumimoji="0" lang="en-US" smtClean="0"/>
              <a:pPr eaLnBrk="1" latinLnBrk="0" hangingPunct="1"/>
              <a:t>‹#›</a:t>
            </a:fld>
            <a:endParaRPr kumimoji="0" lang="zh-CN" altLang="en-US"/>
          </a:p>
        </p:txBody>
      </p:sp>
    </p:spTree>
    <p:extLst>
      <p:ext uri="{BB962C8B-B14F-4D97-AF65-F5344CB8AC3E}">
        <p14:creationId xmlns:p14="http://schemas.microsoft.com/office/powerpoint/2010/main" val="372638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345218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177905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150591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6DD10DA-D648-EE43-9A96-81DC85B01055}" type="datetimeFigureOut">
              <a:rPr kumimoji="1" lang="ja-JP" altLang="en-US" smtClean="0"/>
              <a:t>2013/01/02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8079A4-7AA8-4A4F-87E2-7781EC5097DD}" type="slidenum">
              <a:rPr lang="en-US" smtClean="0"/>
              <a:pPr/>
              <a:t>‹#›</a:t>
            </a:fld>
            <a:endParaRPr lang="en-US"/>
          </a:p>
        </p:txBody>
      </p:sp>
    </p:spTree>
    <p:extLst>
      <p:ext uri="{BB962C8B-B14F-4D97-AF65-F5344CB8AC3E}">
        <p14:creationId xmlns:p14="http://schemas.microsoft.com/office/powerpoint/2010/main" val="196125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6DD10DA-D648-EE43-9A96-81DC85B01055}" type="datetimeFigureOut">
              <a:rPr kumimoji="1" lang="ja-JP" altLang="en-US" smtClean="0"/>
              <a:t>2013/01/02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500393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6DD10DA-D648-EE43-9A96-81DC85B01055}" type="datetimeFigureOut">
              <a:rPr kumimoji="1" lang="ja-JP" altLang="en-US" smtClean="0"/>
              <a:t>2013/01/02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227899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6DD10DA-D648-EE43-9A96-81DC85B01055}" type="datetimeFigureOut">
              <a:rPr kumimoji="1" lang="ja-JP" altLang="en-US" smtClean="0"/>
              <a:t>2013/01/02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367642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6DD10DA-D648-EE43-9A96-81DC85B01055}" type="datetimeFigureOut">
              <a:rPr kumimoji="1" lang="ja-JP" altLang="en-US" smtClean="0"/>
              <a:t>2013/01/02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211755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6DD10DA-D648-EE43-9A96-81DC85B01055}" type="datetimeFigureOut">
              <a:rPr kumimoji="1" lang="ja-JP" altLang="en-US" smtClean="0"/>
              <a:t>2013/01/02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9371D3E-5A18-49EB-AD2A-429AF165759F}" type="slidenum">
              <a:rPr lang="en-US" smtClean="0"/>
              <a:t>‹#›</a:t>
            </a:fld>
            <a:endParaRPr lang="en-US"/>
          </a:p>
        </p:txBody>
      </p:sp>
    </p:spTree>
    <p:extLst>
      <p:ext uri="{BB962C8B-B14F-4D97-AF65-F5344CB8AC3E}">
        <p14:creationId xmlns:p14="http://schemas.microsoft.com/office/powerpoint/2010/main" val="226187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6DD10DA-D648-EE43-9A96-81DC85B01055}" type="datetimeFigureOut">
              <a:rPr kumimoji="1" lang="ja-JP" altLang="en-US" smtClean="0"/>
              <a:t>2013/01/02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16353844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9"/>
            <a:ext cx="8280000" cy="647999"/>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194568"/>
            <a:ext cx="8229600" cy="4931596"/>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D10DA-D648-EE43-9A96-81DC85B01055}" type="datetimeFigureOut">
              <a:rPr kumimoji="1" lang="ja-JP" altLang="en-US" smtClean="0"/>
              <a:t>2013/01/02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F9772-4148-9944-8A81-BB6B6572BA92}" type="slidenum">
              <a:rPr kumimoji="1" lang="ja-JP" altLang="en-US" smtClean="0"/>
              <a:t>‹#›</a:t>
            </a:fld>
            <a:endParaRPr kumimoji="1" lang="ja-JP" altLang="en-US"/>
          </a:p>
        </p:txBody>
      </p:sp>
    </p:spTree>
    <p:extLst>
      <p:ext uri="{BB962C8B-B14F-4D97-AF65-F5344CB8AC3E}">
        <p14:creationId xmlns:p14="http://schemas.microsoft.com/office/powerpoint/2010/main" val="3441597400"/>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ctr" defTabSz="457200" rtl="0" eaLnBrk="1" latinLnBrk="0" hangingPunct="1">
        <a:spcBef>
          <a:spcPct val="0"/>
        </a:spcBef>
        <a:buNone/>
        <a:defRPr kumimoji="1"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79662"/>
            <a:ext cx="7772400" cy="2120789"/>
          </a:xfrm>
        </p:spPr>
        <p:txBody>
          <a:bodyPr>
            <a:normAutofit/>
          </a:bodyPr>
          <a:lstStyle/>
          <a:p>
            <a:r>
              <a:rPr kumimoji="1" lang="ja-JP" altLang="en-US" sz="4000" dirty="0" smtClean="0"/>
              <a:t>プログラミング基礎演習</a:t>
            </a:r>
            <a:r>
              <a:rPr kumimoji="1" lang="en-US" altLang="ja-JP" sz="4000" dirty="0" smtClean="0"/>
              <a:t/>
            </a:r>
            <a:br>
              <a:rPr kumimoji="1" lang="en-US" altLang="ja-JP" sz="4000" dirty="0" smtClean="0"/>
            </a:br>
            <a:r>
              <a:rPr kumimoji="1" lang="ja-JP" altLang="en-US" sz="4000" dirty="0" smtClean="0"/>
              <a:t>レポート課題</a:t>
            </a:r>
            <a:r>
              <a:rPr kumimoji="1" lang="en-US" altLang="ja-JP" sz="4000" dirty="0" smtClean="0"/>
              <a:t>1</a:t>
            </a:r>
            <a:br>
              <a:rPr kumimoji="1" lang="en-US" altLang="ja-JP" sz="4000" dirty="0" smtClean="0"/>
            </a:br>
            <a:r>
              <a:rPr kumimoji="1" lang="en-US" altLang="ja-JP" dirty="0" smtClean="0"/>
              <a:t>〜</a:t>
            </a:r>
            <a:r>
              <a:rPr lang="ja-JP" altLang="en-US" dirty="0" smtClean="0"/>
              <a:t>ヒント</a:t>
            </a:r>
            <a:r>
              <a:rPr lang="en-US" altLang="ja-JP" dirty="0" smtClean="0"/>
              <a:t>〜</a:t>
            </a:r>
            <a:endParaRPr kumimoji="1" lang="ja-JP" altLang="en-US" dirty="0"/>
          </a:p>
        </p:txBody>
      </p:sp>
      <p:sp>
        <p:nvSpPr>
          <p:cNvPr id="3" name="サブタイトル 2"/>
          <p:cNvSpPr>
            <a:spLocks noGrp="1"/>
          </p:cNvSpPr>
          <p:nvPr>
            <p:ph type="subTitle" idx="1"/>
          </p:nvPr>
        </p:nvSpPr>
        <p:spPr/>
        <p:txBody>
          <a:bodyPr/>
          <a:lstStyle/>
          <a:p>
            <a:r>
              <a:rPr lang="en-US" altLang="ja-JP" dirty="0" smtClean="0"/>
              <a:t>2013/1/2</a:t>
            </a:r>
          </a:p>
          <a:p>
            <a:r>
              <a:rPr kumimoji="1" lang="ja-JP" altLang="en-US" dirty="0" smtClean="0"/>
              <a:t>岩成達哉</a:t>
            </a:r>
            <a:endParaRPr kumimoji="1" lang="ja-JP" altLang="en-US" dirty="0"/>
          </a:p>
        </p:txBody>
      </p:sp>
    </p:spTree>
    <p:extLst>
      <p:ext uri="{BB962C8B-B14F-4D97-AF65-F5344CB8AC3E}">
        <p14:creationId xmlns:p14="http://schemas.microsoft.com/office/powerpoint/2010/main" val="411579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034"/>
            <a:ext cx="8280000" cy="644734"/>
          </a:xfrm>
        </p:spPr>
        <p:txBody>
          <a:bodyPr>
            <a:noAutofit/>
          </a:bodyPr>
          <a:lstStyle/>
          <a:p>
            <a:r>
              <a:rPr kumimoji="1" lang="ja-JP" altLang="en-US" sz="3200" dirty="0" smtClean="0"/>
              <a:t>まずは</a:t>
            </a:r>
            <a:r>
              <a:rPr lang="en-US" altLang="ja-JP" sz="3200" dirty="0" smtClean="0"/>
              <a:t>ID</a:t>
            </a:r>
            <a:r>
              <a:rPr lang="ja-JP" altLang="en-US" sz="3200" dirty="0" smtClean="0"/>
              <a:t>を振ったデータの集まりを作る</a:t>
            </a:r>
            <a:endParaRPr kumimoji="1" lang="ja-JP" altLang="en-US" sz="3200" dirty="0"/>
          </a:p>
        </p:txBody>
      </p:sp>
      <p:graphicFrame>
        <p:nvGraphicFramePr>
          <p:cNvPr id="4" name="表 3"/>
          <p:cNvGraphicFramePr>
            <a:graphicFrameLocks noGrp="1"/>
          </p:cNvGraphicFramePr>
          <p:nvPr>
            <p:extLst>
              <p:ext uri="{D42A27DB-BD31-4B8C-83A1-F6EECF244321}">
                <p14:modId xmlns:p14="http://schemas.microsoft.com/office/powerpoint/2010/main" val="267269825"/>
              </p:ext>
            </p:extLst>
          </p:nvPr>
        </p:nvGraphicFramePr>
        <p:xfrm>
          <a:off x="2467821" y="1062642"/>
          <a:ext cx="3870932" cy="1854200"/>
        </p:xfrm>
        <a:graphic>
          <a:graphicData uri="http://schemas.openxmlformats.org/drawingml/2006/table">
            <a:tbl>
              <a:tblPr firstRow="1" bandRow="1">
                <a:tableStyleId>{5940675A-B579-460E-94D1-54222C63F5DA}</a:tableStyleId>
              </a:tblPr>
              <a:tblGrid>
                <a:gridCol w="573822"/>
                <a:gridCol w="3297110"/>
              </a:tblGrid>
              <a:tr h="370840">
                <a:tc>
                  <a:txBody>
                    <a:bodyPr/>
                    <a:lstStyle/>
                    <a:p>
                      <a:pPr algn="ctr"/>
                      <a:r>
                        <a:rPr kumimoji="1" lang="en-US" altLang="ja-JP" dirty="0" smtClean="0"/>
                        <a:t>0</a:t>
                      </a:r>
                      <a:endParaRPr kumimoji="1" lang="ja-JP"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smtClean="0"/>
                        <a:t>john </a:t>
                      </a:r>
                      <a:r>
                        <a:rPr lang="en-US" altLang="ja-JP" dirty="0" err="1" smtClean="0"/>
                        <a:t>blair</a:t>
                      </a:r>
                      <a:r>
                        <a:rPr lang="en-US" altLang="ja-JP" dirty="0" smtClean="0"/>
                        <a:t> and company …</a:t>
                      </a:r>
                      <a:endParaRPr kumimoji="1" lang="ja-JP" altLang="en-US" dirty="0" smtClean="0"/>
                    </a:p>
                  </a:txBody>
                  <a:tcPr/>
                </a:tc>
              </a:tr>
              <a:tr h="370840">
                <a:tc>
                  <a:txBody>
                    <a:bodyPr/>
                    <a:lstStyle/>
                    <a:p>
                      <a:pPr algn="ctr"/>
                      <a:r>
                        <a:rPr kumimoji="1" lang="en-US" altLang="ja-JP" dirty="0" smtClean="0"/>
                        <a:t>1</a:t>
                      </a:r>
                      <a:endParaRPr kumimoji="1" lang="ja-JP"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smtClean="0"/>
                        <a:t>industry sources put …</a:t>
                      </a:r>
                      <a:endParaRPr kumimoji="1" lang="ja-JP" altLang="en-US" dirty="0" smtClean="0"/>
                    </a:p>
                  </a:txBody>
                  <a:tcPr/>
                </a:tc>
              </a:tr>
              <a:tr h="370840">
                <a:tc>
                  <a:txBody>
                    <a:bodyPr/>
                    <a:lstStyle/>
                    <a:p>
                      <a:pPr algn="ctr"/>
                      <a:r>
                        <a:rPr kumimoji="1" lang="en-US" altLang="ja-JP" dirty="0" smtClean="0"/>
                        <a:t>2</a:t>
                      </a:r>
                      <a:endParaRPr kumimoji="1" lang="ja-JP"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smtClean="0"/>
                        <a:t>john </a:t>
                      </a:r>
                      <a:r>
                        <a:rPr lang="en-US" altLang="ja-JP" dirty="0" err="1" smtClean="0"/>
                        <a:t>blair</a:t>
                      </a:r>
                      <a:r>
                        <a:rPr lang="en-US" altLang="ja-JP" dirty="0" smtClean="0"/>
                        <a:t> was acquired …</a:t>
                      </a:r>
                      <a:endParaRPr kumimoji="1" lang="ja-JP" altLang="en-US" dirty="0" smtClean="0"/>
                    </a:p>
                  </a:txBody>
                  <a:tcPr/>
                </a:tc>
              </a:tr>
              <a:tr h="370840">
                <a:tc>
                  <a:txBody>
                    <a:bodyPr/>
                    <a:lstStyle/>
                    <a:p>
                      <a:pPr algn="ctr"/>
                      <a:r>
                        <a:rPr kumimoji="1" lang="en-US" altLang="ja-JP" dirty="0" smtClean="0"/>
                        <a:t>:</a:t>
                      </a:r>
                      <a:endParaRPr kumimoji="1" lang="ja-JP" altLang="en-US" dirty="0"/>
                    </a:p>
                  </a:txBody>
                  <a:tcPr/>
                </a:tc>
                <a:tc>
                  <a:txBody>
                    <a:bodyPr/>
                    <a:lstStyle/>
                    <a:p>
                      <a:endParaRPr kumimoji="1" lang="ja-JP" altLang="en-US" dirty="0"/>
                    </a:p>
                  </a:txBody>
                  <a:tcPr/>
                </a:tc>
              </a:tr>
              <a:tr h="370840">
                <a:tc>
                  <a:txBody>
                    <a:bodyPr/>
                    <a:lstStyle/>
                    <a:p>
                      <a:pPr algn="ctr"/>
                      <a:r>
                        <a:rPr kumimoji="1" lang="en-US" altLang="ja-JP" dirty="0" smtClean="0"/>
                        <a:t>999</a:t>
                      </a:r>
                      <a:endParaRPr kumimoji="1" lang="ja-JP" altLang="en-US" dirty="0"/>
                    </a:p>
                  </a:txBody>
                  <a:tcPr/>
                </a:tc>
                <a:tc>
                  <a:txBody>
                    <a:bodyPr/>
                    <a:lstStyle/>
                    <a:p>
                      <a:r>
                        <a:rPr kumimoji="1" lang="en-US" altLang="ja-JP" dirty="0" smtClean="0"/>
                        <a:t>agreement that repackages</a:t>
                      </a:r>
                      <a:r>
                        <a:rPr kumimoji="1" lang="en-US" altLang="ja-JP" baseline="0" dirty="0" smtClean="0"/>
                        <a:t> …</a:t>
                      </a:r>
                      <a:endParaRPr kumimoji="1" lang="ja-JP" altLang="en-US" dirty="0"/>
                    </a:p>
                  </a:txBody>
                  <a:tcPr/>
                </a:tc>
              </a:tr>
            </a:tbl>
          </a:graphicData>
        </a:graphic>
      </p:graphicFrame>
      <p:sp>
        <p:nvSpPr>
          <p:cNvPr id="5" name="テキスト ボックス 4"/>
          <p:cNvSpPr txBox="1"/>
          <p:nvPr/>
        </p:nvSpPr>
        <p:spPr>
          <a:xfrm>
            <a:off x="77133" y="3038893"/>
            <a:ext cx="9034825" cy="400110"/>
          </a:xfrm>
          <a:prstGeom prst="rect">
            <a:avLst/>
          </a:prstGeom>
          <a:noFill/>
        </p:spPr>
        <p:txBody>
          <a:bodyPr wrap="square" rtlCol="0">
            <a:spAutoFit/>
          </a:bodyPr>
          <a:lstStyle/>
          <a:p>
            <a:r>
              <a:rPr kumimoji="1" lang="ja-JP" altLang="en-US" sz="2000" dirty="0" smtClean="0"/>
              <a:t>どんなデータ構造でもいいが，ヒント</a:t>
            </a:r>
            <a:r>
              <a:rPr lang="ja-JP" altLang="en-US" sz="2000" dirty="0" smtClean="0"/>
              <a:t>で挙げられている</a:t>
            </a:r>
            <a:r>
              <a:rPr kumimoji="1" lang="ja-JP" altLang="en-US" sz="2000" dirty="0" smtClean="0"/>
              <a:t>構造体で線形リストをつくると</a:t>
            </a:r>
            <a:endParaRPr kumimoji="1" lang="ja-JP" altLang="en-US" sz="2000" dirty="0"/>
          </a:p>
        </p:txBody>
      </p:sp>
      <p:sp>
        <p:nvSpPr>
          <p:cNvPr id="21" name="テキスト ボックス 20"/>
          <p:cNvSpPr txBox="1"/>
          <p:nvPr/>
        </p:nvSpPr>
        <p:spPr>
          <a:xfrm>
            <a:off x="155499" y="6057409"/>
            <a:ext cx="8229600" cy="400110"/>
          </a:xfrm>
          <a:prstGeom prst="rect">
            <a:avLst/>
          </a:prstGeom>
          <a:noFill/>
        </p:spPr>
        <p:txBody>
          <a:bodyPr wrap="square" rtlCol="0">
            <a:spAutoFit/>
          </a:bodyPr>
          <a:lstStyle/>
          <a:p>
            <a:r>
              <a:rPr lang="ja-JP" altLang="en-US" sz="2000" dirty="0" smtClean="0"/>
              <a:t>のような形</a:t>
            </a:r>
            <a:endParaRPr kumimoji="1" lang="ja-JP" altLang="en-US" sz="2000" dirty="0"/>
          </a:p>
        </p:txBody>
      </p:sp>
      <p:grpSp>
        <p:nvGrpSpPr>
          <p:cNvPr id="3" name="図形グループ 2"/>
          <p:cNvGrpSpPr/>
          <p:nvPr/>
        </p:nvGrpSpPr>
        <p:grpSpPr>
          <a:xfrm>
            <a:off x="795956" y="3645063"/>
            <a:ext cx="7702050" cy="2213673"/>
            <a:chOff x="1188516" y="3844785"/>
            <a:chExt cx="7702050" cy="2213673"/>
          </a:xfrm>
        </p:grpSpPr>
        <p:cxnSp>
          <p:nvCxnSpPr>
            <p:cNvPr id="14" name="直線矢印コネクタ 13"/>
            <p:cNvCxnSpPr/>
            <p:nvPr/>
          </p:nvCxnSpPr>
          <p:spPr>
            <a:xfrm>
              <a:off x="6195872" y="4369075"/>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直方体 8"/>
            <p:cNvSpPr/>
            <p:nvPr/>
          </p:nvSpPr>
          <p:spPr>
            <a:xfrm>
              <a:off x="6648460" y="3844785"/>
              <a:ext cx="1060343" cy="104857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smtClean="0"/>
                <a:t>id:</a:t>
              </a:r>
              <a:r>
                <a:rPr kumimoji="1" lang="en-US" altLang="ja-JP" dirty="0" smtClean="0"/>
                <a:t>999</a:t>
              </a:r>
            </a:p>
            <a:p>
              <a:pPr algn="ctr"/>
              <a:r>
                <a:rPr lang="en-US" altLang="ja-JP" dirty="0" smtClean="0"/>
                <a:t>body</a:t>
              </a:r>
              <a:endParaRPr kumimoji="1" lang="ja-JP" altLang="en-US" dirty="0"/>
            </a:p>
          </p:txBody>
        </p:sp>
        <p:sp>
          <p:nvSpPr>
            <p:cNvPr id="6" name="直方体 5"/>
            <p:cNvSpPr/>
            <p:nvPr/>
          </p:nvSpPr>
          <p:spPr>
            <a:xfrm>
              <a:off x="1188516" y="3844786"/>
              <a:ext cx="1060343" cy="1048579"/>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smtClean="0"/>
                <a:t>head</a:t>
              </a:r>
            </a:p>
          </p:txBody>
        </p:sp>
        <p:cxnSp>
          <p:nvCxnSpPr>
            <p:cNvPr id="11" name="直線矢印コネクタ 10"/>
            <p:cNvCxnSpPr/>
            <p:nvPr/>
          </p:nvCxnSpPr>
          <p:spPr>
            <a:xfrm>
              <a:off x="2074077" y="4369075"/>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直方体 6"/>
            <p:cNvSpPr/>
            <p:nvPr/>
          </p:nvSpPr>
          <p:spPr>
            <a:xfrm>
              <a:off x="2576041" y="3844786"/>
              <a:ext cx="1060343" cy="104857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id : 0</a:t>
              </a:r>
            </a:p>
            <a:p>
              <a:pPr algn="ctr"/>
              <a:r>
                <a:rPr lang="en-US" altLang="ja-JP" dirty="0" smtClean="0"/>
                <a:t>body</a:t>
              </a:r>
              <a:endParaRPr kumimoji="1" lang="ja-JP" altLang="en-US" dirty="0"/>
            </a:p>
          </p:txBody>
        </p:sp>
        <p:cxnSp>
          <p:nvCxnSpPr>
            <p:cNvPr id="12" name="直線矢印コネクタ 11"/>
            <p:cNvCxnSpPr/>
            <p:nvPr/>
          </p:nvCxnSpPr>
          <p:spPr>
            <a:xfrm>
              <a:off x="3532437" y="4369075"/>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直方体 7"/>
            <p:cNvSpPr/>
            <p:nvPr/>
          </p:nvSpPr>
          <p:spPr>
            <a:xfrm>
              <a:off x="3892730" y="3844786"/>
              <a:ext cx="1060343" cy="104857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id : 1</a:t>
              </a:r>
            </a:p>
            <a:p>
              <a:pPr algn="ctr"/>
              <a:r>
                <a:rPr lang="en-US" altLang="ja-JP" dirty="0" smtClean="0"/>
                <a:t>body</a:t>
              </a:r>
              <a:endParaRPr kumimoji="1" lang="ja-JP" altLang="en-US" dirty="0"/>
            </a:p>
          </p:txBody>
        </p:sp>
        <p:cxnSp>
          <p:nvCxnSpPr>
            <p:cNvPr id="13" name="直線矢印コネクタ 12"/>
            <p:cNvCxnSpPr/>
            <p:nvPr/>
          </p:nvCxnSpPr>
          <p:spPr>
            <a:xfrm>
              <a:off x="4801595" y="4369075"/>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テキスト ボックス 15"/>
            <p:cNvSpPr txBox="1"/>
            <p:nvPr/>
          </p:nvSpPr>
          <p:spPr>
            <a:xfrm>
              <a:off x="5593017" y="4184409"/>
              <a:ext cx="602855"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18" name="四角形吹き出し 17"/>
            <p:cNvSpPr/>
            <p:nvPr/>
          </p:nvSpPr>
          <p:spPr>
            <a:xfrm>
              <a:off x="2132337" y="5289500"/>
              <a:ext cx="1492394" cy="768958"/>
            </a:xfrm>
            <a:prstGeom prst="wedgeRectCallout">
              <a:avLst>
                <a:gd name="adj1" fmla="val -17710"/>
                <a:gd name="adj2" fmla="val -31314"/>
              </a:avLst>
            </a:prstGeom>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altLang="ja-JP" dirty="0"/>
                <a:t>john </a:t>
              </a:r>
              <a:r>
                <a:rPr lang="en-US" altLang="ja-JP" dirty="0" err="1"/>
                <a:t>blair</a:t>
              </a:r>
              <a:r>
                <a:rPr lang="en-US" altLang="ja-JP" dirty="0"/>
                <a:t> and company …</a:t>
              </a:r>
              <a:endParaRPr lang="ja-JP" altLang="en-US" dirty="0"/>
            </a:p>
          </p:txBody>
        </p:sp>
        <p:cxnSp>
          <p:nvCxnSpPr>
            <p:cNvPr id="25" name="直線矢印コネクタ 24"/>
            <p:cNvCxnSpPr/>
            <p:nvPr/>
          </p:nvCxnSpPr>
          <p:spPr>
            <a:xfrm flipH="1">
              <a:off x="4217947" y="4776861"/>
              <a:ext cx="31606" cy="51263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9" name="直線矢印コネクタ 18"/>
            <p:cNvCxnSpPr/>
            <p:nvPr/>
          </p:nvCxnSpPr>
          <p:spPr>
            <a:xfrm flipH="1">
              <a:off x="2886377" y="4776861"/>
              <a:ext cx="31606" cy="51263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5" name="テキスト ボックス 34"/>
            <p:cNvSpPr txBox="1"/>
            <p:nvPr/>
          </p:nvSpPr>
          <p:spPr>
            <a:xfrm>
              <a:off x="8192362" y="4152143"/>
              <a:ext cx="698204" cy="369332"/>
            </a:xfrm>
            <a:prstGeom prst="rect">
              <a:avLst/>
            </a:prstGeom>
            <a:noFill/>
          </p:spPr>
          <p:txBody>
            <a:bodyPr wrap="square" rtlCol="0">
              <a:spAutoFit/>
            </a:bodyPr>
            <a:lstStyle/>
            <a:p>
              <a:r>
                <a:rPr lang="en-US" altLang="ja-JP" dirty="0" smtClean="0"/>
                <a:t>NULL</a:t>
              </a:r>
              <a:endParaRPr kumimoji="1" lang="ja-JP" altLang="en-US" dirty="0"/>
            </a:p>
          </p:txBody>
        </p:sp>
        <p:cxnSp>
          <p:nvCxnSpPr>
            <p:cNvPr id="36" name="直線矢印コネクタ 35"/>
            <p:cNvCxnSpPr/>
            <p:nvPr/>
          </p:nvCxnSpPr>
          <p:spPr>
            <a:xfrm>
              <a:off x="7539843" y="4369075"/>
              <a:ext cx="65251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cxnSp>
        <p:nvCxnSpPr>
          <p:cNvPr id="37" name="直線矢印コネクタ 36"/>
          <p:cNvCxnSpPr/>
          <p:nvPr/>
        </p:nvCxnSpPr>
        <p:spPr>
          <a:xfrm flipH="1">
            <a:off x="6564557" y="4577139"/>
            <a:ext cx="31606" cy="51263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8864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どうやってつくる？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2800" dirty="0" smtClean="0"/>
              <a:t>1. </a:t>
            </a:r>
            <a:r>
              <a:rPr lang="ja-JP" altLang="en-US" sz="2800" dirty="0" smtClean="0"/>
              <a:t>ファイルから一行単位で</a:t>
            </a:r>
            <a:r>
              <a:rPr lang="en-US" altLang="ja-JP" sz="2800" dirty="0" smtClean="0"/>
              <a:t>body</a:t>
            </a:r>
            <a:r>
              <a:rPr lang="ja-JP" altLang="en-US" sz="2800" dirty="0" smtClean="0"/>
              <a:t>をつくる</a:t>
            </a:r>
            <a:endParaRPr lang="en-US" altLang="ja-JP" sz="2800" dirty="0" smtClean="0"/>
          </a:p>
          <a:p>
            <a:pPr marL="0" indent="0">
              <a:buNone/>
            </a:pPr>
            <a:r>
              <a:rPr lang="ja-JP" altLang="en-US" sz="2000" dirty="0"/>
              <a:t>　</a:t>
            </a:r>
            <a:r>
              <a:rPr lang="ja-JP" altLang="en-US" sz="2000" dirty="0" smtClean="0"/>
              <a:t>ファイルを開いて読み出していく</a:t>
            </a:r>
            <a:endParaRPr lang="en-US" altLang="ja-JP" sz="2000" dirty="0" smtClean="0"/>
          </a:p>
          <a:p>
            <a:pPr marL="0" indent="0">
              <a:buNone/>
            </a:pPr>
            <a:r>
              <a:rPr lang="ja-JP" altLang="ja-JP" sz="2000" dirty="0"/>
              <a:t>　</a:t>
            </a:r>
            <a:r>
              <a:rPr lang="ja-JP" altLang="en-US" sz="2000" dirty="0" smtClean="0"/>
              <a:t>いくつか方法があるが，例として，</a:t>
            </a:r>
            <a:endParaRPr lang="en-US" altLang="ja-JP" sz="2000" dirty="0" smtClean="0"/>
          </a:p>
          <a:p>
            <a:pPr lvl="1">
              <a:buFont typeface="Arial"/>
              <a:buChar char="•"/>
            </a:pPr>
            <a:r>
              <a:rPr lang="ja-JP" altLang="en-US" sz="2000" dirty="0"/>
              <a:t>方法</a:t>
            </a:r>
            <a:r>
              <a:rPr lang="en-US" altLang="ja-JP" sz="2000" dirty="0"/>
              <a:t>1: </a:t>
            </a:r>
            <a:r>
              <a:rPr lang="en-US" altLang="ja-JP" sz="2000" dirty="0" err="1"/>
              <a:t>fgets</a:t>
            </a:r>
            <a:r>
              <a:rPr lang="en-US" altLang="ja-JP" sz="2000" dirty="0"/>
              <a:t>()</a:t>
            </a:r>
            <a:r>
              <a:rPr lang="ja-JP" altLang="en-US" sz="2000" dirty="0"/>
              <a:t>という関数で</a:t>
            </a:r>
            <a:r>
              <a:rPr lang="en-US" altLang="ja-JP" sz="2000" dirty="0"/>
              <a:t>1</a:t>
            </a:r>
            <a:r>
              <a:rPr lang="ja-JP" altLang="en-US" sz="2000" dirty="0"/>
              <a:t>行ずつ</a:t>
            </a:r>
            <a:r>
              <a:rPr lang="ja-JP" altLang="en-US" sz="2000" dirty="0" smtClean="0"/>
              <a:t>読み込む</a:t>
            </a:r>
            <a:endParaRPr lang="en-US" altLang="ja-JP" sz="2000" dirty="0" smtClean="0"/>
          </a:p>
          <a:p>
            <a:pPr lvl="1">
              <a:buFont typeface="Arial"/>
              <a:buChar char="•"/>
            </a:pPr>
            <a:r>
              <a:rPr lang="ja-JP" altLang="en-US" sz="2000" dirty="0" smtClean="0"/>
              <a:t>方法</a:t>
            </a:r>
            <a:r>
              <a:rPr lang="en-US" altLang="ja-JP" sz="2000" dirty="0" smtClean="0"/>
              <a:t>2: </a:t>
            </a:r>
            <a:r>
              <a:rPr lang="en-US" altLang="ja-JP" sz="2000" dirty="0" err="1" smtClean="0"/>
              <a:t>fgetc</a:t>
            </a:r>
            <a:r>
              <a:rPr lang="en-US" altLang="ja-JP" sz="2000" dirty="0" smtClean="0"/>
              <a:t>()</a:t>
            </a:r>
            <a:r>
              <a:rPr lang="ja-JP" altLang="en-US" sz="2000" dirty="0" smtClean="0"/>
              <a:t>で，</a:t>
            </a:r>
            <a:r>
              <a:rPr lang="en-US" altLang="ja-JP" sz="2000" dirty="0" smtClean="0"/>
              <a:t>1</a:t>
            </a:r>
            <a:r>
              <a:rPr lang="ja-JP" altLang="en-US" sz="2000" dirty="0" smtClean="0"/>
              <a:t>文字ずつ見ていって，</a:t>
            </a:r>
            <a:r>
              <a:rPr lang="en-US" altLang="ja-JP" sz="2000" dirty="0" smtClean="0"/>
              <a:t>’\n’</a:t>
            </a:r>
            <a:r>
              <a:rPr lang="ja-JP" altLang="en-US" sz="2000" dirty="0" smtClean="0"/>
              <a:t>で区切る</a:t>
            </a:r>
            <a:endParaRPr lang="en-US" altLang="ja-JP" sz="2000" dirty="0" smtClean="0"/>
          </a:p>
          <a:p>
            <a:pPr marL="0" indent="0">
              <a:buNone/>
            </a:pPr>
            <a:r>
              <a:rPr lang="ja-JP" altLang="ja-JP" sz="2000" dirty="0"/>
              <a:t>　</a:t>
            </a:r>
            <a:r>
              <a:rPr lang="ja-JP" altLang="en-US" sz="2000" dirty="0" smtClean="0"/>
              <a:t>などがある</a:t>
            </a:r>
            <a:endParaRPr lang="en-US" altLang="ja-JP" sz="2000" dirty="0" smtClean="0"/>
          </a:p>
          <a:p>
            <a:pPr marL="0" indent="0">
              <a:buNone/>
            </a:pPr>
            <a:endParaRPr lang="en-US" altLang="ja-JP" sz="2400" dirty="0" smtClean="0"/>
          </a:p>
          <a:p>
            <a:pPr marL="0" indent="0">
              <a:buNone/>
            </a:pPr>
            <a:r>
              <a:rPr lang="en-US" altLang="ja-JP" sz="2800" dirty="0" smtClean="0"/>
              <a:t>2. body</a:t>
            </a:r>
            <a:r>
              <a:rPr lang="ja-JP" altLang="en-US" sz="2800" dirty="0" smtClean="0"/>
              <a:t>ができたら線形リストに入れていく</a:t>
            </a:r>
            <a:endParaRPr lang="en-US" altLang="ja-JP" sz="2800" dirty="0" smtClean="0"/>
          </a:p>
          <a:p>
            <a:pPr marL="0" indent="0">
              <a:buNone/>
            </a:pPr>
            <a:r>
              <a:rPr lang="ja-JP" altLang="ja-JP" sz="2000" dirty="0"/>
              <a:t>　</a:t>
            </a:r>
            <a:r>
              <a:rPr lang="ja-JP" altLang="en-US" sz="2000" dirty="0" smtClean="0"/>
              <a:t>これは今までの課題と同じ</a:t>
            </a:r>
            <a:endParaRPr lang="en-US" altLang="ja-JP" sz="2000" dirty="0" smtClean="0"/>
          </a:p>
          <a:p>
            <a:pPr marL="0" indent="0">
              <a:buNone/>
            </a:pPr>
            <a:r>
              <a:rPr lang="ja-JP" altLang="ja-JP" sz="2000" dirty="0"/>
              <a:t>　</a:t>
            </a:r>
            <a:r>
              <a:rPr lang="en-US" altLang="ja-JP" sz="2000" dirty="0" smtClean="0"/>
              <a:t>id</a:t>
            </a:r>
            <a:r>
              <a:rPr lang="ja-JP" altLang="en-US" sz="2000" dirty="0" smtClean="0"/>
              <a:t>はインクリメント（</a:t>
            </a:r>
            <a:r>
              <a:rPr lang="en-US" altLang="ja-JP" sz="2000" dirty="0" smtClean="0"/>
              <a:t>+1</a:t>
            </a:r>
            <a:r>
              <a:rPr lang="ja-JP" altLang="en-US" sz="2000" dirty="0" smtClean="0"/>
              <a:t>）をしていって順次代入すればいい</a:t>
            </a:r>
            <a:endParaRPr lang="en-US" altLang="ja-JP" sz="2000" dirty="0" smtClean="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336226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次は転置索引を作る</a:t>
            </a:r>
            <a:endParaRPr kumimoji="1" lang="ja-JP" altLang="en-US" dirty="0"/>
          </a:p>
        </p:txBody>
      </p:sp>
      <p:sp>
        <p:nvSpPr>
          <p:cNvPr id="3" name="コンテンツ プレースホルダー 2"/>
          <p:cNvSpPr>
            <a:spLocks noGrp="1"/>
          </p:cNvSpPr>
          <p:nvPr>
            <p:ph idx="1"/>
          </p:nvPr>
        </p:nvSpPr>
        <p:spPr>
          <a:xfrm>
            <a:off x="457200" y="2912719"/>
            <a:ext cx="8229600" cy="431082"/>
          </a:xfrm>
        </p:spPr>
        <p:txBody>
          <a:bodyPr>
            <a:normAutofit/>
          </a:bodyPr>
          <a:lstStyle/>
          <a:p>
            <a:pPr marL="0" indent="0">
              <a:buNone/>
            </a:pPr>
            <a:r>
              <a:rPr kumimoji="1" lang="ja-JP" altLang="en-US" sz="2000" dirty="0" smtClean="0"/>
              <a:t>これまたどんなデータ構造でもいい</a:t>
            </a:r>
            <a:endParaRPr kumimoji="1" lang="ja-JP" altLang="en-US" sz="2000" dirty="0"/>
          </a:p>
        </p:txBody>
      </p:sp>
      <p:graphicFrame>
        <p:nvGraphicFramePr>
          <p:cNvPr id="4" name="表 3"/>
          <p:cNvGraphicFramePr>
            <a:graphicFrameLocks noGrp="1"/>
          </p:cNvGraphicFramePr>
          <p:nvPr>
            <p:extLst>
              <p:ext uri="{D42A27DB-BD31-4B8C-83A1-F6EECF244321}">
                <p14:modId xmlns:p14="http://schemas.microsoft.com/office/powerpoint/2010/main" val="1702520110"/>
              </p:ext>
            </p:extLst>
          </p:nvPr>
        </p:nvGraphicFramePr>
        <p:xfrm>
          <a:off x="2665907" y="1000870"/>
          <a:ext cx="3770122" cy="1854200"/>
        </p:xfrm>
        <a:graphic>
          <a:graphicData uri="http://schemas.openxmlformats.org/drawingml/2006/table">
            <a:tbl>
              <a:tblPr firstRow="1" bandRow="1">
                <a:tableStyleId>{5940675A-B579-460E-94D1-54222C63F5DA}</a:tableStyleId>
              </a:tblPr>
              <a:tblGrid>
                <a:gridCol w="722122"/>
                <a:gridCol w="3048000"/>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smtClean="0"/>
                        <a:t>john</a:t>
                      </a:r>
                      <a:endParaRPr kumimoji="1" lang="ja-JP" altLang="en-US" dirty="0" smtClean="0"/>
                    </a:p>
                  </a:txBody>
                  <a:tcPr/>
                </a:tc>
                <a:tc>
                  <a:txBody>
                    <a:bodyPr/>
                    <a:lstStyle/>
                    <a:p>
                      <a:r>
                        <a:rPr kumimoji="1" lang="en-US" altLang="ja-JP" dirty="0" smtClean="0"/>
                        <a:t>{0, 2, …}</a:t>
                      </a:r>
                      <a:endParaRPr kumimoji="1" lang="ja-JP" alt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dirty="0" err="1" smtClean="0"/>
                        <a:t>blair</a:t>
                      </a:r>
                      <a:endParaRPr kumimoji="1" lang="ja-JP" altLang="en-US" dirty="0" smtClean="0"/>
                    </a:p>
                  </a:txBody>
                  <a:tcPr/>
                </a:tc>
                <a:tc>
                  <a:txBody>
                    <a:bodyPr/>
                    <a:lstStyle/>
                    <a:p>
                      <a:endParaRPr kumimoji="1" lang="ja-JP" altLang="en-US" dirty="0"/>
                    </a:p>
                  </a:txBody>
                  <a:tcPr/>
                </a:tc>
              </a:tr>
              <a:tr h="370840">
                <a:tc>
                  <a:txBody>
                    <a:bodyPr/>
                    <a:lstStyle/>
                    <a:p>
                      <a:r>
                        <a:rPr lang="en-US" altLang="ja-JP" dirty="0" smtClean="0"/>
                        <a:t>and</a:t>
                      </a:r>
                      <a:endParaRPr kumimoji="1" lang="ja-JP" altLang="en-US" dirty="0"/>
                    </a:p>
                  </a:txBody>
                  <a:tcPr/>
                </a:tc>
                <a:tc>
                  <a:txBody>
                    <a:bodyPr/>
                    <a:lstStyle/>
                    <a:p>
                      <a:endParaRPr kumimoji="1" lang="ja-JP" altLang="en-US" dirty="0"/>
                    </a:p>
                  </a:txBody>
                  <a:tcPr/>
                </a:tc>
              </a:tr>
              <a:tr h="370840">
                <a:tc>
                  <a:txBody>
                    <a:bodyPr/>
                    <a:lstStyle/>
                    <a:p>
                      <a:pPr algn="ctr"/>
                      <a:r>
                        <a:rPr kumimoji="1" lang="en-US" altLang="ja-JP" dirty="0" smtClean="0"/>
                        <a:t>:</a:t>
                      </a:r>
                    </a:p>
                  </a:txBody>
                  <a:tcPr/>
                </a:tc>
                <a:tc>
                  <a:txBody>
                    <a:bodyPr/>
                    <a:lstStyle/>
                    <a:p>
                      <a:endParaRPr kumimoji="1" lang="en-US" altLang="ja-JP" dirty="0" smtClean="0"/>
                    </a:p>
                  </a:txBody>
                  <a:tcPr/>
                </a:tc>
              </a:tr>
              <a:tr h="370840">
                <a:tc>
                  <a:txBody>
                    <a:bodyPr/>
                    <a:lstStyle/>
                    <a:p>
                      <a:r>
                        <a:rPr kumimoji="1" lang="en-US" altLang="ja-JP" dirty="0" smtClean="0"/>
                        <a:t>credit</a:t>
                      </a:r>
                    </a:p>
                  </a:txBody>
                  <a:tcPr/>
                </a:tc>
                <a:tc>
                  <a:txBody>
                    <a:bodyPr/>
                    <a:lstStyle/>
                    <a:p>
                      <a:endParaRPr kumimoji="1" lang="en-US" altLang="ja-JP" dirty="0" smtClean="0"/>
                    </a:p>
                  </a:txBody>
                  <a:tcPr/>
                </a:tc>
              </a:tr>
            </a:tbl>
          </a:graphicData>
        </a:graphic>
      </p:graphicFrame>
      <p:sp>
        <p:nvSpPr>
          <p:cNvPr id="5" name="コンテンツ プレースホルダー 2"/>
          <p:cNvSpPr txBox="1">
            <a:spLocks/>
          </p:cNvSpPr>
          <p:nvPr/>
        </p:nvSpPr>
        <p:spPr>
          <a:xfrm>
            <a:off x="457200" y="3251530"/>
            <a:ext cx="8229600" cy="333849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a:buNone/>
            </a:pPr>
            <a:r>
              <a:rPr lang="ja-JP" altLang="en-US" sz="2000" dirty="0" smtClean="0"/>
              <a:t>伏見がメールでヒントとしてリストアップしてくれた関数群のようなときは，</a:t>
            </a:r>
            <a:endParaRPr lang="en-US" altLang="ja-JP" sz="2000" dirty="0" smtClean="0"/>
          </a:p>
          <a:p>
            <a:pPr marL="0" indent="0">
              <a:buFont typeface="Arial"/>
              <a:buNone/>
            </a:pPr>
            <a:r>
              <a:rPr lang="ja-JP" altLang="en-US" sz="2000" dirty="0" smtClean="0"/>
              <a:t>（説明の簡単化のために線形リストで作ると）</a:t>
            </a:r>
            <a:endParaRPr lang="en-US" altLang="ja-JP" sz="2000" dirty="0" smtClean="0"/>
          </a:p>
          <a:p>
            <a:pPr marL="0" indent="0">
              <a:buNone/>
            </a:pPr>
            <a:r>
              <a:rPr lang="en-US" altLang="ja-JP" sz="2000" dirty="0" err="1">
                <a:solidFill>
                  <a:srgbClr val="FF00FF"/>
                </a:solidFill>
              </a:rPr>
              <a:t>struct</a:t>
            </a:r>
            <a:r>
              <a:rPr lang="en-US" altLang="ja-JP" sz="2000" dirty="0"/>
              <a:t> indices</a:t>
            </a:r>
          </a:p>
          <a:p>
            <a:pPr marL="0" indent="0">
              <a:buNone/>
            </a:pPr>
            <a:r>
              <a:rPr lang="en-US" altLang="ja-JP" sz="2000" dirty="0"/>
              <a:t>{</a:t>
            </a:r>
          </a:p>
          <a:p>
            <a:pPr marL="0" indent="0">
              <a:buNone/>
            </a:pPr>
            <a:r>
              <a:rPr lang="en-US" altLang="ja-JP" sz="2000" dirty="0"/>
              <a:t>	</a:t>
            </a:r>
            <a:r>
              <a:rPr lang="en-US" altLang="ja-JP" sz="2000" dirty="0">
                <a:solidFill>
                  <a:srgbClr val="FF00FF"/>
                </a:solidFill>
              </a:rPr>
              <a:t>char</a:t>
            </a:r>
            <a:r>
              <a:rPr lang="en-US" altLang="ja-JP" sz="2000" dirty="0"/>
              <a:t> *word</a:t>
            </a:r>
            <a:r>
              <a:rPr lang="en-US" altLang="ja-JP" sz="2000" dirty="0" smtClean="0"/>
              <a:t>;	</a:t>
            </a:r>
            <a:r>
              <a:rPr lang="en-US" altLang="ja-JP" sz="2000" dirty="0" smtClean="0">
                <a:solidFill>
                  <a:srgbClr val="77933C"/>
                </a:solidFill>
              </a:rPr>
              <a:t>// john</a:t>
            </a:r>
            <a:r>
              <a:rPr lang="ja-JP" altLang="en-US" sz="2000" dirty="0" smtClean="0">
                <a:solidFill>
                  <a:srgbClr val="77933C"/>
                </a:solidFill>
              </a:rPr>
              <a:t>や</a:t>
            </a:r>
            <a:r>
              <a:rPr lang="en-US" altLang="ja-JP" sz="2000" dirty="0" err="1" smtClean="0">
                <a:solidFill>
                  <a:srgbClr val="77933C"/>
                </a:solidFill>
              </a:rPr>
              <a:t>blair</a:t>
            </a:r>
            <a:r>
              <a:rPr lang="ja-JP" altLang="en-US" sz="2000" dirty="0" smtClean="0">
                <a:solidFill>
                  <a:srgbClr val="77933C"/>
                </a:solidFill>
              </a:rPr>
              <a:t>など</a:t>
            </a:r>
            <a:endParaRPr lang="en-US" altLang="ja-JP" sz="2000" dirty="0">
              <a:solidFill>
                <a:srgbClr val="77933C"/>
              </a:solidFill>
            </a:endParaRPr>
          </a:p>
          <a:p>
            <a:pPr marL="0" indent="0">
              <a:buNone/>
            </a:pPr>
            <a:r>
              <a:rPr lang="en-US" altLang="ja-JP" sz="2000" dirty="0"/>
              <a:t>	</a:t>
            </a:r>
            <a:r>
              <a:rPr lang="en-US" altLang="ja-JP" sz="2000" dirty="0" err="1">
                <a:solidFill>
                  <a:srgbClr val="FF00FF"/>
                </a:solidFill>
              </a:rPr>
              <a:t>int</a:t>
            </a:r>
            <a:r>
              <a:rPr lang="en-US" altLang="ja-JP" sz="2000" dirty="0"/>
              <a:t> *index</a:t>
            </a:r>
            <a:r>
              <a:rPr lang="en-US" altLang="ja-JP" sz="2000" dirty="0" smtClean="0"/>
              <a:t>;	</a:t>
            </a:r>
            <a:r>
              <a:rPr lang="en-US" altLang="ja-JP" sz="2000" dirty="0" smtClean="0">
                <a:solidFill>
                  <a:schemeClr val="accent3">
                    <a:lumMod val="75000"/>
                  </a:schemeClr>
                </a:solidFill>
              </a:rPr>
              <a:t>// word</a:t>
            </a:r>
            <a:r>
              <a:rPr lang="ja-JP" altLang="en-US" sz="2000" dirty="0" smtClean="0">
                <a:solidFill>
                  <a:schemeClr val="accent3">
                    <a:lumMod val="75000"/>
                  </a:schemeClr>
                </a:solidFill>
              </a:rPr>
              <a:t>が出現する文の</a:t>
            </a:r>
            <a:r>
              <a:rPr lang="en-US" altLang="ja-JP" sz="2000" dirty="0" smtClean="0">
                <a:solidFill>
                  <a:schemeClr val="accent3">
                    <a:lumMod val="75000"/>
                  </a:schemeClr>
                </a:solidFill>
              </a:rPr>
              <a:t>ID{0, 2, …}</a:t>
            </a:r>
            <a:r>
              <a:rPr lang="ja-JP" altLang="en-US" sz="2000" dirty="0" smtClean="0">
                <a:solidFill>
                  <a:schemeClr val="accent3">
                    <a:lumMod val="75000"/>
                  </a:schemeClr>
                </a:solidFill>
              </a:rPr>
              <a:t>などに相当</a:t>
            </a:r>
            <a:endParaRPr lang="en-US" altLang="ja-JP" sz="2000" dirty="0">
              <a:solidFill>
                <a:schemeClr val="accent3">
                  <a:lumMod val="75000"/>
                </a:schemeClr>
              </a:solidFill>
            </a:endParaRPr>
          </a:p>
          <a:p>
            <a:pPr marL="0" indent="0">
              <a:buNone/>
            </a:pPr>
            <a:r>
              <a:rPr lang="en-US" altLang="ja-JP" sz="2000" dirty="0"/>
              <a:t>	</a:t>
            </a:r>
            <a:r>
              <a:rPr lang="en-US" altLang="ja-JP" sz="2000" dirty="0" err="1">
                <a:solidFill>
                  <a:srgbClr val="FF00FF"/>
                </a:solidFill>
              </a:rPr>
              <a:t>struct</a:t>
            </a:r>
            <a:r>
              <a:rPr lang="en-US" altLang="ja-JP" sz="2000" dirty="0"/>
              <a:t> indices *next;</a:t>
            </a:r>
          </a:p>
          <a:p>
            <a:pPr marL="0" indent="0">
              <a:buNone/>
            </a:pPr>
            <a:r>
              <a:rPr lang="en-US" altLang="ja-JP" sz="2000" dirty="0"/>
              <a:t>}</a:t>
            </a:r>
            <a:r>
              <a:rPr lang="en-US" altLang="ja-JP" sz="2000" dirty="0" smtClean="0"/>
              <a:t>;</a:t>
            </a:r>
          </a:p>
          <a:p>
            <a:pPr marL="0" indent="0">
              <a:buFont typeface="Arial"/>
              <a:buNone/>
            </a:pPr>
            <a:r>
              <a:rPr lang="ja-JP" altLang="en-US" sz="2000" dirty="0" smtClean="0"/>
              <a:t>みたいな感じ（図はさっきとほとんど同じ）</a:t>
            </a:r>
            <a:endParaRPr lang="en-US" altLang="ja-JP" sz="2000" dirty="0"/>
          </a:p>
        </p:txBody>
      </p:sp>
    </p:spTree>
    <p:extLst>
      <p:ext uri="{BB962C8B-B14F-4D97-AF65-F5344CB8AC3E}">
        <p14:creationId xmlns:p14="http://schemas.microsoft.com/office/powerpoint/2010/main" val="797282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514350" indent="-514350"/>
            <a:r>
              <a:rPr lang="ja-JP" altLang="en-US" dirty="0" smtClean="0"/>
              <a:t>どうやってつくる？</a:t>
            </a:r>
            <a:endParaRPr lang="en-US" altLang="ja-JP" dirty="0"/>
          </a:p>
        </p:txBody>
      </p:sp>
      <p:sp>
        <p:nvSpPr>
          <p:cNvPr id="3" name="コンテンツ プレースホルダー 2"/>
          <p:cNvSpPr>
            <a:spLocks noGrp="1"/>
          </p:cNvSpPr>
          <p:nvPr>
            <p:ph idx="1"/>
          </p:nvPr>
        </p:nvSpPr>
        <p:spPr>
          <a:xfrm>
            <a:off x="457200" y="1730509"/>
            <a:ext cx="8229600" cy="4931596"/>
          </a:xfrm>
        </p:spPr>
        <p:txBody>
          <a:bodyPr>
            <a:normAutofit/>
          </a:bodyPr>
          <a:lstStyle/>
          <a:p>
            <a:pPr marL="0" indent="0">
              <a:buNone/>
            </a:pPr>
            <a:r>
              <a:rPr lang="en-US" altLang="ja-JP" sz="2400" dirty="0" smtClean="0"/>
              <a:t>1. </a:t>
            </a:r>
            <a:r>
              <a:rPr lang="ja-JP" altLang="en-US" sz="2400" dirty="0" smtClean="0"/>
              <a:t>文章をもう一度読みだす</a:t>
            </a:r>
            <a:endParaRPr lang="en-US" altLang="ja-JP" sz="2400" dirty="0" smtClean="0"/>
          </a:p>
          <a:p>
            <a:pPr marL="0" indent="0">
              <a:buNone/>
            </a:pPr>
            <a:r>
              <a:rPr lang="en-US" altLang="ja-JP" sz="2000" dirty="0" smtClean="0"/>
              <a:t>	</a:t>
            </a:r>
            <a:r>
              <a:rPr lang="ja-JP" altLang="en-US" sz="2000" dirty="0" smtClean="0"/>
              <a:t>読み取るのは，先程作成した線形リストの</a:t>
            </a:r>
            <a:r>
              <a:rPr lang="en-US" altLang="ja-JP" sz="2000" dirty="0" smtClean="0"/>
              <a:t>body</a:t>
            </a:r>
            <a:r>
              <a:rPr lang="ja-JP" altLang="en-US" sz="2000" dirty="0" smtClean="0"/>
              <a:t>（か，もしくは指定がないの　で，ファイルをもう一度開いて処理するのもいいのかな）</a:t>
            </a:r>
            <a:endParaRPr lang="en-US" altLang="ja-JP" sz="2000" dirty="0" smtClean="0"/>
          </a:p>
          <a:p>
            <a:pPr marL="0" indent="0">
              <a:buNone/>
            </a:pPr>
            <a:endParaRPr lang="en-US" altLang="ja-JP" sz="2000" dirty="0" smtClean="0"/>
          </a:p>
          <a:p>
            <a:pPr marL="0" indent="0">
              <a:buNone/>
            </a:pPr>
            <a:r>
              <a:rPr lang="en-US" altLang="ja-JP" sz="2400" dirty="0" smtClean="0"/>
              <a:t>2. </a:t>
            </a:r>
            <a:r>
              <a:rPr lang="ja-JP" altLang="en-US" sz="2400" dirty="0" smtClean="0"/>
              <a:t>単語の切り出しを行う</a:t>
            </a:r>
            <a:endParaRPr lang="en-US" altLang="ja-JP" sz="2400" dirty="0" smtClean="0"/>
          </a:p>
          <a:p>
            <a:pPr marL="0" indent="0">
              <a:buNone/>
            </a:pPr>
            <a:r>
              <a:rPr lang="en-US" altLang="ja-JP" sz="2000" dirty="0"/>
              <a:t>	</a:t>
            </a:r>
            <a:r>
              <a:rPr lang="en-US" altLang="ja-JP" sz="2000" dirty="0" smtClean="0"/>
              <a:t>body</a:t>
            </a:r>
            <a:r>
              <a:rPr lang="ja-JP" altLang="en-US" sz="2000" dirty="0" smtClean="0"/>
              <a:t>は線形リストを最初から最後までループで回してみていく</a:t>
            </a:r>
            <a:endParaRPr lang="en-US" altLang="ja-JP" sz="2000" dirty="0" smtClean="0"/>
          </a:p>
          <a:p>
            <a:pPr marL="0" indent="0">
              <a:buNone/>
            </a:pPr>
            <a:r>
              <a:rPr lang="en-US" altLang="ja-JP" sz="2000" dirty="0"/>
              <a:t>	</a:t>
            </a:r>
            <a:r>
              <a:rPr lang="en-US" altLang="ja-JP" sz="2000" dirty="0" smtClean="0"/>
              <a:t>(</a:t>
            </a:r>
            <a:r>
              <a:rPr lang="ja-JP" altLang="en-US" sz="2000" dirty="0" smtClean="0"/>
              <a:t>ファイルからなら今まで通り</a:t>
            </a:r>
            <a:r>
              <a:rPr lang="en-US" altLang="ja-JP" sz="2000" dirty="0" smtClean="0"/>
              <a:t>)</a:t>
            </a:r>
          </a:p>
          <a:p>
            <a:pPr lvl="1">
              <a:buFont typeface="Arial"/>
              <a:buChar char="•"/>
            </a:pPr>
            <a:r>
              <a:rPr lang="ja-JP" altLang="en-US" sz="2000" dirty="0" smtClean="0"/>
              <a:t>方法</a:t>
            </a:r>
            <a:r>
              <a:rPr lang="en-US" altLang="ja-JP" sz="2000" dirty="0" smtClean="0"/>
              <a:t>1: 1</a:t>
            </a:r>
            <a:r>
              <a:rPr lang="ja-JP" altLang="en-US" sz="2000" dirty="0" smtClean="0"/>
              <a:t>文字ずつ読み出す</a:t>
            </a:r>
            <a:endParaRPr lang="en-US" altLang="ja-JP" sz="2000" dirty="0" smtClean="0"/>
          </a:p>
          <a:p>
            <a:pPr lvl="1">
              <a:buFont typeface="Arial"/>
              <a:buChar char="•"/>
            </a:pPr>
            <a:r>
              <a:rPr lang="ja-JP" altLang="en-US" sz="2000" dirty="0" smtClean="0"/>
              <a:t>方法</a:t>
            </a:r>
            <a:r>
              <a:rPr lang="en-US" altLang="ja-JP" sz="2000" dirty="0" smtClean="0"/>
              <a:t>2: </a:t>
            </a:r>
            <a:r>
              <a:rPr lang="en-US" altLang="ja-JP" sz="2000" dirty="0" err="1" smtClean="0"/>
              <a:t>strtok</a:t>
            </a:r>
            <a:r>
              <a:rPr lang="en-US" altLang="ja-JP" sz="2000" dirty="0" smtClean="0"/>
              <a:t>()</a:t>
            </a:r>
            <a:r>
              <a:rPr lang="ja-JP" altLang="en-US" sz="2000" dirty="0" smtClean="0"/>
              <a:t>を使う</a:t>
            </a:r>
            <a:endParaRPr lang="en-US" altLang="ja-JP" sz="2000" dirty="0" smtClean="0"/>
          </a:p>
          <a:p>
            <a:pPr marL="400050" lvl="1" indent="0">
              <a:buNone/>
            </a:pPr>
            <a:r>
              <a:rPr lang="ja-JP" altLang="en-US" sz="2000" dirty="0" smtClean="0"/>
              <a:t>など，好きな方法でどうぞ</a:t>
            </a:r>
            <a:endParaRPr lang="en-US" altLang="ja-JP" sz="2000" dirty="0" smtClean="0"/>
          </a:p>
          <a:p>
            <a:pPr marL="400050" lvl="1" indent="0">
              <a:buNone/>
            </a:pPr>
            <a:r>
              <a:rPr lang="en-US" altLang="ja-JP" sz="2000" dirty="0" smtClean="0">
                <a:solidFill>
                  <a:srgbClr val="FF0000"/>
                </a:solidFill>
              </a:rPr>
              <a:t>※</a:t>
            </a:r>
            <a:r>
              <a:rPr lang="en-US" altLang="ja-JP" sz="2000" dirty="0" err="1" smtClean="0">
                <a:solidFill>
                  <a:srgbClr val="FF0000"/>
                </a:solidFill>
              </a:rPr>
              <a:t>strtok</a:t>
            </a:r>
            <a:r>
              <a:rPr lang="en-US" altLang="ja-JP" sz="2000" dirty="0" smtClean="0">
                <a:solidFill>
                  <a:srgbClr val="FF0000"/>
                </a:solidFill>
              </a:rPr>
              <a:t>()</a:t>
            </a:r>
            <a:r>
              <a:rPr lang="ja-JP" altLang="en-US" sz="2000" dirty="0" smtClean="0">
                <a:solidFill>
                  <a:srgbClr val="FF0000"/>
                </a:solidFill>
              </a:rPr>
              <a:t>を使う場合は，最初に入れた文字列が変更されてしまうので，</a:t>
            </a:r>
            <a:r>
              <a:rPr lang="en-US" altLang="ja-JP" sz="2000" dirty="0" smtClean="0">
                <a:solidFill>
                  <a:srgbClr val="FF0000"/>
                </a:solidFill>
              </a:rPr>
              <a:t>body</a:t>
            </a:r>
            <a:r>
              <a:rPr lang="ja-JP" altLang="en-US" sz="2000" dirty="0" smtClean="0">
                <a:solidFill>
                  <a:srgbClr val="FF0000"/>
                </a:solidFill>
              </a:rPr>
              <a:t>をそのまま入れたらだめ</a:t>
            </a:r>
            <a:endParaRPr lang="en-US" altLang="ja-JP" sz="2000" dirty="0">
              <a:solidFill>
                <a:srgbClr val="FF0000"/>
              </a:solidFill>
            </a:endParaRPr>
          </a:p>
          <a:p>
            <a:pPr marL="400050" lvl="1" indent="0">
              <a:buNone/>
            </a:pPr>
            <a:r>
              <a:rPr lang="ja-JP" altLang="en-US" sz="2000" dirty="0" smtClean="0">
                <a:solidFill>
                  <a:srgbClr val="FF0000"/>
                </a:solidFill>
              </a:rPr>
              <a:t>適当な変数を用意して，</a:t>
            </a:r>
            <a:r>
              <a:rPr lang="en-US" altLang="ja-JP" sz="2000" dirty="0" err="1" smtClean="0">
                <a:solidFill>
                  <a:srgbClr val="FF0000"/>
                </a:solidFill>
              </a:rPr>
              <a:t>strcpy</a:t>
            </a:r>
            <a:r>
              <a:rPr lang="en-US" altLang="ja-JP" sz="2000" dirty="0" smtClean="0">
                <a:solidFill>
                  <a:srgbClr val="FF0000"/>
                </a:solidFill>
              </a:rPr>
              <a:t>()</a:t>
            </a:r>
            <a:r>
              <a:rPr lang="ja-JP" altLang="en-US" sz="2000" dirty="0" smtClean="0">
                <a:solidFill>
                  <a:srgbClr val="FF0000"/>
                </a:solidFill>
              </a:rPr>
              <a:t>でコピーを作ってそいつを渡そう</a:t>
            </a:r>
            <a:endParaRPr lang="en-US" altLang="ja-JP" sz="2000" dirty="0"/>
          </a:p>
        </p:txBody>
      </p:sp>
      <p:sp>
        <p:nvSpPr>
          <p:cNvPr id="5" name="角丸四角形 4"/>
          <p:cNvSpPr/>
          <p:nvPr/>
        </p:nvSpPr>
        <p:spPr>
          <a:xfrm>
            <a:off x="1433210" y="1074103"/>
            <a:ext cx="6665012" cy="4638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400" dirty="0" smtClean="0"/>
              <a:t>とりあえず</a:t>
            </a:r>
            <a:r>
              <a:rPr lang="ja-JP" altLang="en-US" sz="2400" dirty="0"/>
              <a:t>単語のリストを作ることを考えよう</a:t>
            </a:r>
            <a:endParaRPr kumimoji="1" lang="ja-JP" altLang="en-US" sz="2400" dirty="0"/>
          </a:p>
        </p:txBody>
      </p:sp>
    </p:spTree>
    <p:extLst>
      <p:ext uri="{BB962C8B-B14F-4D97-AF65-F5344CB8AC3E}">
        <p14:creationId xmlns:p14="http://schemas.microsoft.com/office/powerpoint/2010/main" val="105510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実はちょっと工夫すればいい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2400" dirty="0" smtClean="0"/>
              <a:t>3. </a:t>
            </a:r>
            <a:r>
              <a:rPr lang="ja-JP" altLang="en-US" sz="2400" dirty="0" smtClean="0"/>
              <a:t>単語を切り出したら，線形リストに追加</a:t>
            </a:r>
            <a:endParaRPr lang="en-US" altLang="ja-JP" sz="2400" dirty="0"/>
          </a:p>
          <a:p>
            <a:pPr marL="0" indent="0">
              <a:buNone/>
            </a:pPr>
            <a:r>
              <a:rPr lang="ja-JP" altLang="en-US" sz="2000" dirty="0" smtClean="0"/>
              <a:t>　同じ単語が追加されてないかチェックしながら，線形リストに追加していこう</a:t>
            </a:r>
            <a:endParaRPr lang="en-US" altLang="ja-JP" sz="2000" dirty="0" smtClean="0"/>
          </a:p>
          <a:p>
            <a:pPr marL="0" indent="0">
              <a:buNone/>
            </a:pPr>
            <a:r>
              <a:rPr lang="ja-JP" altLang="ja-JP" sz="2000" dirty="0"/>
              <a:t>　</a:t>
            </a:r>
            <a:r>
              <a:rPr lang="ja-JP" altLang="en-US" sz="2000" dirty="0" smtClean="0"/>
              <a:t>このとき，追加の関数に渡すのは，単語だけじゃなくて今見て</a:t>
            </a:r>
            <a:r>
              <a:rPr lang="ja-JP" altLang="en-US" sz="2000" smtClean="0"/>
              <a:t>いる行数</a:t>
            </a:r>
            <a:r>
              <a:rPr lang="en-US" altLang="ja-JP" sz="2000" smtClean="0"/>
              <a:t>(</a:t>
            </a:r>
            <a:r>
              <a:rPr lang="en-US" altLang="ja-JP" sz="2000" dirty="0" smtClean="0"/>
              <a:t>body</a:t>
            </a:r>
            <a:r>
              <a:rPr lang="ja-JP" altLang="en-US" sz="2000" dirty="0" smtClean="0"/>
              <a:t>かファイルの行数</a:t>
            </a:r>
            <a:r>
              <a:rPr lang="en-US" altLang="ja-JP" sz="2000" dirty="0" smtClean="0"/>
              <a:t>)</a:t>
            </a:r>
            <a:r>
              <a:rPr lang="ja-JP" altLang="en-US" sz="2000" dirty="0" smtClean="0"/>
              <a:t>も</a:t>
            </a:r>
            <a:endParaRPr lang="en-US" altLang="ja-JP" sz="2000" dirty="0" smtClean="0"/>
          </a:p>
          <a:p>
            <a:pPr lvl="1"/>
            <a:r>
              <a:rPr lang="ja-JP" altLang="en-US" sz="2000" dirty="0" smtClean="0"/>
              <a:t>新しい単語なら</a:t>
            </a:r>
            <a:endParaRPr lang="en-US" altLang="ja-JP" sz="2000" dirty="0" smtClean="0"/>
          </a:p>
          <a:p>
            <a:pPr lvl="2"/>
            <a:r>
              <a:rPr lang="ja-JP" altLang="en-US" sz="2000" dirty="0" smtClean="0"/>
              <a:t>構造体の領域を確保して，</a:t>
            </a:r>
            <a:r>
              <a:rPr lang="en-US" altLang="ja-JP" sz="2000" dirty="0" smtClean="0"/>
              <a:t>word</a:t>
            </a:r>
            <a:r>
              <a:rPr lang="ja-JP" altLang="en-US" sz="2000" dirty="0" smtClean="0"/>
              <a:t>を保存</a:t>
            </a:r>
            <a:endParaRPr lang="en-US" altLang="ja-JP" sz="2000" dirty="0" smtClean="0"/>
          </a:p>
          <a:p>
            <a:pPr lvl="2"/>
            <a:r>
              <a:rPr lang="ja-JP" altLang="en-US" sz="2000" dirty="0" smtClean="0"/>
              <a:t>さらに，</a:t>
            </a:r>
            <a:r>
              <a:rPr lang="en-US" altLang="ja-JP" sz="2000" dirty="0" smtClean="0"/>
              <a:t>index</a:t>
            </a:r>
            <a:r>
              <a:rPr lang="ja-JP" altLang="en-US" sz="2000" dirty="0" smtClean="0"/>
              <a:t>の領域を確保して，行数を入れておこう</a:t>
            </a:r>
            <a:endParaRPr lang="en-US" altLang="ja-JP" sz="2000" dirty="0" smtClean="0"/>
          </a:p>
          <a:p>
            <a:pPr lvl="1"/>
            <a:r>
              <a:rPr lang="ja-JP" altLang="en-US" sz="2000" dirty="0" smtClean="0"/>
              <a:t>すでに保存されている単語なら</a:t>
            </a:r>
            <a:endParaRPr lang="en-US" altLang="ja-JP" sz="2000" dirty="0" smtClean="0"/>
          </a:p>
          <a:p>
            <a:pPr lvl="2"/>
            <a:r>
              <a:rPr lang="en-US" altLang="ja-JP" sz="2000" dirty="0" smtClean="0"/>
              <a:t>index</a:t>
            </a:r>
            <a:r>
              <a:rPr lang="ja-JP" altLang="en-US" sz="2000" dirty="0" smtClean="0"/>
              <a:t>の領域を拡張して，今の行数も保存しておこう</a:t>
            </a:r>
            <a:endParaRPr lang="en-US" altLang="ja-JP" sz="2000" dirty="0" smtClean="0"/>
          </a:p>
          <a:p>
            <a:pPr marL="1371600" lvl="3" indent="0">
              <a:buNone/>
            </a:pPr>
            <a:r>
              <a:rPr lang="en-US" altLang="ja-JP" sz="2000" dirty="0" err="1" smtClean="0"/>
              <a:t>realloc</a:t>
            </a:r>
            <a:r>
              <a:rPr lang="en-US" altLang="ja-JP" sz="2000" dirty="0" smtClean="0"/>
              <a:t>()</a:t>
            </a:r>
            <a:r>
              <a:rPr lang="ja-JP" altLang="en-US" sz="2000" dirty="0" smtClean="0"/>
              <a:t>でもいいし，新しく</a:t>
            </a:r>
            <a:r>
              <a:rPr lang="en-US" altLang="ja-JP" sz="2000" dirty="0" err="1" smtClean="0"/>
              <a:t>malloc</a:t>
            </a:r>
            <a:r>
              <a:rPr lang="en-US" altLang="ja-JP" sz="2000" dirty="0" smtClean="0"/>
              <a:t>()</a:t>
            </a:r>
            <a:r>
              <a:rPr lang="ja-JP" altLang="en-US" sz="2000" dirty="0" smtClean="0"/>
              <a:t>してもいいし</a:t>
            </a:r>
            <a:endParaRPr lang="en-US" altLang="ja-JP" sz="2000" dirty="0" smtClean="0"/>
          </a:p>
          <a:p>
            <a:pPr marL="1371600" lvl="3" indent="0">
              <a:buNone/>
            </a:pPr>
            <a:r>
              <a:rPr lang="ja-JP" altLang="en-US" sz="2000" dirty="0" smtClean="0"/>
              <a:t>ちなみに</a:t>
            </a:r>
            <a:r>
              <a:rPr lang="en-US" altLang="ja-JP" sz="2000" dirty="0" smtClean="0"/>
              <a:t>index</a:t>
            </a:r>
            <a:r>
              <a:rPr lang="ja-JP" altLang="en-US" sz="2000" dirty="0" smtClean="0"/>
              <a:t>の大きさは</a:t>
            </a:r>
            <a:r>
              <a:rPr lang="en-US" altLang="ja-JP" sz="2000" dirty="0" err="1" smtClean="0"/>
              <a:t>sizeof</a:t>
            </a:r>
            <a:r>
              <a:rPr lang="en-US" altLang="ja-JP" sz="2000" dirty="0" smtClean="0"/>
              <a:t>()</a:t>
            </a:r>
            <a:r>
              <a:rPr lang="ja-JP" altLang="en-US" sz="2000" dirty="0" smtClean="0"/>
              <a:t>を使えば分かる</a:t>
            </a:r>
            <a:endParaRPr lang="en-US" altLang="ja-JP" sz="2000" dirty="0" smtClean="0"/>
          </a:p>
          <a:p>
            <a:pPr marL="0" indent="0">
              <a:buNone/>
            </a:pPr>
            <a:r>
              <a:rPr lang="ja-JP" altLang="en-US" sz="2000" dirty="0" smtClean="0"/>
              <a:t>　こんなんで転置索引できちゃう</a:t>
            </a:r>
            <a:endParaRPr lang="en-US" altLang="ja-JP" sz="2000" dirty="0" smtClean="0"/>
          </a:p>
          <a:p>
            <a:endParaRPr kumimoji="1" lang="ja-JP" altLang="en-US" dirty="0"/>
          </a:p>
        </p:txBody>
      </p:sp>
    </p:spTree>
    <p:extLst>
      <p:ext uri="{BB962C8B-B14F-4D97-AF65-F5344CB8AC3E}">
        <p14:creationId xmlns:p14="http://schemas.microsoft.com/office/powerpoint/2010/main" val="129930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あとは検索！</a:t>
            </a:r>
            <a:endParaRPr kumimoji="1" lang="ja-JP" altLang="en-US" dirty="0"/>
          </a:p>
        </p:txBody>
      </p:sp>
      <p:sp>
        <p:nvSpPr>
          <p:cNvPr id="3" name="コンテンツ プレースホルダー 2"/>
          <p:cNvSpPr>
            <a:spLocks noGrp="1"/>
          </p:cNvSpPr>
          <p:nvPr>
            <p:ph idx="1"/>
          </p:nvPr>
        </p:nvSpPr>
        <p:spPr>
          <a:xfrm>
            <a:off x="457200" y="1194568"/>
            <a:ext cx="8229600" cy="5096908"/>
          </a:xfrm>
        </p:spPr>
        <p:txBody>
          <a:bodyPr>
            <a:normAutofit/>
          </a:bodyPr>
          <a:lstStyle/>
          <a:p>
            <a:pPr marL="0" indent="0">
              <a:buNone/>
            </a:pPr>
            <a:r>
              <a:rPr lang="en-US" altLang="ja-JP" sz="2400" dirty="0" smtClean="0"/>
              <a:t>1. </a:t>
            </a:r>
            <a:r>
              <a:rPr lang="ja-JP" altLang="en-US" sz="2400" dirty="0" smtClean="0"/>
              <a:t>ユーザから入力を受け付ける</a:t>
            </a:r>
            <a:endParaRPr lang="en-US" altLang="ja-JP" sz="2400" dirty="0" smtClean="0"/>
          </a:p>
          <a:p>
            <a:pPr marL="0" indent="0">
              <a:buNone/>
            </a:pPr>
            <a:r>
              <a:rPr lang="en-US" altLang="ja-JP" sz="2000" dirty="0" smtClean="0"/>
              <a:t>	ex) john </a:t>
            </a:r>
            <a:r>
              <a:rPr lang="en-US" altLang="ja-JP" sz="2000" dirty="0" err="1" smtClean="0"/>
              <a:t>blair</a:t>
            </a:r>
            <a:r>
              <a:rPr lang="en-US" altLang="ja-JP" sz="2000" dirty="0" smtClean="0"/>
              <a:t> said</a:t>
            </a:r>
          </a:p>
          <a:p>
            <a:pPr marL="0" indent="0">
              <a:buNone/>
            </a:pPr>
            <a:r>
              <a:rPr lang="ja-JP" altLang="ja-JP" sz="2000" dirty="0"/>
              <a:t>　</a:t>
            </a:r>
            <a:r>
              <a:rPr lang="ja-JP" altLang="en-US" sz="2000" dirty="0" smtClean="0"/>
              <a:t>一文字ずつ読み込みでも，</a:t>
            </a:r>
            <a:r>
              <a:rPr lang="en-US" altLang="ja-JP" sz="2000" dirty="0" err="1" smtClean="0"/>
              <a:t>fgets</a:t>
            </a:r>
            <a:r>
              <a:rPr lang="en-US" altLang="ja-JP" sz="2000" dirty="0" smtClean="0"/>
              <a:t>()</a:t>
            </a:r>
            <a:r>
              <a:rPr lang="ja-JP" altLang="en-US" sz="2000" dirty="0" smtClean="0"/>
              <a:t>などを使ってもいい</a:t>
            </a:r>
            <a:endParaRPr lang="en-US" altLang="ja-JP" sz="2000" dirty="0" smtClean="0"/>
          </a:p>
          <a:p>
            <a:pPr marL="0" indent="0">
              <a:buNone/>
            </a:pPr>
            <a:r>
              <a:rPr lang="ja-JP" altLang="ja-JP" sz="2000" dirty="0"/>
              <a:t>　</a:t>
            </a:r>
            <a:r>
              <a:rPr lang="en-US" altLang="ja-JP" sz="2000" dirty="0" err="1" smtClean="0"/>
              <a:t>scanf</a:t>
            </a:r>
            <a:r>
              <a:rPr lang="ja-JP" altLang="en-US" sz="2000" dirty="0" smtClean="0"/>
              <a:t>だと空白を読まないので工夫が必要</a:t>
            </a:r>
            <a:r>
              <a:rPr lang="en-US" altLang="ja-JP" sz="2000" dirty="0" smtClean="0"/>
              <a:t>(</a:t>
            </a:r>
            <a:r>
              <a:rPr lang="en-US" altLang="ja-JP" sz="2000" dirty="0" err="1" smtClean="0"/>
              <a:t>wikipedia</a:t>
            </a:r>
            <a:r>
              <a:rPr lang="ja-JP" altLang="en-US" sz="2000" dirty="0" smtClean="0"/>
              <a:t>見てみよう</a:t>
            </a:r>
            <a:r>
              <a:rPr lang="en-US" altLang="ja-JP" sz="2000" dirty="0" smtClean="0"/>
              <a:t>)</a:t>
            </a:r>
          </a:p>
          <a:p>
            <a:pPr marL="0" indent="0">
              <a:buNone/>
            </a:pPr>
            <a:endParaRPr lang="en-US" altLang="ja-JP" sz="2000" dirty="0"/>
          </a:p>
          <a:p>
            <a:pPr marL="0" indent="0">
              <a:buNone/>
            </a:pPr>
            <a:r>
              <a:rPr lang="en-US" altLang="ja-JP" sz="2400" dirty="0" smtClean="0"/>
              <a:t>2. </a:t>
            </a:r>
            <a:r>
              <a:rPr lang="ja-JP" altLang="en-US" sz="2400" dirty="0" smtClean="0"/>
              <a:t>取得した文を解析</a:t>
            </a:r>
            <a:endParaRPr lang="en-US" altLang="ja-JP" sz="2400" dirty="0" smtClean="0"/>
          </a:p>
          <a:p>
            <a:pPr marL="0" indent="0">
              <a:buNone/>
            </a:pPr>
            <a:r>
              <a:rPr lang="ja-JP" altLang="ja-JP" sz="2000" dirty="0" smtClean="0"/>
              <a:t>　</a:t>
            </a:r>
            <a:r>
              <a:rPr lang="ja-JP" altLang="en-US" sz="2000" dirty="0" smtClean="0"/>
              <a:t>といっても空白で区切ればいいだけ</a:t>
            </a:r>
            <a:endParaRPr lang="en-US" altLang="ja-JP" sz="2000" dirty="0" smtClean="0"/>
          </a:p>
          <a:p>
            <a:pPr marL="0" indent="0">
              <a:buNone/>
            </a:pPr>
            <a:endParaRPr lang="en-US" altLang="ja-JP" sz="2000" dirty="0" smtClean="0"/>
          </a:p>
          <a:p>
            <a:pPr marL="0" indent="0">
              <a:buNone/>
            </a:pPr>
            <a:r>
              <a:rPr lang="en-US" altLang="ja-JP" sz="2400" dirty="0" smtClean="0"/>
              <a:t>3. </a:t>
            </a:r>
            <a:r>
              <a:rPr lang="ja-JP" altLang="en-US" sz="2400" dirty="0" smtClean="0"/>
              <a:t>転置索引と比較</a:t>
            </a:r>
            <a:endParaRPr lang="en-US" altLang="ja-JP" sz="2400" dirty="0" smtClean="0"/>
          </a:p>
          <a:p>
            <a:pPr marL="0" indent="0">
              <a:buNone/>
            </a:pPr>
            <a:r>
              <a:rPr lang="ja-JP" altLang="ja-JP" sz="2000" dirty="0" smtClean="0"/>
              <a:t>　</a:t>
            </a:r>
            <a:r>
              <a:rPr lang="ja-JP" altLang="en-US" sz="2000" dirty="0" smtClean="0"/>
              <a:t>最初の単語を読みだした時に，その単語をキーとして転置索引を引く</a:t>
            </a:r>
            <a:endParaRPr lang="en-US" altLang="ja-JP" sz="2000" dirty="0" smtClean="0"/>
          </a:p>
          <a:p>
            <a:pPr marL="0" indent="0">
              <a:buNone/>
            </a:pPr>
            <a:r>
              <a:rPr lang="ja-JP" altLang="ja-JP" sz="2000" dirty="0"/>
              <a:t>　</a:t>
            </a:r>
            <a:r>
              <a:rPr lang="ja-JP" altLang="en-US" sz="2000" dirty="0" smtClean="0"/>
              <a:t>そして，</a:t>
            </a:r>
            <a:r>
              <a:rPr lang="en-US" altLang="ja-JP" sz="2000" dirty="0" smtClean="0"/>
              <a:t>index</a:t>
            </a:r>
            <a:r>
              <a:rPr lang="ja-JP" altLang="en-US" sz="2000" dirty="0" smtClean="0"/>
              <a:t>を適当な変数</a:t>
            </a:r>
            <a:r>
              <a:rPr lang="en-US" altLang="ja-JP" sz="2000" dirty="0" smtClean="0"/>
              <a:t>(</a:t>
            </a:r>
            <a:r>
              <a:rPr lang="en-US" altLang="ja-JP" sz="2000" dirty="0" err="1" smtClean="0"/>
              <a:t>int</a:t>
            </a:r>
            <a:r>
              <a:rPr lang="en-US" altLang="ja-JP" sz="2000" dirty="0" smtClean="0"/>
              <a:t> *result)</a:t>
            </a:r>
            <a:r>
              <a:rPr lang="ja-JP" altLang="en-US" sz="2000" dirty="0" smtClean="0"/>
              <a:t>で受け取ろう</a:t>
            </a:r>
            <a:endParaRPr lang="en-US" altLang="ja-JP" sz="2000" dirty="0" smtClean="0"/>
          </a:p>
          <a:p>
            <a:pPr marL="0" indent="0">
              <a:buNone/>
            </a:pPr>
            <a:r>
              <a:rPr lang="ja-JP" altLang="ja-JP" sz="2000" dirty="0"/>
              <a:t>　</a:t>
            </a:r>
            <a:r>
              <a:rPr lang="ja-JP" altLang="en-US" sz="2000" dirty="0" smtClean="0"/>
              <a:t>次の単語からは，転置索引を引いて結果を返すたびに，この変数とその結果に共通して含まれるものだけを残すようにすればいい</a:t>
            </a:r>
            <a:endParaRPr lang="en-US" altLang="ja-JP" sz="2000" dirty="0" smtClean="0"/>
          </a:p>
        </p:txBody>
      </p:sp>
    </p:spTree>
    <p:extLst>
      <p:ext uri="{BB962C8B-B14F-4D97-AF65-F5344CB8AC3E}">
        <p14:creationId xmlns:p14="http://schemas.microsoft.com/office/powerpoint/2010/main" val="382964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共通したものを残す</a:t>
            </a:r>
            <a:endParaRPr kumimoji="1" lang="ja-JP" altLang="en-US" dirty="0"/>
          </a:p>
        </p:txBody>
      </p:sp>
      <p:sp>
        <p:nvSpPr>
          <p:cNvPr id="3" name="コンテンツ プレースホルダー 2"/>
          <p:cNvSpPr>
            <a:spLocks noGrp="1"/>
          </p:cNvSpPr>
          <p:nvPr>
            <p:ph idx="1"/>
          </p:nvPr>
        </p:nvSpPr>
        <p:spPr>
          <a:xfrm>
            <a:off x="457200" y="1194567"/>
            <a:ext cx="8229600" cy="5458085"/>
          </a:xfrm>
        </p:spPr>
        <p:txBody>
          <a:bodyPr>
            <a:normAutofit/>
          </a:bodyPr>
          <a:lstStyle/>
          <a:p>
            <a:pPr marL="0" indent="0">
              <a:buNone/>
            </a:pPr>
            <a:r>
              <a:rPr lang="en-US" altLang="ja-JP" sz="2400" dirty="0"/>
              <a:t>4</a:t>
            </a:r>
            <a:r>
              <a:rPr lang="en-US" altLang="ja-JP" sz="2400" dirty="0" smtClean="0"/>
              <a:t>. </a:t>
            </a:r>
            <a:r>
              <a:rPr lang="ja-JP" altLang="en-US" sz="2400" dirty="0" smtClean="0"/>
              <a:t>積集合をつくる</a:t>
            </a:r>
            <a:endParaRPr lang="en-US" altLang="ja-JP" sz="2400" dirty="0" smtClean="0"/>
          </a:p>
          <a:p>
            <a:pPr marL="0" indent="0">
              <a:buNone/>
            </a:pPr>
            <a:r>
              <a:rPr lang="ja-JP" altLang="ja-JP" sz="2000" dirty="0" smtClean="0"/>
              <a:t>　</a:t>
            </a:r>
            <a:r>
              <a:rPr lang="en-US" altLang="ja-JP" sz="2000" dirty="0" smtClean="0"/>
              <a:t>index</a:t>
            </a:r>
            <a:r>
              <a:rPr lang="ja-JP" altLang="en-US" sz="2000" dirty="0" smtClean="0"/>
              <a:t>の内容が</a:t>
            </a:r>
            <a:r>
              <a:rPr lang="en-US" altLang="ja-JP" sz="2000" dirty="0" smtClean="0"/>
              <a:t>A:{0, 1, 3}</a:t>
            </a:r>
            <a:r>
              <a:rPr lang="ja-JP" altLang="en-US" sz="2000" dirty="0" smtClean="0"/>
              <a:t>と</a:t>
            </a:r>
            <a:r>
              <a:rPr lang="en-US" altLang="ja-JP" sz="2000" dirty="0" smtClean="0"/>
              <a:t>B:{1, 3, 7, 9}</a:t>
            </a:r>
            <a:r>
              <a:rPr lang="ja-JP" altLang="en-US" sz="2000" dirty="0" smtClean="0"/>
              <a:t>のときは，</a:t>
            </a:r>
            <a:r>
              <a:rPr lang="en-US" altLang="ja-JP" sz="2000" dirty="0" smtClean="0"/>
              <a:t>{1, 3}</a:t>
            </a:r>
            <a:r>
              <a:rPr lang="ja-JP" altLang="en-US" sz="2000" dirty="0" smtClean="0"/>
              <a:t>ができるようにする</a:t>
            </a:r>
            <a:endParaRPr lang="en-US" altLang="ja-JP" dirty="0" smtClean="0"/>
          </a:p>
          <a:p>
            <a:pPr marL="0" indent="0">
              <a:buNone/>
            </a:pPr>
            <a:r>
              <a:rPr lang="ja-JP" altLang="ja-JP" sz="2000" dirty="0"/>
              <a:t>　</a:t>
            </a:r>
            <a:r>
              <a:rPr lang="ja-JP" altLang="en-US" sz="2000" dirty="0" smtClean="0"/>
              <a:t>ループで回してチェックする</a:t>
            </a:r>
            <a:endParaRPr lang="en-US" altLang="ja-JP" sz="2000" dirty="0" smtClean="0"/>
          </a:p>
          <a:p>
            <a:pPr lvl="1"/>
            <a:r>
              <a:rPr lang="en-US" altLang="ja-JP" sz="2000" dirty="0" smtClean="0"/>
              <a:t>A:0</a:t>
            </a:r>
            <a:r>
              <a:rPr lang="ja-JP" altLang="en-US" sz="2000" dirty="0" smtClean="0"/>
              <a:t>で固定して</a:t>
            </a:r>
            <a:r>
              <a:rPr lang="en-US" altLang="ja-JP" sz="2000" dirty="0" smtClean="0"/>
              <a:t>B</a:t>
            </a:r>
            <a:r>
              <a:rPr lang="ja-JP" altLang="en-US" sz="2000" dirty="0" smtClean="0"/>
              <a:t>の要素をすべて見ていく　</a:t>
            </a:r>
            <a:r>
              <a:rPr lang="en-US" altLang="ja-JP" sz="2000" dirty="0" smtClean="0"/>
              <a:t>→</a:t>
            </a:r>
            <a:r>
              <a:rPr lang="ja-JP" altLang="en-US" sz="2000" dirty="0" smtClean="0"/>
              <a:t>　ないので残さない</a:t>
            </a:r>
            <a:endParaRPr lang="en-US" altLang="ja-JP" sz="2000" dirty="0" smtClean="0"/>
          </a:p>
          <a:p>
            <a:pPr lvl="1"/>
            <a:r>
              <a:rPr lang="en-US" altLang="ja-JP" sz="2000" dirty="0" smtClean="0"/>
              <a:t>A:1</a:t>
            </a:r>
            <a:r>
              <a:rPr lang="ja-JP" altLang="en-US" sz="2000" dirty="0" smtClean="0"/>
              <a:t>で固定して</a:t>
            </a:r>
            <a:r>
              <a:rPr lang="en-US" altLang="ja-JP" sz="2000" dirty="0" smtClean="0"/>
              <a:t>B</a:t>
            </a:r>
            <a:r>
              <a:rPr lang="ja-JP" altLang="en-US" sz="2000" dirty="0" smtClean="0"/>
              <a:t>の要素をすべて見ていく　</a:t>
            </a:r>
            <a:r>
              <a:rPr lang="en-US" altLang="ja-JP" sz="2000" dirty="0" smtClean="0"/>
              <a:t>→</a:t>
            </a:r>
            <a:r>
              <a:rPr lang="ja-JP" altLang="en-US" sz="2000" dirty="0" smtClean="0"/>
              <a:t>　あるので残す</a:t>
            </a:r>
            <a:endParaRPr lang="en-US" altLang="ja-JP" sz="2000" dirty="0" smtClean="0"/>
          </a:p>
          <a:p>
            <a:pPr lvl="1"/>
            <a:r>
              <a:rPr lang="ja-JP" altLang="en-US" sz="2000" dirty="0" smtClean="0"/>
              <a:t>以下同様</a:t>
            </a:r>
            <a:endParaRPr lang="en-US" altLang="ja-JP" sz="2000" dirty="0"/>
          </a:p>
          <a:p>
            <a:pPr marL="0" indent="0">
              <a:buNone/>
            </a:pPr>
            <a:r>
              <a:rPr lang="ja-JP" altLang="en-US" sz="2000" dirty="0" smtClean="0"/>
              <a:t>　</a:t>
            </a:r>
            <a:r>
              <a:rPr lang="ja-JP" altLang="ja-JP" sz="2000" dirty="0" smtClean="0"/>
              <a:t>　</a:t>
            </a:r>
            <a:r>
              <a:rPr lang="ja-JP" altLang="en-US" sz="2000" dirty="0" smtClean="0"/>
              <a:t>残す方法は，</a:t>
            </a:r>
            <a:endParaRPr lang="en-US" altLang="ja-JP" sz="2000" dirty="0" smtClean="0"/>
          </a:p>
          <a:p>
            <a:pPr lvl="1">
              <a:buFont typeface="Arial"/>
              <a:buChar char="•"/>
            </a:pPr>
            <a:r>
              <a:rPr lang="ja-JP" altLang="en-US" sz="2000" dirty="0" smtClean="0"/>
              <a:t>新しく変数</a:t>
            </a:r>
            <a:r>
              <a:rPr lang="en-US" altLang="ja-JP" sz="2000" dirty="0" smtClean="0"/>
              <a:t>(</a:t>
            </a:r>
            <a:r>
              <a:rPr lang="en-US" altLang="ja-JP" sz="2000" dirty="0" err="1" smtClean="0"/>
              <a:t>int</a:t>
            </a:r>
            <a:r>
              <a:rPr lang="en-US" altLang="ja-JP" sz="2000" dirty="0" smtClean="0"/>
              <a:t> *</a:t>
            </a:r>
            <a:r>
              <a:rPr lang="ja-JP" altLang="en-US" sz="2000" dirty="0" smtClean="0"/>
              <a:t>型</a:t>
            </a:r>
            <a:r>
              <a:rPr lang="en-US" altLang="ja-JP" sz="2000" dirty="0" smtClean="0"/>
              <a:t>)</a:t>
            </a:r>
            <a:r>
              <a:rPr lang="ja-JP" altLang="en-US" sz="2000" dirty="0" smtClean="0"/>
              <a:t>を用意して領域を確保しながら，代入していく</a:t>
            </a:r>
            <a:endParaRPr lang="en-US" altLang="ja-JP" sz="2000" dirty="0" smtClean="0"/>
          </a:p>
          <a:p>
            <a:pPr lvl="1">
              <a:buFont typeface="Arial"/>
              <a:buChar char="•"/>
            </a:pPr>
            <a:r>
              <a:rPr lang="en-US" altLang="ja-JP" sz="2000" dirty="0" smtClean="0"/>
              <a:t>A</a:t>
            </a:r>
            <a:r>
              <a:rPr lang="ja-JP" altLang="en-US" sz="2000" dirty="0" smtClean="0"/>
              <a:t>の内容を変更していく</a:t>
            </a:r>
            <a:endParaRPr lang="en-US" altLang="ja-JP" sz="2000" dirty="0"/>
          </a:p>
          <a:p>
            <a:pPr marL="457200" lvl="1" indent="0">
              <a:buNone/>
            </a:pPr>
            <a:r>
              <a:rPr lang="ja-JP" altLang="en-US" sz="2000" dirty="0" smtClean="0"/>
              <a:t>などいくつか方法がある</a:t>
            </a:r>
            <a:endParaRPr lang="en-US" altLang="ja-JP" sz="2000" dirty="0"/>
          </a:p>
          <a:p>
            <a:pPr marL="0" indent="0">
              <a:buNone/>
            </a:pPr>
            <a:endParaRPr lang="en-US" altLang="ja-JP" sz="2000" dirty="0" smtClean="0"/>
          </a:p>
          <a:p>
            <a:pPr marL="0" indent="0">
              <a:buNone/>
            </a:pPr>
            <a:r>
              <a:rPr lang="en-US" altLang="ja-JP" sz="2400" dirty="0" smtClean="0"/>
              <a:t>5. </a:t>
            </a:r>
            <a:r>
              <a:rPr lang="ja-JP" altLang="en-US" sz="2400" dirty="0" smtClean="0"/>
              <a:t>入力された文を全て見たら残った結果</a:t>
            </a:r>
            <a:r>
              <a:rPr lang="en-US" altLang="ja-JP" sz="2400" dirty="0" smtClean="0"/>
              <a:t>(result)</a:t>
            </a:r>
            <a:r>
              <a:rPr lang="ja-JP" altLang="en-US" sz="2400" dirty="0" smtClean="0"/>
              <a:t>を使って，行を表示する</a:t>
            </a:r>
            <a:endParaRPr lang="en-US" altLang="ja-JP" sz="2400" dirty="0" smtClean="0"/>
          </a:p>
          <a:p>
            <a:pPr marL="0" indent="0">
              <a:buNone/>
            </a:pPr>
            <a:r>
              <a:rPr lang="ja-JP" altLang="ja-JP" sz="2000" dirty="0"/>
              <a:t>　</a:t>
            </a:r>
            <a:r>
              <a:rPr lang="ja-JP" altLang="en-US" sz="2000" dirty="0" smtClean="0"/>
              <a:t>一番最初に作った線形リストの</a:t>
            </a:r>
            <a:r>
              <a:rPr lang="en-US" altLang="ja-JP" sz="2000" dirty="0" smtClean="0"/>
              <a:t>ID</a:t>
            </a:r>
            <a:r>
              <a:rPr lang="ja-JP" altLang="en-US" sz="2000" dirty="0" smtClean="0"/>
              <a:t>と比較しながら表示すればいい</a:t>
            </a:r>
            <a:endParaRPr lang="en-US" altLang="ja-JP" sz="2000" dirty="0" smtClean="0"/>
          </a:p>
        </p:txBody>
      </p:sp>
    </p:spTree>
    <p:extLst>
      <p:ext uri="{BB962C8B-B14F-4D97-AF65-F5344CB8AC3E}">
        <p14:creationId xmlns:p14="http://schemas.microsoft.com/office/powerpoint/2010/main" val="368666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2400" dirty="0" smtClean="0"/>
              <a:t>　説明のしやすいように線形リスト押しですが，別になんでもいいです。</a:t>
            </a:r>
            <a:endParaRPr kumimoji="1" lang="en-US" altLang="ja-JP" sz="2400" dirty="0" smtClean="0"/>
          </a:p>
          <a:p>
            <a:pPr marL="0" indent="0">
              <a:buNone/>
            </a:pPr>
            <a:endParaRPr kumimoji="1" lang="en-US" altLang="ja-JP" sz="2400" dirty="0" smtClean="0"/>
          </a:p>
          <a:p>
            <a:pPr marL="0" indent="0">
              <a:buNone/>
            </a:pPr>
            <a:r>
              <a:rPr lang="ja-JP" altLang="ja-JP" sz="2400" dirty="0"/>
              <a:t>　</a:t>
            </a:r>
            <a:r>
              <a:rPr lang="ja-JP" altLang="en-US" sz="2400" dirty="0" smtClean="0"/>
              <a:t>また，手順はヒントの順じゃなくていいはず。</a:t>
            </a:r>
            <a:endParaRPr lang="en-US" altLang="ja-JP" sz="2400" dirty="0" smtClean="0"/>
          </a:p>
          <a:p>
            <a:pPr marL="0" indent="0">
              <a:buNone/>
            </a:pPr>
            <a:endParaRPr lang="en-US" altLang="ja-JP" sz="2400" dirty="0" smtClean="0"/>
          </a:p>
          <a:p>
            <a:pPr marL="0" indent="0">
              <a:buNone/>
            </a:pPr>
            <a:r>
              <a:rPr lang="ja-JP" altLang="en-US" sz="2400" dirty="0" smtClean="0"/>
              <a:t>　今まで習った内容の総復習になりそうですね。</a:t>
            </a:r>
            <a:endParaRPr lang="en-US" altLang="ja-JP" sz="2400" dirty="0"/>
          </a:p>
          <a:p>
            <a:pPr marL="0" indent="0">
              <a:buNone/>
            </a:pPr>
            <a:endParaRPr lang="en-US" altLang="ja-JP" sz="2400" dirty="0"/>
          </a:p>
          <a:p>
            <a:pPr marL="0" indent="0">
              <a:buNone/>
            </a:pPr>
            <a:r>
              <a:rPr lang="ja-JP" altLang="ja-JP" sz="2400" dirty="0" smtClean="0"/>
              <a:t>　</a:t>
            </a:r>
            <a:r>
              <a:rPr lang="en-US" altLang="ja-JP" sz="2400" dirty="0" smtClean="0">
                <a:solidFill>
                  <a:srgbClr val="FF0000"/>
                </a:solidFill>
              </a:rPr>
              <a:t>※</a:t>
            </a:r>
            <a:r>
              <a:rPr lang="ja-JP" altLang="en-US" sz="2400" dirty="0" smtClean="0">
                <a:solidFill>
                  <a:srgbClr val="FF0000"/>
                </a:solidFill>
              </a:rPr>
              <a:t>ファイル名を指定する部分は省いてますが，忘れずに実装してください。</a:t>
            </a:r>
            <a:endParaRPr lang="en-US" altLang="ja-JP" sz="2400" dirty="0" smtClean="0">
              <a:solidFill>
                <a:srgbClr val="FF0000"/>
              </a:solidFill>
            </a:endParaRPr>
          </a:p>
          <a:p>
            <a:pPr marL="0" indent="0">
              <a:buNone/>
            </a:pPr>
            <a:r>
              <a:rPr lang="ja-JP" altLang="ja-JP" sz="2400" dirty="0">
                <a:solidFill>
                  <a:srgbClr val="FF0000"/>
                </a:solidFill>
              </a:rPr>
              <a:t>　</a:t>
            </a:r>
            <a:endParaRPr lang="en-US" altLang="ja-JP" sz="2400" dirty="0" smtClean="0">
              <a:solidFill>
                <a:srgbClr val="FF0000"/>
              </a:solidFill>
            </a:endParaRPr>
          </a:p>
        </p:txBody>
      </p:sp>
    </p:spTree>
    <p:extLst>
      <p:ext uri="{BB962C8B-B14F-4D97-AF65-F5344CB8AC3E}">
        <p14:creationId xmlns:p14="http://schemas.microsoft.com/office/powerpoint/2010/main" val="3809978533"/>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214</Words>
  <Application>Microsoft Macintosh PowerPoint</Application>
  <PresentationFormat>画面に合わせる (4:3)</PresentationFormat>
  <Paragraphs>114</Paragraphs>
  <Slides>9</Slides>
  <Notes>0</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ホワイト</vt:lpstr>
      <vt:lpstr>プログラミング基礎演習 レポート課題1 〜ヒント〜</vt:lpstr>
      <vt:lpstr>まずはIDを振ったデータの集まりを作る</vt:lpstr>
      <vt:lpstr>どうやってつくる？</vt:lpstr>
      <vt:lpstr>次は転置索引を作る</vt:lpstr>
      <vt:lpstr>どうやってつくる？</vt:lpstr>
      <vt:lpstr>実はちょっと工夫すればいい</vt:lpstr>
      <vt:lpstr>あとは検索！</vt:lpstr>
      <vt:lpstr>共通したものを残す</vt:lpstr>
      <vt:lpstr>まとめ</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blair and company …</dc:title>
  <dc:creator>iwanari tatsuya</dc:creator>
  <cp:lastModifiedBy>iwanari tatsuya</cp:lastModifiedBy>
  <cp:revision>12</cp:revision>
  <dcterms:created xsi:type="dcterms:W3CDTF">2013-01-02T04:29:27Z</dcterms:created>
  <dcterms:modified xsi:type="dcterms:W3CDTF">2013-01-02T06:34:29Z</dcterms:modified>
</cp:coreProperties>
</file>