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2" r:id="rId1"/>
  </p:sldMasterIdLst>
  <p:sldIdLst>
    <p:sldId id="261" r:id="rId2"/>
    <p:sldId id="275" r:id="rId3"/>
    <p:sldId id="270" r:id="rId4"/>
    <p:sldId id="269" r:id="rId5"/>
    <p:sldId id="273" r:id="rId6"/>
    <p:sldId id="271" r:id="rId7"/>
    <p:sldId id="272" r:id="rId8"/>
    <p:sldId id="276" r:id="rId9"/>
    <p:sldId id="274" r:id="rId10"/>
    <p:sldId id="262" r:id="rId11"/>
    <p:sldId id="277" r:id="rId12"/>
    <p:sldId id="278" r:id="rId13"/>
    <p:sldId id="279" r:id="rId14"/>
    <p:sldId id="280" r:id="rId15"/>
    <p:sldId id="281" r:id="rId1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10DA-D648-EE43-9A96-81DC85B01055}" type="datetimeFigureOut">
              <a:rPr kumimoji="1" lang="ja-JP" altLang="en-US" smtClean="0"/>
              <a:t>2013/02/06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D11-4055-44D3-AD09-D611CD509B89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72638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10DA-D648-EE43-9A96-81DC85B01055}" type="datetimeFigureOut">
              <a:rPr kumimoji="1" lang="ja-JP" altLang="en-US" smtClean="0"/>
              <a:t>2013/02/06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9772-4148-9944-8A81-BB6B6572BA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18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10DA-D648-EE43-9A96-81DC85B01055}" type="datetimeFigureOut">
              <a:rPr kumimoji="1" lang="ja-JP" altLang="en-US" smtClean="0"/>
              <a:t>2013/02/06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9772-4148-9944-8A81-BB6B6572BA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05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10DA-D648-EE43-9A96-81DC85B01055}" type="datetimeFigureOut">
              <a:rPr kumimoji="1" lang="ja-JP" altLang="en-US" smtClean="0"/>
              <a:t>2013/02/06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9772-4148-9944-8A81-BB6B6572BA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1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10DA-D648-EE43-9A96-81DC85B01055}" type="datetimeFigureOut">
              <a:rPr kumimoji="1" lang="ja-JP" altLang="en-US" smtClean="0"/>
              <a:t>2013/02/06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10DA-D648-EE43-9A96-81DC85B01055}" type="datetimeFigureOut">
              <a:rPr kumimoji="1" lang="ja-JP" altLang="en-US" smtClean="0"/>
              <a:t>2013/02/06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9772-4148-9944-8A81-BB6B6572BA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39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10DA-D648-EE43-9A96-81DC85B01055}" type="datetimeFigureOut">
              <a:rPr kumimoji="1" lang="ja-JP" altLang="en-US" smtClean="0"/>
              <a:t>2013/02/06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9772-4148-9944-8A81-BB6B6572BA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99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10DA-D648-EE43-9A96-81DC85B01055}" type="datetimeFigureOut">
              <a:rPr kumimoji="1" lang="ja-JP" altLang="en-US" smtClean="0"/>
              <a:t>2013/02/06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9772-4148-9944-8A81-BB6B6572BA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42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10DA-D648-EE43-9A96-81DC85B01055}" type="datetimeFigureOut">
              <a:rPr kumimoji="1" lang="ja-JP" altLang="en-US" smtClean="0"/>
              <a:t>2013/02/06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9772-4148-9944-8A81-BB6B6572BA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55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10DA-D648-EE43-9A96-81DC85B01055}" type="datetimeFigureOut">
              <a:rPr kumimoji="1" lang="ja-JP" altLang="en-US" smtClean="0"/>
              <a:t>2013/02/06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10DA-D648-EE43-9A96-81DC85B01055}" type="datetimeFigureOut">
              <a:rPr kumimoji="1" lang="ja-JP" altLang="en-US" smtClean="0"/>
              <a:t>2013/02/06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9772-4148-9944-8A81-BB6B6572BA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38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80000" cy="64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94568"/>
            <a:ext cx="8229600" cy="4931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10DA-D648-EE43-9A96-81DC85B01055}" type="datetimeFigureOut">
              <a:rPr kumimoji="1" lang="ja-JP" altLang="en-US" smtClean="0"/>
              <a:t>2013/02/06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F9772-4148-9944-8A81-BB6B6572BA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59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wbtarai.blackpepper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c.kyoto-su.ac.jp/~yamada/ap/qsort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79662"/>
            <a:ext cx="7772400" cy="2120789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プログラミング基礎演習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レポート課題</a:t>
            </a:r>
            <a:r>
              <a:rPr kumimoji="1" lang="en-US" altLang="ja-JP" sz="4000" dirty="0" smtClean="0"/>
              <a:t>2</a:t>
            </a:r>
            <a:br>
              <a:rPr kumimoji="1" lang="en-US" altLang="ja-JP" sz="4000" dirty="0" smtClean="0"/>
            </a:br>
            <a:r>
              <a:rPr kumimoji="1" lang="en-US" altLang="ja-JP" dirty="0" smtClean="0"/>
              <a:t>〜</a:t>
            </a:r>
            <a:r>
              <a:rPr lang="ja-JP" altLang="en-US" dirty="0" smtClean="0"/>
              <a:t>ヒント</a:t>
            </a:r>
            <a:r>
              <a:rPr lang="en-US" altLang="ja-JP" dirty="0" smtClean="0"/>
              <a:t>〜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2013/2/5</a:t>
            </a:r>
          </a:p>
          <a:p>
            <a:r>
              <a:rPr kumimoji="1" lang="ja-JP" altLang="en-US" dirty="0" smtClean="0"/>
              <a:t>岩成達哉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579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ja-JP" dirty="0"/>
              <a:t>2</a:t>
            </a:r>
            <a:r>
              <a:rPr lang="ja-JP" altLang="en-US" dirty="0"/>
              <a:t>つ目の</a:t>
            </a:r>
            <a:r>
              <a:rPr lang="ja-JP" altLang="en-US" dirty="0" smtClean="0"/>
              <a:t>単語の登録方法の概要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78519"/>
            <a:ext cx="8229600" cy="5503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説明の簡単化のため，線形リストを想定して書く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行の先頭以外</a:t>
            </a:r>
            <a:r>
              <a:rPr lang="en-US" altLang="ja-JP" dirty="0" smtClean="0"/>
              <a:t>(</a:t>
            </a:r>
            <a:r>
              <a:rPr lang="ja-JP" altLang="en-US" dirty="0" smtClean="0"/>
              <a:t>前回の単語がある）なら</a:t>
            </a:r>
            <a:endParaRPr lang="en-US" altLang="ja-JP" dirty="0" smtClean="0"/>
          </a:p>
          <a:p>
            <a:r>
              <a:rPr lang="ja-JP" altLang="en-US" sz="2400" dirty="0" smtClean="0"/>
              <a:t>前回の単語が入っている構造体をリストから探す</a:t>
            </a:r>
            <a:endParaRPr lang="en-US" altLang="ja-JP" sz="2400" dirty="0" smtClean="0"/>
          </a:p>
          <a:p>
            <a:r>
              <a:rPr lang="ja-JP" altLang="en-US" sz="2400" dirty="0" smtClean="0"/>
              <a:t>その構造体が持っているリストに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つ目の単語があるか探す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ja-JP" altLang="en-US" sz="2400" dirty="0" smtClean="0"/>
              <a:t>単語がすでに登録されているなら</a:t>
            </a:r>
            <a:endParaRPr lang="en-US" altLang="ja-JP" sz="2400" dirty="0" smtClean="0"/>
          </a:p>
          <a:p>
            <a:pPr lvl="2"/>
            <a:r>
              <a:rPr lang="ja-JP" altLang="en-US" sz="2400" dirty="0" smtClean="0"/>
              <a:t>転置索引によって同じ行（ドキュメント）か判定</a:t>
            </a:r>
            <a:endParaRPr lang="en-US" altLang="ja-JP" sz="2400" dirty="0" smtClean="0"/>
          </a:p>
          <a:p>
            <a:pPr marL="1371600" lvl="3" indent="0">
              <a:buNone/>
            </a:pPr>
            <a:r>
              <a:rPr lang="ja-JP" altLang="en-US" sz="2400" dirty="0" smtClean="0"/>
              <a:t>同じ行なら</a:t>
            </a:r>
            <a:endParaRPr lang="en-US" altLang="ja-JP" sz="2400" dirty="0" smtClean="0"/>
          </a:p>
          <a:p>
            <a:pPr marL="1371600" lvl="3" indent="0">
              <a:buNone/>
            </a:pPr>
            <a:r>
              <a:rPr lang="en-US" altLang="ja-JP" sz="2400" dirty="0"/>
              <a:t>	</a:t>
            </a:r>
            <a:r>
              <a:rPr lang="ja-JP" altLang="en-US" sz="2400" dirty="0" smtClean="0"/>
              <a:t>転置索引に追加しない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出現回数をカウント</a:t>
            </a:r>
            <a:r>
              <a:rPr lang="en-US" altLang="ja-JP" sz="2400" dirty="0" smtClean="0"/>
              <a:t>)</a:t>
            </a:r>
          </a:p>
          <a:p>
            <a:pPr marL="1371600" lvl="3" indent="0">
              <a:buNone/>
            </a:pPr>
            <a:r>
              <a:rPr lang="ja-JP" altLang="en-US" sz="2400" dirty="0" smtClean="0"/>
              <a:t>同じ行でないなら</a:t>
            </a:r>
            <a:endParaRPr lang="en-US" altLang="ja-JP" sz="2400" dirty="0" smtClean="0"/>
          </a:p>
          <a:p>
            <a:pPr marL="1371600" lvl="3" indent="0">
              <a:buNone/>
            </a:pPr>
            <a:r>
              <a:rPr lang="en-US" altLang="ja-JP" sz="2400" dirty="0"/>
              <a:t>	</a:t>
            </a:r>
            <a:r>
              <a:rPr lang="ja-JP" altLang="en-US" sz="2400" dirty="0" smtClean="0"/>
              <a:t>転置索引に追加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ja-JP" altLang="en-US" sz="2400" dirty="0" smtClean="0"/>
              <a:t>登録されていないなら</a:t>
            </a:r>
            <a:endParaRPr lang="en-US" altLang="ja-JP" sz="2400" dirty="0" smtClean="0"/>
          </a:p>
          <a:p>
            <a:pPr marL="457200" lvl="1" indent="0">
              <a:buNone/>
            </a:pPr>
            <a:r>
              <a:rPr lang="en-US" altLang="ja-JP" sz="2400" dirty="0"/>
              <a:t>	</a:t>
            </a:r>
            <a:r>
              <a:rPr lang="ja-JP" altLang="en-US" sz="2400" dirty="0" smtClean="0"/>
              <a:t>要素を作成して転置索引などを追加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36226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次は</a:t>
            </a:r>
            <a:r>
              <a:rPr lang="en-US" altLang="ja-JP" dirty="0" smtClean="0"/>
              <a:t>Overlap</a:t>
            </a:r>
            <a:r>
              <a:rPr lang="ja-JP" altLang="en-US" dirty="0" smtClean="0"/>
              <a:t>係数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4568"/>
            <a:ext cx="8229600" cy="4160250"/>
          </a:xfrm>
        </p:spPr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つ目の単語のリストを順に見ていく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sz="2400" dirty="0" smtClean="0"/>
              <a:t>1</a:t>
            </a:r>
            <a:r>
              <a:rPr lang="ja-JP" altLang="en-US" sz="2400" dirty="0" smtClean="0"/>
              <a:t>つ目の単語の出現回数を得る</a:t>
            </a:r>
            <a:r>
              <a:rPr lang="en-US" altLang="ja-JP" sz="2400" dirty="0" smtClean="0"/>
              <a:t> |S(a)|</a:t>
            </a:r>
          </a:p>
          <a:p>
            <a:pPr marL="457200" lvl="1" indent="0">
              <a:buNone/>
            </a:pPr>
            <a:endParaRPr kumimoji="1"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つ目の単語のリストがあるだけ見ていく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sz="2400" dirty="0" smtClean="0"/>
              <a:t>セットで出た時の出現回数を得る</a:t>
            </a:r>
            <a:r>
              <a:rPr lang="en-US" altLang="ja-JP" sz="2400" dirty="0" smtClean="0"/>
              <a:t> |S(</a:t>
            </a:r>
            <a:r>
              <a:rPr lang="en-US" altLang="ja-JP" sz="2400" dirty="0" err="1" smtClean="0"/>
              <a:t>a,b</a:t>
            </a:r>
            <a:r>
              <a:rPr lang="en-US" altLang="ja-JP" sz="2400" dirty="0" smtClean="0"/>
              <a:t>)|</a:t>
            </a:r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つ目の単語を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つ目の単語のリストから探しだす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つ目の単語の出現回数を得る</a:t>
            </a:r>
            <a:r>
              <a:rPr lang="en-US" altLang="ja-JP" sz="2400" dirty="0" smtClean="0"/>
              <a:t> |S(b)|</a:t>
            </a:r>
          </a:p>
          <a:p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53398" y="5582143"/>
            <a:ext cx="5434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 smtClean="0">
                <a:solidFill>
                  <a:srgbClr val="FF0000"/>
                </a:solidFill>
              </a:rPr>
              <a:t>これで計算できる！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65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結果の保存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Overlap</a:t>
            </a:r>
            <a:r>
              <a:rPr kumimoji="1" lang="ja-JP" altLang="en-US" dirty="0" smtClean="0"/>
              <a:t>係数は求まったので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つの単語と係数のセット」</a:t>
            </a:r>
            <a:r>
              <a:rPr lang="ja-JP" altLang="en-US" dirty="0" smtClean="0"/>
              <a:t>を保存していこう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ソートの計算量のことも考えてソートを選ぶと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結果を保存するデータ構造がおのずと決まる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qsort</a:t>
            </a:r>
            <a:r>
              <a:rPr lang="ja-JP" altLang="en-US" dirty="0" smtClean="0"/>
              <a:t>を使うときは動的配列を使うと良い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6272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動的配列？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は配列の要素数が固定になってる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sz="2400" dirty="0" smtClean="0"/>
              <a:t>ex) </a:t>
            </a:r>
            <a:r>
              <a:rPr lang="en-US" altLang="ja-JP" sz="2400" dirty="0" err="1" smtClean="0">
                <a:solidFill>
                  <a:srgbClr val="FF00FF"/>
                </a:solidFill>
              </a:rPr>
              <a:t>int</a:t>
            </a:r>
            <a:r>
              <a:rPr lang="en-US" altLang="ja-JP" sz="2400" dirty="0" smtClean="0"/>
              <a:t> a[3]; // </a:t>
            </a:r>
            <a:r>
              <a:rPr lang="ja-JP" altLang="en-US" sz="2400" dirty="0" smtClean="0"/>
              <a:t>要素数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で変更できない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dirty="0" smtClean="0"/>
              <a:t>配列を動的に確保する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sz="2400" dirty="0" smtClean="0"/>
              <a:t>soft2</a:t>
            </a:r>
            <a:r>
              <a:rPr lang="ja-JP" altLang="en-US" sz="2400" dirty="0" smtClean="0"/>
              <a:t>の勾配法のところでやったことある</a:t>
            </a:r>
            <a:endParaRPr lang="en-US" altLang="ja-JP" sz="2400" dirty="0" smtClean="0"/>
          </a:p>
          <a:p>
            <a:pPr marL="457200" lvl="1" indent="0">
              <a:buNone/>
            </a:pPr>
            <a:r>
              <a:rPr lang="en-US" altLang="ja-JP" sz="2400" dirty="0" smtClean="0">
                <a:solidFill>
                  <a:srgbClr val="FF00FF"/>
                </a:solidFill>
              </a:rPr>
              <a:t>double</a:t>
            </a:r>
            <a:r>
              <a:rPr lang="en-US" altLang="ja-JP" sz="2400" dirty="0" smtClean="0"/>
              <a:t> *g = (</a:t>
            </a:r>
            <a:r>
              <a:rPr lang="en-US" altLang="ja-JP" sz="2400" dirty="0" smtClean="0">
                <a:solidFill>
                  <a:srgbClr val="FF00FF"/>
                </a:solidFill>
              </a:rPr>
              <a:t>double</a:t>
            </a:r>
            <a:r>
              <a:rPr lang="en-US" altLang="ja-JP" sz="2400" dirty="0" smtClean="0"/>
              <a:t> *)</a:t>
            </a:r>
            <a:r>
              <a:rPr lang="en-US" altLang="ja-JP" sz="2400" dirty="0" err="1" smtClean="0"/>
              <a:t>malloc</a:t>
            </a:r>
            <a:r>
              <a:rPr lang="en-US" altLang="ja-JP" sz="2400" dirty="0" smtClean="0"/>
              <a:t>(dim * </a:t>
            </a:r>
            <a:r>
              <a:rPr lang="en-US" altLang="ja-JP" sz="2400" dirty="0" err="1" smtClean="0">
                <a:solidFill>
                  <a:srgbClr val="FF00FF"/>
                </a:solidFill>
              </a:rPr>
              <a:t>sizeof</a:t>
            </a:r>
            <a:r>
              <a:rPr lang="en-US" altLang="ja-JP" sz="2400" dirty="0" smtClean="0"/>
              <a:t>(double));</a:t>
            </a:r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足りなくなったら</a:t>
            </a:r>
            <a:r>
              <a:rPr lang="en-US" altLang="ja-JP" sz="2400" dirty="0" err="1" smtClean="0"/>
              <a:t>realloc</a:t>
            </a:r>
            <a:r>
              <a:rPr lang="ja-JP" altLang="en-US" sz="2400" dirty="0" smtClean="0"/>
              <a:t>する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要素数を持っておく</a:t>
            </a:r>
            <a:r>
              <a:rPr lang="en-US" altLang="ja-JP" sz="2400" dirty="0" smtClean="0"/>
              <a:t>)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 algn="ctr">
              <a:buNone/>
            </a:pPr>
            <a:r>
              <a:rPr lang="ja-JP" altLang="en-US" sz="3200" dirty="0" smtClean="0">
                <a:solidFill>
                  <a:srgbClr val="FF0000"/>
                </a:solidFill>
              </a:rPr>
              <a:t>これを構造体に対して行う！</a:t>
            </a:r>
            <a:endParaRPr lang="en-US" altLang="ja-JP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81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ソートもいろいろある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選択，挿入，クイック，マージ，ヒープ，ボゴ</a:t>
            </a:r>
            <a:r>
              <a:rPr lang="en-US" altLang="ja-JP" dirty="0" smtClean="0"/>
              <a:t>…</a:t>
            </a:r>
          </a:p>
          <a:p>
            <a:r>
              <a:rPr kumimoji="1" lang="ja-JP" altLang="en-US" dirty="0" smtClean="0"/>
              <a:t>こいつも計算量の概念が重要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ケース・バイ・ケース</a:t>
            </a:r>
            <a:endParaRPr kumimoji="1" lang="en-US" altLang="ja-JP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917193" y="4303635"/>
            <a:ext cx="7631514" cy="14109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伏見が別にまとめます！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9841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194568"/>
            <a:ext cx="8526585" cy="49315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 smtClean="0"/>
              <a:t>データ構造とソートを計算量を考えて選ぶのが大事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 smtClean="0">
                <a:solidFill>
                  <a:srgbClr val="FF0000"/>
                </a:solidFill>
              </a:rPr>
              <a:t>→</a:t>
            </a:r>
            <a:r>
              <a:rPr lang="ja-JP" altLang="en-US" dirty="0" smtClean="0">
                <a:solidFill>
                  <a:srgbClr val="FF0000"/>
                </a:solidFill>
              </a:rPr>
              <a:t>　今回の課題の目的だと思う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0000"/>
                </a:solidFill>
              </a:rPr>
              <a:t>	</a:t>
            </a:r>
            <a:r>
              <a:rPr lang="ja-JP" altLang="en-US" dirty="0" smtClean="0">
                <a:solidFill>
                  <a:srgbClr val="000000"/>
                </a:solidFill>
              </a:rPr>
              <a:t>２つの単語を空白区切りでくっつけて</a:t>
            </a:r>
            <a:r>
              <a:rPr lang="en-US" altLang="ja-JP" dirty="0" smtClean="0">
                <a:solidFill>
                  <a:srgbClr val="000000"/>
                </a:solidFill>
              </a:rPr>
              <a:t>2</a:t>
            </a:r>
            <a:r>
              <a:rPr lang="ja-JP" altLang="en-US" dirty="0" smtClean="0">
                <a:solidFill>
                  <a:srgbClr val="000000"/>
                </a:solidFill>
              </a:rPr>
              <a:t>分木をつくるって</a:t>
            </a:r>
            <a:r>
              <a:rPr lang="en-US" altLang="ja-JP" dirty="0" smtClean="0">
                <a:solidFill>
                  <a:srgbClr val="000000"/>
                </a:solidFill>
              </a:rPr>
              <a:t>	</a:t>
            </a:r>
            <a:r>
              <a:rPr lang="ja-JP" altLang="en-US" dirty="0" smtClean="0">
                <a:solidFill>
                  <a:srgbClr val="000000"/>
                </a:solidFill>
              </a:rPr>
              <a:t>のも面白いです</a:t>
            </a:r>
            <a:r>
              <a:rPr lang="en-US" altLang="ja-JP" dirty="0" smtClean="0">
                <a:solidFill>
                  <a:srgbClr val="000000"/>
                </a:solidFill>
              </a:rPr>
              <a:t>(by </a:t>
            </a:r>
            <a:r>
              <a:rPr lang="ja-JP" altLang="en-US" dirty="0" smtClean="0">
                <a:solidFill>
                  <a:srgbClr val="000000"/>
                </a:solidFill>
              </a:rPr>
              <a:t>安東</a:t>
            </a:r>
            <a:r>
              <a:rPr lang="en-US" altLang="ja-JP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 err="1" smtClean="0">
                <a:solidFill>
                  <a:srgbClr val="000000"/>
                </a:solidFill>
              </a:rPr>
              <a:t>news.txt</a:t>
            </a:r>
            <a:r>
              <a:rPr lang="ja-JP" altLang="en-US" smtClean="0">
                <a:solidFill>
                  <a:srgbClr val="000000"/>
                </a:solidFill>
              </a:rPr>
              <a:t>くらいなら</a:t>
            </a:r>
            <a:r>
              <a:rPr kumimoji="1" lang="ja-JP" altLang="en-US" dirty="0" smtClean="0">
                <a:solidFill>
                  <a:srgbClr val="000000"/>
                </a:solidFill>
              </a:rPr>
              <a:t>線形</a:t>
            </a:r>
            <a:r>
              <a:rPr kumimoji="1" lang="ja-JP" altLang="en-US" dirty="0" smtClean="0">
                <a:solidFill>
                  <a:srgbClr val="000000"/>
                </a:solidFill>
              </a:rPr>
              <a:t>リスト</a:t>
            </a:r>
            <a:r>
              <a:rPr kumimoji="1" lang="ja-JP" altLang="en-US" dirty="0" smtClean="0">
                <a:solidFill>
                  <a:srgbClr val="000000"/>
                </a:solidFill>
              </a:rPr>
              <a:t>でも</a:t>
            </a:r>
            <a:r>
              <a:rPr lang="en-US" altLang="ja-JP" dirty="0" smtClean="0">
                <a:solidFill>
                  <a:srgbClr val="000000"/>
                </a:solidFill>
              </a:rPr>
              <a:t>OK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dirty="0" smtClean="0">
                <a:solidFill>
                  <a:srgbClr val="000000"/>
                </a:solidFill>
              </a:rPr>
              <a:t>わからない人は</a:t>
            </a:r>
            <a:r>
              <a:rPr kumimoji="1" lang="ja-JP" altLang="en-US" dirty="0" smtClean="0">
                <a:solidFill>
                  <a:srgbClr val="FF0000"/>
                </a:solidFill>
              </a:rPr>
              <a:t>最強の織田さん</a:t>
            </a:r>
            <a:r>
              <a:rPr kumimoji="1" lang="ja-JP" altLang="en-US" dirty="0" smtClean="0">
                <a:solidFill>
                  <a:srgbClr val="000000"/>
                </a:solidFill>
              </a:rPr>
              <a:t>に聞こう！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ja-JP" dirty="0" smtClean="0">
                <a:solidFill>
                  <a:srgbClr val="000000"/>
                </a:solidFill>
              </a:rPr>
              <a:t>( </a:t>
            </a:r>
            <a:r>
              <a:rPr lang="en-US" altLang="ja-JP" u="sng" dirty="0" smtClean="0">
                <a:hlinkClick r:id="rId2"/>
              </a:rPr>
              <a:t>twbtarai.blackpepper</a:t>
            </a:r>
            <a:r>
              <a:rPr lang="en-US" altLang="ja-JP" u="sng" dirty="0">
                <a:hlinkClick r:id="rId2"/>
              </a:rPr>
              <a:t>@</a:t>
            </a:r>
            <a:r>
              <a:rPr lang="en-US" altLang="ja-JP" u="sng" dirty="0" smtClean="0">
                <a:hlinkClick r:id="rId2"/>
              </a:rPr>
              <a:t>gmail.com</a:t>
            </a:r>
            <a:r>
              <a:rPr lang="en-US" altLang="ja-JP" u="sng" dirty="0"/>
              <a:t> </a:t>
            </a:r>
            <a:r>
              <a:rPr kumimoji="1" lang="en-US" altLang="ja-JP" dirty="0" smtClean="0">
                <a:solidFill>
                  <a:srgbClr val="000000"/>
                </a:solidFill>
              </a:rPr>
              <a:t>)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000000"/>
                </a:solidFill>
              </a:rPr>
              <a:t>プログラミング講習会の</a:t>
            </a:r>
            <a:r>
              <a:rPr lang="en-US" altLang="ja-JP" dirty="0" smtClean="0">
                <a:solidFill>
                  <a:srgbClr val="000000"/>
                </a:solidFill>
              </a:rPr>
              <a:t>ML</a:t>
            </a:r>
            <a:r>
              <a:rPr lang="ja-JP" altLang="en-US" dirty="0" smtClean="0">
                <a:solidFill>
                  <a:srgbClr val="000000"/>
                </a:solidFill>
              </a:rPr>
              <a:t>に投げても答えてくれます！</a:t>
            </a:r>
            <a:endParaRPr kumimoji="1" lang="en-US" altLang="ja-JP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94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80932" y="1766664"/>
            <a:ext cx="6590287" cy="2730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今回の課題は，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前回のものを流用できる部分も多い</a:t>
            </a:r>
            <a:endParaRPr kumimoji="1" lang="en-US" altLang="ja-JP" dirty="0" smtClean="0"/>
          </a:p>
          <a:p>
            <a:r>
              <a:rPr lang="ja-JP" altLang="en-US" dirty="0" smtClean="0"/>
              <a:t>力技で押し切れる</a:t>
            </a:r>
            <a:endParaRPr lang="en-US" altLang="ja-JP" dirty="0" smtClean="0"/>
          </a:p>
          <a:p>
            <a:r>
              <a:rPr kumimoji="1" lang="ja-JP" altLang="en-US" dirty="0" smtClean="0"/>
              <a:t>やることはそんなに難しくない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906937" y="4588209"/>
            <a:ext cx="7341826" cy="13844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bg1"/>
                </a:solidFill>
              </a:rPr>
              <a:t>前回よりも簡単</a:t>
            </a:r>
            <a:r>
              <a:rPr lang="ja-JP" altLang="en-US" sz="4800" dirty="0" smtClean="0">
                <a:solidFill>
                  <a:schemeClr val="bg1"/>
                </a:solidFill>
              </a:rPr>
              <a:t>！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68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やる気になった</a:t>
            </a:r>
            <a:r>
              <a:rPr lang="en-US" altLang="ja-JP" dirty="0" smtClean="0"/>
              <a:t>(</a:t>
            </a:r>
            <a:r>
              <a:rPr lang="en-US" altLang="ja-JP" dirty="0"/>
              <a:t>?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ところでやることを整理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4489" y="1698015"/>
            <a:ext cx="8229600" cy="327922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行毎にドキュメントを</a:t>
            </a:r>
            <a:r>
              <a:rPr lang="ja-JP" altLang="en-US" dirty="0" smtClean="0">
                <a:solidFill>
                  <a:srgbClr val="3366FF"/>
                </a:solidFill>
              </a:rPr>
              <a:t>保存</a:t>
            </a:r>
            <a:endParaRPr lang="en-US" altLang="ja-JP" dirty="0">
              <a:solidFill>
                <a:srgbClr val="3366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つ目の単語</a:t>
            </a:r>
            <a:r>
              <a:rPr lang="ja-JP" altLang="en-US" dirty="0" smtClean="0"/>
              <a:t>を</a:t>
            </a:r>
            <a:r>
              <a:rPr lang="ja-JP" altLang="en-US" dirty="0" smtClean="0">
                <a:solidFill>
                  <a:srgbClr val="3366FF"/>
                </a:solidFill>
              </a:rPr>
              <a:t>登録</a:t>
            </a:r>
            <a:endParaRPr lang="en-US" altLang="ja-JP" dirty="0" smtClean="0">
              <a:solidFill>
                <a:srgbClr val="3366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つ目の単語を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つ目の単語と関連付けて</a:t>
            </a:r>
            <a:r>
              <a:rPr kumimoji="1" lang="ja-JP" altLang="en-US" dirty="0" smtClean="0">
                <a:solidFill>
                  <a:srgbClr val="3366FF"/>
                </a:solidFill>
              </a:rPr>
              <a:t>登録</a:t>
            </a:r>
            <a:endParaRPr kumimoji="1" lang="en-US" altLang="ja-JP" dirty="0" smtClean="0">
              <a:solidFill>
                <a:srgbClr val="3366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1,2</a:t>
            </a:r>
            <a:r>
              <a:rPr lang="ja-JP" altLang="en-US" dirty="0" smtClean="0"/>
              <a:t>の単語のセット全てに対して</a:t>
            </a:r>
            <a:r>
              <a:rPr lang="en-US" altLang="ja-JP" dirty="0" smtClean="0"/>
              <a:t>overlap</a:t>
            </a:r>
            <a:r>
              <a:rPr lang="ja-JP" altLang="en-US" dirty="0" smtClean="0"/>
              <a:t>係数を計算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係数は単語のセットと一緒に配列などで</a:t>
            </a:r>
            <a:r>
              <a:rPr lang="ja-JP" altLang="en-US" dirty="0" smtClean="0">
                <a:solidFill>
                  <a:srgbClr val="3366FF"/>
                </a:solidFill>
              </a:rPr>
              <a:t>保存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計算した結果をソート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入力された値の数だけ上位から表示</a:t>
            </a:r>
            <a:endParaRPr lang="en-US" altLang="ja-JP" dirty="0" smtClean="0">
              <a:solidFill>
                <a:srgbClr val="3366FF"/>
              </a:solidFill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200" y="5137420"/>
            <a:ext cx="8229600" cy="77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ja-JP" dirty="0" smtClean="0">
              <a:solidFill>
                <a:srgbClr val="3366FF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80934" y="5654787"/>
            <a:ext cx="74054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3366FF"/>
                </a:solidFill>
              </a:rPr>
              <a:t>青文字で書いた</a:t>
            </a:r>
            <a:r>
              <a:rPr lang="en-US" altLang="ja-JP" sz="3200" dirty="0" smtClean="0">
                <a:solidFill>
                  <a:srgbClr val="3366FF"/>
                </a:solidFill>
              </a:rPr>
              <a:t>4</a:t>
            </a:r>
            <a:r>
              <a:rPr kumimoji="1" lang="ja-JP" altLang="en-US" sz="3200" dirty="0" smtClean="0">
                <a:solidFill>
                  <a:srgbClr val="3366FF"/>
                </a:solidFill>
              </a:rPr>
              <a:t>つのデータ構造が必要</a:t>
            </a:r>
            <a:endParaRPr kumimoji="1" lang="ja-JP" altLang="en-US" sz="3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5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前回の課題のプログラムを流用しよう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0617"/>
            <a:ext cx="8229600" cy="1173909"/>
          </a:xfrm>
        </p:spPr>
        <p:txBody>
          <a:bodyPr/>
          <a:lstStyle/>
          <a:p>
            <a:r>
              <a:rPr lang="ja-JP" altLang="en-US" dirty="0" smtClean="0"/>
              <a:t>行毎にドキュメントにする部分はそのまま</a:t>
            </a:r>
            <a:endParaRPr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つ目の単語の登録をする部分は使えそうなら使う</a:t>
            </a:r>
            <a:endParaRPr kumimoji="1"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200" y="3234886"/>
            <a:ext cx="8229600" cy="109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ja-JP" altLang="en-US" dirty="0" smtClean="0"/>
              <a:t>今回は</a:t>
            </a:r>
            <a:endParaRPr lang="en-US" altLang="ja-JP" dirty="0" smtClean="0"/>
          </a:p>
          <a:p>
            <a:pPr marL="0" indent="0" algn="ctr">
              <a:buFont typeface="Arial"/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てきとーな構造でも動くプログラムはできる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906937" y="5263282"/>
            <a:ext cx="7341826" cy="7093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</a:rPr>
              <a:t>でも遅い</a:t>
            </a:r>
            <a:r>
              <a:rPr kumimoji="1" lang="en-US" altLang="ja-JP" sz="2800" dirty="0" smtClean="0">
                <a:solidFill>
                  <a:schemeClr val="bg1"/>
                </a:solidFill>
              </a:rPr>
              <a:t>…(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初心者はとりあえず動けば良い</a:t>
            </a:r>
            <a:r>
              <a:rPr kumimoji="1" lang="en-US" altLang="ja-JP" sz="2800" dirty="0" smtClean="0">
                <a:solidFill>
                  <a:schemeClr val="bg1"/>
                </a:solidFill>
              </a:rPr>
              <a:t>…</a:t>
            </a:r>
            <a:r>
              <a:rPr kumimoji="1" lang="ja-JP" altLang="en-US" sz="2800" dirty="0" smtClean="0">
                <a:solidFill>
                  <a:schemeClr val="bg1"/>
                </a:solidFill>
              </a:rPr>
              <a:t>？</a:t>
            </a:r>
            <a:r>
              <a:rPr kumimoji="1" lang="en-US" altLang="ja-JP" sz="2800" dirty="0" smtClean="0">
                <a:solidFill>
                  <a:schemeClr val="bg1"/>
                </a:solidFill>
              </a:rPr>
              <a:t>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0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データ構造とは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48036"/>
            <a:ext cx="8229600" cy="3679689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分木とか線形リストとか</a:t>
            </a:r>
            <a:endParaRPr kumimoji="1" lang="en-US" altLang="ja-JP" dirty="0" smtClean="0"/>
          </a:p>
          <a:p>
            <a:r>
              <a:rPr lang="ja-JP" altLang="en-US" dirty="0" smtClean="0"/>
              <a:t>計算量という概念が重要</a:t>
            </a:r>
            <a:endParaRPr lang="en-US" altLang="ja-JP" dirty="0" smtClean="0"/>
          </a:p>
          <a:p>
            <a:r>
              <a:rPr lang="ja-JP" altLang="en-US" dirty="0" smtClean="0"/>
              <a:t>ケース・バイ・ケースで構造を選んで利用する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いろいろ調べて適した構造を使えるようになろう！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（おそらく今回はこちらが狙いかな</a:t>
            </a:r>
            <a:r>
              <a:rPr lang="en-US" altLang="ja-JP" dirty="0" smtClean="0">
                <a:solidFill>
                  <a:srgbClr val="FF0000"/>
                </a:solidFill>
              </a:rPr>
              <a:t>…</a:t>
            </a:r>
            <a:r>
              <a:rPr lang="ja-JP" altLang="en-US" dirty="0" smtClean="0">
                <a:solidFill>
                  <a:srgbClr val="FF0000"/>
                </a:solidFill>
              </a:rPr>
              <a:t>）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917193" y="5067920"/>
            <a:ext cx="7631514" cy="14109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伏見が別にまとめます！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931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４つのデータ構造を考える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4568"/>
            <a:ext cx="8229600" cy="425178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ドキュメントのデータ構造</a:t>
            </a:r>
            <a:endParaRPr lang="en-US" altLang="ja-JP" dirty="0"/>
          </a:p>
          <a:p>
            <a:pPr marL="400050" lvl="1" indent="0">
              <a:buNone/>
            </a:pPr>
            <a:r>
              <a:rPr lang="ja-JP" altLang="en-US" sz="2400" dirty="0" smtClean="0"/>
              <a:t>前回ので</a:t>
            </a:r>
            <a:r>
              <a:rPr lang="en-US" altLang="ja-JP" sz="2400" dirty="0" smtClean="0"/>
              <a:t>OK(</a:t>
            </a:r>
            <a:r>
              <a:rPr lang="ja-JP" altLang="en-US" sz="2400" dirty="0" smtClean="0"/>
              <a:t>ぶっちゃけ今回は重要ではない</a:t>
            </a:r>
            <a:r>
              <a:rPr lang="en-US" altLang="ja-JP" sz="2400" dirty="0" smtClean="0"/>
              <a:t>)</a:t>
            </a:r>
          </a:p>
          <a:p>
            <a:pPr marL="400050" lvl="1" indent="0">
              <a:buNone/>
            </a:pPr>
            <a:endParaRPr lang="en-US" altLang="ja-JP" sz="1800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1</a:t>
            </a:r>
            <a:r>
              <a:rPr lang="ja-JP" altLang="en-US" dirty="0" smtClean="0"/>
              <a:t>つ目の単語のデータ構造</a:t>
            </a:r>
            <a:endParaRPr lang="en-US" altLang="ja-JP" dirty="0"/>
          </a:p>
          <a:p>
            <a:pPr marL="400050" lvl="1" indent="0">
              <a:buNone/>
            </a:pPr>
            <a:r>
              <a:rPr lang="ja-JP" altLang="en-US" sz="2400" dirty="0" smtClean="0"/>
              <a:t>構造体に最低限必要な変数を考える</a:t>
            </a:r>
            <a:endParaRPr lang="en-US" altLang="ja-JP" sz="2400" dirty="0"/>
          </a:p>
          <a:p>
            <a:pPr marL="1314450" lvl="2" indent="-514350"/>
            <a:r>
              <a:rPr lang="ja-JP" altLang="en-US" sz="2000" dirty="0" smtClean="0"/>
              <a:t>単語自体</a:t>
            </a:r>
            <a:endParaRPr lang="en-US" altLang="ja-JP" sz="2000" dirty="0" smtClean="0"/>
          </a:p>
          <a:p>
            <a:pPr marL="1314450" lvl="2" indent="-514350"/>
            <a:r>
              <a:rPr lang="ja-JP" altLang="en-US" sz="2000" dirty="0" smtClean="0"/>
              <a:t>転置索引</a:t>
            </a:r>
            <a:endParaRPr lang="en-US" altLang="ja-JP" sz="2000" dirty="0" smtClean="0"/>
          </a:p>
          <a:p>
            <a:pPr marL="800100" lvl="2" indent="0">
              <a:buNone/>
            </a:pPr>
            <a:r>
              <a:rPr lang="en-US" altLang="ja-JP" sz="2000" dirty="0" smtClean="0"/>
              <a:t>		</a:t>
            </a:r>
            <a:r>
              <a:rPr lang="ja-JP" altLang="en-US" sz="2000" dirty="0" smtClean="0"/>
              <a:t>同じ行なら追加しないの判定</a:t>
            </a:r>
            <a:endParaRPr lang="en-US" altLang="ja-JP" sz="2000" dirty="0" smtClean="0"/>
          </a:p>
          <a:p>
            <a:pPr marL="800100" lvl="2" indent="0">
              <a:buNone/>
            </a:pPr>
            <a:r>
              <a:rPr lang="en-US" altLang="ja-JP" sz="2000" dirty="0" smtClean="0"/>
              <a:t>		</a:t>
            </a:r>
            <a:r>
              <a:rPr lang="ja-JP" altLang="en-US" sz="2000" dirty="0" smtClean="0"/>
              <a:t>出現回数にも使える</a:t>
            </a:r>
            <a:endParaRPr lang="en-US" altLang="ja-JP" sz="2000" dirty="0" smtClean="0"/>
          </a:p>
          <a:p>
            <a:pPr marL="1314450" lvl="2" indent="-514350"/>
            <a:r>
              <a:rPr lang="ja-JP" altLang="en-US" sz="2000" dirty="0" smtClean="0"/>
              <a:t>この単語に続く</a:t>
            </a:r>
            <a:r>
              <a:rPr lang="en-US" altLang="ja-JP" sz="2000" dirty="0" smtClean="0"/>
              <a:t>2</a:t>
            </a:r>
            <a:r>
              <a:rPr lang="ja-JP" altLang="en-US" sz="2000" dirty="0" smtClean="0"/>
              <a:t>つ目の単語の一覧</a:t>
            </a:r>
            <a:r>
              <a:rPr lang="en-US" altLang="ja-JP" sz="2000" dirty="0" smtClean="0">
                <a:solidFill>
                  <a:srgbClr val="3366FF"/>
                </a:solidFill>
              </a:rPr>
              <a:t>(3. </a:t>
            </a:r>
            <a:r>
              <a:rPr lang="ja-JP" altLang="en-US" sz="2000" dirty="0" smtClean="0">
                <a:solidFill>
                  <a:srgbClr val="3366FF"/>
                </a:solidFill>
              </a:rPr>
              <a:t>へ</a:t>
            </a:r>
            <a:r>
              <a:rPr lang="en-US" altLang="ja-JP" sz="2000" dirty="0" smtClean="0">
                <a:solidFill>
                  <a:srgbClr val="3366FF"/>
                </a:solidFill>
              </a:rPr>
              <a:t>)</a:t>
            </a:r>
            <a:endParaRPr lang="en-US" altLang="ja-JP" sz="2000" dirty="0" smtClean="0"/>
          </a:p>
          <a:p>
            <a:pPr marL="1314450" lvl="2" indent="-514350"/>
            <a:r>
              <a:rPr lang="ja-JP" altLang="en-US" sz="2000" dirty="0" smtClean="0"/>
              <a:t>データ構造を実現するのに必要なもの</a:t>
            </a:r>
            <a:endParaRPr lang="en-US" altLang="ja-JP" sz="2000" dirty="0" smtClean="0"/>
          </a:p>
          <a:p>
            <a:pPr marL="800100" lvl="2" indent="0">
              <a:buNone/>
            </a:pPr>
            <a:r>
              <a:rPr lang="en-US" altLang="ja-JP" sz="2000" dirty="0"/>
              <a:t>	</a:t>
            </a:r>
            <a:r>
              <a:rPr lang="en-US" altLang="ja-JP" sz="2000" dirty="0" smtClean="0"/>
              <a:t>	</a:t>
            </a:r>
            <a:r>
              <a:rPr lang="ja-JP" altLang="en-US" sz="2000" dirty="0" smtClean="0"/>
              <a:t>単方向リストなら次の構造体へのポインタ</a:t>
            </a:r>
            <a:endParaRPr lang="en-US" altLang="ja-JP" sz="2000" dirty="0" smtClean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57200" y="5663746"/>
            <a:ext cx="8603855" cy="984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 smtClean="0">
                <a:solidFill>
                  <a:srgbClr val="FF0000"/>
                </a:solidFill>
              </a:rPr>
              <a:t>計算とか後々のことを考えて変数やデータ構造を考える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(</a:t>
            </a:r>
            <a:r>
              <a:rPr lang="ja-JP" altLang="en-US" sz="2400" dirty="0" smtClean="0"/>
              <a:t>僕は出現回数は</a:t>
            </a:r>
            <a:r>
              <a:rPr lang="en-US" altLang="ja-JP" sz="2400" dirty="0" err="1" smtClean="0"/>
              <a:t>int</a:t>
            </a:r>
            <a:r>
              <a:rPr lang="ja-JP" altLang="en-US" sz="2400" dirty="0" smtClean="0"/>
              <a:t>で持ってて，</a:t>
            </a:r>
            <a:r>
              <a:rPr lang="en-US" altLang="ja-JP" sz="2400" dirty="0" smtClean="0"/>
              <a:t>index</a:t>
            </a:r>
            <a:r>
              <a:rPr lang="ja-JP" altLang="en-US" sz="2400" dirty="0" smtClean="0"/>
              <a:t>でアクセスするため動的配列に</a:t>
            </a:r>
            <a:r>
              <a:rPr lang="en-US" altLang="ja-JP" sz="2400" dirty="0" smtClean="0"/>
              <a:t>)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2459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４つのデータ</a:t>
            </a:r>
            <a:r>
              <a:rPr lang="ja-JP" altLang="en-US" dirty="0" smtClean="0"/>
              <a:t>構造を考える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194567"/>
            <a:ext cx="8478007" cy="4755231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ja-JP" dirty="0" smtClean="0"/>
              <a:t>2</a:t>
            </a:r>
            <a:r>
              <a:rPr lang="ja-JP" altLang="en-US" dirty="0" smtClean="0"/>
              <a:t>つ目</a:t>
            </a:r>
            <a:r>
              <a:rPr lang="ja-JP" altLang="en-US" dirty="0"/>
              <a:t>の単語のデータ</a:t>
            </a:r>
            <a:r>
              <a:rPr lang="ja-JP" altLang="en-US" dirty="0" smtClean="0"/>
              <a:t>構造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2400" dirty="0" smtClean="0"/>
              <a:t>	</a:t>
            </a:r>
            <a:r>
              <a:rPr lang="ja-JP" altLang="en-US" sz="2400" dirty="0" smtClean="0"/>
              <a:t>基本的には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つ目の単語の構造体と同じ</a:t>
            </a:r>
            <a:endParaRPr lang="en-US" altLang="ja-JP" sz="2400" dirty="0" smtClean="0"/>
          </a:p>
          <a:p>
            <a:pPr marL="1314450" lvl="2" indent="-514350"/>
            <a:r>
              <a:rPr lang="ja-JP" altLang="en-US" sz="2000" dirty="0" smtClean="0"/>
              <a:t>単語自体</a:t>
            </a:r>
            <a:endParaRPr lang="en-US" altLang="ja-JP" sz="2000" dirty="0" smtClean="0"/>
          </a:p>
          <a:p>
            <a:pPr marL="1314450" lvl="2" indent="-514350"/>
            <a:r>
              <a:rPr lang="ja-JP" altLang="en-US" sz="2000" dirty="0" smtClean="0"/>
              <a:t>転置索引</a:t>
            </a:r>
            <a:endParaRPr lang="en-US" altLang="ja-JP" sz="2000" dirty="0" smtClean="0"/>
          </a:p>
          <a:p>
            <a:pPr marL="1314450" lvl="2" indent="-514350"/>
            <a:r>
              <a:rPr lang="ja-JP" altLang="en-US" sz="2000" dirty="0" smtClean="0"/>
              <a:t>データ</a:t>
            </a:r>
            <a:r>
              <a:rPr lang="ja-JP" altLang="en-US" sz="2000" dirty="0"/>
              <a:t>構造を実現するのに必要な</a:t>
            </a:r>
            <a:r>
              <a:rPr lang="ja-JP" altLang="en-US" sz="2000" dirty="0" smtClean="0"/>
              <a:t>もの</a:t>
            </a:r>
            <a:endParaRPr lang="en-US" altLang="ja-JP" sz="2000" dirty="0" smtClean="0"/>
          </a:p>
          <a:p>
            <a:pPr marL="1314450" lvl="2" indent="-514350"/>
            <a:r>
              <a:rPr lang="ja-JP" altLang="en-US" sz="2000" dirty="0" smtClean="0"/>
              <a:t>その他</a:t>
            </a:r>
            <a:endParaRPr lang="en-US" altLang="ja-JP" sz="2000" dirty="0" smtClean="0"/>
          </a:p>
          <a:p>
            <a:pPr marL="800100" lvl="2" indent="0">
              <a:buNone/>
            </a:pPr>
            <a:r>
              <a:rPr lang="en-US" altLang="ja-JP" sz="2000" dirty="0" smtClean="0"/>
              <a:t>(</a:t>
            </a:r>
            <a:r>
              <a:rPr lang="ja-JP" altLang="en-US" sz="2000" dirty="0" smtClean="0"/>
              <a:t>僕は同じ単語が入ってる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つ目の単語の配列の</a:t>
            </a:r>
            <a:r>
              <a:rPr lang="en-US" altLang="ja-JP" sz="2000" dirty="0" smtClean="0"/>
              <a:t>index</a:t>
            </a:r>
            <a:r>
              <a:rPr lang="ja-JP" altLang="en-US" sz="2000" dirty="0" smtClean="0"/>
              <a:t>をもたせてる</a:t>
            </a:r>
            <a:r>
              <a:rPr lang="en-US" altLang="ja-JP" sz="2000" dirty="0" smtClean="0"/>
              <a:t>)</a:t>
            </a:r>
          </a:p>
          <a:p>
            <a:pPr marL="800100" lvl="2" indent="0">
              <a:buNone/>
            </a:pPr>
            <a:endParaRPr lang="en-US" altLang="ja-JP" sz="1600" dirty="0"/>
          </a:p>
          <a:p>
            <a:pPr marL="514350" indent="-514350">
              <a:buFont typeface="+mj-lt"/>
              <a:buAutoNum type="arabicPeriod" startAt="4"/>
            </a:pPr>
            <a:r>
              <a:rPr kumimoji="1" lang="ja-JP" altLang="en-US" dirty="0" smtClean="0"/>
              <a:t>結果のデータ構造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つの単語と</a:t>
            </a:r>
            <a:r>
              <a:rPr kumimoji="1" lang="en-US" altLang="ja-JP" sz="2400" dirty="0" smtClean="0"/>
              <a:t>overlap</a:t>
            </a:r>
            <a:r>
              <a:rPr kumimoji="1" lang="ja-JP" altLang="en-US" sz="2400" dirty="0" smtClean="0"/>
              <a:t>係数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 smtClean="0"/>
              <a:t>	</a:t>
            </a:r>
            <a:r>
              <a:rPr kumimoji="1" lang="ja-JP" altLang="en-US" sz="2400" dirty="0" smtClean="0"/>
              <a:t>リストでもいいけど</a:t>
            </a:r>
            <a:r>
              <a:rPr kumimoji="1" lang="en-US" altLang="ja-JP" sz="2400" dirty="0" err="1" smtClean="0"/>
              <a:t>qsort</a:t>
            </a:r>
            <a:r>
              <a:rPr lang="en-US" altLang="ja-JP" sz="2400" dirty="0" smtClean="0"/>
              <a:t>(</a:t>
            </a:r>
            <a:r>
              <a:rPr lang="en-US" altLang="ja-JP" sz="2400" dirty="0" smtClean="0">
                <a:solidFill>
                  <a:srgbClr val="3366FF"/>
                </a:solidFill>
              </a:rPr>
              <a:t>※</a:t>
            </a:r>
            <a:r>
              <a:rPr lang="en-US" altLang="ja-JP" sz="2400" dirty="0" smtClean="0"/>
              <a:t>)</a:t>
            </a:r>
            <a:r>
              <a:rPr kumimoji="1" lang="ja-JP" altLang="en-US" sz="2400" dirty="0" smtClean="0"/>
              <a:t>とかを使うんだったら配列が良い</a:t>
            </a:r>
            <a:endParaRPr kumimoji="1" lang="en-US" altLang="ja-JP" sz="24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370744" y="6293054"/>
            <a:ext cx="6122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3366FF"/>
                </a:solidFill>
              </a:rPr>
              <a:t>※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dirty="0" smtClean="0">
                <a:solidFill>
                  <a:srgbClr val="3366FF"/>
                </a:solidFill>
                <a:hlinkClick r:id="rId2"/>
              </a:rPr>
              <a:t>http</a:t>
            </a:r>
            <a:r>
              <a:rPr lang="en-US" altLang="ja-JP" dirty="0">
                <a:solidFill>
                  <a:srgbClr val="3366FF"/>
                </a:solidFill>
                <a:hlinkClick r:id="rId2"/>
              </a:rPr>
              <a:t>://</a:t>
            </a:r>
            <a:r>
              <a:rPr lang="en-US" altLang="ja-JP" dirty="0" err="1">
                <a:solidFill>
                  <a:srgbClr val="3366FF"/>
                </a:solidFill>
                <a:hlinkClick r:id="rId2"/>
              </a:rPr>
              <a:t>www.cc.kyoto-su.ac.jp</a:t>
            </a:r>
            <a:r>
              <a:rPr lang="en-US" altLang="ja-JP" dirty="0">
                <a:solidFill>
                  <a:srgbClr val="3366FF"/>
                </a:solidFill>
                <a:hlinkClick r:id="rId2"/>
              </a:rPr>
              <a:t>/~</a:t>
            </a:r>
            <a:r>
              <a:rPr lang="en-US" altLang="ja-JP" dirty="0" err="1">
                <a:solidFill>
                  <a:srgbClr val="3366FF"/>
                </a:solidFill>
                <a:hlinkClick r:id="rId2"/>
              </a:rPr>
              <a:t>yamada</a:t>
            </a:r>
            <a:r>
              <a:rPr lang="en-US" altLang="ja-JP" dirty="0">
                <a:solidFill>
                  <a:srgbClr val="3366FF"/>
                </a:solidFill>
                <a:hlinkClick r:id="rId2"/>
              </a:rPr>
              <a:t>/</a:t>
            </a:r>
            <a:r>
              <a:rPr lang="en-US" altLang="ja-JP" dirty="0" err="1">
                <a:solidFill>
                  <a:srgbClr val="3366FF"/>
                </a:solidFill>
                <a:hlinkClick r:id="rId2"/>
              </a:rPr>
              <a:t>ap</a:t>
            </a:r>
            <a:r>
              <a:rPr lang="en-US" altLang="ja-JP" dirty="0">
                <a:solidFill>
                  <a:srgbClr val="3366FF"/>
                </a:solidFill>
                <a:hlinkClick r:id="rId2"/>
              </a:rPr>
              <a:t>/</a:t>
            </a:r>
            <a:r>
              <a:rPr lang="en-US" altLang="ja-JP" dirty="0" err="1">
                <a:solidFill>
                  <a:srgbClr val="3366FF"/>
                </a:solidFill>
                <a:hlinkClick r:id="rId2"/>
              </a:rPr>
              <a:t>qsort.html</a:t>
            </a:r>
            <a:endParaRPr lang="ja-JP" alt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2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線形リストだとイメージはこんな感じ</a:t>
            </a:r>
            <a:endParaRPr kumimoji="1" lang="ja-JP" altLang="en-US" dirty="0"/>
          </a:p>
        </p:txBody>
      </p:sp>
      <p:grpSp>
        <p:nvGrpSpPr>
          <p:cNvPr id="36" name="図形グループ 35"/>
          <p:cNvGrpSpPr/>
          <p:nvPr/>
        </p:nvGrpSpPr>
        <p:grpSpPr>
          <a:xfrm>
            <a:off x="795956" y="1021518"/>
            <a:ext cx="7702050" cy="5023003"/>
            <a:chOff x="795956" y="1021518"/>
            <a:chExt cx="7702050" cy="5023003"/>
          </a:xfrm>
        </p:grpSpPr>
        <p:cxnSp>
          <p:nvCxnSpPr>
            <p:cNvPr id="34" name="直線矢印コネクタ 33"/>
            <p:cNvCxnSpPr/>
            <p:nvPr/>
          </p:nvCxnSpPr>
          <p:spPr>
            <a:xfrm>
              <a:off x="2334035" y="5162550"/>
              <a:ext cx="1" cy="5126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/>
            <p:nvPr/>
          </p:nvCxnSpPr>
          <p:spPr>
            <a:xfrm>
              <a:off x="5803312" y="2241282"/>
              <a:ext cx="6525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直方体 6"/>
            <p:cNvSpPr/>
            <p:nvPr/>
          </p:nvSpPr>
          <p:spPr>
            <a:xfrm>
              <a:off x="6255900" y="1716992"/>
              <a:ext cx="1060343" cy="1048579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word1</a:t>
              </a:r>
              <a:endParaRPr kumimoji="1" lang="ja-JP" altLang="en-US" dirty="0"/>
            </a:p>
          </p:txBody>
        </p:sp>
        <p:sp>
          <p:nvSpPr>
            <p:cNvPr id="8" name="直方体 7"/>
            <p:cNvSpPr/>
            <p:nvPr/>
          </p:nvSpPr>
          <p:spPr>
            <a:xfrm>
              <a:off x="795956" y="1716993"/>
              <a:ext cx="1060343" cy="1048579"/>
            </a:xfrm>
            <a:prstGeom prst="cub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head</a:t>
              </a:r>
            </a:p>
          </p:txBody>
        </p:sp>
        <p:cxnSp>
          <p:nvCxnSpPr>
            <p:cNvPr id="9" name="直線矢印コネクタ 8"/>
            <p:cNvCxnSpPr/>
            <p:nvPr/>
          </p:nvCxnSpPr>
          <p:spPr>
            <a:xfrm>
              <a:off x="1681517" y="2241282"/>
              <a:ext cx="6525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直方体 9"/>
            <p:cNvSpPr/>
            <p:nvPr/>
          </p:nvSpPr>
          <p:spPr>
            <a:xfrm>
              <a:off x="2183481" y="1716993"/>
              <a:ext cx="1060343" cy="1048579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word1</a:t>
              </a:r>
              <a:endParaRPr kumimoji="1" lang="en-US" altLang="ja-JP" dirty="0" smtClean="0"/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>
              <a:off x="3139877" y="2241282"/>
              <a:ext cx="6525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直方体 11"/>
            <p:cNvSpPr/>
            <p:nvPr/>
          </p:nvSpPr>
          <p:spPr>
            <a:xfrm>
              <a:off x="3500170" y="1716993"/>
              <a:ext cx="1060343" cy="1048579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word1</a:t>
              </a:r>
              <a:endParaRPr kumimoji="1" lang="ja-JP" altLang="en-US" dirty="0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4409035" y="2241282"/>
              <a:ext cx="6525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5200457" y="2056616"/>
              <a:ext cx="602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・・・</a:t>
              </a:r>
              <a:endParaRPr kumimoji="1" lang="ja-JP" altLang="en-US" dirty="0"/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 flipH="1">
              <a:off x="3825387" y="2649068"/>
              <a:ext cx="31606" cy="5126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7799802" y="2024350"/>
              <a:ext cx="698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NULL</a:t>
              </a:r>
              <a:endParaRPr kumimoji="1" lang="ja-JP" altLang="en-US" dirty="0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>
              <a:off x="7147283" y="2241282"/>
              <a:ext cx="6525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6564557" y="2649068"/>
              <a:ext cx="31606" cy="5126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直方体 21"/>
            <p:cNvSpPr/>
            <p:nvPr/>
          </p:nvSpPr>
          <p:spPr>
            <a:xfrm>
              <a:off x="1856299" y="4241186"/>
              <a:ext cx="1060343" cy="1048579"/>
            </a:xfrm>
            <a:prstGeom prst="cub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word2</a:t>
              </a:r>
              <a:endParaRPr kumimoji="1" lang="en-US" altLang="ja-JP" dirty="0" smtClean="0"/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>
              <a:off x="2334036" y="3888450"/>
              <a:ext cx="1" cy="5126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直方体 20"/>
            <p:cNvSpPr/>
            <p:nvPr/>
          </p:nvSpPr>
          <p:spPr>
            <a:xfrm>
              <a:off x="1856299" y="3009593"/>
              <a:ext cx="1060343" cy="1048579"/>
            </a:xfrm>
            <a:prstGeom prst="cub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word2</a:t>
              </a:r>
              <a:endParaRPr kumimoji="1" lang="en-US" altLang="ja-JP" dirty="0" smtClean="0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H="1">
              <a:off x="2334036" y="2649068"/>
              <a:ext cx="191387" cy="5126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3706279" y="3161707"/>
              <a:ext cx="301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:</a:t>
              </a:r>
              <a:endParaRPr kumimoji="1" lang="en-US" altLang="ja-JP" dirty="0" smtClean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56890" y="3135810"/>
              <a:ext cx="301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:</a:t>
              </a:r>
              <a:endParaRPr kumimoji="1" lang="en-US" altLang="ja-JP" dirty="0" smtClean="0"/>
            </a:p>
          </p:txBody>
        </p:sp>
        <p:sp>
          <p:nvSpPr>
            <p:cNvPr id="30" name="右中かっこ 29"/>
            <p:cNvSpPr/>
            <p:nvPr/>
          </p:nvSpPr>
          <p:spPr>
            <a:xfrm rot="16200000">
              <a:off x="4660877" y="-1104369"/>
              <a:ext cx="343964" cy="529875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323911" y="1021518"/>
              <a:ext cx="301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r>
                <a:rPr kumimoji="1" lang="ja-JP" altLang="en-US" dirty="0" smtClean="0"/>
                <a:t>つ目の単語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すべての単語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  <p:sp>
          <p:nvSpPr>
            <p:cNvPr id="32" name="左中かっこ 31"/>
            <p:cNvSpPr/>
            <p:nvPr/>
          </p:nvSpPr>
          <p:spPr>
            <a:xfrm>
              <a:off x="1424370" y="3135810"/>
              <a:ext cx="286018" cy="290871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924680" y="3298462"/>
              <a:ext cx="461665" cy="274605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dirty="0" smtClean="0"/>
                <a:t>2</a:t>
              </a:r>
              <a:r>
                <a:rPr kumimoji="1" lang="ja-JP" altLang="en-US" dirty="0" smtClean="0"/>
                <a:t>つ目の単語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ある物だけ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2223995" y="5675189"/>
              <a:ext cx="301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:</a:t>
              </a:r>
              <a:endParaRPr kumimoji="1" lang="en-US" altLang="ja-JP" dirty="0" smtClean="0"/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4134287" y="4749992"/>
            <a:ext cx="379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つ目と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つ目の単語の構造体の関係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79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やることを整理</a:t>
            </a:r>
            <a:r>
              <a:rPr lang="en-US" altLang="ja-JP" dirty="0" smtClean="0"/>
              <a:t>(</a:t>
            </a:r>
            <a:r>
              <a:rPr lang="ja-JP" altLang="en-US" dirty="0" smtClean="0"/>
              <a:t>再掲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4489" y="1423409"/>
            <a:ext cx="8229600" cy="327922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行毎にドキュメントを</a:t>
            </a:r>
            <a:r>
              <a:rPr lang="ja-JP" altLang="en-US" dirty="0" smtClean="0">
                <a:solidFill>
                  <a:srgbClr val="3366FF"/>
                </a:solidFill>
              </a:rPr>
              <a:t>保存</a:t>
            </a:r>
            <a:endParaRPr lang="en-US" altLang="ja-JP" dirty="0">
              <a:solidFill>
                <a:srgbClr val="3366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つ目の単語</a:t>
            </a:r>
            <a:r>
              <a:rPr lang="ja-JP" altLang="en-US" dirty="0" smtClean="0"/>
              <a:t>を</a:t>
            </a:r>
            <a:r>
              <a:rPr lang="ja-JP" altLang="en-US" dirty="0" smtClean="0">
                <a:solidFill>
                  <a:srgbClr val="3366FF"/>
                </a:solidFill>
              </a:rPr>
              <a:t>登録</a:t>
            </a:r>
            <a:endParaRPr lang="en-US" altLang="ja-JP" dirty="0" smtClean="0">
              <a:solidFill>
                <a:srgbClr val="3366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つ目の単語を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つ目の単語と関連付けて</a:t>
            </a:r>
            <a:r>
              <a:rPr kumimoji="1" lang="ja-JP" altLang="en-US" dirty="0" smtClean="0">
                <a:solidFill>
                  <a:srgbClr val="3366FF"/>
                </a:solidFill>
              </a:rPr>
              <a:t>登録</a:t>
            </a:r>
            <a:endParaRPr kumimoji="1" lang="en-US" altLang="ja-JP" dirty="0" smtClean="0">
              <a:solidFill>
                <a:srgbClr val="3366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1,2</a:t>
            </a:r>
            <a:r>
              <a:rPr lang="ja-JP" altLang="en-US" dirty="0" smtClean="0"/>
              <a:t>の単語のセット全てに対して</a:t>
            </a:r>
            <a:r>
              <a:rPr lang="en-US" altLang="ja-JP" dirty="0" smtClean="0"/>
              <a:t>overlap</a:t>
            </a:r>
            <a:r>
              <a:rPr lang="ja-JP" altLang="en-US" dirty="0" smtClean="0"/>
              <a:t>係数を計算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係数は単語のセットと一緒に配列などで</a:t>
            </a:r>
            <a:r>
              <a:rPr lang="ja-JP" altLang="en-US" dirty="0" smtClean="0">
                <a:solidFill>
                  <a:srgbClr val="3366FF"/>
                </a:solidFill>
              </a:rPr>
              <a:t>保存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計算した結果をソート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入力された値の数だけ上位から表示</a:t>
            </a:r>
            <a:endParaRPr lang="en-US" altLang="ja-JP" dirty="0" smtClean="0">
              <a:solidFill>
                <a:srgbClr val="3366FF"/>
              </a:solidFill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200" y="5137420"/>
            <a:ext cx="8229600" cy="77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ja-JP" dirty="0" smtClean="0">
              <a:solidFill>
                <a:srgbClr val="3366FF"/>
              </a:solidFill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94489" y="5045886"/>
            <a:ext cx="8229600" cy="1296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r>
              <a:rPr lang="ja-JP" altLang="en-US" dirty="0" smtClean="0">
                <a:solidFill>
                  <a:srgbClr val="FF0000"/>
                </a:solidFill>
              </a:rPr>
              <a:t>までは今までのものをいじるだけでも動くが，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データ構造を変更した方がいい場合も多いのでは</a:t>
            </a:r>
            <a:r>
              <a:rPr lang="en-US" altLang="ja-JP" dirty="0" smtClean="0">
                <a:solidFill>
                  <a:srgbClr val="FF0000"/>
                </a:solidFill>
              </a:rPr>
              <a:t>…</a:t>
            </a:r>
            <a:r>
              <a:rPr lang="ja-JP" altLang="en-US" dirty="0" smtClean="0">
                <a:solidFill>
                  <a:srgbClr val="FF0000"/>
                </a:solidFill>
              </a:rPr>
              <a:t>？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（それぞれ実装が違うので自分で考えよう</a:t>
            </a:r>
            <a:r>
              <a:rPr lang="en-US" altLang="ja-JP" dirty="0" smtClean="0">
                <a:solidFill>
                  <a:srgbClr val="FF0000"/>
                </a:solidFill>
              </a:rPr>
              <a:t>…</a:t>
            </a:r>
            <a:r>
              <a:rPr lang="ja-JP" altLang="en-US" dirty="0" smtClean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5474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853</Words>
  <Application>Microsoft Macintosh PowerPoint</Application>
  <PresentationFormat>画面に合わせる (4:3)</PresentationFormat>
  <Paragraphs>144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ホワイト</vt:lpstr>
      <vt:lpstr>プログラミング基礎演習 レポート課題2 〜ヒント〜</vt:lpstr>
      <vt:lpstr>はじめに</vt:lpstr>
      <vt:lpstr>やる気になった(?)ところでやることを整理</vt:lpstr>
      <vt:lpstr>前回の課題のプログラムを流用しよう</vt:lpstr>
      <vt:lpstr>データ構造とは</vt:lpstr>
      <vt:lpstr>４つのデータ構造を考える(1)</vt:lpstr>
      <vt:lpstr>４つのデータ構造を考える(2)</vt:lpstr>
      <vt:lpstr>線形リストだとイメージはこんな感じ</vt:lpstr>
      <vt:lpstr>やることを整理(再掲)</vt:lpstr>
      <vt:lpstr>2つ目の単語の登録方法の概要</vt:lpstr>
      <vt:lpstr>次はOverlap係数</vt:lpstr>
      <vt:lpstr>結果の保存</vt:lpstr>
      <vt:lpstr>動的配列？</vt:lpstr>
      <vt:lpstr>ソート</vt:lpstr>
      <vt:lpstr>まとめ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blair and company …</dc:title>
  <dc:creator>iwanari tatsuya</dc:creator>
  <cp:lastModifiedBy>iwanari tatsuya</cp:lastModifiedBy>
  <cp:revision>46</cp:revision>
  <dcterms:created xsi:type="dcterms:W3CDTF">2013-01-02T04:29:27Z</dcterms:created>
  <dcterms:modified xsi:type="dcterms:W3CDTF">2013-02-05T16:03:21Z</dcterms:modified>
</cp:coreProperties>
</file>