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3"/>
  </p:notesMasterIdLst>
  <p:sldIdLst>
    <p:sldId id="256" r:id="rId2"/>
    <p:sldId id="287" r:id="rId3"/>
    <p:sldId id="288" r:id="rId4"/>
    <p:sldId id="300" r:id="rId5"/>
    <p:sldId id="286" r:id="rId6"/>
    <p:sldId id="302" r:id="rId7"/>
    <p:sldId id="327" r:id="rId8"/>
    <p:sldId id="303" r:id="rId9"/>
    <p:sldId id="305" r:id="rId10"/>
    <p:sldId id="306" r:id="rId11"/>
    <p:sldId id="328" r:id="rId12"/>
    <p:sldId id="307" r:id="rId13"/>
    <p:sldId id="330" r:id="rId14"/>
    <p:sldId id="331" r:id="rId15"/>
    <p:sldId id="335" r:id="rId16"/>
    <p:sldId id="326" r:id="rId17"/>
    <p:sldId id="332" r:id="rId18"/>
    <p:sldId id="333" r:id="rId19"/>
    <p:sldId id="341" r:id="rId20"/>
    <p:sldId id="342" r:id="rId21"/>
    <p:sldId id="310" r:id="rId22"/>
    <p:sldId id="311" r:id="rId23"/>
    <p:sldId id="289" r:id="rId24"/>
    <p:sldId id="334" r:id="rId25"/>
    <p:sldId id="324" r:id="rId26"/>
    <p:sldId id="325" r:id="rId27"/>
    <p:sldId id="336" r:id="rId28"/>
    <p:sldId id="337" r:id="rId29"/>
    <p:sldId id="338" r:id="rId30"/>
    <p:sldId id="339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>
        <p:scale>
          <a:sx n="64" d="100"/>
          <a:sy n="64" d="100"/>
        </p:scale>
        <p:origin x="150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27:35.4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Group>
    <inkml:annotationXML>
      <emma:emma xmlns:emma="http://www.w3.org/2003/04/emma" version="1.0">
        <emma:interpretation id="{C1341B6C-2A4E-48FE-A3B6-CA9F570926FE}" emma:medium="tactile" emma:mode="ink">
          <msink:context xmlns:msink="http://schemas.microsoft.com/ink/2010/main" type="writingRegion" rotatedBoundingBox="7657,5345 11122,5345 11122,9871 7657,9871"/>
        </emma:interpretation>
      </emma:emma>
    </inkml:annotationXML>
    <inkml:traceGroup>
      <inkml:annotationXML>
        <emma:emma xmlns:emma="http://www.w3.org/2003/04/emma" version="1.0">
          <emma:interpretation id="{E189474B-3E56-48B5-9C51-6A48F7438154}" emma:medium="tactile" emma:mode="ink">
            <msink:context xmlns:msink="http://schemas.microsoft.com/ink/2010/main" type="paragraph" rotatedBoundingBox="7657,5345 11122,5345 11122,9871 7657,9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D4E09D-8266-44C5-BE1F-8C0B2C3C89D9}" emma:medium="tactile" emma:mode="ink">
              <msink:context xmlns:msink="http://schemas.microsoft.com/ink/2010/main" type="line" rotatedBoundingBox="7657,5345 11122,5345 11122,9871 7657,9871"/>
            </emma:interpretation>
          </emma:emma>
        </inkml:annotationXML>
        <inkml:traceGroup>
          <inkml:annotationXML>
            <emma:emma xmlns:emma="http://www.w3.org/2003/04/emma" version="1.0">
              <emma:interpretation id="{D10275A6-98A3-4F8F-B49C-FCE057586DC6}" emma:medium="tactile" emma:mode="ink">
                <msink:context xmlns:msink="http://schemas.microsoft.com/ink/2010/main" type="inkWord" rotatedBoundingBox="7657,9856 7672,9856 7672,9871 7657,98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344661BE-3790-47B0-A9AB-8F6A3869DC26}" emma:medium="tactile" emma:mode="ink">
                <msink:context xmlns:msink="http://schemas.microsoft.com/ink/2010/main" type="inkWord" rotatedBoundingBox="11107,5345 11122,5345 11122,5360 11107,5360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401.6364">3450-4511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31:33.41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C3A5CB-5DDB-4C9A-924C-7CDE80EAF79C}" emma:medium="tactile" emma:mode="ink">
          <msink:context xmlns:msink="http://schemas.microsoft.com/ink/2010/main" type="writingRegion" rotatedBoundingBox="10008,7202 10023,7202 10023,7255 10008,7255"/>
        </emma:interpretation>
      </emma:emma>
    </inkml:annotationXML>
    <inkml:traceGroup>
      <inkml:annotationXML>
        <emma:emma xmlns:emma="http://www.w3.org/2003/04/emma" version="1.0">
          <emma:interpretation id="{25DEDDE9-D887-439F-8DCE-A92EC5B362CD}" emma:medium="tactile" emma:mode="ink">
            <msink:context xmlns:msink="http://schemas.microsoft.com/ink/2010/main" type="paragraph" rotatedBoundingBox="10008,7202 10023,7202 10023,7255 10008,7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6AF1FE-C65D-46ED-8432-33075897E842}" emma:medium="tactile" emma:mode="ink">
              <msink:context xmlns:msink="http://schemas.microsoft.com/ink/2010/main" type="line" rotatedBoundingBox="10008,7202 10023,7202 10023,7255 10008,7255"/>
            </emma:interpretation>
          </emma:emma>
        </inkml:annotationXML>
        <inkml:traceGroup>
          <inkml:annotationXML>
            <emma:emma xmlns:emma="http://www.w3.org/2003/04/emma" version="1.0">
              <emma:interpretation id="{7C987F78-0D54-40D6-8F6C-DCA3E3CA2670}" emma:medium="tactile" emma:mode="ink">
                <msink:context xmlns:msink="http://schemas.microsoft.com/ink/2010/main" type="inkWord" rotatedBoundingBox="10008,7240 10023,7240 10023,7255 10008,72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DEB99757-9F23-4D83-A230-89F12ADA294D}" emma:medium="tactile" emma:mode="ink">
                <msink:context xmlns:msink="http://schemas.microsoft.com/ink/2010/main" type="inkWord" rotatedBoundingBox="10008,7202 10023,7202 10023,7217 10008,7217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464.1155">0-38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27:35.4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0 0 0</inkml:trace>
  <inkml:trace contextRef="#ctx0" brushRef="#br0" timeOffset="3401.6364">3450-4511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31:33.41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4464.1155">0-38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36E9-B3C8-4711-AD60-4B8F882C245C}" type="datetimeFigureOut">
              <a:rPr lang="th-TH" smtClean="0"/>
              <a:t>11/04/60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138E-C4B1-4D63-A018-369FAD2660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5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538-7563-47A1-8AA7-DEA5CFD50FA3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1838-79B0-47F4-B5FD-280706DD3878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ADE-8170-4475-9A61-951E921BCFFD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6A93-5207-4E17-B1C5-5F5DE3A4A525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6283-158F-4E4E-ADF4-E6129AE0676A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8523-E891-430A-80C7-D531DA77ED3D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4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FC07-7025-46B5-9A6B-2EE71C29CA6C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9D4-4BF0-41C4-BAE6-BBD29A882515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0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AAC-6ECE-49F7-ACEA-C905ADDE630E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0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35A-8967-43CD-B7A3-E70E3FAE3BAF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6270-1EA8-4648-A475-52E1CCCCD209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BD29-4C51-415B-AAC5-09E4CCE3BA12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A09-93CE-43B7-B487-95EEDB37929C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FD5-70B2-40E8-A9AB-98DFC9C70C93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EB99-A144-46D0-9ADB-2C6D2CDCD7C9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D83-E48C-4797-9B45-60ED62960652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A293-8CE9-4F5A-9FB0-A6C06717A2EE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E86D34-BAD0-458C-829A-CE4CBDE888F4}" type="datetime1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70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emf"/><Relationship Id="rId7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emf"/><Relationship Id="rId7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8.emf"/><Relationship Id="rId10" Type="http://schemas.openxmlformats.org/officeDocument/2006/relationships/image" Target="../media/image27.png"/><Relationship Id="rId4" Type="http://schemas.openxmlformats.org/officeDocument/2006/relationships/customXml" Target="../ink/ink4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1.png"/><Relationship Id="rId7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09" y="0"/>
            <a:ext cx="688908" cy="126807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8578" y="1434151"/>
            <a:ext cx="7123897" cy="3223574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Semi-Supervised K-means Clustering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th-TH" sz="2400" dirty="0" smtClean="0">
                <a:solidFill>
                  <a:schemeClr val="tx1"/>
                </a:solidFill>
              </a:rPr>
              <a:t>นำเสนอครั้งที่ 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Mr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Sovannarith </a:t>
            </a:r>
            <a:r>
              <a:rPr lang="en-US" sz="2400" dirty="0">
                <a:solidFill>
                  <a:schemeClr val="tx1"/>
                </a:solidFill>
              </a:rPr>
              <a:t>Phan </a:t>
            </a:r>
            <a:r>
              <a:rPr lang="en-US" sz="2400" dirty="0" smtClean="0">
                <a:solidFill>
                  <a:schemeClr val="tx1"/>
                </a:solidFill>
              </a:rPr>
              <a:t>5620310053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Adviser </a:t>
            </a:r>
            <a:r>
              <a:rPr lang="th-TH" sz="2400" dirty="0">
                <a:solidFill>
                  <a:schemeClr val="tx1"/>
                </a:solidFill>
              </a:rPr>
              <a:t>ผศ.ดร.ศิริเพ็ญ วิกัยสุข</a:t>
            </a:r>
            <a:r>
              <a:rPr lang="th-TH" sz="2400" dirty="0" smtClean="0">
                <a:solidFill>
                  <a:schemeClr val="tx1"/>
                </a:solidFill>
              </a:rPr>
              <a:t>สกุล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th-TH" sz="2400" dirty="0" smtClean="0">
                <a:solidFill>
                  <a:schemeClr val="tx1"/>
                </a:solidFill>
              </a:rPr>
              <a:t>                อาจารย์ </a:t>
            </a:r>
            <a:r>
              <a:rPr lang="th-TH" sz="2400" dirty="0">
                <a:solidFill>
                  <a:schemeClr val="tx1"/>
                </a:solidFill>
              </a:rPr>
              <a:t>สุจรรยา บุญประดิษฐ์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Department of Mathematics and Computer science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Faculty of Science and Technology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Prince of </a:t>
            </a:r>
            <a:r>
              <a:rPr lang="en-US" sz="1800" dirty="0" err="1">
                <a:solidFill>
                  <a:schemeClr val="tx1"/>
                </a:solidFill>
              </a:rPr>
              <a:t>Songkla</a:t>
            </a:r>
            <a:r>
              <a:rPr lang="en-US" sz="1800" dirty="0">
                <a:solidFill>
                  <a:schemeClr val="tx1"/>
                </a:solidFill>
              </a:rPr>
              <a:t> University </a:t>
            </a:r>
            <a:r>
              <a:rPr lang="en-US" sz="1800" dirty="0" err="1">
                <a:solidFill>
                  <a:schemeClr val="tx1"/>
                </a:solidFill>
              </a:rPr>
              <a:t>Pattani</a:t>
            </a:r>
            <a:r>
              <a:rPr lang="en-US" sz="1800" dirty="0">
                <a:solidFill>
                  <a:schemeClr val="tx1"/>
                </a:solidFill>
              </a:rPr>
              <a:t> campus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412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เป็นขั้นตอนวิธีที่ใช้ข้อมูลที่กำกับกลุ่มเป็นจุดศูนย์กลางเริ่มต้นในการทำงาน และ หน่วยตัวอย่างที่อยู่ในชุดข้อมูลที่กำกับกลุ่มถู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กกำหนดกลุ่มคงเดิมตลอดการทำงาน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9" y="1182098"/>
            <a:ext cx="5733770" cy="4896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71" y="1182098"/>
            <a:ext cx="5744883" cy="488696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67115" y="2401164"/>
            <a:ext cx="3911357" cy="2307314"/>
            <a:chOff x="2967115" y="2401164"/>
            <a:chExt cx="3911357" cy="2307314"/>
          </a:xfrm>
        </p:grpSpPr>
        <p:sp>
          <p:nvSpPr>
            <p:cNvPr id="9" name="Oval 8"/>
            <p:cNvSpPr/>
            <p:nvPr/>
          </p:nvSpPr>
          <p:spPr>
            <a:xfrm>
              <a:off x="2988860" y="2770496"/>
              <a:ext cx="3889612" cy="193798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967115" y="2401164"/>
                  <a:ext cx="614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th-TH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15" y="2401164"/>
                  <a:ext cx="6141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/>
          <p:cNvSpPr/>
          <p:nvPr/>
        </p:nvSpPr>
        <p:spPr>
          <a:xfrm>
            <a:off x="3285603" y="3315564"/>
            <a:ext cx="1023582" cy="1037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4479575" y="3043452"/>
            <a:ext cx="1088711" cy="1309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5602706" y="3002931"/>
            <a:ext cx="1023582" cy="1037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41142" y="2955162"/>
                <a:ext cx="614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42" y="2955162"/>
                <a:ext cx="61414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95149" y="2770496"/>
                <a:ext cx="614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49" y="2770496"/>
                <a:ext cx="61414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16108" y="2723573"/>
                <a:ext cx="614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08" y="2723573"/>
                <a:ext cx="61414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</a:t>
            </a:r>
            <a:endParaRPr lang="en-US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66442" y="1337481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กำหนดชุดข้อมูล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;</m:t>
                    </m:r>
                  </m:oMath>
                </a14:m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เป็นจำนวนตัวแปร </a:t>
                </a:r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𝑛</m:t>
                    </m:r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เป็นจำนวนข้อมูลทั้งหมด </a:t>
                </a:r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th-TH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มี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ส่วนคือ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h-TH" sz="20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ที่มีจำนวนข้อมูลเป็น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กับ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 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</a:p>
              <a:p>
                <a:endParaRPr lang="en-US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 :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ชุดข้อมูล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,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กลุ่ม</a:t>
                </a:r>
                <a:endParaRPr lang="en-US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Output :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แบ่งชุด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2" y="1337481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947" t="-16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5063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rallelogram 6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7" name="Parallelogram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2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2974757" y="1613925"/>
            <a:ext cx="58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4156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319" y="248590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7543093" y="334720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639969" y="364496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ถ้าหน่วยตัวอย่วงไม่เปลียนกลุ่ม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7536163" y="5178111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77739" y="5475879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6057" y="389583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3259" y="524013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5953617" y="426165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28260" y="3986209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ค่าจุดศูนย์กลางของแต่ละกลุ่มใหม่โดยหา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19597" y="1646935"/>
            <a:ext cx="0" cy="23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blipFill>
                <a:blip r:embed="rId3"/>
                <a:stretch>
                  <a:fillRect t="-130851" r="-290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221001" y="2487638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1" y="2487638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29787" r="-4651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18" grpId="0" animBg="1"/>
      <p:bldP spid="20" grpId="0"/>
      <p:bldP spid="21" grpId="0"/>
      <p:bldP spid="23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988711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61109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47804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7540825" y="3970319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531349" y="388987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ถ้าหน่วยตัวอย่วงไม่เปลียนกลุ่ม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>
            <a:stCxn id="16" idx="1"/>
            <a:endCxn id="18" idx="6"/>
          </p:cNvCxnSpPr>
          <p:nvPr/>
        </p:nvCxnSpPr>
        <p:spPr>
          <a:xfrm flipH="1" flipV="1">
            <a:off x="880570" y="4507565"/>
            <a:ext cx="65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9696" y="4225802"/>
            <a:ext cx="640874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50975" y="273520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943" y="4017968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28273" y="3092076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582" y="2850200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กลุ่มใหม่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633038" y="2475390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ถ้าหน่วยตัวอย่างที่อยู่ในชุดข้อมูลที่กำกับกลุ่ม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7120" y="423953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กำหนดกลุ่มหน่วยตัวอย่างคงเดิม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3975" y="385139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951" y="2850200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69926" y="3403092"/>
            <a:ext cx="0" cy="111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69030" y="4507566"/>
            <a:ext cx="2430274" cy="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0"/>
          </p:cNvCxnSpPr>
          <p:nvPr/>
        </p:nvCxnSpPr>
        <p:spPr>
          <a:xfrm flipV="1">
            <a:off x="2732240" y="3390059"/>
            <a:ext cx="500" cy="49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12456" y="3620389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32239" y="2349796"/>
            <a:ext cx="0" cy="48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24263" y="2349796"/>
            <a:ext cx="326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>
            <a:off x="5666623" y="202882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blipFill>
                <a:blip r:embed="rId2"/>
                <a:stretch>
                  <a:fillRect t="-129787" r="-28775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amond 32"/>
              <p:cNvSpPr/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th-TH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∈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3" name="Diamond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=1,2,…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30851" r="-46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arallelogram 35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6" name="Parallelogram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7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8" grpId="0" animBg="1"/>
      <p:bldP spid="20" grpId="0"/>
      <p:bldP spid="21" grpId="0"/>
      <p:bldP spid="23" grpId="0" animBg="1"/>
      <p:bldP spid="24" grpId="0" animBg="1"/>
      <p:bldP spid="26" grpId="0" animBg="1"/>
      <p:bldP spid="27" grpId="0"/>
      <p:bldP spid="28" grpId="0" animBg="1"/>
      <p:bldP spid="45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66442" y="1173708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กำหนด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)</m:t>
                    </m:r>
                  </m:oMath>
                </a14:m>
                <a:endParaRPr lang="th-TH" sz="18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Euclidean distance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)</m:t>
                        </m:r>
                      </m:e>
                    </m:rad>
                  </m:oMath>
                </a14:m>
                <a:endPara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err="1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Mahalanobis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 err="1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disatance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𝑑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)</m:t>
                        </m:r>
                      </m:e>
                    </m:rad>
                  </m:oMath>
                </a14:m>
                <a:endParaRPr lang="en-US" sz="18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18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inverse covariance matrix</a:t>
                </a:r>
              </a:p>
              <a:p>
                <a:endParaRPr lang="th-TH" sz="18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2" y="1173708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947" t="-16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ทำไมปรับใช้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ในการวัดระยะห่างระหว่างจุดศูนย์กลางของข้อมูลไปยังอีกหนึ่งจุด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คำนวณแค่ระยะห่างระหว่างสองจุด	เท่านัน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คิดรูปร่างข้อมูลไปด้วย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25104" y="4118498"/>
            <a:ext cx="2074460" cy="1965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2925161" y="3183712"/>
            <a:ext cx="766930" cy="702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62334" y="3538103"/>
              <a:ext cx="1242360" cy="162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4174" y="3499943"/>
                <a:ext cx="1318680" cy="1700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/>
          <p:cNvSpPr/>
          <p:nvPr/>
        </p:nvSpPr>
        <p:spPr>
          <a:xfrm>
            <a:off x="1197215" y="4892277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8694" y="3124147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62334" y="4234074"/>
            <a:ext cx="809800" cy="92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72134" y="3538038"/>
            <a:ext cx="432560" cy="69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2908694" y="4206612"/>
              <a:ext cx="360" cy="14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534" y="4168452"/>
                <a:ext cx="76680" cy="903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2769570" y="4018820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95791" y="3534841"/>
                <a:ext cx="32925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91" y="3534841"/>
                <a:ext cx="3292568" cy="563680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5791" y="4245079"/>
                <a:ext cx="336912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91" y="4245079"/>
                <a:ext cx="3369127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86683" y="5078122"/>
                <a:ext cx="127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83" y="5078122"/>
                <a:ext cx="127073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97680" y="1136851"/>
                <a:ext cx="7864183" cy="1517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ตัวอย่าง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: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กำหนด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80" y="1136851"/>
                <a:ext cx="7864183" cy="1517018"/>
              </a:xfrm>
              <a:prstGeom prst="rect">
                <a:avLst/>
              </a:prstGeom>
              <a:blipFill>
                <a:blip r:embed="rId9"/>
                <a:stretch>
                  <a:fillRect l="-1938" t="-52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8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2595" y="3901681"/>
            <a:ext cx="2074460" cy="1965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2882652" y="2966895"/>
            <a:ext cx="766930" cy="702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19825" y="3321286"/>
              <a:ext cx="1242360" cy="162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665" y="3283126"/>
                <a:ext cx="1318680" cy="1700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/>
          <p:cNvSpPr/>
          <p:nvPr/>
        </p:nvSpPr>
        <p:spPr>
          <a:xfrm>
            <a:off x="1154706" y="4675460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9625" y="2890714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19825" y="4017257"/>
            <a:ext cx="809800" cy="92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</p:cNvCxnSpPr>
          <p:nvPr/>
        </p:nvCxnSpPr>
        <p:spPr>
          <a:xfrm flipH="1">
            <a:off x="2829625" y="3321221"/>
            <a:ext cx="432560" cy="69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2866185" y="3989795"/>
              <a:ext cx="360" cy="14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025" y="3951635"/>
                <a:ext cx="76680" cy="903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2727061" y="3802003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95452" y="2850787"/>
                <a:ext cx="349877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2850787"/>
                <a:ext cx="3498778" cy="818366"/>
              </a:xfrm>
              <a:prstGeom prst="rect">
                <a:avLst/>
              </a:prstGeom>
              <a:blipFill>
                <a:blip r:embed="rId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95452" y="5370314"/>
                <a:ext cx="127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5370314"/>
                <a:ext cx="127073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452" y="3975622"/>
                <a:ext cx="349877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3975622"/>
                <a:ext cx="3498778" cy="818366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82595" y="1291544"/>
                <a:ext cx="417479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5" y="1291544"/>
                <a:ext cx="4174797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50415" y="2327193"/>
                <a:ext cx="540849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Mahalanobis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)</m:t>
                        </m:r>
                      </m:e>
                    </m:ra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415" y="2327193"/>
                <a:ext cx="5408490" cy="584775"/>
              </a:xfrm>
              <a:prstGeom prst="rect">
                <a:avLst/>
              </a:prstGeom>
              <a:blipFill>
                <a:blip r:embed="rId10"/>
                <a:stretch>
                  <a:fillRect l="-2818" t="-13542" b="-33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0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</a:t>
            </a:r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5063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rallelogram 6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7" name="Parallelogram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2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2974757" y="1613925"/>
            <a:ext cx="58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4156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319" y="248590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7543093" y="334720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639969" y="364496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ถ้าหน่วยตัวอย่วงไม่เปลียนกลุ่ม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7536163" y="5178111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77739" y="5475879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6057" y="389583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3259" y="524013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5953617" y="426165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28260" y="3986209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ค่าจุดศูนย์กลางของแต่ละกลุ่มใหม่โดยหา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19597" y="1646935"/>
            <a:ext cx="0" cy="23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blipFill>
                <a:blip r:embed="rId3"/>
                <a:stretch>
                  <a:fillRect t="-130851" r="-290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234649" y="250128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2501286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29787" r="-4651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blipFill>
                <a:blip r:embed="rId7"/>
                <a:stretch>
                  <a:fillRect t="-129787" r="-16524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2818905" y="3986209"/>
                <a:ext cx="313016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5" y="3986209"/>
                <a:ext cx="3130165" cy="552892"/>
              </a:xfrm>
              <a:prstGeom prst="rect">
                <a:avLst/>
              </a:prstGeom>
              <a:blipFill>
                <a:blip r:embed="rId9"/>
                <a:stretch>
                  <a:fillRect t="-130851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ศึกษาขั้นตอนวิธีการจัดกลุ่มข้อมูล ดังนี้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 K-means clustering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96923"/>
            <a:ext cx="7977307" cy="940558"/>
          </a:xfrm>
        </p:spPr>
        <p:txBody>
          <a:bodyPr/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988711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61109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47804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7540825" y="3970319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531349" y="388987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ถ้าหน่วยตัวอย่วงไม่เปลียนกลุ่ม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>
            <a:stCxn id="16" idx="1"/>
            <a:endCxn id="18" idx="6"/>
          </p:cNvCxnSpPr>
          <p:nvPr/>
        </p:nvCxnSpPr>
        <p:spPr>
          <a:xfrm flipH="1" flipV="1">
            <a:off x="880570" y="4507565"/>
            <a:ext cx="65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9696" y="4225802"/>
            <a:ext cx="640874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50975" y="273520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943" y="4017968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28273" y="3092076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582" y="2850200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กลุ่มใหม่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633038" y="2475390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ถ้าหน่วยตัวอย่างที่อยู่ในชุดข้อมูลที่กำกับกลุ่ม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7120" y="423953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กำหนดกลุ่มหน่วยตัวอย่างคงเดิม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3975" y="385139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951" y="2850200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69926" y="3403092"/>
            <a:ext cx="0" cy="111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69030" y="4507566"/>
            <a:ext cx="2430274" cy="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0"/>
          </p:cNvCxnSpPr>
          <p:nvPr/>
        </p:nvCxnSpPr>
        <p:spPr>
          <a:xfrm flipV="1">
            <a:off x="2732240" y="3390059"/>
            <a:ext cx="500" cy="49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12456" y="3620389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32239" y="2349796"/>
            <a:ext cx="0" cy="48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24263" y="2349796"/>
            <a:ext cx="326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>
            <a:off x="5666623" y="202882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blipFill>
                <a:blip r:embed="rId2"/>
                <a:stretch>
                  <a:fillRect t="-129787" r="-28775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amond 32"/>
              <p:cNvSpPr/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th-TH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∈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3" name="Diamond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30851" r="-46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arallelogram 35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6" name="Parallelogram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7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blipFill>
                <a:blip r:embed="rId8"/>
                <a:stretch>
                  <a:fillRect t="-129787" r="-16524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28711" y="2839567"/>
                <a:ext cx="313016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1" y="2839567"/>
                <a:ext cx="3130165" cy="552892"/>
              </a:xfrm>
              <a:prstGeom prst="rect">
                <a:avLst/>
              </a:prstGeom>
              <a:blipFill>
                <a:blip r:embed="rId10"/>
                <a:stretch>
                  <a:fillRect t="-130851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ประเด็นปัญหาในการทดลอง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ปัญหาในการ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ทดลองโครงงานนี้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จำนวนข้อมูลที่กำกับกลุ่ม มาก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น้อยมีผลต่อประสิทธิ์ภาพการจัดกลุ่มเป็นอย่างไร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ปรับเกณฑ์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วัด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ระยะห่างจาก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ไปเป็น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และจำนวนข้อมูล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ที่กำกับกลุ่ม มากน้อยมีผลต่อประสิทธิ์ภาพการจัดกลุ่มเป็นอย่างไร </a:t>
            </a: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การทดลองกับ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iris data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Iris data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 data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ที่มีจำนวนหน่วยตัวอย่างทั้งหมด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150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 มี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กลุ่ม โดยแต่ละกลุ่มมีหน่วยตัวอย่าง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  และ มีตัวแปรทั้งหมด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2912" y="2402006"/>
            <a:ext cx="1337481" cy="6005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Iris =100%</a:t>
            </a:r>
            <a:endParaRPr lang="th-TH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3084394" y="3002507"/>
            <a:ext cx="1397259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8949" y="3002507"/>
            <a:ext cx="1468771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251882" y="3657597"/>
                <a:ext cx="1544790" cy="80863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=50%</a:t>
                </a:r>
                <a:endParaRPr lang="th-TH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82" y="3657597"/>
                <a:ext cx="1544790" cy="80863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222890" y="3698543"/>
                <a:ext cx="1542197" cy="7676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=50%</a:t>
                </a:r>
                <a:endParaRPr lang="th-TH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90" y="3698543"/>
                <a:ext cx="1542197" cy="76768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035422" y="3336876"/>
            <a:ext cx="36393" cy="2880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7397087" y="3111688"/>
                <a:ext cx="1525020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=5%</a:t>
                </a:r>
                <a:endParaRPr lang="th-TH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7" y="3111688"/>
                <a:ext cx="1525020" cy="395785"/>
              </a:xfrm>
              <a:prstGeom prst="roundRect">
                <a:avLst/>
              </a:prstGeom>
              <a:blipFill>
                <a:blip r:embed="rId4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7397087" y="3673519"/>
                <a:ext cx="1509100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=10%</a:t>
                </a:r>
                <a:endParaRPr lang="th-TH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7" y="3673519"/>
                <a:ext cx="1509100" cy="395785"/>
              </a:xfrm>
              <a:prstGeom prst="roundRect">
                <a:avLst/>
              </a:prstGeom>
              <a:blipFill>
                <a:blip r:embed="rId5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7422801" y="4232528"/>
                <a:ext cx="1499306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=20%</a:t>
                </a:r>
                <a:endParaRPr lang="th-TH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01" y="4232528"/>
                <a:ext cx="1499306" cy="395785"/>
              </a:xfrm>
              <a:prstGeom prst="roundRect">
                <a:avLst/>
              </a:prstGeom>
              <a:blipFill>
                <a:blip r:embed="rId6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12" idx="3"/>
          </p:cNvCxnSpPr>
          <p:nvPr/>
        </p:nvCxnSpPr>
        <p:spPr>
          <a:xfrm flipV="1">
            <a:off x="6765087" y="4069304"/>
            <a:ext cx="277158" cy="1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42245" y="330275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71815" y="386458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035422" y="442359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76712" y="5039484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8779" y="5600215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7457269" y="4805777"/>
                <a:ext cx="1509100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=30%</a:t>
                </a:r>
                <a:endParaRPr lang="th-TH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9" y="4805777"/>
                <a:ext cx="1509100" cy="395785"/>
              </a:xfrm>
              <a:prstGeom prst="roundRect">
                <a:avLst/>
              </a:prstGeom>
              <a:blipFill>
                <a:blip r:embed="rId7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7457269" y="5417080"/>
                <a:ext cx="1509100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=40%</a:t>
                </a:r>
                <a:endParaRPr lang="th-TH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9" y="5417080"/>
                <a:ext cx="1509100" cy="395785"/>
              </a:xfrm>
              <a:prstGeom prst="roundRect">
                <a:avLst/>
              </a:prstGeom>
              <a:blipFill>
                <a:blip r:embed="rId8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7076712" y="619243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7444984" y="5994545"/>
                <a:ext cx="1509100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=50%</a:t>
                </a:r>
                <a:endParaRPr lang="th-TH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84" y="5994545"/>
                <a:ext cx="1509100" cy="395785"/>
              </a:xfrm>
              <a:prstGeom prst="roundRect">
                <a:avLst/>
              </a:prstGeom>
              <a:blipFill>
                <a:blip r:embed="rId9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274256" y="5316722"/>
            <a:ext cx="1856096" cy="6053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1809" y="5812865"/>
            <a:ext cx="184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2258" y="5039484"/>
            <a:ext cx="2729552" cy="11773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2722826" y="5239155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</a:t>
            </a:r>
            <a:r>
              <a:rPr lang="en-US" dirty="0" smtClean="0"/>
              <a:t>40%= 150*40/100</a:t>
            </a:r>
          </a:p>
          <a:p>
            <a:r>
              <a:rPr lang="en-US" dirty="0"/>
              <a:t>	</a:t>
            </a:r>
            <a:r>
              <a:rPr lang="en-US" dirty="0" smtClean="0"/>
              <a:t>	   = 60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4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38" grpId="0" animBg="1"/>
      <p:bldP spid="39" grpId="0" animBg="1"/>
      <p:bldP spid="42" grpId="0" animBg="1"/>
      <p:bldP spid="5" grpId="0" animBg="1"/>
      <p:bldP spid="15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รูปที่ </a:t>
            </a:r>
            <a:r>
              <a:rPr lang="en-US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1: </a:t>
            </a:r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(SKE)</a:t>
            </a:r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(CKE) </a:t>
            </a:r>
            <a:endParaRPr lang="en-US" sz="24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6" t="9900" r="6854" b="3627"/>
          <a:stretch/>
        </p:blipFill>
        <p:spPr>
          <a:xfrm>
            <a:off x="1856095" y="1063423"/>
            <a:ext cx="5622878" cy="4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แสดงค่าเฉลี่ยของจำนวนรอบ ค่าต่ำสุดและค่าสูงสุดของวิธี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distance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394449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5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4 (2,19)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(3,14)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7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3 (3,8)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394449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102469" r="-183" b="-65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5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4 (2,19)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(3,14)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542683" r="-183" b="-2012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7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3 (3,8)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8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รูปที่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: แสดงค่าเฉลี่ยของจำนวนรอบ ค่าต่ำสุดและค่าสูงสุดของวิธี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distance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(SKE)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distance (CKE)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1063423"/>
            <a:ext cx="5855744" cy="4767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1063423"/>
            <a:ext cx="5855744" cy="4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เมื่อใช้ข้อมูลที่กำกับกลุ่ม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CKE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มีค่าประมาณ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ถึง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75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ส่วนค่า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SKE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มีค่าประมาณ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ถึง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เมื่อกรณีใช้ข้อมูลที่กำกับกลุ่ม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มีค่าใกล้เคียงกันค่า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ของวิธีสองวิธีมีค่าประมาณ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82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ถึง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84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เมื่อดูค่าเฉลี่ยของจำนวนรอบของการทำงาน 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มีค่าเฉลี่ยจำนวนรอบของการทำงานน้อยกว่าวิธี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867202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1: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(SKM)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(CKM)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7" t="5123" r="149" b="3044"/>
          <a:stretch/>
        </p:blipFill>
        <p:spPr>
          <a:xfrm>
            <a:off x="1992573" y="914401"/>
            <a:ext cx="5475478" cy="48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5250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แสดงค่าเฉลี่ยของจำนวนรอบ ค่าต่ำสุดและค่าสูงสุดของวิธี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52441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52441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102469" r="-183" b="-65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542683" r="-183" b="-2012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ใช้เกณฑ์การวัดระยะห่างของข้อมูล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uclidean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มีค่าใกล้เคียงกันค่า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ทุกกรณีใช้ข้อมูลกำกับกลุ่ม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90" y="2306473"/>
            <a:ext cx="6885486" cy="1037229"/>
          </a:xfrm>
        </p:spPr>
        <p:txBody>
          <a:bodyPr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ขอบคุณทุกท่าน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u="sng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เพื่อศึกษาการทำงานของ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เพื่อทดสอบการทำงานของ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กับชุดข้อมูลที่จำลองตามพารามิเตอร์ที่แตกต่างกัน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สิ่งที่ดำเนินการไป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สิ่งที่ดำเนินการไปมี 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ทบทวนวรรณกรรม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พัฒนาโปรแกรมตามขั้นตอนวิธี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ทดลอบการทำงานขั้นตอนวิธี</a:t>
            </a:r>
          </a:p>
          <a:p>
            <a:pPr marL="514350" indent="-514350">
              <a:buFont typeface="+mj-lt"/>
              <a:buAutoNum type="arabicPeriod"/>
            </a:pP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4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ทบทวนวรรณกรรม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clustering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การจัดกลุ่มข้อมูลที่ใช้ข้อมูล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ที่กำกับ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กลุ่มจำนวนหนึ่ง เพื่อช่วยในการจัด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กลุ่มข้อมูล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ทบทวนวรรณกรรม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ตัวอย่างการทำงานของ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99" y="1676435"/>
            <a:ext cx="5719267" cy="4896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99" y="1676435"/>
            <a:ext cx="5733770" cy="48964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095166" y="3545404"/>
            <a:ext cx="67317" cy="38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ศึกษาขั้นตอน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วิธีการจัดกลุ่มข้อมูลแบบ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clustering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seeded K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emi-supervised constrained K-means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seeded 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means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เป็นขั้นตอนวิธีที่ใช้ข้อมูลที่กำกับกลุ่มเป็นจุดศูนย์กลางเริ่มต้นในการทำงาน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15082</TotalTime>
  <Words>1070</Words>
  <Application>Microsoft Office PowerPoint</Application>
  <PresentationFormat>On-screen Show (4:3)</PresentationFormat>
  <Paragraphs>333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Angsana New</vt:lpstr>
      <vt:lpstr>Arial</vt:lpstr>
      <vt:lpstr>Calibri</vt:lpstr>
      <vt:lpstr>Cambria Math</vt:lpstr>
      <vt:lpstr>Century Gothic</vt:lpstr>
      <vt:lpstr>Cordia New</vt:lpstr>
      <vt:lpstr>TH Sarabun New</vt:lpstr>
      <vt:lpstr>Wingdings</vt:lpstr>
      <vt:lpstr>Wingdings 3</vt:lpstr>
      <vt:lpstr>Ion</vt:lpstr>
      <vt:lpstr>Semi-Supervised K-means Clustering  นำเสนอครั้งที่ 2  Mr Sovannarith Phan 5620310053  Adviser ผศ.ดร.ศิริเพ็ญ วิกัยสุขสกุล                 อาจารย์ สุจรรยา บุญประดิษฐ์    Department of Mathematics and Computer science Faculty of Science and Technology Prince of Songkla University Pattani campus     </vt:lpstr>
      <vt:lpstr>ขอบเขตของโครงงาน</vt:lpstr>
      <vt:lpstr>ขอบเขตของโครงงาน</vt:lpstr>
      <vt:lpstr>วัตถุประสงค์โครงงาน</vt:lpstr>
      <vt:lpstr>สิ่งที่ดำเนินการไป</vt:lpstr>
      <vt:lpstr>ทบทวนวรรณกรรม</vt:lpstr>
      <vt:lpstr>ทบทวนวรรณกรรม</vt:lpstr>
      <vt:lpstr>Semi-supervised clustering</vt:lpstr>
      <vt:lpstr>Semi-supervised seeded K-means</vt:lpstr>
      <vt:lpstr>Semi-supervised Constrained K-means</vt:lpstr>
      <vt:lpstr>Semi-supervised  K-means</vt:lpstr>
      <vt:lpstr>ขั้นตอนวิธี</vt:lpstr>
      <vt:lpstr>ขั้นตอนวิธี seeded K-means </vt:lpstr>
      <vt:lpstr>ขั้นตอนวิธี constrained K-means </vt:lpstr>
      <vt:lpstr>Mahalanobis distance</vt:lpstr>
      <vt:lpstr>Mahalanobis distance</vt:lpstr>
      <vt:lpstr>Euclidean distance</vt:lpstr>
      <vt:lpstr>Mahalanobis distance</vt:lpstr>
      <vt:lpstr>ขั้นตอนวิธี seeded K-means Mahalanobis</vt:lpstr>
      <vt:lpstr>ขั้นตอนวิธี constrained K-means Mahalanobis </vt:lpstr>
      <vt:lpstr>ประเด็นปัญหาในการทดลอง</vt:lpstr>
      <vt:lpstr>การทดลองกับ iris data</vt:lpstr>
      <vt:lpstr>ผลจากการทดลองที่ 1</vt:lpstr>
      <vt:lpstr>ผลจากการทดลองที่ 1</vt:lpstr>
      <vt:lpstr>ผลจากการทดลองที่ 1</vt:lpstr>
      <vt:lpstr>สรุปผลการทดลองที่1</vt:lpstr>
      <vt:lpstr>สรุปผลการทดลองที่1</vt:lpstr>
      <vt:lpstr>ผลจากการทดลองที่ 1</vt:lpstr>
      <vt:lpstr>ผลจากการทดลองที่ 1</vt:lpstr>
      <vt:lpstr>สรุปผลการทดลองที่ 2</vt:lpstr>
      <vt:lpstr>ขอบคุณทุกท่าน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K-means Clustering For Cell Image  Recognition</dc:title>
  <dc:creator>rith narith</dc:creator>
  <cp:lastModifiedBy>rith narith</cp:lastModifiedBy>
  <cp:revision>237</cp:revision>
  <dcterms:created xsi:type="dcterms:W3CDTF">2016-11-28T12:09:13Z</dcterms:created>
  <dcterms:modified xsi:type="dcterms:W3CDTF">2017-04-12T03:29:58Z</dcterms:modified>
</cp:coreProperties>
</file>