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0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304" r:id="rId4"/>
    <p:sldId id="287" r:id="rId5"/>
    <p:sldId id="376" r:id="rId6"/>
    <p:sldId id="321" r:id="rId7"/>
    <p:sldId id="305" r:id="rId8"/>
    <p:sldId id="322" r:id="rId9"/>
    <p:sldId id="307" r:id="rId10"/>
    <p:sldId id="308" r:id="rId11"/>
    <p:sldId id="309" r:id="rId12"/>
    <p:sldId id="310" r:id="rId13"/>
    <p:sldId id="311" r:id="rId14"/>
    <p:sldId id="314" r:id="rId15"/>
    <p:sldId id="315" r:id="rId16"/>
    <p:sldId id="313" r:id="rId17"/>
    <p:sldId id="316" r:id="rId18"/>
    <p:sldId id="326" r:id="rId19"/>
    <p:sldId id="327" r:id="rId20"/>
    <p:sldId id="328" r:id="rId21"/>
    <p:sldId id="318" r:id="rId22"/>
    <p:sldId id="323" r:id="rId23"/>
    <p:sldId id="338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17" r:id="rId33"/>
    <p:sldId id="359" r:id="rId34"/>
    <p:sldId id="369" r:id="rId35"/>
    <p:sldId id="370" r:id="rId36"/>
    <p:sldId id="371" r:id="rId37"/>
    <p:sldId id="320" r:id="rId38"/>
    <p:sldId id="361" r:id="rId39"/>
    <p:sldId id="329" r:id="rId40"/>
    <p:sldId id="362" r:id="rId41"/>
    <p:sldId id="330" r:id="rId42"/>
    <p:sldId id="363" r:id="rId43"/>
    <p:sldId id="331" r:id="rId44"/>
    <p:sldId id="364" r:id="rId45"/>
    <p:sldId id="332" r:id="rId46"/>
    <p:sldId id="365" r:id="rId47"/>
    <p:sldId id="333" r:id="rId48"/>
    <p:sldId id="366" r:id="rId49"/>
    <p:sldId id="334" r:id="rId50"/>
    <p:sldId id="367" r:id="rId51"/>
    <p:sldId id="335" r:id="rId52"/>
    <p:sldId id="368" r:id="rId53"/>
    <p:sldId id="336" r:id="rId54"/>
    <p:sldId id="375" r:id="rId55"/>
    <p:sldId id="373" r:id="rId56"/>
    <p:sldId id="337" r:id="rId57"/>
    <p:sldId id="374" r:id="rId58"/>
    <p:sldId id="360" r:id="rId59"/>
    <p:sldId id="281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511" autoAdjust="0"/>
  </p:normalViewPr>
  <p:slideViewPr>
    <p:cSldViewPr snapToGrid="0">
      <p:cViewPr varScale="1">
        <p:scale>
          <a:sx n="70" d="100"/>
          <a:sy n="70" d="100"/>
        </p:scale>
        <p:origin x="1326" y="5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17.wmf"/><Relationship Id="rId7" Type="http://schemas.openxmlformats.org/officeDocument/2006/relationships/image" Target="../media/image49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20.wmf"/><Relationship Id="rId5" Type="http://schemas.openxmlformats.org/officeDocument/2006/relationships/image" Target="../media/image42.wmf"/><Relationship Id="rId4" Type="http://schemas.openxmlformats.org/officeDocument/2006/relationships/image" Target="../media/image53.wmf"/><Relationship Id="rId9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20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8.wmf"/><Relationship Id="rId9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F9B2E-2B0F-4D82-912B-83DFCD7EAF74}" type="datetimeFigureOut">
              <a:rPr lang="th-TH" smtClean="0"/>
              <a:t>01/08/60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F7EF0-6315-4CCC-990E-8AD07434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24351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636E9-B3C8-4711-AD60-4B8F882C245C}" type="datetimeFigureOut">
              <a:rPr lang="th-TH" smtClean="0"/>
              <a:t>01/08/60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0138E-C4B1-4D63-A018-369FAD2660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536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0138E-C4B1-4D63-A018-369FAD2660FF}" type="slidenum">
              <a:rPr lang="th-TH" smtClean="0"/>
              <a:t>58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316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538-7563-47A1-8AA7-DEA5CFD50FA3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0ADE-8170-4475-9A61-951E921BCFFD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6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6A93-5207-4E17-B1C5-5F5DE3A4A525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27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6283-158F-4E4E-ADF4-E6129AE0676A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2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6D34-BAD0-458C-829A-CE4CBDE888F4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1505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6D34-BAD0-458C-829A-CE4CBDE888F4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455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9D4-4BF0-41C4-BAE6-BBD29A882515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3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AAC-6ECE-49F7-ACEA-C905ADDE630E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35A-8967-43CD-B7A3-E70E3FAE3BAF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6270-1EA8-4648-A475-52E1CCCCD209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BD29-4C51-415B-AAC5-09E4CCE3BA12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0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6A09-93CE-43B7-B487-95EEDB37929C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8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8FD5-70B2-40E8-A9AB-98DFC9C70C93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6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EB99-A144-46D0-9ADB-2C6D2CDCD7C9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8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D83-E48C-4797-9B45-60ED62960652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7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A293-8CE9-4F5A-9FB0-A6C06717A2EE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6D34-BAD0-458C-829A-CE4CBDE888F4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5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8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30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30.wmf"/><Relationship Id="rId28" Type="http://schemas.openxmlformats.org/officeDocument/2006/relationships/image" Target="../media/image32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wmf"/><Relationship Id="rId22" Type="http://schemas.openxmlformats.org/officeDocument/2006/relationships/oleObject" Target="../embeddings/oleObject29.bin"/><Relationship Id="rId27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0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9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7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78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8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8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728" y="487680"/>
            <a:ext cx="688908" cy="1268078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07137" y="1603358"/>
            <a:ext cx="7131023" cy="49346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หัวข้อ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K-means Clustering</a:t>
            </a:r>
            <a:r>
              <a:rPr lang="en-US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Mr. Sovannarith 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Phan </a:t>
            </a:r>
            <a:r>
              <a:rPr lang="en-US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5620310053</a:t>
            </a:r>
            <a:br>
              <a:rPr lang="en-US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Adviser </a:t>
            </a:r>
            <a:r>
              <a:rPr lang="th-TH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ผศ.ดร.ศิริเพ็ญ วิกัยสุข</a:t>
            </a:r>
            <a:r>
              <a:rPr lang="th-TH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สกุล</a:t>
            </a:r>
            <a: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อาจารย์ </a:t>
            </a:r>
            <a:r>
              <a:rPr lang="th-TH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สุจรรยา บุญประดิษฐ์</a:t>
            </a: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7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Department of Mathematics and Computer science</a:t>
            </a:r>
            <a:br>
              <a:rPr lang="en-US" sz="27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7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Faculty of Science and Technology</a:t>
            </a:r>
            <a:br>
              <a:rPr lang="en-US" sz="27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7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Prince of </a:t>
            </a:r>
            <a:r>
              <a:rPr lang="en-US" sz="27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Songkla</a:t>
            </a:r>
            <a:r>
              <a:rPr lang="en-US" sz="27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University </a:t>
            </a:r>
            <a:r>
              <a:rPr lang="en-US" sz="27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Pattani</a:t>
            </a:r>
            <a:r>
              <a:rPr lang="en-US" sz="27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campus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2412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0047" y="1691469"/>
            <a:ext cx="777923" cy="6858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th-TH" sz="1500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1077970" y="2034369"/>
            <a:ext cx="362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1349455" y="1696587"/>
            <a:ext cx="1553960" cy="685800"/>
          </a:xfrm>
          <a:prstGeom prst="parallelogram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th-TH" sz="1500" i="1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45591" y="2033410"/>
            <a:ext cx="415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65979" y="1696587"/>
            <a:ext cx="2545271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11250" y="2034369"/>
            <a:ext cx="644857" cy="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56107" y="1691469"/>
            <a:ext cx="1809585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6594018" y="1831808"/>
          <a:ext cx="1599481" cy="40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" name="Equation" r:id="rId3" imgW="1346040" imgH="304560" progId="Equation.DSMT4">
                  <p:embed/>
                </p:oleObj>
              </mc:Choice>
              <mc:Fallback>
                <p:oleObj name="Equation" r:id="rId3" imgW="1346040" imgH="30456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4018" y="1831808"/>
                        <a:ext cx="1599481" cy="403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6226345" y="3005000"/>
            <a:ext cx="2186740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7034949" y="2680013"/>
            <a:ext cx="644857" cy="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7027340" y="4010670"/>
            <a:ext cx="644857" cy="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58955" y="4335658"/>
            <a:ext cx="2186740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 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6310313" y="3130132"/>
          <a:ext cx="1988344" cy="43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" name="Equation" r:id="rId5" imgW="1917360" imgH="355320" progId="Equation.DSMT4">
                  <p:embed/>
                </p:oleObj>
              </mc:Choice>
              <mc:Fallback>
                <p:oleObj name="Equation" r:id="rId5" imgW="1917360" imgH="3553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0313" y="3130132"/>
                        <a:ext cx="1988344" cy="439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6714949" y="4364949"/>
          <a:ext cx="1730746" cy="65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" name="Equation" r:id="rId7" imgW="1371600" imgH="469800" progId="Equation.DSMT4">
                  <p:embed/>
                </p:oleObj>
              </mc:Choice>
              <mc:Fallback>
                <p:oleObj name="Equation" r:id="rId7" imgW="1371600" imgH="4698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14949" y="4364949"/>
                        <a:ext cx="1730746" cy="65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Diamond 22"/>
          <p:cNvSpPr/>
          <p:nvPr/>
        </p:nvSpPr>
        <p:spPr>
          <a:xfrm>
            <a:off x="639771" y="4112226"/>
            <a:ext cx="1834232" cy="1173079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218095" y="4698765"/>
            <a:ext cx="1054608" cy="6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48597" y="5454454"/>
            <a:ext cx="816578" cy="58541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h-TH" sz="1500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27" name="Straight Arrow Connector 26"/>
          <p:cNvCxnSpPr>
            <a:stCxn id="23" idx="2"/>
          </p:cNvCxnSpPr>
          <p:nvPr/>
        </p:nvCxnSpPr>
        <p:spPr>
          <a:xfrm flipH="1">
            <a:off x="1556886" y="5285304"/>
            <a:ext cx="1" cy="169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33144" y="5075062"/>
            <a:ext cx="534217" cy="320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474003" y="4702236"/>
            <a:ext cx="579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7086" y="3795167"/>
            <a:ext cx="868093" cy="220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53137" y="4351639"/>
            <a:ext cx="2186740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617865"/>
              </p:ext>
            </p:extLst>
          </p:nvPr>
        </p:nvGraphicFramePr>
        <p:xfrm>
          <a:off x="3338545" y="4342903"/>
          <a:ext cx="1596163" cy="657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" name="Equation" r:id="rId9" imgW="1054080" imgH="457200" progId="Equation.DSMT4">
                  <p:embed/>
                </p:oleObj>
              </mc:Choice>
              <mc:Fallback>
                <p:oleObj name="Equation" r:id="rId9" imgW="1054080" imgH="45720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8545" y="4342903"/>
                        <a:ext cx="1596163" cy="657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2363717" y="3212336"/>
            <a:ext cx="3729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093542" y="2033682"/>
            <a:ext cx="0" cy="116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872656"/>
              </p:ext>
            </p:extLst>
          </p:nvPr>
        </p:nvGraphicFramePr>
        <p:xfrm>
          <a:off x="3623241" y="1873250"/>
          <a:ext cx="182544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Equation" r:id="rId11" imgW="1130040" imgH="241200" progId="Equation.DSMT4">
                  <p:embed/>
                </p:oleObj>
              </mc:Choice>
              <mc:Fallback>
                <p:oleObj name="Equation" r:id="rId11" imgW="1130040" imgH="2412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23241" y="1873250"/>
                        <a:ext cx="182544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78185"/>
              </p:ext>
            </p:extLst>
          </p:nvPr>
        </p:nvGraphicFramePr>
        <p:xfrm>
          <a:off x="1062038" y="4465638"/>
          <a:ext cx="10318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" name="Equation" r:id="rId13" imgW="685800" imgH="253800" progId="Equation.DSMT4">
                  <p:embed/>
                </p:oleObj>
              </mc:Choice>
              <mc:Fallback>
                <p:oleObj name="Equation" r:id="rId13" imgW="685800" imgH="253800" progId="Equation.DSMT4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038" y="4465638"/>
                        <a:ext cx="1031875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/>
          <p:nvPr/>
        </p:nvSpPr>
        <p:spPr>
          <a:xfrm>
            <a:off x="857363" y="2887810"/>
            <a:ext cx="1495632" cy="6784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/>
          </p:nvPr>
        </p:nvGraphicFramePr>
        <p:xfrm>
          <a:off x="1171132" y="3022560"/>
          <a:ext cx="723684" cy="3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" name="Equation" r:id="rId15" imgW="444240" imgH="177480" progId="Equation.DSMT4">
                  <p:embed/>
                </p:oleObj>
              </mc:Choice>
              <mc:Fallback>
                <p:oleObj name="Equation" r:id="rId15" imgW="444240" imgH="177480" progId="Equation.DSMT4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71132" y="3022560"/>
                        <a:ext cx="723684" cy="32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1556886" y="3566294"/>
            <a:ext cx="0" cy="545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639771" y="309944"/>
            <a:ext cx="6885486" cy="940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K-means clustering</a:t>
            </a: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10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714681" y="5000294"/>
            <a:ext cx="5133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290" y="341456"/>
            <a:ext cx="6885486" cy="940558"/>
          </a:xfrm>
        </p:spPr>
        <p:txBody>
          <a:bodyPr>
            <a:normAutofit fontScale="90000"/>
          </a:bodyPr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Semi supervised K-means clustering</a:t>
            </a: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ขั้นตอนวิธีการจัดกลุ่มข้อมูลแบบ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clustering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 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seeded K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constrained K-means</a:t>
            </a:r>
          </a:p>
          <a:p>
            <a:endParaRPr lang="en-US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11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75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042" y="383843"/>
            <a:ext cx="6885486" cy="940558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seeded K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201004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Seeded K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means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เป็นขั้นตอนวิธีที่ใช้ข้อมูลที่กำกับกลุ่มเป็นจุดศูนย์กลางเริ่มต้นในการทำงาน 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29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290" y="383843"/>
            <a:ext cx="6885486" cy="940558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K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201004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เป็นขั้นตอนวิธีที่ใช้ข้อมูลที่กำกับกลุ่มเป็นจุดศูนย์กลางเริ่มต้นในการทำงาน และ หน่วยตัวอย่างที่อยู่ในชุดข้อมูลที่กำกับกลุ่มถู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กกำหนดกลุ่มคงเดิมตลอดการทำงาน</a:t>
            </a:r>
            <a:endParaRPr lang="en-US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13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39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575" y="395527"/>
            <a:ext cx="6885486" cy="940558"/>
          </a:xfrm>
        </p:spPr>
        <p:txBody>
          <a:bodyPr>
            <a:normAutofit fontScale="90000"/>
          </a:bodyPr>
          <a:lstStyle/>
          <a:p>
            <a:pPr lvl="0"/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K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means clustering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1" y="1201004"/>
            <a:ext cx="8117137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กำหนดชุด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</a:t>
            </a:r>
          </a:p>
          <a:p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จำนวนตัวแปร </a:t>
            </a:r>
            <a:endParaRPr lang="en-US" sz="3200" i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i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จำนวนข้อมูลทั้งหมด </a:t>
            </a:r>
            <a:endParaRPr lang="en-US" sz="3200" i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ส่วนคือ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กับ     ที่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มีจำนวนข้อมูล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   กับ</a:t>
            </a:r>
            <a:endParaRPr lang="en-US" sz="3200" i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Input :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ชุด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   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    กลุ่ม</a:t>
            </a:r>
            <a:endParaRPr lang="en-US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 :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แบ่งชุด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เป็น      </a:t>
            </a:r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149256"/>
              </p:ext>
            </p:extLst>
          </p:nvPr>
        </p:nvGraphicFramePr>
        <p:xfrm>
          <a:off x="2742198" y="1305397"/>
          <a:ext cx="407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" name="Equation" r:id="rId3" imgW="4076640" imgH="380880" progId="Equation.DSMT4">
                  <p:embed/>
                </p:oleObj>
              </mc:Choice>
              <mc:Fallback>
                <p:oleObj name="Equation" r:id="rId3" imgW="4076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2198" y="1305397"/>
                        <a:ext cx="4076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24769"/>
              </p:ext>
            </p:extLst>
          </p:nvPr>
        </p:nvGraphicFramePr>
        <p:xfrm>
          <a:off x="1222375" y="186372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9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2375" y="1863725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45007"/>
              </p:ext>
            </p:extLst>
          </p:nvPr>
        </p:nvGraphicFramePr>
        <p:xfrm>
          <a:off x="1154531" y="2819956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0" name="Equation" r:id="rId7" imgW="253800" imgH="228600" progId="Equation.DSMT4">
                  <p:embed/>
                </p:oleObj>
              </mc:Choice>
              <mc:Fallback>
                <p:oleObj name="Equation" r:id="rId7" imgW="25380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4531" y="2819956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575384"/>
              </p:ext>
            </p:extLst>
          </p:nvPr>
        </p:nvGraphicFramePr>
        <p:xfrm>
          <a:off x="2838450" y="2785198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1" name="Equation" r:id="rId9" imgW="291960" imgH="330120" progId="Equation.DSMT4">
                  <p:embed/>
                </p:oleObj>
              </mc:Choice>
              <mc:Fallback>
                <p:oleObj name="Equation" r:id="rId9" imgW="291960" imgH="33012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38450" y="2785198"/>
                        <a:ext cx="292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262494"/>
              </p:ext>
            </p:extLst>
          </p:nvPr>
        </p:nvGraphicFramePr>
        <p:xfrm>
          <a:off x="3606144" y="2782524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" name="Equation" r:id="rId11" imgW="330120" imgH="330120" progId="Equation.DSMT4">
                  <p:embed/>
                </p:oleObj>
              </mc:Choice>
              <mc:Fallback>
                <p:oleObj name="Equation" r:id="rId11" imgW="330120" imgH="33012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6144" y="2782524"/>
                        <a:ext cx="330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890720"/>
              </p:ext>
            </p:extLst>
          </p:nvPr>
        </p:nvGraphicFramePr>
        <p:xfrm>
          <a:off x="6212734" y="2798566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3" name="Equation" r:id="rId13" imgW="215640" imgH="330120" progId="Equation.DSMT4">
                  <p:embed/>
                </p:oleObj>
              </mc:Choice>
              <mc:Fallback>
                <p:oleObj name="Equation" r:id="rId13" imgW="215640" imgH="33012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12734" y="2798566"/>
                        <a:ext cx="215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758381"/>
              </p:ext>
            </p:extLst>
          </p:nvPr>
        </p:nvGraphicFramePr>
        <p:xfrm>
          <a:off x="6872144" y="2798566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4" name="Equation" r:id="rId15" imgW="241200" imgH="330120" progId="Equation.DSMT4">
                  <p:embed/>
                </p:oleObj>
              </mc:Choice>
              <mc:Fallback>
                <p:oleObj name="Equation" r:id="rId15" imgW="241200" imgH="33012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72144" y="2798566"/>
                        <a:ext cx="24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76932"/>
              </p:ext>
            </p:extLst>
          </p:nvPr>
        </p:nvGraphicFramePr>
        <p:xfrm>
          <a:off x="1209675" y="2389522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5" name="Equation" r:id="rId17" imgW="177480" imgH="190440" progId="Equation.DSMT4">
                  <p:embed/>
                </p:oleObj>
              </mc:Choice>
              <mc:Fallback>
                <p:oleObj name="Equation" r:id="rId17" imgW="177480" imgH="19044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09675" y="2389522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600034"/>
              </p:ext>
            </p:extLst>
          </p:nvPr>
        </p:nvGraphicFramePr>
        <p:xfrm>
          <a:off x="1136317" y="3244600"/>
          <a:ext cx="1193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6" name="Equation" r:id="rId19" imgW="1193760" imgH="685800" progId="Equation.DSMT4">
                  <p:embed/>
                </p:oleObj>
              </mc:Choice>
              <mc:Fallback>
                <p:oleObj name="Equation" r:id="rId19" imgW="1193760" imgH="6858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36317" y="3244600"/>
                        <a:ext cx="11938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092566"/>
              </p:ext>
            </p:extLst>
          </p:nvPr>
        </p:nvGraphicFramePr>
        <p:xfrm>
          <a:off x="2838450" y="4292728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7" name="Equation" r:id="rId21" imgW="253800" imgH="228600" progId="Equation.DSMT4">
                  <p:embed/>
                </p:oleObj>
              </mc:Choice>
              <mc:Fallback>
                <p:oleObj name="Equation" r:id="rId21" imgW="253800" imgH="2286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8450" y="4292728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805869"/>
              </p:ext>
            </p:extLst>
          </p:nvPr>
        </p:nvGraphicFramePr>
        <p:xfrm>
          <a:off x="4108450" y="4292600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8" name="Equation" r:id="rId22" imgW="241200" imgH="228600" progId="Equation.DSMT4">
                  <p:embed/>
                </p:oleObj>
              </mc:Choice>
              <mc:Fallback>
                <p:oleObj name="Equation" r:id="rId22" imgW="241200" imgH="2286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08450" y="4292600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367618"/>
              </p:ext>
            </p:extLst>
          </p:nvPr>
        </p:nvGraphicFramePr>
        <p:xfrm>
          <a:off x="2943058" y="4782012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" name="Equation" r:id="rId24" imgW="253800" imgH="228600" progId="Equation.DSMT4">
                  <p:embed/>
                </p:oleObj>
              </mc:Choice>
              <mc:Fallback>
                <p:oleObj name="Equation" r:id="rId24" imgW="253800" imgH="22860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3058" y="4782012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819631"/>
              </p:ext>
            </p:extLst>
          </p:nvPr>
        </p:nvGraphicFramePr>
        <p:xfrm>
          <a:off x="3882523" y="4781383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0" name="Equation" r:id="rId25" imgW="241200" imgH="228600" progId="Equation.DSMT4">
                  <p:embed/>
                </p:oleObj>
              </mc:Choice>
              <mc:Fallback>
                <p:oleObj name="Equation" r:id="rId25" imgW="241200" imgH="2286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82523" y="4781383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820306"/>
              </p:ext>
            </p:extLst>
          </p:nvPr>
        </p:nvGraphicFramePr>
        <p:xfrm>
          <a:off x="4245142" y="4556125"/>
          <a:ext cx="1257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1" name="Equation" r:id="rId27" imgW="1257120" imgH="685800" progId="Equation.DSMT4">
                  <p:embed/>
                </p:oleObj>
              </mc:Choice>
              <mc:Fallback>
                <p:oleObj name="Equation" r:id="rId27" imgW="1257120" imgH="68580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45142" y="4556125"/>
                        <a:ext cx="12573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14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17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895" y="283630"/>
            <a:ext cx="6885486" cy="940558"/>
          </a:xfrm>
        </p:spPr>
        <p:txBody>
          <a:bodyPr>
            <a:normAutofit fontScale="90000"/>
          </a:bodyPr>
          <a:lstStyle/>
          <a:p>
            <a:pPr lvl="0"/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K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means clustering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201004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endParaRPr lang="en-US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29" y="1152878"/>
            <a:ext cx="5257800" cy="52578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70196" y="2058178"/>
            <a:ext cx="3384884" cy="31442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872063"/>
              </p:ext>
            </p:extLst>
          </p:nvPr>
        </p:nvGraphicFramePr>
        <p:xfrm>
          <a:off x="2973705" y="255270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4" imgW="253800" imgH="228600" progId="Equation.DSMT4">
                  <p:embed/>
                </p:oleObj>
              </mc:Choice>
              <mc:Fallback>
                <p:oleObj name="Equation" r:id="rId4" imgW="253800" imgH="2286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3705" y="2552700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061166"/>
              </p:ext>
            </p:extLst>
          </p:nvPr>
        </p:nvGraphicFramePr>
        <p:xfrm>
          <a:off x="4092893" y="2332957"/>
          <a:ext cx="292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6" imgW="291960" imgH="355320" progId="Equation.DSMT4">
                  <p:embed/>
                </p:oleObj>
              </mc:Choice>
              <mc:Fallback>
                <p:oleObj name="Equation" r:id="rId6" imgW="291960" imgH="35532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2893" y="2332957"/>
                        <a:ext cx="292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4222901" y="2688557"/>
            <a:ext cx="146050" cy="199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15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7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52" y="281036"/>
            <a:ext cx="7515558" cy="940558"/>
          </a:xfrm>
        </p:spPr>
        <p:txBody>
          <a:bodyPr>
            <a:normAutofit fontScale="90000"/>
          </a:bodyPr>
          <a:lstStyle/>
          <a:p>
            <a:pPr lvl="0"/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K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means clustering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201004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endParaRPr lang="en-US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21" y="1201004"/>
            <a:ext cx="5257800" cy="5257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71884" y="2386115"/>
            <a:ext cx="3304673" cy="288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3052094" y="3621357"/>
            <a:ext cx="850232" cy="8341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3557420" y="4118661"/>
            <a:ext cx="850232" cy="8341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4381584" y="2558146"/>
            <a:ext cx="1331495" cy="114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429383"/>
              </p:ext>
            </p:extLst>
          </p:nvPr>
        </p:nvGraphicFramePr>
        <p:xfrm>
          <a:off x="2971884" y="2562577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4" imgW="291960" imgH="330120" progId="Equation.DSMT4">
                  <p:embed/>
                </p:oleObj>
              </mc:Choice>
              <mc:Fallback>
                <p:oleObj name="Equation" r:id="rId4" imgW="291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84" y="2562577"/>
                        <a:ext cx="292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550711"/>
              </p:ext>
            </p:extLst>
          </p:nvPr>
        </p:nvGraphicFramePr>
        <p:xfrm>
          <a:off x="3235910" y="3201672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6" imgW="330120" imgH="330120" progId="Equation.DSMT4">
                  <p:embed/>
                </p:oleObj>
              </mc:Choice>
              <mc:Fallback>
                <p:oleObj name="Equation" r:id="rId6" imgW="330120" imgH="33012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35910" y="3201672"/>
                        <a:ext cx="330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449008"/>
              </p:ext>
            </p:extLst>
          </p:nvPr>
        </p:nvGraphicFramePr>
        <p:xfrm>
          <a:off x="4488530" y="4418891"/>
          <a:ext cx="368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8" imgW="368280" imgH="330120" progId="Equation.DSMT4">
                  <p:embed/>
                </p:oleObj>
              </mc:Choice>
              <mc:Fallback>
                <p:oleObj name="Equation" r:id="rId8" imgW="368280" imgH="33012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88530" y="4418891"/>
                        <a:ext cx="368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453683"/>
              </p:ext>
            </p:extLst>
          </p:nvPr>
        </p:nvGraphicFramePr>
        <p:xfrm>
          <a:off x="5534610" y="3496947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10" imgW="355320" imgH="330120" progId="Equation.DSMT4">
                  <p:embed/>
                </p:oleObj>
              </mc:Choice>
              <mc:Fallback>
                <p:oleObj name="Equation" r:id="rId10" imgW="355320" imgH="33012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34610" y="3496947"/>
                        <a:ext cx="355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8488" y="6011565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16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95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0047" y="1691469"/>
            <a:ext cx="777923" cy="6858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th-TH" sz="1500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1077970" y="2034369"/>
            <a:ext cx="362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1349455" y="1696587"/>
            <a:ext cx="1553960" cy="685800"/>
          </a:xfrm>
          <a:prstGeom prst="parallelogram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th-TH" sz="1500" i="1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45591" y="2033410"/>
            <a:ext cx="415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65979" y="1696587"/>
            <a:ext cx="2545271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11250" y="2034369"/>
            <a:ext cx="644857" cy="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56107" y="1691469"/>
            <a:ext cx="1809585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6594018" y="1831808"/>
          <a:ext cx="1599481" cy="40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Equation" r:id="rId3" imgW="1346040" imgH="304560" progId="Equation.DSMT4">
                  <p:embed/>
                </p:oleObj>
              </mc:Choice>
              <mc:Fallback>
                <p:oleObj name="Equation" r:id="rId3" imgW="1346040" imgH="30456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4018" y="1831808"/>
                        <a:ext cx="1599481" cy="403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6226345" y="3005000"/>
            <a:ext cx="2186740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7034949" y="2680013"/>
            <a:ext cx="644857" cy="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7027340" y="4010670"/>
            <a:ext cx="644857" cy="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58955" y="4335658"/>
            <a:ext cx="2186740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 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6310313" y="3130132"/>
          <a:ext cx="1988344" cy="43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Equation" r:id="rId5" imgW="1917360" imgH="355320" progId="Equation.DSMT4">
                  <p:embed/>
                </p:oleObj>
              </mc:Choice>
              <mc:Fallback>
                <p:oleObj name="Equation" r:id="rId5" imgW="1917360" imgH="35532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0313" y="3130132"/>
                        <a:ext cx="1988344" cy="439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6714949" y="4364949"/>
          <a:ext cx="1730746" cy="65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Equation" r:id="rId7" imgW="1371600" imgH="469800" progId="Equation.DSMT4">
                  <p:embed/>
                </p:oleObj>
              </mc:Choice>
              <mc:Fallback>
                <p:oleObj name="Equation" r:id="rId7" imgW="1371600" imgH="4698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14949" y="4364949"/>
                        <a:ext cx="1730746" cy="65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Diamond 22"/>
          <p:cNvSpPr/>
          <p:nvPr/>
        </p:nvSpPr>
        <p:spPr>
          <a:xfrm>
            <a:off x="639771" y="4112226"/>
            <a:ext cx="1834232" cy="1173079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218095" y="4698765"/>
            <a:ext cx="1054608" cy="6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71132" y="5454454"/>
            <a:ext cx="723684" cy="58541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h-TH" sz="1500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27" name="Straight Arrow Connector 26"/>
          <p:cNvCxnSpPr>
            <a:stCxn id="23" idx="2"/>
          </p:cNvCxnSpPr>
          <p:nvPr/>
        </p:nvCxnSpPr>
        <p:spPr>
          <a:xfrm flipH="1">
            <a:off x="1556886" y="5285304"/>
            <a:ext cx="1" cy="169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47892" y="5124694"/>
            <a:ext cx="640858" cy="374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474003" y="4702236"/>
            <a:ext cx="579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7086" y="3795167"/>
            <a:ext cx="868093" cy="220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53137" y="4351639"/>
            <a:ext cx="2186740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3338545" y="4342903"/>
          <a:ext cx="1596163" cy="657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" name="Equation" r:id="rId9" imgW="1054080" imgH="457200" progId="Equation.DSMT4">
                  <p:embed/>
                </p:oleObj>
              </mc:Choice>
              <mc:Fallback>
                <p:oleObj name="Equation" r:id="rId9" imgW="1054080" imgH="45720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8545" y="4342903"/>
                        <a:ext cx="1596163" cy="657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2363717" y="3212336"/>
            <a:ext cx="3729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093542" y="2049724"/>
            <a:ext cx="0" cy="116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500785" y="1730071"/>
          <a:ext cx="2169319" cy="608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" name="Equation" r:id="rId11" imgW="2031840" imgH="457200" progId="Equation.DSMT4">
                  <p:embed/>
                </p:oleObj>
              </mc:Choice>
              <mc:Fallback>
                <p:oleObj name="Equation" r:id="rId11" imgW="2031840" imgH="4572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0785" y="1730071"/>
                        <a:ext cx="2169319" cy="608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1062081" y="4466184"/>
          <a:ext cx="1031967" cy="42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" name="Equation" r:id="rId13" imgW="685800" imgH="253800" progId="Equation.DSMT4">
                  <p:embed/>
                </p:oleObj>
              </mc:Choice>
              <mc:Fallback>
                <p:oleObj name="Equation" r:id="rId13" imgW="685800" imgH="253800" progId="Equation.DSMT4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081" y="4466184"/>
                        <a:ext cx="1031967" cy="425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/>
          <p:nvPr/>
        </p:nvSpPr>
        <p:spPr>
          <a:xfrm>
            <a:off x="857363" y="2887810"/>
            <a:ext cx="1495632" cy="6784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/>
          </p:nvPr>
        </p:nvGraphicFramePr>
        <p:xfrm>
          <a:off x="1171132" y="3022560"/>
          <a:ext cx="723684" cy="3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" name="Equation" r:id="rId15" imgW="444240" imgH="177480" progId="Equation.DSMT4">
                  <p:embed/>
                </p:oleObj>
              </mc:Choice>
              <mc:Fallback>
                <p:oleObj name="Equation" r:id="rId15" imgW="444240" imgH="177480" progId="Equation.DSMT4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71132" y="3022560"/>
                        <a:ext cx="723684" cy="32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1556886" y="3566294"/>
            <a:ext cx="0" cy="545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737086" y="171314"/>
            <a:ext cx="8071092" cy="940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Seeded K-means clustering Euclidean</a:t>
            </a: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17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27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0047" y="1691469"/>
            <a:ext cx="777923" cy="6858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th-TH" sz="1500" dirty="0">
              <a:latin typeface="Times New Roman" panose="02020603050405020304" pitchFamily="18" charset="0"/>
              <a:cs typeface="+mj-cs"/>
            </a:endParaRP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1077970" y="2034369"/>
            <a:ext cx="362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1349455" y="1696587"/>
            <a:ext cx="1553960" cy="685800"/>
          </a:xfrm>
          <a:prstGeom prst="parallelogram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 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th-TH" sz="1500" i="1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45591" y="2033410"/>
            <a:ext cx="415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65979" y="1696587"/>
            <a:ext cx="254527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11250" y="2034369"/>
            <a:ext cx="644857" cy="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14922" y="1784851"/>
            <a:ext cx="1809585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665758"/>
              </p:ext>
            </p:extLst>
          </p:nvPr>
        </p:nvGraphicFramePr>
        <p:xfrm>
          <a:off x="6880225" y="1951041"/>
          <a:ext cx="10255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0225" y="1951041"/>
                        <a:ext cx="1025525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6226345" y="3005000"/>
            <a:ext cx="2484518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7034949" y="2680013"/>
            <a:ext cx="644857" cy="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7027340" y="4010670"/>
            <a:ext cx="644857" cy="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58955" y="4335658"/>
            <a:ext cx="2619574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 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620235"/>
              </p:ext>
            </p:extLst>
          </p:nvPr>
        </p:nvGraphicFramePr>
        <p:xfrm>
          <a:off x="6360478" y="3154363"/>
          <a:ext cx="2225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0" name="Equation" r:id="rId5" imgW="2145960" imgH="317160" progId="Equation.DSMT4">
                  <p:embed/>
                </p:oleObj>
              </mc:Choice>
              <mc:Fallback>
                <p:oleObj name="Equation" r:id="rId5" imgW="2145960" imgH="31716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0478" y="3154363"/>
                        <a:ext cx="22256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646634"/>
              </p:ext>
            </p:extLst>
          </p:nvPr>
        </p:nvGraphicFramePr>
        <p:xfrm>
          <a:off x="6765709" y="4351639"/>
          <a:ext cx="2035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1" name="Equation" r:id="rId7" imgW="1612800" imgH="469800" progId="Equation.DSMT4">
                  <p:embed/>
                </p:oleObj>
              </mc:Choice>
              <mc:Fallback>
                <p:oleObj name="Equation" r:id="rId7" imgW="1612800" imgH="4698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65709" y="4351639"/>
                        <a:ext cx="203517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Diamond 22"/>
          <p:cNvSpPr/>
          <p:nvPr/>
        </p:nvSpPr>
        <p:spPr>
          <a:xfrm>
            <a:off x="639771" y="4112226"/>
            <a:ext cx="1834232" cy="1173079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218095" y="4698765"/>
            <a:ext cx="1054608" cy="6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71132" y="5454454"/>
            <a:ext cx="723684" cy="58541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h-TH" sz="1500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27" name="Straight Arrow Connector 26"/>
          <p:cNvCxnSpPr>
            <a:stCxn id="23" idx="2"/>
          </p:cNvCxnSpPr>
          <p:nvPr/>
        </p:nvCxnSpPr>
        <p:spPr>
          <a:xfrm flipH="1">
            <a:off x="1556886" y="5285304"/>
            <a:ext cx="1" cy="169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33143" y="5174171"/>
            <a:ext cx="806817" cy="46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474003" y="4702236"/>
            <a:ext cx="579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7086" y="3795167"/>
            <a:ext cx="868093" cy="220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53137" y="4351639"/>
            <a:ext cx="2186740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971966"/>
              </p:ext>
            </p:extLst>
          </p:nvPr>
        </p:nvGraphicFramePr>
        <p:xfrm>
          <a:off x="3194050" y="4343400"/>
          <a:ext cx="18843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2" name="Equation" r:id="rId9" imgW="1244520" imgH="457200" progId="Equation.DSMT4">
                  <p:embed/>
                </p:oleObj>
              </mc:Choice>
              <mc:Fallback>
                <p:oleObj name="Equation" r:id="rId9" imgW="1244520" imgH="45720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94050" y="4343400"/>
                        <a:ext cx="1884363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2363717" y="3212336"/>
            <a:ext cx="3729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093542" y="2049724"/>
            <a:ext cx="0" cy="116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577960"/>
              </p:ext>
            </p:extLst>
          </p:nvPr>
        </p:nvGraphicFramePr>
        <p:xfrm>
          <a:off x="3351213" y="1730375"/>
          <a:ext cx="24685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" name="Equation" r:id="rId11" imgW="2311200" imgH="457200" progId="Equation.DSMT4">
                  <p:embed/>
                </p:oleObj>
              </mc:Choice>
              <mc:Fallback>
                <p:oleObj name="Equation" r:id="rId11" imgW="2311200" imgH="4572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1213" y="1730375"/>
                        <a:ext cx="2468562" cy="60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1062081" y="4466184"/>
          <a:ext cx="1031967" cy="42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" name="Equation" r:id="rId13" imgW="685800" imgH="253800" progId="Equation.DSMT4">
                  <p:embed/>
                </p:oleObj>
              </mc:Choice>
              <mc:Fallback>
                <p:oleObj name="Equation" r:id="rId13" imgW="685800" imgH="253800" progId="Equation.DSMT4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081" y="4466184"/>
                        <a:ext cx="1031967" cy="425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/>
          <p:nvPr/>
        </p:nvSpPr>
        <p:spPr>
          <a:xfrm>
            <a:off x="857363" y="2887810"/>
            <a:ext cx="1495632" cy="6784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/>
          </p:nvPr>
        </p:nvGraphicFramePr>
        <p:xfrm>
          <a:off x="1171132" y="3022560"/>
          <a:ext cx="723684" cy="3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" name="Equation" r:id="rId15" imgW="444240" imgH="177480" progId="Equation.DSMT4">
                  <p:embed/>
                </p:oleObj>
              </mc:Choice>
              <mc:Fallback>
                <p:oleObj name="Equation" r:id="rId15" imgW="444240" imgH="177480" progId="Equation.DSMT4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71132" y="3022560"/>
                        <a:ext cx="723684" cy="32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1556886" y="3566294"/>
            <a:ext cx="0" cy="545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147484" y="309944"/>
            <a:ext cx="8563379" cy="940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Seeded K-means clustering </a:t>
            </a:r>
            <a:r>
              <a:rPr lang="en-US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18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Oval 2"/>
          <p:cNvSpPr/>
          <p:nvPr/>
        </p:nvSpPr>
        <p:spPr>
          <a:xfrm>
            <a:off x="4526280" y="1784851"/>
            <a:ext cx="408428" cy="501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00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0047" y="1691469"/>
            <a:ext cx="777923" cy="6858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th-TH" sz="1500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1077970" y="2034369"/>
            <a:ext cx="362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1349455" y="1696587"/>
            <a:ext cx="1553960" cy="685800"/>
          </a:xfrm>
          <a:prstGeom prst="parallelogram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 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th-TH" sz="1500" i="1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45591" y="2033410"/>
            <a:ext cx="415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65979" y="1696587"/>
            <a:ext cx="2545271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11250" y="2034369"/>
            <a:ext cx="644857" cy="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56107" y="1691469"/>
            <a:ext cx="1809585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6594018" y="1831808"/>
          <a:ext cx="1599481" cy="40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" name="Equation" r:id="rId3" imgW="1346040" imgH="304560" progId="Equation.DSMT4">
                  <p:embed/>
                </p:oleObj>
              </mc:Choice>
              <mc:Fallback>
                <p:oleObj name="Equation" r:id="rId3" imgW="1346040" imgH="30456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4018" y="1831808"/>
                        <a:ext cx="1599481" cy="403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5400000">
            <a:off x="7034949" y="2680013"/>
            <a:ext cx="644857" cy="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492074" y="3143666"/>
            <a:ext cx="2186740" cy="685800"/>
            <a:chOff x="8301793" y="2863667"/>
            <a:chExt cx="2915653" cy="914400"/>
          </a:xfrm>
          <a:solidFill>
            <a:srgbClr val="FFFF00"/>
          </a:solidFill>
        </p:grpSpPr>
        <p:sp>
          <p:nvSpPr>
            <p:cNvPr id="16" name="Rectangle 15"/>
            <p:cNvSpPr/>
            <p:nvPr/>
          </p:nvSpPr>
          <p:spPr>
            <a:xfrm>
              <a:off x="8301793" y="2863667"/>
              <a:ext cx="2915653" cy="9144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5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/>
            </p:nvPr>
          </p:nvGraphicFramePr>
          <p:xfrm>
            <a:off x="8413750" y="3030509"/>
            <a:ext cx="2651125" cy="586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2" name="Equation" r:id="rId5" imgW="1917360" imgH="355320" progId="Equation.DSMT4">
                    <p:embed/>
                  </p:oleObj>
                </mc:Choice>
                <mc:Fallback>
                  <p:oleObj name="Equation" r:id="rId5" imgW="1917360" imgH="355320" progId="Equation.DSMT4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413750" y="3030509"/>
                          <a:ext cx="2651125" cy="5864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6300388" y="5227897"/>
            <a:ext cx="2186740" cy="688623"/>
            <a:chOff x="8355421" y="4637877"/>
            <a:chExt cx="2915653" cy="918164"/>
          </a:xfrm>
        </p:grpSpPr>
        <p:sp>
          <p:nvSpPr>
            <p:cNvPr id="20" name="Rectangle 19"/>
            <p:cNvSpPr/>
            <p:nvPr/>
          </p:nvSpPr>
          <p:spPr>
            <a:xfrm>
              <a:off x="8355421" y="4637877"/>
              <a:ext cx="2915653" cy="9144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sz="15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คำนวณ  </a:t>
              </a:r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8963413" y="4676932"/>
            <a:ext cx="2307661" cy="879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3" name="Equation" r:id="rId7" imgW="1371600" imgH="469800" progId="Equation.DSMT4">
                    <p:embed/>
                  </p:oleObj>
                </mc:Choice>
                <mc:Fallback>
                  <p:oleObj name="Equation" r:id="rId7" imgW="1371600" imgH="469800" progId="Equation.DSMT4">
                    <p:embed/>
                    <p:pic>
                      <p:nvPicPr>
                        <p:cNvPr id="22" name="Object 2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963413" y="4676932"/>
                          <a:ext cx="2307661" cy="8791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Diamond 22"/>
          <p:cNvSpPr/>
          <p:nvPr/>
        </p:nvSpPr>
        <p:spPr>
          <a:xfrm>
            <a:off x="639771" y="4112226"/>
            <a:ext cx="1834232" cy="1173079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01793" y="3436388"/>
            <a:ext cx="1054608" cy="6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97615" y="5441826"/>
            <a:ext cx="760898" cy="48728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h-TH" sz="1500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27" name="Straight Arrow Connector 26"/>
          <p:cNvCxnSpPr>
            <a:stCxn id="23" idx="2"/>
          </p:cNvCxnSpPr>
          <p:nvPr/>
        </p:nvCxnSpPr>
        <p:spPr>
          <a:xfrm flipH="1">
            <a:off x="1556886" y="5285304"/>
            <a:ext cx="1" cy="169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33144" y="5173096"/>
            <a:ext cx="647797" cy="222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474004" y="4702236"/>
            <a:ext cx="4294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7086" y="3795167"/>
            <a:ext cx="868093" cy="220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27583" y="5233988"/>
            <a:ext cx="2186740" cy="695118"/>
            <a:chOff x="4070849" y="4646761"/>
            <a:chExt cx="2915653" cy="926824"/>
          </a:xfrm>
        </p:grpSpPr>
        <p:sp>
          <p:nvSpPr>
            <p:cNvPr id="33" name="Rectangle 32"/>
            <p:cNvSpPr/>
            <p:nvPr/>
          </p:nvSpPr>
          <p:spPr>
            <a:xfrm>
              <a:off x="4070849" y="4659185"/>
              <a:ext cx="2915653" cy="9144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5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0268802"/>
                </p:ext>
              </p:extLst>
            </p:nvPr>
          </p:nvGraphicFramePr>
          <p:xfrm>
            <a:off x="4258972" y="4646761"/>
            <a:ext cx="2512484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4" name="Equation" r:id="rId9" imgW="1244520" imgH="457200" progId="Equation.DSMT4">
                    <p:embed/>
                  </p:oleObj>
                </mc:Choice>
                <mc:Fallback>
                  <p:oleObj name="Equation" r:id="rId9" imgW="1244520" imgH="457200" progId="Equation.DSMT4">
                    <p:embed/>
                    <p:pic>
                      <p:nvPicPr>
                        <p:cNvPr id="34" name="Object 3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58972" y="4646761"/>
                          <a:ext cx="2512484" cy="876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9" name="Straight Connector 38"/>
          <p:cNvCxnSpPr/>
          <p:nvPr/>
        </p:nvCxnSpPr>
        <p:spPr>
          <a:xfrm>
            <a:off x="2363717" y="2974886"/>
            <a:ext cx="3729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093542" y="2049725"/>
            <a:ext cx="0" cy="925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500785" y="1730071"/>
          <a:ext cx="2169319" cy="608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Equation" r:id="rId11" imgW="2031840" imgH="457200" progId="Equation.DSMT4">
                  <p:embed/>
                </p:oleObj>
              </mc:Choice>
              <mc:Fallback>
                <p:oleObj name="Equation" r:id="rId11" imgW="2031840" imgH="4572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0785" y="1730071"/>
                        <a:ext cx="2169319" cy="608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1062081" y="4466184"/>
          <a:ext cx="1031967" cy="42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Equation" r:id="rId13" imgW="685800" imgH="253800" progId="Equation.DSMT4">
                  <p:embed/>
                </p:oleObj>
              </mc:Choice>
              <mc:Fallback>
                <p:oleObj name="Equation" r:id="rId13" imgW="685800" imgH="253800" progId="Equation.DSMT4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081" y="4466184"/>
                        <a:ext cx="1031967" cy="425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/>
          <p:nvPr/>
        </p:nvSpPr>
        <p:spPr>
          <a:xfrm>
            <a:off x="857363" y="2887810"/>
            <a:ext cx="1495632" cy="6784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/>
          </p:nvPr>
        </p:nvGraphicFramePr>
        <p:xfrm>
          <a:off x="1171132" y="3022560"/>
          <a:ext cx="723684" cy="3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" name="Equation" r:id="rId15" imgW="444240" imgH="177480" progId="Equation.DSMT4">
                  <p:embed/>
                </p:oleObj>
              </mc:Choice>
              <mc:Fallback>
                <p:oleObj name="Equation" r:id="rId15" imgW="444240" imgH="177480" progId="Equation.DSMT4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71132" y="3022560"/>
                        <a:ext cx="723684" cy="32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1556886" y="3566294"/>
            <a:ext cx="0" cy="545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6756401" y="3018313"/>
            <a:ext cx="1201245" cy="836152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35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7075885" y="3276601"/>
          <a:ext cx="552450" cy="29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" name="Equation" r:id="rId17" imgW="533160" imgH="241200" progId="Equation.DSMT4">
                  <p:embed/>
                </p:oleObj>
              </mc:Choice>
              <mc:Fallback>
                <p:oleObj name="Equation" r:id="rId17" imgW="533160" imgH="241200" progId="Equation.DSMT4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75885" y="3276601"/>
                        <a:ext cx="552450" cy="297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352111" y="3846707"/>
            <a:ext cx="0" cy="276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50922" y="4108654"/>
            <a:ext cx="2186740" cy="685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654070"/>
              </p:ext>
            </p:extLst>
          </p:nvPr>
        </p:nvGraphicFramePr>
        <p:xfrm>
          <a:off x="7413067" y="4320615"/>
          <a:ext cx="196454" cy="29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" name="Equation" r:id="rId19" imgW="190440" imgH="241200" progId="Equation.DSMT4">
                  <p:embed/>
                </p:oleObj>
              </mc:Choice>
              <mc:Fallback>
                <p:oleObj name="Equation" r:id="rId19" imgW="190440" imgH="24120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13067" y="4320615"/>
                        <a:ext cx="196454" cy="297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5409593" y="3839260"/>
            <a:ext cx="0" cy="1186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412512" y="5025629"/>
            <a:ext cx="205954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470681" y="4792042"/>
            <a:ext cx="0" cy="233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75885" y="5025629"/>
            <a:ext cx="0" cy="202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1"/>
          </p:cNvCxnSpPr>
          <p:nvPr/>
        </p:nvCxnSpPr>
        <p:spPr>
          <a:xfrm flipH="1">
            <a:off x="5401499" y="5570797"/>
            <a:ext cx="898889" cy="14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638" y="4707118"/>
            <a:ext cx="0" cy="854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899214" y="5561633"/>
            <a:ext cx="3214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>
          <a:xfrm>
            <a:off x="178393" y="427528"/>
            <a:ext cx="8814102" cy="940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K-means clustering Euclidean</a:t>
            </a: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64175" y="3180138"/>
            <a:ext cx="868093" cy="220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69203" y="3866120"/>
            <a:ext cx="647797" cy="222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sp>
        <p:nvSpPr>
          <p:cNvPr id="5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22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98934" y="4270862"/>
            <a:ext cx="1863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</a:t>
            </a:r>
            <a:r>
              <a:rPr lang="th-TH" sz="2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       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คงเดิม</a:t>
            </a:r>
          </a:p>
        </p:txBody>
      </p:sp>
    </p:spTree>
    <p:extLst>
      <p:ext uri="{BB962C8B-B14F-4D97-AF65-F5344CB8AC3E}">
        <p14:creationId xmlns:p14="http://schemas.microsoft.com/office/powerpoint/2010/main" val="7951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55" y="722877"/>
            <a:ext cx="3598878" cy="94055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ความสำคัญและที่มา</a:t>
            </a: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b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pPr/>
              <a:t>2</a:t>
            </a:fld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374" y="1337481"/>
            <a:ext cx="7485988" cy="3752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56994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การจัดกลุ่มถูกใช้เป็นกระบวนการสำคัญในการวิเคราะห์ข้อมูล</a:t>
            </a:r>
          </a:p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และเป็นการเรียนรู้แบบไม่มีผู้สอนโดยพิจารณาจากความคล้ายกัน</a:t>
            </a:r>
          </a:p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ของข้อมูล เช่น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Fuzzy K-means,  K-means</a:t>
            </a: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15875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เป็นวิธีทำได้ง่าย ไม่ซับซ้อนและทำงานรวดเร็ว</a:t>
            </a:r>
          </a:p>
          <a:p>
            <a:pPr marL="457200" indent="-15875">
              <a:buFont typeface="Wingdings" panose="05000000000000000000" pitchFamily="2" charset="2"/>
              <a:buChar char="§"/>
            </a:pP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ข้อจำกัดอย่างหนึ่งจะต้องมีการกำหนดจำนวนกลุ่ม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ล่วงหน้า</a:t>
            </a: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bg2">
                  <a:lumMod val="60000"/>
                  <a:lumOff val="4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Heart 3"/>
          <p:cNvSpPr/>
          <p:nvPr/>
        </p:nvSpPr>
        <p:spPr>
          <a:xfrm>
            <a:off x="6033196" y="2457507"/>
            <a:ext cx="822960" cy="756313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034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0047" y="1691469"/>
            <a:ext cx="777923" cy="6858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th-TH" sz="1500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1077970" y="2034369"/>
            <a:ext cx="362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1349455" y="1696587"/>
            <a:ext cx="1553960" cy="685800"/>
          </a:xfrm>
          <a:prstGeom prst="parallelogram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 Data , Number K</a:t>
            </a:r>
            <a:endParaRPr lang="th-TH" sz="1500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45591" y="2033410"/>
            <a:ext cx="415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65979" y="1696587"/>
            <a:ext cx="254527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11250" y="2034369"/>
            <a:ext cx="644857" cy="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56107" y="1691469"/>
            <a:ext cx="1809585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03909"/>
              </p:ext>
            </p:extLst>
          </p:nvPr>
        </p:nvGraphicFramePr>
        <p:xfrm>
          <a:off x="6880225" y="1865313"/>
          <a:ext cx="10255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0225" y="1865313"/>
                        <a:ext cx="1025525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5400000">
            <a:off x="7034949" y="2680013"/>
            <a:ext cx="644857" cy="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52518" y="3143666"/>
            <a:ext cx="2626296" cy="685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0389" y="5227899"/>
            <a:ext cx="2511875" cy="687719"/>
            <a:chOff x="8355421" y="4637877"/>
            <a:chExt cx="3349166" cy="91695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Rectangle 19"/>
            <p:cNvSpPr/>
            <p:nvPr/>
          </p:nvSpPr>
          <p:spPr>
            <a:xfrm>
              <a:off x="8355421" y="4637877"/>
              <a:ext cx="3339197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sz="15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คำนวณ  </a:t>
              </a:r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1600837"/>
                </p:ext>
              </p:extLst>
            </p:nvPr>
          </p:nvGraphicFramePr>
          <p:xfrm>
            <a:off x="8991021" y="4676418"/>
            <a:ext cx="2713566" cy="878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4" name="Equation" r:id="rId5" imgW="1612800" imgH="469800" progId="Equation.DSMT4">
                    <p:embed/>
                  </p:oleObj>
                </mc:Choice>
                <mc:Fallback>
                  <p:oleObj name="Equation" r:id="rId5" imgW="1612800" imgH="469800" progId="Equation.DSMT4">
                    <p:embed/>
                    <p:pic>
                      <p:nvPicPr>
                        <p:cNvPr id="22" name="Object 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91021" y="4676418"/>
                          <a:ext cx="2713566" cy="8784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Diamond 22"/>
          <p:cNvSpPr/>
          <p:nvPr/>
        </p:nvSpPr>
        <p:spPr>
          <a:xfrm>
            <a:off x="639771" y="4112226"/>
            <a:ext cx="1834232" cy="1173079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01793" y="3436388"/>
            <a:ext cx="1054608" cy="6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97615" y="5441826"/>
            <a:ext cx="760898" cy="48728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h-TH" sz="1500" dirty="0"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27" name="Straight Arrow Connector 26"/>
          <p:cNvCxnSpPr>
            <a:stCxn id="23" idx="2"/>
          </p:cNvCxnSpPr>
          <p:nvPr/>
        </p:nvCxnSpPr>
        <p:spPr>
          <a:xfrm flipH="1">
            <a:off x="1556886" y="5285304"/>
            <a:ext cx="1" cy="169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33144" y="5173096"/>
            <a:ext cx="647797" cy="222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474004" y="4702236"/>
            <a:ext cx="4294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7086" y="3795167"/>
            <a:ext cx="868093" cy="220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27583" y="5234570"/>
            <a:ext cx="2186740" cy="694536"/>
            <a:chOff x="4070849" y="4647537"/>
            <a:chExt cx="2915653" cy="926048"/>
          </a:xfrm>
        </p:grpSpPr>
        <p:sp>
          <p:nvSpPr>
            <p:cNvPr id="33" name="Rectangle 32"/>
            <p:cNvSpPr/>
            <p:nvPr/>
          </p:nvSpPr>
          <p:spPr>
            <a:xfrm>
              <a:off x="4070849" y="4659185"/>
              <a:ext cx="2915653" cy="9144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5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>
              <p:extLst/>
            </p:nvPr>
          </p:nvGraphicFramePr>
          <p:xfrm>
            <a:off x="4451393" y="4647537"/>
            <a:ext cx="2128217" cy="876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5" name="Equation" r:id="rId7" imgW="1054080" imgH="457200" progId="Equation.DSMT4">
                    <p:embed/>
                  </p:oleObj>
                </mc:Choice>
                <mc:Fallback>
                  <p:oleObj name="Equation" r:id="rId7" imgW="1054080" imgH="457200" progId="Equation.DSMT4">
                    <p:embed/>
                    <p:pic>
                      <p:nvPicPr>
                        <p:cNvPr id="34" name="Object 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51393" y="4647537"/>
                          <a:ext cx="2128217" cy="8765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9" name="Straight Connector 38"/>
          <p:cNvCxnSpPr/>
          <p:nvPr/>
        </p:nvCxnSpPr>
        <p:spPr>
          <a:xfrm>
            <a:off x="2363717" y="2974886"/>
            <a:ext cx="3729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093542" y="2049725"/>
            <a:ext cx="0" cy="925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185873"/>
              </p:ext>
            </p:extLst>
          </p:nvPr>
        </p:nvGraphicFramePr>
        <p:xfrm>
          <a:off x="3351213" y="1730375"/>
          <a:ext cx="24685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6" name="Equation" r:id="rId9" imgW="2311200" imgH="457200" progId="Equation.DSMT4">
                  <p:embed/>
                </p:oleObj>
              </mc:Choice>
              <mc:Fallback>
                <p:oleObj name="Equation" r:id="rId9" imgW="2311200" imgH="4572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1213" y="1730375"/>
                        <a:ext cx="2468562" cy="60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1062081" y="4466184"/>
          <a:ext cx="1031967" cy="42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7" name="Equation" r:id="rId11" imgW="685800" imgH="253800" progId="Equation.DSMT4">
                  <p:embed/>
                </p:oleObj>
              </mc:Choice>
              <mc:Fallback>
                <p:oleObj name="Equation" r:id="rId11" imgW="685800" imgH="253800" progId="Equation.DSMT4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2081" y="4466184"/>
                        <a:ext cx="1031967" cy="425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/>
          <p:nvPr/>
        </p:nvSpPr>
        <p:spPr>
          <a:xfrm>
            <a:off x="857363" y="2887810"/>
            <a:ext cx="1495632" cy="6784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/>
          </p:nvPr>
        </p:nvGraphicFramePr>
        <p:xfrm>
          <a:off x="1171132" y="3022560"/>
          <a:ext cx="723684" cy="3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8" name="Equation" r:id="rId13" imgW="444240" imgH="177480" progId="Equation.DSMT4">
                  <p:embed/>
                </p:oleObj>
              </mc:Choice>
              <mc:Fallback>
                <p:oleObj name="Equation" r:id="rId13" imgW="444240" imgH="177480" progId="Equation.DSMT4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71132" y="3022560"/>
                        <a:ext cx="723684" cy="32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1556886" y="3566294"/>
            <a:ext cx="0" cy="545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6756401" y="3018313"/>
            <a:ext cx="1201245" cy="836152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35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7075885" y="3276601"/>
          <a:ext cx="552450" cy="29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9" name="Equation" r:id="rId15" imgW="533160" imgH="241200" progId="Equation.DSMT4">
                  <p:embed/>
                </p:oleObj>
              </mc:Choice>
              <mc:Fallback>
                <p:oleObj name="Equation" r:id="rId15" imgW="533160" imgH="241200" progId="Equation.DSMT4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75885" y="3276601"/>
                        <a:ext cx="552450" cy="297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352111" y="3846707"/>
            <a:ext cx="0" cy="276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50922" y="4108654"/>
            <a:ext cx="2186740" cy="685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42296" y="4284223"/>
            <a:ext cx="1863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</a:t>
            </a:r>
            <a:r>
              <a:rPr lang="th-TH" sz="2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       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คงเดิม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45427"/>
              </p:ext>
            </p:extLst>
          </p:nvPr>
        </p:nvGraphicFramePr>
        <p:xfrm>
          <a:off x="7458787" y="4335855"/>
          <a:ext cx="196454" cy="29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0" name="Equation" r:id="rId17" imgW="190440" imgH="241200" progId="Equation.DSMT4">
                  <p:embed/>
                </p:oleObj>
              </mc:Choice>
              <mc:Fallback>
                <p:oleObj name="Equation" r:id="rId17" imgW="190440" imgH="24120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58787" y="4335855"/>
                        <a:ext cx="196454" cy="297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5409593" y="3839260"/>
            <a:ext cx="0" cy="1186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412512" y="5025629"/>
            <a:ext cx="205954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470681" y="4792042"/>
            <a:ext cx="0" cy="233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75885" y="5025629"/>
            <a:ext cx="0" cy="202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1"/>
          </p:cNvCxnSpPr>
          <p:nvPr/>
        </p:nvCxnSpPr>
        <p:spPr>
          <a:xfrm flipH="1">
            <a:off x="5401499" y="5570797"/>
            <a:ext cx="898889" cy="14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638" y="4707118"/>
            <a:ext cx="0" cy="854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899214" y="5561633"/>
            <a:ext cx="3214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>
          <a:xfrm>
            <a:off x="0" y="236188"/>
            <a:ext cx="9422807" cy="940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K-means clustering </a:t>
            </a:r>
            <a:r>
              <a:rPr lang="en-US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64175" y="3180138"/>
            <a:ext cx="868093" cy="220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69203" y="3866120"/>
            <a:ext cx="647797" cy="222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th-TH" sz="1350" dirty="0">
              <a:solidFill>
                <a:schemeClr val="tx1"/>
              </a:solidFill>
              <a:latin typeface="Times New Roman" panose="02020603050405020304" pitchFamily="18" charset="0"/>
              <a:cs typeface="TH Sarabun New" panose="020B0500040200020003" pitchFamily="34" charset="-34"/>
            </a:endParaRPr>
          </a:p>
        </p:txBody>
      </p:sp>
      <p:sp>
        <p:nvSpPr>
          <p:cNvPr id="5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19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811257"/>
              </p:ext>
            </p:extLst>
          </p:nvPr>
        </p:nvGraphicFramePr>
        <p:xfrm>
          <a:off x="3252828" y="3290510"/>
          <a:ext cx="2225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1" name="Equation" r:id="rId19" imgW="2145960" imgH="317160" progId="Equation.DSMT4">
                  <p:embed/>
                </p:oleObj>
              </mc:Choice>
              <mc:Fallback>
                <p:oleObj name="Equation" r:id="rId19" imgW="2145960" imgH="31716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52828" y="3290510"/>
                        <a:ext cx="22256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4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ชุดข้อมูลที่นำมาทดลอง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ชุดข้อมูลที่นำมาทดลองขั้นตอนวิธี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semi-supervised K-means clustering 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เป็นชุดข้อมูลนำมาจาก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UCI dataset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มีดีงนี้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Iris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Seeds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Wine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Banknote Authentication (Banknote)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 Knowledge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odeling  (User)</a:t>
            </a:r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38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ชุดข้อมูลที่นำมาทดลอง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57616"/>
              </p:ext>
            </p:extLst>
          </p:nvPr>
        </p:nvGraphicFramePr>
        <p:xfrm>
          <a:off x="1275686" y="1825494"/>
          <a:ext cx="6490744" cy="2832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149">
                  <a:extLst>
                    <a:ext uri="{9D8B030D-6E8A-4147-A177-3AD203B41FA5}">
                      <a16:colId xmlns:a16="http://schemas.microsoft.com/office/drawing/2014/main" val="63030145"/>
                    </a:ext>
                  </a:extLst>
                </a:gridCol>
                <a:gridCol w="1219031">
                  <a:extLst>
                    <a:ext uri="{9D8B030D-6E8A-4147-A177-3AD203B41FA5}">
                      <a16:colId xmlns:a16="http://schemas.microsoft.com/office/drawing/2014/main" val="3979905109"/>
                    </a:ext>
                  </a:extLst>
                </a:gridCol>
                <a:gridCol w="1103599">
                  <a:extLst>
                    <a:ext uri="{9D8B030D-6E8A-4147-A177-3AD203B41FA5}">
                      <a16:colId xmlns:a16="http://schemas.microsoft.com/office/drawing/2014/main" val="2251223430"/>
                    </a:ext>
                  </a:extLst>
                </a:gridCol>
                <a:gridCol w="899651">
                  <a:extLst>
                    <a:ext uri="{9D8B030D-6E8A-4147-A177-3AD203B41FA5}">
                      <a16:colId xmlns:a16="http://schemas.microsoft.com/office/drawing/2014/main" val="59633634"/>
                    </a:ext>
                  </a:extLst>
                </a:gridCol>
                <a:gridCol w="1970314">
                  <a:extLst>
                    <a:ext uri="{9D8B030D-6E8A-4147-A177-3AD203B41FA5}">
                      <a16:colId xmlns:a16="http://schemas.microsoft.com/office/drawing/2014/main" val="1413912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dataset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36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Iris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150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(50,50,50)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79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Seeds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210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(70,70,70)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5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Wine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178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(59,71,48)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014541"/>
                  </a:ext>
                </a:extLst>
              </a:tr>
              <a:tr h="54629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Banknote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1372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(610,762)</a:t>
                      </a:r>
                      <a:endParaRPr lang="th-TH" sz="2400" dirty="0" smtClean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91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403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(102,129,122,50)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818865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218905"/>
              </p:ext>
            </p:extLst>
          </p:nvPr>
        </p:nvGraphicFramePr>
        <p:xfrm>
          <a:off x="3015962" y="1955326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5962" y="1955326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472962"/>
              </p:ext>
            </p:extLst>
          </p:nvPr>
        </p:nvGraphicFramePr>
        <p:xfrm>
          <a:off x="4194800" y="194357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4800" y="1943572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958779"/>
              </p:ext>
            </p:extLst>
          </p:nvPr>
        </p:nvGraphicFramePr>
        <p:xfrm>
          <a:off x="5272195" y="192103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7" imgW="241200" imgH="228600" progId="Equation.DSMT4">
                  <p:embed/>
                </p:oleObj>
              </mc:Choice>
              <mc:Fallback>
                <p:oleObj name="Equation" r:id="rId7" imgW="24120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2195" y="1921035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14859"/>
              </p:ext>
            </p:extLst>
          </p:nvPr>
        </p:nvGraphicFramePr>
        <p:xfrm>
          <a:off x="6602413" y="189071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9" imgW="241200" imgH="330120" progId="Equation.DSMT4">
                  <p:embed/>
                </p:oleObj>
              </mc:Choice>
              <mc:Fallback>
                <p:oleObj name="Equation" r:id="rId9" imgW="241200" imgH="33012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02413" y="1890713"/>
                        <a:ext cx="24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77457" y="2528888"/>
            <a:ext cx="707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32092"/>
              </p:ext>
            </p:extLst>
          </p:nvPr>
        </p:nvGraphicFramePr>
        <p:xfrm>
          <a:off x="1275686" y="1825494"/>
          <a:ext cx="6490744" cy="2832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149">
                  <a:extLst>
                    <a:ext uri="{9D8B030D-6E8A-4147-A177-3AD203B41FA5}">
                      <a16:colId xmlns:a16="http://schemas.microsoft.com/office/drawing/2014/main" val="63030145"/>
                    </a:ext>
                  </a:extLst>
                </a:gridCol>
                <a:gridCol w="1219031">
                  <a:extLst>
                    <a:ext uri="{9D8B030D-6E8A-4147-A177-3AD203B41FA5}">
                      <a16:colId xmlns:a16="http://schemas.microsoft.com/office/drawing/2014/main" val="3979905109"/>
                    </a:ext>
                  </a:extLst>
                </a:gridCol>
                <a:gridCol w="1103599">
                  <a:extLst>
                    <a:ext uri="{9D8B030D-6E8A-4147-A177-3AD203B41FA5}">
                      <a16:colId xmlns:a16="http://schemas.microsoft.com/office/drawing/2014/main" val="2251223430"/>
                    </a:ext>
                  </a:extLst>
                </a:gridCol>
                <a:gridCol w="899651">
                  <a:extLst>
                    <a:ext uri="{9D8B030D-6E8A-4147-A177-3AD203B41FA5}">
                      <a16:colId xmlns:a16="http://schemas.microsoft.com/office/drawing/2014/main" val="59633634"/>
                    </a:ext>
                  </a:extLst>
                </a:gridCol>
                <a:gridCol w="1970314">
                  <a:extLst>
                    <a:ext uri="{9D8B030D-6E8A-4147-A177-3AD203B41FA5}">
                      <a16:colId xmlns:a16="http://schemas.microsoft.com/office/drawing/2014/main" val="1413912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dataset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36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Iris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150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(50,50,50)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9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Seeds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210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(70,70,70)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5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Wine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178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(59,71,48)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014541"/>
                  </a:ext>
                </a:extLst>
              </a:tr>
              <a:tr h="54629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Banknote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1372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(610,762)</a:t>
                      </a:r>
                      <a:endParaRPr lang="th-TH" sz="2400" dirty="0" smtClean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91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403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(102,129,122,50)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818865"/>
                  </a:ext>
                </a:extLst>
              </a:tr>
            </a:tbl>
          </a:graphicData>
        </a:graphic>
      </p:graphicFrame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22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77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ชุดข้อมูลที่นำมาทดลอง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iris data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เป็นชุดข้อมูลดอกไม้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 ได้แก่ </a:t>
            </a:r>
            <a:r>
              <a:rPr lang="en-US" sz="32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setosa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versicolor </a:t>
            </a:r>
            <a:r>
              <a:rPr lang="en-US" sz="32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verginica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ตัวแปรได้แก่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ความกว้างของใบเลี้ยง (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petal width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ความสูงของใบเลี้ยง (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petal height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ความกว้างของกลีบดอก (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sepal width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ความสูงของกลีบดอก (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sepal height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833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ชุดข้อมูลที่นำมาทดลอง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02729"/>
              </p:ext>
            </p:extLst>
          </p:nvPr>
        </p:nvGraphicFramePr>
        <p:xfrm>
          <a:off x="1275686" y="1825494"/>
          <a:ext cx="6490744" cy="2832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149">
                  <a:extLst>
                    <a:ext uri="{9D8B030D-6E8A-4147-A177-3AD203B41FA5}">
                      <a16:colId xmlns:a16="http://schemas.microsoft.com/office/drawing/2014/main" val="63030145"/>
                    </a:ext>
                  </a:extLst>
                </a:gridCol>
                <a:gridCol w="1219031">
                  <a:extLst>
                    <a:ext uri="{9D8B030D-6E8A-4147-A177-3AD203B41FA5}">
                      <a16:colId xmlns:a16="http://schemas.microsoft.com/office/drawing/2014/main" val="3979905109"/>
                    </a:ext>
                  </a:extLst>
                </a:gridCol>
                <a:gridCol w="1103599">
                  <a:extLst>
                    <a:ext uri="{9D8B030D-6E8A-4147-A177-3AD203B41FA5}">
                      <a16:colId xmlns:a16="http://schemas.microsoft.com/office/drawing/2014/main" val="2251223430"/>
                    </a:ext>
                  </a:extLst>
                </a:gridCol>
                <a:gridCol w="899651">
                  <a:extLst>
                    <a:ext uri="{9D8B030D-6E8A-4147-A177-3AD203B41FA5}">
                      <a16:colId xmlns:a16="http://schemas.microsoft.com/office/drawing/2014/main" val="59633634"/>
                    </a:ext>
                  </a:extLst>
                </a:gridCol>
                <a:gridCol w="1970314">
                  <a:extLst>
                    <a:ext uri="{9D8B030D-6E8A-4147-A177-3AD203B41FA5}">
                      <a16:colId xmlns:a16="http://schemas.microsoft.com/office/drawing/2014/main" val="1413912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dataset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36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Iris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150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(50,50,50)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79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Seeds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210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(70,70,70)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5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Wine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178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(59,71,48)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014541"/>
                  </a:ext>
                </a:extLst>
              </a:tr>
              <a:tr h="54629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Banknote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1372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(610,762)</a:t>
                      </a:r>
                      <a:endParaRPr lang="th-TH" sz="2400" dirty="0" smtClean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91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403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(102,129,122,50)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818865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15962" y="1955326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5962" y="1955326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94800" y="194357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4800" y="1943572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72195" y="192103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7" imgW="241200" imgH="228600" progId="Equation.DSMT4">
                  <p:embed/>
                </p:oleObj>
              </mc:Choice>
              <mc:Fallback>
                <p:oleObj name="Equation" r:id="rId7" imgW="24120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2195" y="1921035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602413" y="189071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Equation" r:id="rId9" imgW="241200" imgH="330120" progId="Equation.DSMT4">
                  <p:embed/>
                </p:oleObj>
              </mc:Choice>
              <mc:Fallback>
                <p:oleObj name="Equation" r:id="rId9" imgW="241200" imgH="3301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02413" y="1890713"/>
                        <a:ext cx="24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27133" y="2971801"/>
            <a:ext cx="707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24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12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ชุดข้อมูลที่นำมาทดลอง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seeds data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เป็นชุดข้อมูลเมล็ดข้าวสาลี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 ได้แก่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Kama Rosa Canadian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ตัวแปรได้แก่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ขนาดของเมล็ด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(area)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เส้นรอบ</a:t>
            </a:r>
            <a:r>
              <a:rPr lang="th-TH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</a:t>
            </a: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อบ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(perimeter)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compactness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ความยาวของเมล็ด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(length of kernel)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ความกว้างของเมล็ด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 width of kernel)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สัมประสิทธิ์อสมมาตร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(asymmetry coefficient)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ความยาวของร่องเมล็ด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(length of kernel groove)</a:t>
            </a:r>
            <a:endParaRPr lang="en-US" sz="28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25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535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ชุดข้อมูลที่นำมาทดลอง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51845"/>
              </p:ext>
            </p:extLst>
          </p:nvPr>
        </p:nvGraphicFramePr>
        <p:xfrm>
          <a:off x="1275686" y="1825494"/>
          <a:ext cx="6490744" cy="2832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149">
                  <a:extLst>
                    <a:ext uri="{9D8B030D-6E8A-4147-A177-3AD203B41FA5}">
                      <a16:colId xmlns:a16="http://schemas.microsoft.com/office/drawing/2014/main" val="63030145"/>
                    </a:ext>
                  </a:extLst>
                </a:gridCol>
                <a:gridCol w="1219031">
                  <a:extLst>
                    <a:ext uri="{9D8B030D-6E8A-4147-A177-3AD203B41FA5}">
                      <a16:colId xmlns:a16="http://schemas.microsoft.com/office/drawing/2014/main" val="3979905109"/>
                    </a:ext>
                  </a:extLst>
                </a:gridCol>
                <a:gridCol w="1103599">
                  <a:extLst>
                    <a:ext uri="{9D8B030D-6E8A-4147-A177-3AD203B41FA5}">
                      <a16:colId xmlns:a16="http://schemas.microsoft.com/office/drawing/2014/main" val="2251223430"/>
                    </a:ext>
                  </a:extLst>
                </a:gridCol>
                <a:gridCol w="899651">
                  <a:extLst>
                    <a:ext uri="{9D8B030D-6E8A-4147-A177-3AD203B41FA5}">
                      <a16:colId xmlns:a16="http://schemas.microsoft.com/office/drawing/2014/main" val="59633634"/>
                    </a:ext>
                  </a:extLst>
                </a:gridCol>
                <a:gridCol w="1970314">
                  <a:extLst>
                    <a:ext uri="{9D8B030D-6E8A-4147-A177-3AD203B41FA5}">
                      <a16:colId xmlns:a16="http://schemas.microsoft.com/office/drawing/2014/main" val="1413912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dataset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36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Iris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150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(50,50,50)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79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Seeds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210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(70,70,70)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5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Wine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178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(59,71,48)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14541"/>
                  </a:ext>
                </a:extLst>
              </a:tr>
              <a:tr h="54629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Banknote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1372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(610,762)</a:t>
                      </a:r>
                      <a:endParaRPr lang="th-TH" sz="2400" dirty="0" smtClean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91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403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(102,129,122,50)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818865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15962" y="1955326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5962" y="1955326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94800" y="194357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4800" y="1943572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72195" y="192103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7" imgW="241200" imgH="228600" progId="Equation.DSMT4">
                  <p:embed/>
                </p:oleObj>
              </mc:Choice>
              <mc:Fallback>
                <p:oleObj name="Equation" r:id="rId7" imgW="24120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2195" y="1921035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602413" y="189071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9" imgW="241200" imgH="330120" progId="Equation.DSMT4">
                  <p:embed/>
                </p:oleObj>
              </mc:Choice>
              <mc:Fallback>
                <p:oleObj name="Equation" r:id="rId9" imgW="241200" imgH="3301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02413" y="1890713"/>
                        <a:ext cx="24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27133" y="3429009"/>
            <a:ext cx="707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26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16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ชุดข้อมูลที่นำมาทดลอง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wine data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เป็นชุดข้อมูลไวน์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 ได้แก่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type1 type2 type3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ตัวแปรได้แก่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กรดมาลิก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Malic acid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Magnesium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ความเข้มของสี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(color intensity)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Alcalinity</a:t>
            </a:r>
            <a:endParaRPr lang="en-US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Total phenols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Flavanoids</a:t>
            </a:r>
            <a:endParaRPr lang="en-US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Nonflavanoids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phenols</a:t>
            </a:r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Proanthocyanins</a:t>
            </a:r>
            <a:endParaRPr lang="en-US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Proline</a:t>
            </a:r>
            <a:endParaRPr lang="en-US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OD280/OD315 of diluted wines</a:t>
            </a:r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27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17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ชุดข้อมูลที่นำมาทดลอง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59746"/>
              </p:ext>
            </p:extLst>
          </p:nvPr>
        </p:nvGraphicFramePr>
        <p:xfrm>
          <a:off x="1275686" y="1825494"/>
          <a:ext cx="6490744" cy="2832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149">
                  <a:extLst>
                    <a:ext uri="{9D8B030D-6E8A-4147-A177-3AD203B41FA5}">
                      <a16:colId xmlns:a16="http://schemas.microsoft.com/office/drawing/2014/main" val="63030145"/>
                    </a:ext>
                  </a:extLst>
                </a:gridCol>
                <a:gridCol w="1219031">
                  <a:extLst>
                    <a:ext uri="{9D8B030D-6E8A-4147-A177-3AD203B41FA5}">
                      <a16:colId xmlns:a16="http://schemas.microsoft.com/office/drawing/2014/main" val="3979905109"/>
                    </a:ext>
                  </a:extLst>
                </a:gridCol>
                <a:gridCol w="1103599">
                  <a:extLst>
                    <a:ext uri="{9D8B030D-6E8A-4147-A177-3AD203B41FA5}">
                      <a16:colId xmlns:a16="http://schemas.microsoft.com/office/drawing/2014/main" val="2251223430"/>
                    </a:ext>
                  </a:extLst>
                </a:gridCol>
                <a:gridCol w="899651">
                  <a:extLst>
                    <a:ext uri="{9D8B030D-6E8A-4147-A177-3AD203B41FA5}">
                      <a16:colId xmlns:a16="http://schemas.microsoft.com/office/drawing/2014/main" val="59633634"/>
                    </a:ext>
                  </a:extLst>
                </a:gridCol>
                <a:gridCol w="1970314">
                  <a:extLst>
                    <a:ext uri="{9D8B030D-6E8A-4147-A177-3AD203B41FA5}">
                      <a16:colId xmlns:a16="http://schemas.microsoft.com/office/drawing/2014/main" val="1413912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dataset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36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Iris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150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(50,50,50)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79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Seeds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210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(70,70,70)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5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Wine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178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(59,71,48)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014541"/>
                  </a:ext>
                </a:extLst>
              </a:tr>
              <a:tr h="54629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Banknote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1372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(610,762)</a:t>
                      </a:r>
                      <a:endParaRPr lang="th-TH" sz="2400" dirty="0" smtClean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1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403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(102,129,122,50)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818865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15962" y="1955326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5962" y="1955326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94800" y="194357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4800" y="1943572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72195" y="192103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Equation" r:id="rId7" imgW="241200" imgH="228600" progId="Equation.DSMT4">
                  <p:embed/>
                </p:oleObj>
              </mc:Choice>
              <mc:Fallback>
                <p:oleObj name="Equation" r:id="rId7" imgW="24120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2195" y="1921035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602413" y="189071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Equation" r:id="rId9" imgW="241200" imgH="330120" progId="Equation.DSMT4">
                  <p:embed/>
                </p:oleObj>
              </mc:Choice>
              <mc:Fallback>
                <p:oleObj name="Equation" r:id="rId9" imgW="241200" imgH="3301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02413" y="1890713"/>
                        <a:ext cx="24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27133" y="3914791"/>
            <a:ext cx="707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28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81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ชุดข้อมูลที่นำมาทดลอง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banknote data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เป็นชุดข้อมูลถูกสกัดจากภาพที่ถ่าย เพื่อตรวจสอบความถูกต้องของธนบัตร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 ได้แก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่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true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ตัวแปรได้แก่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ความแปรปรวนของการแปลงภาพ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(variance of Wavelet transformed image)</a:t>
            </a: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8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ความเบ้ของ</a:t>
            </a:r>
            <a:r>
              <a:rPr lang="th-TH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การแปลงภาพ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(skewness of 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Wavelet transformed image)</a:t>
            </a:r>
            <a:r>
              <a:rPr lang="th-TH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8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ความโด่งของ</a:t>
            </a:r>
            <a:r>
              <a:rPr lang="th-TH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การแปลงภาพ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(kurtosis of 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Wavelet transformed image)</a:t>
            </a:r>
            <a:r>
              <a:rPr lang="th-TH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8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เอนโทรปีของภาพ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(entropy of image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8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29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03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82" y="899821"/>
            <a:ext cx="6885486" cy="940558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ความสำคัญและที่มา </a:t>
            </a:r>
            <a:r>
              <a:rPr lang="km-K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b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pPr/>
              <a:t>3</a:t>
            </a:fld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2066681"/>
            <a:ext cx="7827182" cy="2581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ประยุกต์ใช้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งานจริง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ในชุด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ข้อมูลใดๆ จะมีหน่วยตัวอย่างที่มีการกำกับ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กลุ่มอยู่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จำนวนหนึ่ง ซึ่งเรียกว่า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labeled data </a:t>
            </a: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จึง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สามารถนำข้อมูลที่กำกับ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กลุ่มจำนวนหนึ่งร่วมกับ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ข้อมูลที่ไม่มีการกำกับ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 มา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ใช้ในการจัดกลุ่มข้อมูล วิธีการนี้เรียกว่า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supervised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357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ชุดข้อมูลที่นำมาทดลอง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68618"/>
              </p:ext>
            </p:extLst>
          </p:nvPr>
        </p:nvGraphicFramePr>
        <p:xfrm>
          <a:off x="1275686" y="1825494"/>
          <a:ext cx="6490744" cy="2832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149">
                  <a:extLst>
                    <a:ext uri="{9D8B030D-6E8A-4147-A177-3AD203B41FA5}">
                      <a16:colId xmlns:a16="http://schemas.microsoft.com/office/drawing/2014/main" val="63030145"/>
                    </a:ext>
                  </a:extLst>
                </a:gridCol>
                <a:gridCol w="1219031">
                  <a:extLst>
                    <a:ext uri="{9D8B030D-6E8A-4147-A177-3AD203B41FA5}">
                      <a16:colId xmlns:a16="http://schemas.microsoft.com/office/drawing/2014/main" val="3979905109"/>
                    </a:ext>
                  </a:extLst>
                </a:gridCol>
                <a:gridCol w="1103599">
                  <a:extLst>
                    <a:ext uri="{9D8B030D-6E8A-4147-A177-3AD203B41FA5}">
                      <a16:colId xmlns:a16="http://schemas.microsoft.com/office/drawing/2014/main" val="2251223430"/>
                    </a:ext>
                  </a:extLst>
                </a:gridCol>
                <a:gridCol w="899651">
                  <a:extLst>
                    <a:ext uri="{9D8B030D-6E8A-4147-A177-3AD203B41FA5}">
                      <a16:colId xmlns:a16="http://schemas.microsoft.com/office/drawing/2014/main" val="59633634"/>
                    </a:ext>
                  </a:extLst>
                </a:gridCol>
                <a:gridCol w="1970314">
                  <a:extLst>
                    <a:ext uri="{9D8B030D-6E8A-4147-A177-3AD203B41FA5}">
                      <a16:colId xmlns:a16="http://schemas.microsoft.com/office/drawing/2014/main" val="1413912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dataset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36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Iris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150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(50,50,50)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79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Seeds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210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(70,70,70)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5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Wine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178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(59,71,48)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014541"/>
                  </a:ext>
                </a:extLst>
              </a:tr>
              <a:tr h="54629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Banknote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1372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(610,762)</a:t>
                      </a:r>
                      <a:endParaRPr lang="th-TH" sz="2400" dirty="0" smtClean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91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403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(102,129,122,50)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818865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15962" y="1955326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5962" y="1955326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94800" y="194357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4800" y="1943572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72195" y="192103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Equation" r:id="rId7" imgW="241200" imgH="228600" progId="Equation.DSMT4">
                  <p:embed/>
                </p:oleObj>
              </mc:Choice>
              <mc:Fallback>
                <p:oleObj name="Equation" r:id="rId7" imgW="24120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2195" y="1921035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602413" y="189071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Equation" r:id="rId9" imgW="241200" imgH="330120" progId="Equation.DSMT4">
                  <p:embed/>
                </p:oleObj>
              </mc:Choice>
              <mc:Fallback>
                <p:oleObj name="Equation" r:id="rId9" imgW="241200" imgH="3301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02413" y="1890713"/>
                        <a:ext cx="24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27133" y="4414863"/>
            <a:ext cx="707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30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1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ชุดข้อมูลที่นำมาทดลอง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user data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เป็นชุดข้อมูลเกี่ยวกับความรู้ของนักเรียนกับหัวข้อเครื่องไฟฟ้ากระแสตรง มี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 ได้แก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่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high middle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low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very low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ตัวแปรได้แก่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ระดับของเวลาในการศึกษาสำหรับเป้าหมายวัตถุประสงค์ (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degree of study time for goal object materials</a:t>
            </a:r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ระดับจำนวนซ้ำของผู้ใช้สำหรับเป้าหมายวัตถุประสงค์ (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degree of repetition number of user for goal object materials</a:t>
            </a:r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ระดับของเวลาการศึกษาของผู้ใช้ที่เกี่ยวข้องกับวัตถุเป้าหมาย (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degree of study time of user for related objects with goal object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ประสิทธิภาพการสอบของผู้ใช้ที่เกี่ยวข้องกับวัตถุเป้าหมาย (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exam performance of user for related objects with goal object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ประสิทธิภาพการสอบของผู้ใช้สำหรับเป้าหมายวัตถุประสงค์ (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 exam performance of user for goal objects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31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93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กำหนดการทดลองกับ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UCI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dataset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063423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3198763" y="1634336"/>
                <a:ext cx="1337481" cy="600501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763" y="1634336"/>
                <a:ext cx="1337481" cy="60050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2470245" y="2234837"/>
            <a:ext cx="1397259" cy="69603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94800" y="2234837"/>
            <a:ext cx="1468771" cy="69603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1146816" y="2889927"/>
                <a:ext cx="2035707" cy="808633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16" y="2889927"/>
                <a:ext cx="2035707" cy="80863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4192775" y="2930873"/>
                <a:ext cx="1958163" cy="76768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775" y="2930873"/>
                <a:ext cx="1958163" cy="76768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6421273" y="2569206"/>
            <a:ext cx="36393" cy="28800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6782937" y="2344018"/>
                <a:ext cx="1746913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=5%</a:t>
                </a:r>
                <a:r>
                  <a:rPr lang="th-TH" sz="1600" dirty="0" smtClean="0">
                    <a:solidFill>
                      <a:schemeClr val="bg1"/>
                    </a:solidFill>
                  </a:rPr>
                  <a:t>ของ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h-TH" sz="1600" dirty="0" smtClean="0">
                    <a:solidFill>
                      <a:schemeClr val="bg1"/>
                    </a:solidFill>
                  </a:rPr>
                  <a:t> </a:t>
                </a:r>
                <a:endParaRPr lang="th-TH" sz="1600" dirty="0"/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937" y="2344018"/>
                <a:ext cx="1746913" cy="395785"/>
              </a:xfrm>
              <a:prstGeom prst="roundRect">
                <a:avLst/>
              </a:prstGeom>
              <a:blipFill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6782937" y="2905849"/>
                <a:ext cx="1746913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=10%</a:t>
                </a:r>
                <a:r>
                  <a:rPr lang="th-TH" sz="1600" dirty="0">
                    <a:solidFill>
                      <a:schemeClr val="bg1"/>
                    </a:solidFill>
                  </a:rPr>
                  <a:t> </a:t>
                </a:r>
                <a:r>
                  <a:rPr lang="th-TH" sz="1600" dirty="0" smtClean="0">
                    <a:solidFill>
                      <a:schemeClr val="bg1"/>
                    </a:solidFill>
                  </a:rPr>
                  <a:t>ของ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h-TH" sz="1600" dirty="0" smtClean="0">
                    <a:solidFill>
                      <a:schemeClr val="bg1"/>
                    </a:solidFill>
                  </a:rPr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937" y="2905849"/>
                <a:ext cx="1746913" cy="395785"/>
              </a:xfrm>
              <a:prstGeom prst="roundRect">
                <a:avLst/>
              </a:prstGeom>
              <a:blipFill>
                <a:blip r:embed="rId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/>
              <p:cNvSpPr/>
              <p:nvPr/>
            </p:nvSpPr>
            <p:spPr>
              <a:xfrm>
                <a:off x="6808651" y="3464858"/>
                <a:ext cx="1721199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=20%</a:t>
                </a:r>
                <a:r>
                  <a:rPr lang="th-TH" sz="1600" dirty="0">
                    <a:solidFill>
                      <a:schemeClr val="bg1"/>
                    </a:solidFill>
                  </a:rPr>
                  <a:t> </a:t>
                </a:r>
                <a:r>
                  <a:rPr lang="th-TH" sz="1600" dirty="0" smtClean="0">
                    <a:solidFill>
                      <a:schemeClr val="bg1"/>
                    </a:solidFill>
                  </a:rPr>
                  <a:t>ของ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h-TH" sz="1600" dirty="0" smtClean="0">
                    <a:solidFill>
                      <a:schemeClr val="bg1"/>
                    </a:solidFill>
                  </a:rPr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51" y="3464858"/>
                <a:ext cx="1721199" cy="395785"/>
              </a:xfrm>
              <a:prstGeom prst="roundRect">
                <a:avLst/>
              </a:prstGeom>
              <a:blipFill>
                <a:blip r:embed="rId7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>
            <a:stCxn id="12" idx="3"/>
          </p:cNvCxnSpPr>
          <p:nvPr/>
        </p:nvCxnSpPr>
        <p:spPr>
          <a:xfrm flipV="1">
            <a:off x="6150938" y="3301635"/>
            <a:ext cx="277158" cy="1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428096" y="2535087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457666" y="3096918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421273" y="3655927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462563" y="4271814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74630" y="4832545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843119" y="4038107"/>
                <a:ext cx="1673083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=30%</a:t>
                </a:r>
                <a:r>
                  <a:rPr lang="th-TH" sz="1600" dirty="0">
                    <a:solidFill>
                      <a:schemeClr val="bg1"/>
                    </a:solidFill>
                  </a:rPr>
                  <a:t> </a:t>
                </a:r>
                <a:r>
                  <a:rPr lang="th-TH" sz="1600" dirty="0" smtClean="0">
                    <a:solidFill>
                      <a:schemeClr val="bg1"/>
                    </a:solidFill>
                  </a:rPr>
                  <a:t>ของ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h-TH" sz="1600" dirty="0" smtClean="0">
                    <a:solidFill>
                      <a:schemeClr val="bg1"/>
                    </a:solidFill>
                  </a:rPr>
                  <a:t> </a:t>
                </a:r>
                <a:endParaRPr lang="th-TH" sz="1600" dirty="0"/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19" y="4038107"/>
                <a:ext cx="1673083" cy="395785"/>
              </a:xfrm>
              <a:prstGeom prst="roundRect">
                <a:avLst/>
              </a:prstGeom>
              <a:blipFill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6843120" y="4649410"/>
                <a:ext cx="1673082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=40%</a:t>
                </a:r>
                <a:r>
                  <a:rPr lang="th-TH" sz="1600" dirty="0">
                    <a:solidFill>
                      <a:schemeClr val="bg1"/>
                    </a:solidFill>
                  </a:rPr>
                  <a:t> </a:t>
                </a:r>
                <a:r>
                  <a:rPr lang="th-TH" sz="1600" dirty="0" smtClean="0">
                    <a:solidFill>
                      <a:schemeClr val="bg1"/>
                    </a:solidFill>
                  </a:rPr>
                  <a:t>ของ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h-TH" sz="1600" dirty="0" smtClean="0">
                    <a:solidFill>
                      <a:schemeClr val="bg1"/>
                    </a:solidFill>
                  </a:rPr>
                  <a:t> </a:t>
                </a:r>
                <a:endParaRPr lang="th-TH" sz="1600" dirty="0"/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20" y="4649410"/>
                <a:ext cx="1673082" cy="395785"/>
              </a:xfrm>
              <a:prstGeom prst="roundRect">
                <a:avLst/>
              </a:prstGeom>
              <a:blipFill>
                <a:blip r:embed="rId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 flipV="1">
            <a:off x="6462563" y="5424768"/>
            <a:ext cx="354842" cy="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6830834" y="5226875"/>
                <a:ext cx="1685367" cy="395785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=50%</a:t>
                </a:r>
                <a:r>
                  <a:rPr lang="th-TH" sz="1600" dirty="0">
                    <a:solidFill>
                      <a:schemeClr val="bg1"/>
                    </a:solidFill>
                  </a:rPr>
                  <a:t> </a:t>
                </a:r>
                <a:r>
                  <a:rPr lang="th-TH" sz="1600" dirty="0" smtClean="0">
                    <a:solidFill>
                      <a:schemeClr val="bg1"/>
                    </a:solidFill>
                  </a:rPr>
                  <a:t>ของ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h-TH" sz="1600" dirty="0" smtClean="0">
                    <a:solidFill>
                      <a:schemeClr val="bg1"/>
                    </a:solidFill>
                  </a:rPr>
                  <a:t> </a:t>
                </a:r>
                <a:endParaRPr lang="th-TH" sz="1600" dirty="0"/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834" y="5226875"/>
                <a:ext cx="1685367" cy="395785"/>
              </a:xfrm>
              <a:prstGeom prst="roundRect">
                <a:avLst/>
              </a:prstGeom>
              <a:blipFill>
                <a:blip r:embed="rId10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275960" y="2314909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50%</a:t>
            </a:r>
            <a:endParaRPr lang="th-TH" dirty="0"/>
          </a:p>
        </p:txBody>
      </p:sp>
      <p:sp>
        <p:nvSpPr>
          <p:cNvPr id="13" name="Rectangle 12"/>
          <p:cNvSpPr/>
          <p:nvPr/>
        </p:nvSpPr>
        <p:spPr>
          <a:xfrm>
            <a:off x="4780566" y="220530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50%</a:t>
            </a:r>
            <a:endParaRPr lang="th-TH" dirty="0"/>
          </a:p>
        </p:txBody>
      </p:sp>
      <p:sp>
        <p:nvSpPr>
          <p:cNvPr id="2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32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30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505" y="884865"/>
            <a:ext cx="6885486" cy="940558"/>
          </a:xfrm>
        </p:spPr>
        <p:txBody>
          <a:bodyPr/>
          <a:lstStyle/>
          <a:p>
            <a:pPr lvl="0" algn="ctr"/>
            <a:r>
              <a:rPr lang="th-TH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การทดลองกั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UCI dataset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880945" y="1825423"/>
                <a:ext cx="7827182" cy="306661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7" rtl="0" eaLnBrk="1" latinLnBrk="0" hangingPunct="1">
                  <a:spcBef>
                    <a:spcPct val="0"/>
                  </a:spcBef>
                  <a:buNone/>
                  <a:defRPr sz="48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เพื่อจัดกลุ่มข้อมูล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โดยใช้ชุดข้อมูลที่กำกับกลุ่ม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จำนวน </a:t>
                </a:r>
                <a:endParaRPr lang="en-US" sz="32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=5% 10% 20% 30% 40% 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</a:t>
                </a:r>
                <a:r>
                  <a:rPr lang="en-US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50% 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ของ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th-TH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แต่ละชุดข้อมูล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ทำ </a:t>
                </a:r>
                <a:r>
                  <a:rPr lang="en-US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10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ครั้ง โดยใช้ขั้นตอนวิธี </a:t>
                </a:r>
                <a:r>
                  <a:rPr lang="en-US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eeded K-means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 </a:t>
                </a:r>
                <a:r>
                  <a:rPr lang="en-US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onstrained K-means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กับการใช้เกณฑ์วัดระยะห่าง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Euclidean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 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Mahalanobis</a:t>
                </a:r>
                <a:endParaRPr lang="en-US" sz="32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โดยวัด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ประสิทธิ์ภาพการจัดกลุ่มข้อมูลวัดจาก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th-TH" sz="20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0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endParaRPr lang="en-US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45" y="1825423"/>
                <a:ext cx="7827182" cy="3066617"/>
              </a:xfrm>
              <a:prstGeom prst="rect">
                <a:avLst/>
              </a:prstGeom>
              <a:blipFill>
                <a:blip r:embed="rId2"/>
                <a:stretch>
                  <a:fillRect l="-2027" t="-2579" r="-218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33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37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th-TH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การทดลองกั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UCI dataset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80945" y="1486926"/>
            <a:ext cx="7827182" cy="2917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eeded K-means Euclidean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จะใช้คำย่อ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onstrained K-means </a:t>
            </a:r>
            <a:r>
              <a:rPr lang="en-US" sz="32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Eulidean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จะใช้คำย่อ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eeded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</a:t>
            </a:r>
            <a:r>
              <a:rPr lang="en-US" sz="32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จะใช้คำย่อ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SKM</a:t>
            </a:r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onstrained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</a:t>
            </a:r>
            <a:r>
              <a:rPr lang="en-US" sz="32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จะใช้คำย่อ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CKM</a:t>
            </a:r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0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34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26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446"/>
            <a:ext cx="9982200" cy="940558"/>
          </a:xfrm>
        </p:spPr>
        <p:txBody>
          <a:bodyPr>
            <a:normAutofit/>
          </a:bodyPr>
          <a:lstStyle/>
          <a:p>
            <a:pPr lvl="0"/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วัดประสิทธิ์ภาพการจัดกลุ่มข้อมูล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โดยการใช้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598542" y="888605"/>
                <a:ext cx="7827182" cy="485860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7" rtl="0" eaLnBrk="1" latinLnBrk="0" hangingPunct="1">
                  <a:spcBef>
                    <a:spcPct val="0"/>
                  </a:spcBef>
                  <a:buNone/>
                  <a:defRPr sz="48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Confusion matrix 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คือการเก็บข้อมูลที่เกี่ยวกับการแบ่งแยกข้อมูลจริง กับข้อมูลที่เกิดจากการทำนาย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เช่นตาราง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confusion matrix 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ทีมีขนาด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r>
                  <a:rPr lang="th-TH" sz="18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ซึ่ง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มี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class</a:t>
                </a:r>
                <a:endParaRPr lang="en-US" sz="32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</a:p>
              <a:p>
                <a:endParaRPr lang="en-US" sz="32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เป็น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จำนวนหรื่อความถี่ที่ </a:t>
                </a:r>
                <a:r>
                  <a:rPr lang="en-US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Predict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ได้ </a:t>
                </a:r>
                <a:r>
                  <a:rPr lang="en-US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lass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𝑖</m:t>
                    </m:r>
                  </m:oMath>
                </a14:m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และถูกว่าเป็น </a:t>
                </a:r>
                <a:endParaRPr lang="en-US" sz="32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class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𝑗</m:t>
                    </m:r>
                  </m:oMath>
                </a14:m>
                <a:r>
                  <a:rPr lang="th-TH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เมื่อ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𝐾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0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endParaRPr lang="en-US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42" y="888605"/>
                <a:ext cx="7827182" cy="4858602"/>
              </a:xfrm>
              <a:prstGeom prst="rect">
                <a:avLst/>
              </a:prstGeom>
              <a:blipFill>
                <a:blip r:embed="rId3"/>
                <a:stretch>
                  <a:fillRect l="-1947" t="-1631" r="-1947" b="-164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35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313713"/>
                  </p:ext>
                </p:extLst>
              </p:nvPr>
            </p:nvGraphicFramePr>
            <p:xfrm>
              <a:off x="1464133" y="2477135"/>
              <a:ext cx="6096000" cy="2570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20301116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109553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002331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5464176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6287666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80323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True</a:t>
                          </a:r>
                          <a:r>
                            <a:rPr lang="en-US" sz="2400" baseline="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 class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997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class</a:t>
                          </a:r>
                          <a:endParaRPr lang="th-TH" sz="2400" dirty="0" smtClean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1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2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730211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Predict class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1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sz="1800" dirty="0" smtClean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17291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2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sz="1800" dirty="0" smtClean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7079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h-TH" sz="2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H Sarabun New" panose="020B0500040200020003" pitchFamily="34" charset="-34"/>
                              <a:ea typeface="+mn-ea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vert="vert" anchor="ctr"/>
                    </a:tc>
                    <a:extLst>
                      <a:ext uri="{0D108BD9-81ED-4DB2-BD59-A6C34878D82A}">
                        <a16:rowId xmlns:a16="http://schemas.microsoft.com/office/drawing/2014/main" val="42579199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th-TH" sz="18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7259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313713"/>
                  </p:ext>
                </p:extLst>
              </p:nvPr>
            </p:nvGraphicFramePr>
            <p:xfrm>
              <a:off x="1464133" y="2477135"/>
              <a:ext cx="6096000" cy="2570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20301116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109553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002331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5464176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6287666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803237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True</a:t>
                          </a:r>
                          <a:r>
                            <a:rPr lang="en-US" sz="2400" baseline="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 class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99739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class</a:t>
                          </a:r>
                          <a:endParaRPr lang="th-TH" sz="2400" dirty="0" smtClean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1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2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110667" r="-1198" b="-3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3730211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Predict class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1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200599" t="-207895" r="-300599" b="-27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302410" t="-207895" r="-202410" b="-27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sz="1800" dirty="0" smtClean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207895" r="-1198" b="-27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5172919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2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200599" t="-312000" r="-300599" b="-18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302410" t="-312000" r="-202410" b="-18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sz="1800" dirty="0" smtClean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312000" r="-1198" b="-18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079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h-TH" sz="2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H Sarabun New" panose="020B0500040200020003" pitchFamily="34" charset="-34"/>
                              <a:ea typeface="+mn-ea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sz="2400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  <a:endParaRPr lang="th-TH" dirty="0">
                            <a:latin typeface="TH Sarabun New" panose="020B0500040200020003" pitchFamily="34" charset="-34"/>
                            <a:cs typeface="TH Sarabun New" panose="020B0500040200020003" pitchFamily="34" charset="-34"/>
                          </a:endParaRPr>
                        </a:p>
                      </a:txBody>
                      <a:tcPr vert="vert" anchor="ctr"/>
                    </a:tc>
                    <a:extLst>
                      <a:ext uri="{0D108BD9-81ED-4DB2-BD59-A6C34878D82A}">
                        <a16:rowId xmlns:a16="http://schemas.microsoft.com/office/drawing/2014/main" val="42579199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99" t="-606557" r="-4005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200599" t="-606557" r="-3005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302410" t="-606557" r="-20241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H Sarabun New" panose="020B0500040200020003" pitchFamily="34" charset="-34"/>
                              <a:cs typeface="TH Sarabun New" panose="020B0500040200020003" pitchFamily="34" charset="-34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606557" r="-1198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72595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433049"/>
              </p:ext>
            </p:extLst>
          </p:nvPr>
        </p:nvGraphicFramePr>
        <p:xfrm>
          <a:off x="5921375" y="4264025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5" imgW="228600" imgH="215640" progId="Equation.DSMT4">
                  <p:embed/>
                </p:oleObj>
              </mc:Choice>
              <mc:Fallback>
                <p:oleObj name="Equation" r:id="rId5" imgW="228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1375" y="4264025"/>
                        <a:ext cx="228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6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446"/>
            <a:ext cx="9982200" cy="940558"/>
          </a:xfrm>
        </p:spPr>
        <p:txBody>
          <a:bodyPr>
            <a:normAutofit/>
          </a:bodyPr>
          <a:lstStyle/>
          <a:p>
            <a:pPr lvl="0"/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วัดประสิทธิ์ภาพการจัดกลุ่มข้อมูล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โดยการใช้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598542" y="888605"/>
                <a:ext cx="7827182" cy="485860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7" rtl="0" eaLnBrk="1" latinLnBrk="0" hangingPunct="1">
                  <a:spcBef>
                    <a:spcPct val="0"/>
                  </a:spcBef>
                  <a:buNone/>
                  <a:defRPr sz="48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จากตาราง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confusion matrix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สามารถคำนวนค่า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overall accuracy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user’s accuracy (class accuracy)</a:t>
                </a:r>
              </a:p>
              <a:p>
                <a:endParaRPr lang="en-US" sz="32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Overall accuracy =</a:t>
                </a:r>
              </a:p>
              <a:p>
                <a:endParaRPr lang="en-US" sz="32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2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2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Class accuracy </a:t>
                </a:r>
                <a:r>
                  <a:rPr lang="th-TH" sz="32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ของกลุ่มที่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= </a:t>
                </a:r>
                <a:endParaRPr lang="th-TH" sz="2000" dirty="0" smtClean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200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endParaRPr lang="en-US" sz="32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42" y="888605"/>
                <a:ext cx="7827182" cy="4858602"/>
              </a:xfrm>
              <a:prstGeom prst="rect">
                <a:avLst/>
              </a:prstGeom>
              <a:blipFill>
                <a:blip r:embed="rId3"/>
                <a:stretch>
                  <a:fillRect l="-1947" t="-163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36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503493"/>
              </p:ext>
            </p:extLst>
          </p:nvPr>
        </p:nvGraphicFramePr>
        <p:xfrm>
          <a:off x="3507740" y="1949450"/>
          <a:ext cx="139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4" imgW="1396800" imgH="965160" progId="Equation.DSMT4">
                  <p:embed/>
                </p:oleObj>
              </mc:Choice>
              <mc:Fallback>
                <p:oleObj name="Equation" r:id="rId4" imgW="13968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7740" y="1949450"/>
                        <a:ext cx="13970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521592"/>
              </p:ext>
            </p:extLst>
          </p:nvPr>
        </p:nvGraphicFramePr>
        <p:xfrm>
          <a:off x="4524693" y="3789363"/>
          <a:ext cx="2743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6" imgW="2743200" imgH="1041120" progId="Equation.DSMT4">
                  <p:embed/>
                </p:oleObj>
              </mc:Choice>
              <mc:Fallback>
                <p:oleObj name="Equation" r:id="rId6" imgW="2743200" imgH="104112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24693" y="3789363"/>
                        <a:ext cx="27432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3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41" y="1723339"/>
            <a:ext cx="4281347" cy="427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6" y="817694"/>
            <a:ext cx="8575937" cy="940558"/>
          </a:xfrm>
        </p:spPr>
        <p:txBody>
          <a:bodyPr>
            <a:normAutofit/>
          </a:bodyPr>
          <a:lstStyle/>
          <a:p>
            <a:pPr lvl="0"/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</a:t>
            </a:r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การทดลองกับ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iris data </a:t>
            </a:r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Euclidean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distance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137165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0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SKE</a:t>
            </a:r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CKE </a:t>
            </a:r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25881" y="3256239"/>
            <a:ext cx="1640114" cy="9869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4769790" y="2994981"/>
            <a:ext cx="1548065" cy="75474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Slide Number Placeholder 2"/>
          <p:cNvSpPr txBox="1">
            <a:spLocks/>
          </p:cNvSpPr>
          <p:nvPr/>
        </p:nvSpPr>
        <p:spPr>
          <a:xfrm>
            <a:off x="6639588" y="6329574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37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04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 txBox="1">
            <a:spLocks/>
          </p:cNvSpPr>
          <p:nvPr/>
        </p:nvSpPr>
        <p:spPr>
          <a:xfrm>
            <a:off x="6523274" y="6363769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38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1416" y="441959"/>
            <a:ext cx="2770495" cy="5188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57567" y="6234663"/>
            <a:ext cx="2770495" cy="494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2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08551" y="4972368"/>
            <a:ext cx="2770495" cy="494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4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3000" t="7579" r="4334" b="2902"/>
          <a:stretch/>
        </p:blipFill>
        <p:spPr>
          <a:xfrm>
            <a:off x="274343" y="113276"/>
            <a:ext cx="3116113" cy="30040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3333" t="6577" r="5001" b="3904"/>
          <a:stretch/>
        </p:blipFill>
        <p:spPr>
          <a:xfrm>
            <a:off x="372936" y="3190386"/>
            <a:ext cx="3017520" cy="29407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3000" t="7912" r="5667" b="3903"/>
          <a:stretch/>
        </p:blipFill>
        <p:spPr>
          <a:xfrm>
            <a:off x="5765310" y="1665426"/>
            <a:ext cx="3013736" cy="2903746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655320" y="4660741"/>
            <a:ext cx="1402080" cy="7574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Oval 24"/>
          <p:cNvSpPr/>
          <p:nvPr/>
        </p:nvSpPr>
        <p:spPr>
          <a:xfrm>
            <a:off x="6002926" y="2738579"/>
            <a:ext cx="1402080" cy="7574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Oval 25"/>
          <p:cNvSpPr/>
          <p:nvPr/>
        </p:nvSpPr>
        <p:spPr>
          <a:xfrm>
            <a:off x="2057400" y="4383653"/>
            <a:ext cx="1402080" cy="75743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Oval 26"/>
          <p:cNvSpPr/>
          <p:nvPr/>
        </p:nvSpPr>
        <p:spPr>
          <a:xfrm>
            <a:off x="7457530" y="2341791"/>
            <a:ext cx="1402080" cy="75743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95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624" y="683437"/>
            <a:ext cx="8534399" cy="940558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ผลการทดลองกับ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iris data </a:t>
            </a:r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6624" y="1094302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SKM </a:t>
            </a:r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CKM </a:t>
            </a:r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06" t="9008" r="5213" b="3714"/>
          <a:stretch/>
        </p:blipFill>
        <p:spPr>
          <a:xfrm>
            <a:off x="2207294" y="1682415"/>
            <a:ext cx="4232787" cy="39820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0983" y="2213427"/>
            <a:ext cx="304800" cy="449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4782457" y="2213428"/>
            <a:ext cx="304800" cy="449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2866572" y="3897087"/>
            <a:ext cx="304800" cy="449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6440081" y="6363769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39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54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90" y="697106"/>
            <a:ext cx="3676670" cy="94881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ขอบเขตของงานวิจัย</a:t>
            </a: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b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pPr/>
              <a:t>4</a:t>
            </a:fld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722" y="1752828"/>
            <a:ext cx="7827182" cy="33678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ศึกษาขั้นตอนวิธีการจัดกลุ่มข้อมูล ดังนี้</a:t>
            </a:r>
          </a:p>
          <a:p>
            <a:pPr marL="514350" indent="190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Unsupervised K-means clustering</a:t>
            </a:r>
          </a:p>
          <a:p>
            <a:pPr marL="514350" indent="190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Semi-supervised K-means clustering</a:t>
            </a:r>
          </a:p>
          <a:p>
            <a:pPr indent="898525"/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2.1 Seeded K-means</a:t>
            </a:r>
          </a:p>
          <a:p>
            <a:pPr indent="898525"/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2.2 Constrained K-means</a:t>
            </a:r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54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 txBox="1">
            <a:spLocks/>
          </p:cNvSpPr>
          <p:nvPr/>
        </p:nvSpPr>
        <p:spPr>
          <a:xfrm>
            <a:off x="388410" y="6363769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40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3776" y="899160"/>
            <a:ext cx="2646743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43" t="8944" r="4914" b="3710"/>
          <a:stretch/>
        </p:blipFill>
        <p:spPr>
          <a:xfrm>
            <a:off x="2839814" y="164184"/>
            <a:ext cx="3098167" cy="2828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703" t="10006" r="3058" b="554"/>
          <a:stretch/>
        </p:blipFill>
        <p:spPr>
          <a:xfrm>
            <a:off x="694714" y="3093968"/>
            <a:ext cx="3246734" cy="2997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817" t="7822" r="5224" b="3377"/>
          <a:stretch/>
        </p:blipFill>
        <p:spPr>
          <a:xfrm>
            <a:off x="5121188" y="3053732"/>
            <a:ext cx="3634571" cy="299750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80034" y="6162604"/>
            <a:ext cx="2646743" cy="383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2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37981" y="6110333"/>
            <a:ext cx="2646743" cy="43327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66800" y="4663440"/>
            <a:ext cx="192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2553058" y="3215640"/>
            <a:ext cx="192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3054196" y="3215640"/>
            <a:ext cx="192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5654040" y="4582963"/>
            <a:ext cx="192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/>
          <p:cNvSpPr/>
          <p:nvPr/>
        </p:nvSpPr>
        <p:spPr>
          <a:xfrm>
            <a:off x="7325581" y="3642360"/>
            <a:ext cx="192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7848536" y="3627120"/>
            <a:ext cx="192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Oval 24"/>
          <p:cNvSpPr/>
          <p:nvPr/>
        </p:nvSpPr>
        <p:spPr>
          <a:xfrm>
            <a:off x="4686658" y="335280"/>
            <a:ext cx="192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Oval 25"/>
          <p:cNvSpPr/>
          <p:nvPr/>
        </p:nvSpPr>
        <p:spPr>
          <a:xfrm>
            <a:off x="5170532" y="320040"/>
            <a:ext cx="192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Oval 26"/>
          <p:cNvSpPr/>
          <p:nvPr/>
        </p:nvSpPr>
        <p:spPr>
          <a:xfrm>
            <a:off x="3246330" y="395077"/>
            <a:ext cx="192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/>
          <p:cNvSpPr/>
          <p:nvPr/>
        </p:nvSpPr>
        <p:spPr>
          <a:xfrm>
            <a:off x="1538671" y="4292404"/>
            <a:ext cx="274320" cy="71628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Oval 27"/>
          <p:cNvSpPr/>
          <p:nvPr/>
        </p:nvSpPr>
        <p:spPr>
          <a:xfrm>
            <a:off x="2029090" y="3215640"/>
            <a:ext cx="274320" cy="71628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Oval 28"/>
          <p:cNvSpPr/>
          <p:nvPr/>
        </p:nvSpPr>
        <p:spPr>
          <a:xfrm>
            <a:off x="6210542" y="3866683"/>
            <a:ext cx="274320" cy="71628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Oval 30"/>
          <p:cNvSpPr/>
          <p:nvPr/>
        </p:nvSpPr>
        <p:spPr>
          <a:xfrm>
            <a:off x="6720440" y="3836203"/>
            <a:ext cx="274320" cy="71628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Oval 31"/>
          <p:cNvSpPr/>
          <p:nvPr/>
        </p:nvSpPr>
        <p:spPr>
          <a:xfrm>
            <a:off x="8376150" y="3421380"/>
            <a:ext cx="274320" cy="71628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14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629592"/>
            <a:ext cx="8549640" cy="940558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ผลการทดลองกับ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seeds data </a:t>
            </a:r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Euclidean distance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1" y="1137165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SKE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CKE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99" t="7545" r="4153" b="2914"/>
          <a:stretch/>
        </p:blipFill>
        <p:spPr>
          <a:xfrm>
            <a:off x="2343136" y="1505167"/>
            <a:ext cx="4277033" cy="4085304"/>
          </a:xfrm>
          <a:prstGeom prst="rect">
            <a:avLst/>
          </a:prstGeom>
        </p:spPr>
      </p:pic>
      <p:sp>
        <p:nvSpPr>
          <p:cNvPr id="8" name="Slide Number Placeholder 2"/>
          <p:cNvSpPr txBox="1">
            <a:spLocks/>
          </p:cNvSpPr>
          <p:nvPr/>
        </p:nvSpPr>
        <p:spPr>
          <a:xfrm>
            <a:off x="6620169" y="6363769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41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20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 txBox="1">
            <a:spLocks/>
          </p:cNvSpPr>
          <p:nvPr/>
        </p:nvSpPr>
        <p:spPr>
          <a:xfrm>
            <a:off x="388410" y="6363769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42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731" t="8095" r="5821" b="3661"/>
          <a:stretch/>
        </p:blipFill>
        <p:spPr>
          <a:xfrm>
            <a:off x="4796782" y="3241745"/>
            <a:ext cx="2956583" cy="2692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835" t="8646" r="5224" b="3410"/>
          <a:stretch/>
        </p:blipFill>
        <p:spPr>
          <a:xfrm>
            <a:off x="2790959" y="166626"/>
            <a:ext cx="3066767" cy="2927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731" t="8645" r="5224" b="3111"/>
          <a:stretch/>
        </p:blipFill>
        <p:spPr>
          <a:xfrm>
            <a:off x="504959" y="3241745"/>
            <a:ext cx="2878321" cy="27016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093776" y="899160"/>
            <a:ext cx="2646743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8934" y="6162604"/>
            <a:ext cx="2646743" cy="383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2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06622" y="6137831"/>
            <a:ext cx="2646743" cy="43327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68062" y="1137165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SKM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CKM </a:t>
            </a:r>
          </a:p>
          <a:p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6" t="7545" r="5484" b="3237"/>
          <a:stretch/>
        </p:blipFill>
        <p:spPr>
          <a:xfrm>
            <a:off x="2557602" y="1731525"/>
            <a:ext cx="4232787" cy="4070555"/>
          </a:xfrm>
          <a:prstGeom prst="rect">
            <a:avLst/>
          </a:prstGeom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6639588" y="6363769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43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560" y="689749"/>
            <a:ext cx="9235440" cy="940558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ผลการทดลองกับ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seeds data </a:t>
            </a:r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distance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81653" y="3230880"/>
            <a:ext cx="320040" cy="2286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251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 txBox="1">
            <a:spLocks/>
          </p:cNvSpPr>
          <p:nvPr/>
        </p:nvSpPr>
        <p:spPr>
          <a:xfrm>
            <a:off x="388410" y="6363769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3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09" t="8519" r="4092" b="4299"/>
          <a:stretch/>
        </p:blipFill>
        <p:spPr>
          <a:xfrm>
            <a:off x="2872530" y="142196"/>
            <a:ext cx="3141939" cy="29392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252" t="7350" r="5082" b="3131"/>
          <a:stretch/>
        </p:blipFill>
        <p:spPr>
          <a:xfrm>
            <a:off x="388410" y="3218589"/>
            <a:ext cx="3142707" cy="2846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387" t="8515" r="5946" b="4971"/>
          <a:stretch/>
        </p:blipFill>
        <p:spPr>
          <a:xfrm>
            <a:off x="4929116" y="3218589"/>
            <a:ext cx="3287559" cy="2846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93776" y="899160"/>
            <a:ext cx="2646743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8934" y="6131251"/>
            <a:ext cx="2646743" cy="383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2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06622" y="6137831"/>
            <a:ext cx="2646743" cy="43327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67840" y="4038600"/>
            <a:ext cx="243840" cy="198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/>
          <p:cNvSpPr/>
          <p:nvPr/>
        </p:nvSpPr>
        <p:spPr>
          <a:xfrm>
            <a:off x="6399513" y="4443498"/>
            <a:ext cx="243840" cy="198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436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62" y="942955"/>
            <a:ext cx="8689775" cy="940558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ผลการทดลองกับ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wine data </a:t>
            </a:r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Euclidean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distance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137165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SKE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CKE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76" t="7715" r="4476" b="2744"/>
          <a:stretch/>
        </p:blipFill>
        <p:spPr>
          <a:xfrm>
            <a:off x="2523435" y="2077723"/>
            <a:ext cx="4277032" cy="4085303"/>
          </a:xfrm>
          <a:prstGeom prst="rect">
            <a:avLst/>
          </a:prstGeom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6778504" y="6357236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45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8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 txBox="1">
            <a:spLocks/>
          </p:cNvSpPr>
          <p:nvPr/>
        </p:nvSpPr>
        <p:spPr>
          <a:xfrm>
            <a:off x="388410" y="6363769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46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00" t="8581" r="4334" b="3904"/>
          <a:stretch/>
        </p:blipFill>
        <p:spPr>
          <a:xfrm>
            <a:off x="3267889" y="185708"/>
            <a:ext cx="2772967" cy="2641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999" t="7579" r="5000" b="3236"/>
          <a:stretch/>
        </p:blipFill>
        <p:spPr>
          <a:xfrm>
            <a:off x="733087" y="3218787"/>
            <a:ext cx="2934034" cy="2602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667" t="7912" r="5334" b="2902"/>
          <a:stretch/>
        </p:blipFill>
        <p:spPr>
          <a:xfrm>
            <a:off x="5324322" y="3075001"/>
            <a:ext cx="3062800" cy="274667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093776" y="899160"/>
            <a:ext cx="2646743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58934" y="6131251"/>
            <a:ext cx="2646743" cy="383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2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32350" y="6136022"/>
            <a:ext cx="2646743" cy="43327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83" y="778687"/>
            <a:ext cx="8613576" cy="940558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ผลการทดลองกับ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wine data </a:t>
            </a:r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distance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8542" y="1137165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CKM</a:t>
            </a:r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2" t="7392" r="4476" b="3391"/>
          <a:stretch/>
        </p:blipFill>
        <p:spPr>
          <a:xfrm>
            <a:off x="2545804" y="1925212"/>
            <a:ext cx="4247535" cy="4070555"/>
          </a:xfrm>
          <a:prstGeom prst="rect">
            <a:avLst/>
          </a:prstGeom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6895907" y="6407702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47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846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 txBox="1">
            <a:spLocks/>
          </p:cNvSpPr>
          <p:nvPr/>
        </p:nvSpPr>
        <p:spPr>
          <a:xfrm>
            <a:off x="388410" y="6363769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48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667" t="7244" r="6000" b="3236"/>
          <a:stretch/>
        </p:blipFill>
        <p:spPr>
          <a:xfrm>
            <a:off x="2959384" y="118025"/>
            <a:ext cx="3025968" cy="3025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00" t="7244" r="4334" b="3570"/>
          <a:stretch/>
        </p:blipFill>
        <p:spPr>
          <a:xfrm>
            <a:off x="388410" y="3235653"/>
            <a:ext cx="3236458" cy="2833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000" t="7912" r="6334" b="3903"/>
          <a:stretch/>
        </p:blipFill>
        <p:spPr>
          <a:xfrm>
            <a:off x="5207494" y="3235653"/>
            <a:ext cx="3458211" cy="278806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93776" y="899160"/>
            <a:ext cx="2646743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8934" y="6131251"/>
            <a:ext cx="2646743" cy="383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2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0950" y="6147133"/>
            <a:ext cx="2646743" cy="43327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24" y="918640"/>
            <a:ext cx="9086015" cy="940558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ผลการทดลองกับ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banknote data </a:t>
            </a:r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Euclidean distance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137165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SKE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CKE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54" t="7495" r="4153" b="2686"/>
          <a:stretch/>
        </p:blipFill>
        <p:spPr>
          <a:xfrm>
            <a:off x="2328388" y="2043199"/>
            <a:ext cx="4306529" cy="3952568"/>
          </a:xfrm>
          <a:prstGeom prst="rect">
            <a:avLst/>
          </a:prstGeom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6793019" y="6363770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49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38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90" y="697106"/>
            <a:ext cx="4423430" cy="94881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ขอบเขตของงานวิจัย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b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pPr/>
              <a:t>5</a:t>
            </a:fld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722" y="1752828"/>
            <a:ext cx="7827182" cy="33678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/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ใช้เกณฑ์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การวัด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ระยะห่าง</a:t>
            </a:r>
          </a:p>
          <a:p>
            <a:pPr marL="1028700" indent="-220663">
              <a:buFont typeface="+mj-lt"/>
              <a:buAutoNum type="arabicPeriod"/>
            </a:pP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Euclidean </a:t>
            </a:r>
          </a:p>
          <a:p>
            <a:pPr marL="1028700" indent="-220663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68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 txBox="1">
            <a:spLocks/>
          </p:cNvSpPr>
          <p:nvPr/>
        </p:nvSpPr>
        <p:spPr>
          <a:xfrm>
            <a:off x="388410" y="6363769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50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66" t="7014" r="4668" b="4135"/>
          <a:stretch/>
        </p:blipFill>
        <p:spPr>
          <a:xfrm>
            <a:off x="259080" y="479221"/>
            <a:ext cx="4236720" cy="4053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34" t="8202" r="4000" b="3615"/>
          <a:stretch/>
        </p:blipFill>
        <p:spPr>
          <a:xfrm>
            <a:off x="4556760" y="479221"/>
            <a:ext cx="4282440" cy="40538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47388" y="4836088"/>
            <a:ext cx="2646743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0454" y="4836088"/>
            <a:ext cx="2646743" cy="383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2</a:t>
            </a:r>
            <a:endParaRPr lang="th-T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1160"/>
            <a:ext cx="9543215" cy="940558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ผลการทดลองกับ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banknote data </a:t>
            </a:r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137165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CKM</a:t>
            </a:r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26" t="7392" r="4516" b="4360"/>
          <a:stretch/>
        </p:blipFill>
        <p:spPr>
          <a:xfrm>
            <a:off x="2477728" y="1969457"/>
            <a:ext cx="4218039" cy="4026310"/>
          </a:xfrm>
          <a:prstGeom prst="rect">
            <a:avLst/>
          </a:prstGeom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6695767" y="6451245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51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Oval 5"/>
          <p:cNvSpPr/>
          <p:nvPr/>
        </p:nvSpPr>
        <p:spPr>
          <a:xfrm>
            <a:off x="6172200" y="2514600"/>
            <a:ext cx="35052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8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 txBox="1">
            <a:spLocks/>
          </p:cNvSpPr>
          <p:nvPr/>
        </p:nvSpPr>
        <p:spPr>
          <a:xfrm>
            <a:off x="388410" y="6363769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33" t="4758" r="5001" b="5723"/>
          <a:stretch/>
        </p:blipFill>
        <p:spPr>
          <a:xfrm>
            <a:off x="281939" y="228600"/>
            <a:ext cx="4191000" cy="408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66" t="8247" r="4668" b="2567"/>
          <a:stretch/>
        </p:blipFill>
        <p:spPr>
          <a:xfrm>
            <a:off x="4579619" y="243840"/>
            <a:ext cx="4236720" cy="40690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39494" y="4546291"/>
            <a:ext cx="2646743" cy="383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2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9787" y="4531051"/>
            <a:ext cx="2646743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232146" y="944880"/>
            <a:ext cx="430102" cy="777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84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23" y="689204"/>
            <a:ext cx="8415455" cy="940558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ผลการทดลองกับ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user data </a:t>
            </a:r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Euclidean distance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137165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SKE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CKE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8" t="7069" r="3899" b="3390"/>
          <a:stretch/>
        </p:blipFill>
        <p:spPr>
          <a:xfrm>
            <a:off x="2365258" y="1716425"/>
            <a:ext cx="4232787" cy="4085303"/>
          </a:xfrm>
          <a:prstGeom prst="rect">
            <a:avLst/>
          </a:prstGeom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6440081" y="6286032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53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Oval 3"/>
          <p:cNvSpPr/>
          <p:nvPr/>
        </p:nvSpPr>
        <p:spPr>
          <a:xfrm>
            <a:off x="4221480" y="3551226"/>
            <a:ext cx="2484120" cy="1417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668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68062" y="1137165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0" y="6489520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54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1" y="118884"/>
            <a:ext cx="8754463" cy="61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68062" y="1137165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0" y="6489520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55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8010" y="3055663"/>
            <a:ext cx="2646743" cy="350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90816" y="3012096"/>
            <a:ext cx="2646743" cy="350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2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36870" y="6157601"/>
            <a:ext cx="2646743" cy="350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3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33411" y="6157601"/>
            <a:ext cx="2646743" cy="350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4</a:t>
            </a:r>
            <a:endParaRPr lang="th-TH" sz="24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666" t="7912" r="5000" b="3903"/>
          <a:stretch/>
        </p:blipFill>
        <p:spPr>
          <a:xfrm>
            <a:off x="1191150" y="148648"/>
            <a:ext cx="2880360" cy="27451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3667" t="7912" r="5334" b="4572"/>
          <a:stretch/>
        </p:blipFill>
        <p:spPr>
          <a:xfrm>
            <a:off x="5433411" y="130576"/>
            <a:ext cx="2879267" cy="27632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3667" t="7912" r="5334" b="3903"/>
          <a:stretch/>
        </p:blipFill>
        <p:spPr>
          <a:xfrm>
            <a:off x="1191150" y="3566466"/>
            <a:ext cx="2634676" cy="25478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l="2518" t="7943" r="6149" b="3540"/>
          <a:stretch/>
        </p:blipFill>
        <p:spPr>
          <a:xfrm>
            <a:off x="5411616" y="3477628"/>
            <a:ext cx="2725943" cy="2636405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2136030" y="834095"/>
            <a:ext cx="2131170" cy="15585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2375638" y="4696799"/>
            <a:ext cx="1428958" cy="1030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69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84" y="867934"/>
            <a:ext cx="8750735" cy="940558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ผลการทดลองกับ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user data </a:t>
            </a:r>
            <a:r>
              <a:rPr lang="th-TH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distance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2822" y="1085916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overall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ของวิธี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CKM</a:t>
            </a:r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84" t="6744" r="5213" b="3714"/>
          <a:stretch/>
        </p:blipFill>
        <p:spPr>
          <a:xfrm>
            <a:off x="2357885" y="1859214"/>
            <a:ext cx="4247535" cy="4085304"/>
          </a:xfrm>
          <a:prstGeom prst="rect">
            <a:avLst/>
          </a:prstGeom>
        </p:spPr>
      </p:pic>
      <p:sp>
        <p:nvSpPr>
          <p:cNvPr id="7" name="Slide Number Placeholder 2"/>
          <p:cNvSpPr txBox="1">
            <a:spLocks/>
          </p:cNvSpPr>
          <p:nvPr/>
        </p:nvSpPr>
        <p:spPr>
          <a:xfrm>
            <a:off x="6605420" y="6386549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56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06535" y="2499786"/>
            <a:ext cx="1484780" cy="56388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2894111" y="2781726"/>
            <a:ext cx="1798320" cy="2240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98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68062" y="1137165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0" y="6489520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57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03" t="7142" r="5930" b="3338"/>
          <a:stretch/>
        </p:blipFill>
        <p:spPr>
          <a:xfrm>
            <a:off x="5490816" y="460849"/>
            <a:ext cx="2418744" cy="2505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242" t="7392" r="4758" b="4090"/>
          <a:stretch/>
        </p:blipFill>
        <p:spPr>
          <a:xfrm>
            <a:off x="1299152" y="460849"/>
            <a:ext cx="2584461" cy="2535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000" t="8581" r="5000" b="3904"/>
          <a:stretch/>
        </p:blipFill>
        <p:spPr>
          <a:xfrm>
            <a:off x="1254013" y="3522122"/>
            <a:ext cx="2674736" cy="251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4000" t="8581" r="4334" b="4237"/>
          <a:stretch/>
        </p:blipFill>
        <p:spPr>
          <a:xfrm>
            <a:off x="5490816" y="3470136"/>
            <a:ext cx="2531934" cy="25713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68010" y="3055663"/>
            <a:ext cx="2646743" cy="350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90816" y="3012096"/>
            <a:ext cx="2646743" cy="350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2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36870" y="6157601"/>
            <a:ext cx="2646743" cy="350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3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33411" y="6157601"/>
            <a:ext cx="2646743" cy="350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accuracy 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กลุ่มที่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4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584960" y="777240"/>
            <a:ext cx="1234440" cy="792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/>
          <p:cNvSpPr/>
          <p:nvPr/>
        </p:nvSpPr>
        <p:spPr>
          <a:xfrm>
            <a:off x="1584960" y="3821093"/>
            <a:ext cx="1234440" cy="792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967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45" y="410571"/>
            <a:ext cx="6885486" cy="940558"/>
          </a:xfrm>
        </p:spPr>
        <p:txBody>
          <a:bodyPr/>
          <a:lstStyle/>
          <a:p>
            <a:pPr lvl="0"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สรุปผลของการทดลอง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8062" y="1137165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จากการทดลองกับชุดข้อมูลใน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UCI dataset </a:t>
            </a: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จะเห็นว่า วิธีการจัดกลุ่มข้อมูล 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onstrained K-means clustering </a:t>
            </a: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จะได้ผลการจัดกลุ่มข้อมูลส่วนใหญ่ได้ถูกต้องดีกว่าวิธี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seeded K-means clustering </a:t>
            </a: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ถึงแม้จะใช้ เกณฑ์วัดระยะ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Euclidean </a:t>
            </a: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8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จากการทดลองสังเกตเห็นว่า การเพิ่มจำนวนข้อมูลที่กำกับกลุ่มส่วนใหญ่ก็มีผลต่อการจัดกลุ่มข้อมูลทั้งสองขั้นตอนวิธี ยกเว้นชุดข้อมูล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banknote </a:t>
            </a: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เนื่องจากชุดข้อมูลนั้นมีจำนวนหน่วยตัวอย่าง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1372 </a:t>
            </a: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และการกำหนดจำนวนข้อมูลที่กำกับกลุ่ม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5% </a:t>
            </a: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เพียงพ่อในการจัดกลุ่มข้อมูล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จากการทดลองกับชุดข้อมูลที่มีแต่ละกลุ่มมีการ </a:t>
            </a:r>
            <a:r>
              <a:rPr lang="en-US" sz="28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overlab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กัน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seeded  K-means clustering </a:t>
            </a: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ใช้เกณฑ์วัดระยะห่าง </a:t>
            </a:r>
            <a:r>
              <a:rPr lang="en-US" sz="28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Eucliean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เมื่อมีการเพิ่มจำนวนข้อมูลที่กำกับผลการจัดกลุ่มยิ่งลดลง เช่นชุดข้อมูล </a:t>
            </a:r>
            <a:r>
              <a:rPr lang="en-US" sz="28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</a:t>
            </a:r>
            <a:endParaRPr lang="en-US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44676" y="6041363"/>
            <a:ext cx="870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290" y="2306473"/>
            <a:ext cx="6885486" cy="1037229"/>
          </a:xfrm>
        </p:spPr>
        <p:txBody>
          <a:bodyPr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ขอบคุณทุกท่านที่ได้รับฟัง</a:t>
            </a:r>
            <a:endParaRPr lang="th-TH" sz="4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h-TH" sz="3200" u="sng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59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43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95736"/>
            <a:ext cx="7230423" cy="940558"/>
          </a:xfrm>
        </p:spPr>
        <p:txBody>
          <a:bodyPr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ขั้นตอนวิธีการทำงานโดยรวมของโครงงาน</a:t>
            </a: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115" y="6284109"/>
            <a:ext cx="773326" cy="365125"/>
          </a:xfrm>
        </p:spPr>
        <p:txBody>
          <a:bodyPr/>
          <a:lstStyle/>
          <a:p>
            <a:fld id="{D57F1E4F-1CFF-5643-939E-217C01CDF565}" type="slidenum">
              <a:rPr lang="en-US" sz="3600" b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pPr/>
              <a:t>6</a:t>
            </a:fld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2507" y="1236294"/>
            <a:ext cx="2347416" cy="6198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</a:t>
            </a:r>
            <a:r>
              <a:rPr lang="th-TH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การวัดระยะห่างของข้อมูล</a:t>
            </a:r>
            <a:endParaRPr lang="th-TH" b="1" dirty="0"/>
          </a:p>
        </p:txBody>
      </p:sp>
      <p:cxnSp>
        <p:nvCxnSpPr>
          <p:cNvPr id="6" name="Straight Arrow Connector 5"/>
          <p:cNvCxnSpPr>
            <a:stCxn id="4" idx="2"/>
            <a:endCxn id="11" idx="0"/>
          </p:cNvCxnSpPr>
          <p:nvPr/>
        </p:nvCxnSpPr>
        <p:spPr>
          <a:xfrm>
            <a:off x="4176215" y="1856096"/>
            <a:ext cx="0" cy="89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76215" y="3370514"/>
            <a:ext cx="0" cy="92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02507" y="2750712"/>
            <a:ext cx="2347416" cy="6198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</a:t>
            </a:r>
            <a:r>
              <a:rPr lang="en-US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Semi supervised K-means clustering</a:t>
            </a:r>
            <a:endParaRPr lang="th-TH" b="1" dirty="0"/>
          </a:p>
        </p:txBody>
      </p:sp>
      <p:sp>
        <p:nvSpPr>
          <p:cNvPr id="12" name="Rectangle 11"/>
          <p:cNvSpPr/>
          <p:nvPr/>
        </p:nvSpPr>
        <p:spPr>
          <a:xfrm>
            <a:off x="2746516" y="4291050"/>
            <a:ext cx="3125338" cy="6198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นำชุดข้อมูล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มาทอลอง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กับขั้ตอนวิธี </a:t>
            </a:r>
            <a:r>
              <a:rPr lang="en-US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Semi supervised K-means clustering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3" name="Straight Connector 22"/>
          <p:cNvCxnSpPr>
            <a:stCxn id="4" idx="1"/>
          </p:cNvCxnSpPr>
          <p:nvPr/>
        </p:nvCxnSpPr>
        <p:spPr>
          <a:xfrm flipH="1" flipV="1">
            <a:off x="2415654" y="1236294"/>
            <a:ext cx="586853" cy="3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1"/>
          </p:cNvCxnSpPr>
          <p:nvPr/>
        </p:nvCxnSpPr>
        <p:spPr>
          <a:xfrm flipH="1">
            <a:off x="2415654" y="1546195"/>
            <a:ext cx="586853" cy="3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2452" y="943897"/>
            <a:ext cx="1973202" cy="59324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Euclidean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2452" y="1636949"/>
            <a:ext cx="1973201" cy="548354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30" name="Straight Connector 29"/>
          <p:cNvCxnSpPr>
            <a:stCxn id="11" idx="3"/>
          </p:cNvCxnSpPr>
          <p:nvPr/>
        </p:nvCxnSpPr>
        <p:spPr>
          <a:xfrm flipV="1">
            <a:off x="5349923" y="2185303"/>
            <a:ext cx="755909" cy="87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3"/>
          </p:cNvCxnSpPr>
          <p:nvPr/>
        </p:nvCxnSpPr>
        <p:spPr>
          <a:xfrm>
            <a:off x="5349923" y="3060613"/>
            <a:ext cx="800154" cy="6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50077" y="1856096"/>
            <a:ext cx="1946788" cy="66587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Seeded K-means</a:t>
            </a:r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73518" y="3399946"/>
            <a:ext cx="2520105" cy="66587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K-means</a:t>
            </a:r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38" name="Straight Connector 37"/>
          <p:cNvCxnSpPr>
            <a:stCxn id="12" idx="2"/>
          </p:cNvCxnSpPr>
          <p:nvPr/>
        </p:nvCxnSpPr>
        <p:spPr>
          <a:xfrm>
            <a:off x="4309185" y="4910852"/>
            <a:ext cx="0" cy="39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97510" y="5309419"/>
            <a:ext cx="42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97510" y="5309419"/>
            <a:ext cx="0" cy="47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05316" y="5309418"/>
            <a:ext cx="0" cy="47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14101" y="5309417"/>
            <a:ext cx="0" cy="47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349923" y="5309416"/>
            <a:ext cx="0" cy="47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44676" y="5309416"/>
            <a:ext cx="0" cy="47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429052" y="5781365"/>
            <a:ext cx="1137167" cy="442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iris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636732" y="5789032"/>
            <a:ext cx="1137167" cy="442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seeds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826076" y="5789032"/>
            <a:ext cx="1137167" cy="442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wine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012559" y="5781365"/>
            <a:ext cx="1137167" cy="442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banknote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199042" y="5766868"/>
            <a:ext cx="1137167" cy="442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user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770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 animBg="1"/>
      <p:bldP spid="34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295736"/>
            <a:ext cx="6563208" cy="940558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</a:t>
            </a: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b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pPr/>
              <a:t>7</a:t>
            </a:fld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530798" cy="21028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เปรียบเทียบประสิทธิภาพการทำงานของ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eeded K-means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constrained K-means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กับชุดข้อมูล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 data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ต่างๆใน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UCI dataset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โดยใช้เกณฑ์วัดระยะห่าง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Euclidean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endParaRPr lang="en-US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78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295736"/>
            <a:ext cx="6885486" cy="940558"/>
          </a:xfrm>
        </p:spPr>
        <p:txBody>
          <a:bodyPr/>
          <a:lstStyle/>
          <a:p>
            <a:pPr algn="ctr"/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เกณฑ์การวัดระยะห่างของข้อมูล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5" y="6041363"/>
            <a:ext cx="722885" cy="365125"/>
          </a:xfrm>
        </p:spPr>
        <p:txBody>
          <a:bodyPr/>
          <a:lstStyle/>
          <a:p>
            <a:fld id="{D57F1E4F-1CFF-5643-939E-217C01CDF565}" type="slidenum">
              <a:rPr lang="en-US" sz="3600" b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pPr/>
              <a:t>8</a:t>
            </a:fld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                        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และ</a:t>
            </a: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Euclidean : </a:t>
            </a:r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Mahalanobis</a:t>
            </a:r>
            <a:r>
              <a:rPr lang="en-US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: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036737"/>
              </p:ext>
            </p:extLst>
          </p:nvPr>
        </p:nvGraphicFramePr>
        <p:xfrm>
          <a:off x="2141536" y="1293446"/>
          <a:ext cx="19605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Equation" r:id="rId3" imgW="1295280" imgH="253800" progId="Equation.DSMT4">
                  <p:embed/>
                </p:oleObj>
              </mc:Choice>
              <mc:Fallback>
                <p:oleObj name="Equation" r:id="rId3" imgW="1295280" imgH="25380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1536" y="1293446"/>
                        <a:ext cx="1960563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66667"/>
              </p:ext>
            </p:extLst>
          </p:nvPr>
        </p:nvGraphicFramePr>
        <p:xfrm>
          <a:off x="4268785" y="1293813"/>
          <a:ext cx="19415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Equation" r:id="rId5" imgW="1282680" imgH="253800" progId="Equation.DSMT4">
                  <p:embed/>
                </p:oleObj>
              </mc:Choice>
              <mc:Fallback>
                <p:oleObj name="Equation" r:id="rId5" imgW="128268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8785" y="1293813"/>
                        <a:ext cx="1941513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99721"/>
              </p:ext>
            </p:extLst>
          </p:nvPr>
        </p:nvGraphicFramePr>
        <p:xfrm>
          <a:off x="1036636" y="1842805"/>
          <a:ext cx="247967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7" imgW="1638000" imgH="965160" progId="Equation.DSMT4">
                  <p:embed/>
                </p:oleObj>
              </mc:Choice>
              <mc:Fallback>
                <p:oleObj name="Equation" r:id="rId7" imgW="1638000" imgH="965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6636" y="1842805"/>
                        <a:ext cx="2479675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56922"/>
              </p:ext>
            </p:extLst>
          </p:nvPr>
        </p:nvGraphicFramePr>
        <p:xfrm>
          <a:off x="2574923" y="3547825"/>
          <a:ext cx="459263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9" imgW="3035160" imgH="482400" progId="Equation.DSMT4">
                  <p:embed/>
                </p:oleObj>
              </mc:Choice>
              <mc:Fallback>
                <p:oleObj name="Equation" r:id="rId9" imgW="3035160" imgH="482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4923" y="3547825"/>
                        <a:ext cx="4592638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978561"/>
              </p:ext>
            </p:extLst>
          </p:nvPr>
        </p:nvGraphicFramePr>
        <p:xfrm>
          <a:off x="3055933" y="4656138"/>
          <a:ext cx="3305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11" imgW="2184120" imgH="304560" progId="Equation.DSMT4">
                  <p:embed/>
                </p:oleObj>
              </mc:Choice>
              <mc:Fallback>
                <p:oleObj name="Equation" r:id="rId11" imgW="2184120" imgH="3045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55933" y="4656138"/>
                        <a:ext cx="33051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3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295736"/>
            <a:ext cx="6885486" cy="940558"/>
          </a:xfrm>
        </p:spPr>
        <p:txBody>
          <a:bodyPr/>
          <a:lstStyle/>
          <a:p>
            <a:pPr algn="ctr"/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ขั้นตอนวิธี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K-means clustering</a:t>
            </a:r>
            <a:endParaRPr lang="th-TH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870524" cy="365125"/>
          </a:xfrm>
        </p:spPr>
        <p:txBody>
          <a:bodyPr/>
          <a:lstStyle/>
          <a:p>
            <a:fld id="{D57F1E4F-1CFF-5643-939E-217C01CDF565}" type="slidenum">
              <a:rPr lang="en-US" sz="3600" b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pPr/>
              <a:t>9</a:t>
            </a:fld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442" y="1173708"/>
            <a:ext cx="7827182" cy="4858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K-means 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วิธีการแบ่งกลุ่มข้อมูลออกเป็น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 โดยมีฟังก์ชัน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endParaRPr lang="en-US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 smtClean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เป็นหน่วยตัวอย่างที่</a:t>
            </a:r>
          </a:p>
          <a:p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เป็นจุดศูนย์กลางของกลุ่มที่ </a:t>
            </a:r>
          </a:p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เป็นผลรวม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กำลังสองของค่าระยะห่างระหว่างหน่วย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        	กับ</a:t>
            </a:r>
            <a:r>
              <a:rPr lang="th-TH" sz="32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จุด</a:t>
            </a:r>
            <a:r>
              <a:rPr lang="th-TH" sz="32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ศูนย์กลางของกลุ่ม</a:t>
            </a:r>
            <a:endParaRPr lang="th-TH" sz="3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210044"/>
              </p:ext>
            </p:extLst>
          </p:nvPr>
        </p:nvGraphicFramePr>
        <p:xfrm>
          <a:off x="2950285" y="2410001"/>
          <a:ext cx="2717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Equation" r:id="rId3" imgW="2717640" imgH="736560" progId="Equation.DSMT4">
                  <p:embed/>
                </p:oleObj>
              </mc:Choice>
              <mc:Fallback>
                <p:oleObj name="Equation" r:id="rId3" imgW="27176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0285" y="2410001"/>
                        <a:ext cx="27178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947091"/>
              </p:ext>
            </p:extLst>
          </p:nvPr>
        </p:nvGraphicFramePr>
        <p:xfrm>
          <a:off x="1387438" y="3734656"/>
          <a:ext cx="292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5" imgW="291960" imgH="355320" progId="Equation.DSMT4">
                  <p:embed/>
                </p:oleObj>
              </mc:Choice>
              <mc:Fallback>
                <p:oleObj name="Equation" r:id="rId5" imgW="2919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7438" y="3734656"/>
                        <a:ext cx="292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531655"/>
              </p:ext>
            </p:extLst>
          </p:nvPr>
        </p:nvGraphicFramePr>
        <p:xfrm>
          <a:off x="4009482" y="3786910"/>
          <a:ext cx="17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7" imgW="177480" imgH="279360" progId="Equation.DSMT4">
                  <p:embed/>
                </p:oleObj>
              </mc:Choice>
              <mc:Fallback>
                <p:oleObj name="Equation" r:id="rId7" imgW="177480" imgH="2793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09482" y="3786910"/>
                        <a:ext cx="177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703071"/>
              </p:ext>
            </p:extLst>
          </p:nvPr>
        </p:nvGraphicFramePr>
        <p:xfrm>
          <a:off x="1419188" y="4216854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9" imgW="228600" imgH="330120" progId="Equation.DSMT4">
                  <p:embed/>
                </p:oleObj>
              </mc:Choice>
              <mc:Fallback>
                <p:oleObj name="Equation" r:id="rId9" imgW="228600" imgH="33012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19188" y="4216854"/>
                        <a:ext cx="228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60822"/>
              </p:ext>
            </p:extLst>
          </p:nvPr>
        </p:nvGraphicFramePr>
        <p:xfrm>
          <a:off x="4779963" y="4239486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11" imgW="177480" imgH="253800" progId="Equation.DSMT4">
                  <p:embed/>
                </p:oleObj>
              </mc:Choice>
              <mc:Fallback>
                <p:oleObj name="Equation" r:id="rId11" imgW="177480" imgH="2538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79963" y="4239486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53694"/>
              </p:ext>
            </p:extLst>
          </p:nvPr>
        </p:nvGraphicFramePr>
        <p:xfrm>
          <a:off x="1408555" y="4737561"/>
          <a:ext cx="711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13" imgW="711000" imgH="241200" progId="Equation.DSMT4">
                  <p:embed/>
                </p:oleObj>
              </mc:Choice>
              <mc:Fallback>
                <p:oleObj name="Equation" r:id="rId13" imgW="711000" imgH="241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08555" y="4737561"/>
                        <a:ext cx="711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5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11518</TotalTime>
  <Words>1632</Words>
  <Application>Microsoft Office PowerPoint</Application>
  <PresentationFormat>On-screen Show (4:3)</PresentationFormat>
  <Paragraphs>644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2" baseType="lpstr">
      <vt:lpstr>Arial</vt:lpstr>
      <vt:lpstr>Calibri</vt:lpstr>
      <vt:lpstr>Cambria Math</vt:lpstr>
      <vt:lpstr>Cordia New</vt:lpstr>
      <vt:lpstr>IrisUPC</vt:lpstr>
      <vt:lpstr>TH Sarabun New</vt:lpstr>
      <vt:lpstr>Times New Roman</vt:lpstr>
      <vt:lpstr>Trebuchet MS</vt:lpstr>
      <vt:lpstr>Wingdings</vt:lpstr>
      <vt:lpstr>Wingdings 3</vt:lpstr>
      <vt:lpstr>Facet</vt:lpstr>
      <vt:lpstr>Equation</vt:lpstr>
      <vt:lpstr>MathType 6.0 Equation</vt:lpstr>
      <vt:lpstr> หัวข้อ Semi-Supervised K-means Clustering Mr. Sovannarith Phan 5620310053 Adviser ผศ.ดร.ศิริเพ็ญ วิกัยสุขสกุล                 อาจารย์ สุจรรยา บุญประดิษฐ์  Department of Mathematics and Computer science Faculty of Science and Technology Prince of Songkla University Pattani campus   </vt:lpstr>
      <vt:lpstr>1. ความสำคัญและที่มา</vt:lpstr>
      <vt:lpstr>1. ความสำคัญและที่มา (ต่อ)</vt:lpstr>
      <vt:lpstr>2. ขอบเขตของงานวิจัย</vt:lpstr>
      <vt:lpstr>2. ขอบเขตของงานวิจัย (ต่อ)</vt:lpstr>
      <vt:lpstr>ขั้นตอนวิธีการทำงานโดยรวมของโครงงาน</vt:lpstr>
      <vt:lpstr>3. วัตถุประสงค์</vt:lpstr>
      <vt:lpstr>เกณฑ์การวัดระยะห่างของข้อมูล </vt:lpstr>
      <vt:lpstr>ขั้นตอนวิธี K-means clustering</vt:lpstr>
      <vt:lpstr>PowerPoint Presentation</vt:lpstr>
      <vt:lpstr>ขั้นตอนวิธี Semi supervised K-means clustering</vt:lpstr>
      <vt:lpstr>Semi-supervised seeded K-means</vt:lpstr>
      <vt:lpstr>Semi-supervised Constrained K-means</vt:lpstr>
      <vt:lpstr>ขั้นตอนวิธี Semi-supervised K-means clustering</vt:lpstr>
      <vt:lpstr>ขั้นตอนวิธี Semi-supervised K-means clustering</vt:lpstr>
      <vt:lpstr>ขั้นตอนวิธี Semi-supervised K-means clustering</vt:lpstr>
      <vt:lpstr>PowerPoint Presentation</vt:lpstr>
      <vt:lpstr>PowerPoint Presentation</vt:lpstr>
      <vt:lpstr>PowerPoint Presentation</vt:lpstr>
      <vt:lpstr>PowerPoint Presentation</vt:lpstr>
      <vt:lpstr>ชุดข้อมูลที่นำมาทดลอง</vt:lpstr>
      <vt:lpstr>ชุดข้อมูลที่นำมาทดลอง</vt:lpstr>
      <vt:lpstr>ชุดข้อมูลที่นำมาทดลอง</vt:lpstr>
      <vt:lpstr>ชุดข้อมูลที่นำมาทดลอง</vt:lpstr>
      <vt:lpstr>ชุดข้อมูลที่นำมาทดลอง</vt:lpstr>
      <vt:lpstr>ชุดข้อมูลที่นำมาทดลอง</vt:lpstr>
      <vt:lpstr>ชุดข้อมูลที่นำมาทดลอง</vt:lpstr>
      <vt:lpstr>ชุดข้อมูลที่นำมาทดลอง</vt:lpstr>
      <vt:lpstr>ชุดข้อมูลที่นำมาทดลอง</vt:lpstr>
      <vt:lpstr>ชุดข้อมูลที่นำมาทดลอง</vt:lpstr>
      <vt:lpstr>ชุดข้อมูลที่นำมาทดลอง</vt:lpstr>
      <vt:lpstr>4. กำหนดการทดลองกับ UCI dataset</vt:lpstr>
      <vt:lpstr>การทดลองกับ UCI dataset</vt:lpstr>
      <vt:lpstr>การทดลองกับ UCI dataset</vt:lpstr>
      <vt:lpstr>วัดประสิทธิ์ภาพการจัดกลุ่มข้อมูลโดยการใช้ confusion matrix</vt:lpstr>
      <vt:lpstr>วัดประสิทธิ์ภาพการจัดกลุ่มข้อมูลโดยการใช้ confusion matrix</vt:lpstr>
      <vt:lpstr>ผลการทดลองกับ iris data ใช้ Euclidean distance</vt:lpstr>
      <vt:lpstr>PowerPoint Presentation</vt:lpstr>
      <vt:lpstr>ผลการทดลองกับ iris data ใช้ Mahalanobis distance</vt:lpstr>
      <vt:lpstr>PowerPoint Presentation</vt:lpstr>
      <vt:lpstr>ผลการทดลองกับ seeds data ใช้ Euclidean distance</vt:lpstr>
      <vt:lpstr>PowerPoint Presentation</vt:lpstr>
      <vt:lpstr>ผลการทดลองกับ seeds data ใช้ Mahalanobis distance</vt:lpstr>
      <vt:lpstr>PowerPoint Presentation</vt:lpstr>
      <vt:lpstr>ผลการทดลองกับ wine data ใช้ Euclidean distance</vt:lpstr>
      <vt:lpstr>PowerPoint Presentation</vt:lpstr>
      <vt:lpstr>ผลการทดลองกับ wine data ใช้ Mahalanobis distance</vt:lpstr>
      <vt:lpstr>PowerPoint Presentation</vt:lpstr>
      <vt:lpstr>ผลการทดลองกับ banknote data ใช้ Euclidean distance</vt:lpstr>
      <vt:lpstr>PowerPoint Presentation</vt:lpstr>
      <vt:lpstr>ผลการทดลองกับ banknote data ใช้ Mahalanobis distance</vt:lpstr>
      <vt:lpstr>PowerPoint Presentation</vt:lpstr>
      <vt:lpstr>ผลการทดลองกับ user data ใช้ Euclidean distance</vt:lpstr>
      <vt:lpstr>PowerPoint Presentation</vt:lpstr>
      <vt:lpstr>PowerPoint Presentation</vt:lpstr>
      <vt:lpstr>ผลการทดลองกับ user data ใช้ Mahalanobis distance</vt:lpstr>
      <vt:lpstr>PowerPoint Presentation</vt:lpstr>
      <vt:lpstr>5. สรุปผลของการทดลอง</vt:lpstr>
      <vt:lpstr>ขอบคุณทุกท่านที่ได้รับฟัง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K-means Clustering For Cell Image  Recognition</dc:title>
  <dc:creator>rith narith</dc:creator>
  <cp:lastModifiedBy>rith narith</cp:lastModifiedBy>
  <cp:revision>287</cp:revision>
  <dcterms:created xsi:type="dcterms:W3CDTF">2016-11-28T12:09:13Z</dcterms:created>
  <dcterms:modified xsi:type="dcterms:W3CDTF">2017-08-01T16:38:49Z</dcterms:modified>
</cp:coreProperties>
</file>