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41"/>
  </p:notesMasterIdLst>
  <p:sldIdLst>
    <p:sldId id="256" r:id="rId2"/>
    <p:sldId id="287" r:id="rId3"/>
    <p:sldId id="288" r:id="rId4"/>
    <p:sldId id="300" r:id="rId5"/>
    <p:sldId id="354" r:id="rId6"/>
    <p:sldId id="286" r:id="rId7"/>
    <p:sldId id="302" r:id="rId8"/>
    <p:sldId id="305" r:id="rId9"/>
    <p:sldId id="306" r:id="rId10"/>
    <p:sldId id="328" r:id="rId11"/>
    <p:sldId id="307" r:id="rId12"/>
    <p:sldId id="330" r:id="rId13"/>
    <p:sldId id="331" r:id="rId14"/>
    <p:sldId id="326" r:id="rId15"/>
    <p:sldId id="332" r:id="rId16"/>
    <p:sldId id="333" r:id="rId17"/>
    <p:sldId id="341" r:id="rId18"/>
    <p:sldId id="342" r:id="rId19"/>
    <p:sldId id="310" r:id="rId20"/>
    <p:sldId id="311" r:id="rId21"/>
    <p:sldId id="343" r:id="rId22"/>
    <p:sldId id="344" r:id="rId23"/>
    <p:sldId id="345" r:id="rId24"/>
    <p:sldId id="289" r:id="rId25"/>
    <p:sldId id="348" r:id="rId26"/>
    <p:sldId id="349" r:id="rId27"/>
    <p:sldId id="350" r:id="rId28"/>
    <p:sldId id="355" r:id="rId29"/>
    <p:sldId id="334" r:id="rId30"/>
    <p:sldId id="346" r:id="rId31"/>
    <p:sldId id="325" r:id="rId32"/>
    <p:sldId id="337" r:id="rId33"/>
    <p:sldId id="351" r:id="rId34"/>
    <p:sldId id="352" r:id="rId35"/>
    <p:sldId id="353" r:id="rId36"/>
    <p:sldId id="338" r:id="rId37"/>
    <p:sldId id="347" r:id="rId38"/>
    <p:sldId id="339" r:id="rId39"/>
    <p:sldId id="28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>
        <p:scale>
          <a:sx n="70" d="100"/>
          <a:sy n="70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17-04-01T12:27:35.41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Group>
    <inkml:annotationXML>
      <emma:emma xmlns:emma="http://www.w3.org/2003/04/emma" version="1.0">
        <emma:interpretation id="{C1341B6C-2A4E-48FE-A3B6-CA9F570926FE}" emma:medium="tactile" emma:mode="ink">
          <msink:context xmlns:msink="http://schemas.microsoft.com/ink/2010/main" type="writingRegion" rotatedBoundingBox="7657,5345 11122,5345 11122,9871 7657,9871"/>
        </emma:interpretation>
      </emma:emma>
    </inkml:annotationXML>
    <inkml:traceGroup>
      <inkml:annotationXML>
        <emma:emma xmlns:emma="http://www.w3.org/2003/04/emma" version="1.0">
          <emma:interpretation id="{E189474B-3E56-48B5-9C51-6A48F7438154}" emma:medium="tactile" emma:mode="ink">
            <msink:context xmlns:msink="http://schemas.microsoft.com/ink/2010/main" type="paragraph" rotatedBoundingBox="7657,5345 11122,5345 11122,9871 7657,98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D4E09D-8266-44C5-BE1F-8C0B2C3C89D9}" emma:medium="tactile" emma:mode="ink">
              <msink:context xmlns:msink="http://schemas.microsoft.com/ink/2010/main" type="line" rotatedBoundingBox="7657,5345 11122,5345 11122,9871 7657,9871"/>
            </emma:interpretation>
          </emma:emma>
        </inkml:annotationXML>
        <inkml:traceGroup>
          <inkml:annotationXML>
            <emma:emma xmlns:emma="http://www.w3.org/2003/04/emma" version="1.0">
              <emma:interpretation id="{D10275A6-98A3-4F8F-B49C-FCE057586DC6}" emma:medium="tactile" emma:mode="ink">
                <msink:context xmlns:msink="http://schemas.microsoft.com/ink/2010/main" type="inkWord" rotatedBoundingBox="7657,9856 7672,9856 7672,9871 7657,987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344661BE-3790-47B0-A9AB-8F6A3869DC26}" emma:medium="tactile" emma:mode="ink">
                <msink:context xmlns:msink="http://schemas.microsoft.com/ink/2010/main" type="inkWord" rotatedBoundingBox="11107,5345 11122,5345 11122,5360 11107,5360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`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l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3401.6364">3450-4511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17-04-01T12:31:33.41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C3A5CB-5DDB-4C9A-924C-7CDE80EAF79C}" emma:medium="tactile" emma:mode="ink">
          <msink:context xmlns:msink="http://schemas.microsoft.com/ink/2010/main" type="writingRegion" rotatedBoundingBox="10008,7202 10023,7202 10023,7255 10008,7255"/>
        </emma:interpretation>
      </emma:emma>
    </inkml:annotationXML>
    <inkml:traceGroup>
      <inkml:annotationXML>
        <emma:emma xmlns:emma="http://www.w3.org/2003/04/emma" version="1.0">
          <emma:interpretation id="{25DEDDE9-D887-439F-8DCE-A92EC5B362CD}" emma:medium="tactile" emma:mode="ink">
            <msink:context xmlns:msink="http://schemas.microsoft.com/ink/2010/main" type="paragraph" rotatedBoundingBox="10008,7202 10023,7202 10023,7255 10008,72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6AF1FE-C65D-46ED-8432-33075897E842}" emma:medium="tactile" emma:mode="ink">
              <msink:context xmlns:msink="http://schemas.microsoft.com/ink/2010/main" type="line" rotatedBoundingBox="10008,7202 10023,7202 10023,7255 10008,7255"/>
            </emma:interpretation>
          </emma:emma>
        </inkml:annotationXML>
        <inkml:traceGroup>
          <inkml:annotationXML>
            <emma:emma xmlns:emma="http://www.w3.org/2003/04/emma" version="1.0">
              <emma:interpretation id="{7C987F78-0D54-40D6-8F6C-DCA3E3CA2670}" emma:medium="tactile" emma:mode="ink">
                <msink:context xmlns:msink="http://schemas.microsoft.com/ink/2010/main" type="inkWord" rotatedBoundingBox="10008,7240 10023,7240 10023,7255 10008,72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DEB99757-9F23-4D83-A230-89F12ADA294D}" emma:medium="tactile" emma:mode="ink">
                <msink:context xmlns:msink="http://schemas.microsoft.com/ink/2010/main" type="inkWord" rotatedBoundingBox="10008,7202 10023,7202 10023,7217 10008,7217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`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l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4464.1155">0-38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17-04-01T12:27:35.41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0 0 0</inkml:trace>
  <inkml:trace contextRef="#ctx0" brushRef="#br0" timeOffset="3401.6364">3450-4511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17-04-01T12:31:33.41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4464.1155">0-38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636E9-B3C8-4711-AD60-4B8F882C245C}" type="datetimeFigureOut">
              <a:rPr lang="th-TH" smtClean="0"/>
              <a:t>18/04/60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0138E-C4B1-4D63-A018-369FAD2660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53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538-7563-47A1-8AA7-DEA5CFD50FA3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0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1838-79B0-47F4-B5FD-280706DD3878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ADE-8170-4475-9A61-951E921BCFFD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6A93-5207-4E17-B1C5-5F5DE3A4A52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83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6283-158F-4E4E-ADF4-E6129AE0676A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8523-E891-430A-80C7-D531DA77ED3D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4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FC07-7025-46B5-9A6B-2EE71C29CA6C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5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9D4-4BF0-41C4-BAE6-BBD29A88251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08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AAC-6ECE-49F7-ACEA-C905ADDE630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0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35A-8967-43CD-B7A3-E70E3FAE3BAF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4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6270-1EA8-4648-A475-52E1CCCCD209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BD29-4C51-415B-AAC5-09E4CCE3BA12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6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A09-93CE-43B7-B487-95EEDB37929C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FD5-70B2-40E8-A9AB-98DFC9C70C93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EB99-A144-46D0-9ADB-2C6D2CDCD7C9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D83-E48C-4797-9B45-60ED62960652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4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A293-8CE9-4F5A-9FB0-A6C06717A2E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E86D34-BAD0-458C-829A-CE4CBDE888F4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70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emf"/><Relationship Id="rId7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customXml" Target="../ink/ink2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8.emf"/><Relationship Id="rId10" Type="http://schemas.openxmlformats.org/officeDocument/2006/relationships/image" Target="../media/image27.png"/><Relationship Id="rId4" Type="http://schemas.openxmlformats.org/officeDocument/2006/relationships/customXml" Target="../ink/ink4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9.png"/><Relationship Id="rId7" Type="http://schemas.openxmlformats.org/officeDocument/2006/relationships/image" Target="../media/image1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1.png"/><Relationship Id="rId5" Type="http://schemas.openxmlformats.org/officeDocument/2006/relationships/image" Target="../media/image101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609" y="0"/>
            <a:ext cx="688908" cy="1268078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8578" y="1434151"/>
            <a:ext cx="7123897" cy="3223574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Semi-Supervised K-means Clustering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th-TH" sz="2400" dirty="0" smtClean="0">
                <a:solidFill>
                  <a:schemeClr val="tx1"/>
                </a:solidFill>
              </a:rPr>
              <a:t>นำเสนอความก้าวหน้าโครงงานครั้ง</a:t>
            </a:r>
            <a:r>
              <a:rPr lang="th-TH" sz="2400" dirty="0" smtClean="0">
                <a:solidFill>
                  <a:schemeClr val="tx1"/>
                </a:solidFill>
              </a:rPr>
              <a:t>ที่ </a:t>
            </a:r>
            <a:r>
              <a:rPr lang="en-US" sz="2400" dirty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</a:rPr>
              <a:t>Mr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Sovannarith </a:t>
            </a:r>
            <a:r>
              <a:rPr lang="en-US" sz="2400" dirty="0">
                <a:solidFill>
                  <a:schemeClr val="tx1"/>
                </a:solidFill>
              </a:rPr>
              <a:t>Phan </a:t>
            </a:r>
            <a:r>
              <a:rPr lang="en-US" sz="2400" dirty="0" smtClean="0">
                <a:solidFill>
                  <a:schemeClr val="tx1"/>
                </a:solidFill>
              </a:rPr>
              <a:t>5620310053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Adviser </a:t>
            </a:r>
            <a:r>
              <a:rPr lang="th-TH" sz="2400" dirty="0">
                <a:solidFill>
                  <a:schemeClr val="tx1"/>
                </a:solidFill>
              </a:rPr>
              <a:t>ผศ.ดร.ศิริเพ็ญ วิกัยสุข</a:t>
            </a:r>
            <a:r>
              <a:rPr lang="th-TH" sz="2400" dirty="0" smtClean="0">
                <a:solidFill>
                  <a:schemeClr val="tx1"/>
                </a:solidFill>
              </a:rPr>
              <a:t>สกุล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th-TH" sz="2400" dirty="0" smtClean="0">
                <a:solidFill>
                  <a:schemeClr val="tx1"/>
                </a:solidFill>
              </a:rPr>
              <a:t>                อาจารย์ </a:t>
            </a:r>
            <a:r>
              <a:rPr lang="th-TH" sz="2400" dirty="0">
                <a:solidFill>
                  <a:schemeClr val="tx1"/>
                </a:solidFill>
              </a:rPr>
              <a:t>สุจรรยา บุญประดิษฐ์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Department of Mathematics and Computer science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Faculty of Science and Technology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Prince of </a:t>
            </a:r>
            <a:r>
              <a:rPr lang="en-US" sz="1800" dirty="0" err="1">
                <a:solidFill>
                  <a:schemeClr val="tx1"/>
                </a:solidFill>
              </a:rPr>
              <a:t>Songkla</a:t>
            </a:r>
            <a:r>
              <a:rPr lang="en-US" sz="1800" dirty="0">
                <a:solidFill>
                  <a:schemeClr val="tx1"/>
                </a:solidFill>
              </a:rPr>
              <a:t> University </a:t>
            </a:r>
            <a:r>
              <a:rPr lang="en-US" sz="1800" dirty="0" err="1">
                <a:solidFill>
                  <a:schemeClr val="tx1"/>
                </a:solidFill>
              </a:rPr>
              <a:t>Pattani</a:t>
            </a:r>
            <a:r>
              <a:rPr lang="en-US" sz="1800" dirty="0">
                <a:solidFill>
                  <a:schemeClr val="tx1"/>
                </a:solidFill>
              </a:rPr>
              <a:t> campus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2412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pPr lvl="0"/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47" y="1063423"/>
            <a:ext cx="6014184" cy="544655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46" y="1063422"/>
            <a:ext cx="5999681" cy="544655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2769640" y="2059969"/>
            <a:ext cx="4368140" cy="3235362"/>
            <a:chOff x="2769640" y="2059969"/>
            <a:chExt cx="4368140" cy="3235362"/>
          </a:xfrm>
        </p:grpSpPr>
        <p:sp>
          <p:nvSpPr>
            <p:cNvPr id="37" name="Oval 36"/>
            <p:cNvSpPr/>
            <p:nvPr/>
          </p:nvSpPr>
          <p:spPr>
            <a:xfrm>
              <a:off x="2784144" y="2429301"/>
              <a:ext cx="4353636" cy="28660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69640" y="2654067"/>
                  <a:ext cx="6005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th-TH" dirty="0" smtClean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640" y="2654067"/>
                  <a:ext cx="60050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th-T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4255945" y="2429300"/>
              <a:ext cx="1407876" cy="14975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Oval 39"/>
            <p:cNvSpPr/>
            <p:nvPr/>
          </p:nvSpPr>
          <p:spPr>
            <a:xfrm>
              <a:off x="3768773" y="4053384"/>
              <a:ext cx="1062535" cy="11153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Oval 40"/>
            <p:cNvSpPr/>
            <p:nvPr/>
          </p:nvSpPr>
          <p:spPr>
            <a:xfrm>
              <a:off x="5254553" y="3715326"/>
              <a:ext cx="1217303" cy="135740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307000" y="3862316"/>
                  <a:ext cx="669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th-TH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00" y="3862316"/>
                  <a:ext cx="6695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th-T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752086" y="2059969"/>
                  <a:ext cx="669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th-TH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086" y="2059969"/>
                  <a:ext cx="66959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th-T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066002" y="3420150"/>
                  <a:ext cx="669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th-TH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002" y="3420150"/>
                  <a:ext cx="66959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th-T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250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pPr lvl="0"/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</a:t>
            </a:r>
            <a:endParaRPr lang="en-US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866442" y="1337481"/>
                <a:ext cx="7827182" cy="485860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7" rtl="0" eaLnBrk="1" latinLnBrk="0" hangingPunct="1">
                  <a:spcBef>
                    <a:spcPct val="0"/>
                  </a:spcBef>
                  <a:buNone/>
                  <a:defRPr sz="48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กำหนดชุดข้อมูล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;</m:t>
                    </m:r>
                  </m:oMath>
                </a14:m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endParaRPr lang="en-US" sz="32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TH Sarabun New" panose="020B0500040200020003" pitchFamily="34" charset="-34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เป็นจำนวนตัวแปร </a:t>
                </a:r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H Sarabun New" panose="020B0500040200020003" pitchFamily="34" charset="-34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cs typeface="TH Sarabun New" panose="020B0500040200020003" pitchFamily="34" charset="-34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𝑛</m:t>
                    </m:r>
                  </m:oMath>
                </a14:m>
                <a:r>
                  <a:rPr lang="en-US" sz="3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เป็นจำนวนข้อมูลทั้งหมด </a:t>
                </a:r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  <a:cs typeface="TH Sarabun New" panose="020B0500040200020003" pitchFamily="34" charset="-34"/>
                </a:endParaRPr>
              </a:p>
              <a:p>
                <a:r>
                  <a:rPr lang="th-TH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มี </a:t>
                </a:r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2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ส่วนคือ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th-TH" sz="20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ที่มีจำนวนข้อมูลเป็น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H Sarabun New" panose="020B0500040200020003" pitchFamily="34" charset="-34"/>
                  </a:rPr>
                  <a:t>กับ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H Sarabun New" panose="020B0500040200020003" pitchFamily="34" charset="-34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cs typeface="TH Sarabun New" panose="020B0500040200020003" pitchFamily="34" charset="-34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𝑙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 </m:t>
                        </m:r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</a:p>
              <a:p>
                <a:endParaRPr lang="en-US" sz="20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Input :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ชุดข้อมูล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𝐷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,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จำนวน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กลุ่ม</a:t>
                </a:r>
                <a:endParaRPr lang="en-US" sz="20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Output :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แบ่งชุด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𝐷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𝐷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42" y="1337481"/>
                <a:ext cx="7827182" cy="4858602"/>
              </a:xfrm>
              <a:prstGeom prst="rect">
                <a:avLst/>
              </a:prstGeom>
              <a:blipFill>
                <a:blip r:embed="rId2"/>
                <a:stretch>
                  <a:fillRect l="-1947" t="-163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seeded K-means 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330" y="1337481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start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75063" y="1619243"/>
            <a:ext cx="59553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arallelogram 6"/>
              <p:cNvSpPr/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Input: Data ,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7" name="Parallelogram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blipFill>
                <a:blip r:embed="rId2"/>
                <a:stretch>
                  <a:fillRect t="-20482" b="-3253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2974757" y="1613925"/>
            <a:ext cx="587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35429" y="1337481"/>
            <a:ext cx="2121085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คำนวณจุดศูนย์กลางเริ่มต้นจากชุดข้อมูลที่กำกับกลุ่ม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34156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8318" y="1337481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คำนวนค่าระยะหน่วยตัวอย่างไปจุดศูนย์กลาง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V="1">
            <a:off x="7536164" y="218814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8319" y="2485908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กำหนดกลุ่มหน่วยตัวอย่างไปตามค่า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ระยะหน่วยตัวอย่างไปจุด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ศูนย์กลางที่สั้นที่สุด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V="1">
            <a:off x="7543093" y="334720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6639970" y="3644968"/>
            <a:ext cx="2320834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ถ้าทุกหน่วยตัวอย่าง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ไม่เปลียนกลุ่ม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V="1">
            <a:off x="7536163" y="5178111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77739" y="5475879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End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6057" y="3895833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93259" y="5240134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>
            <a:endCxn id="23" idx="3"/>
          </p:cNvCxnSpPr>
          <p:nvPr/>
        </p:nvCxnSpPr>
        <p:spPr>
          <a:xfrm flipH="1">
            <a:off x="5953617" y="4261653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28260" y="3986209"/>
            <a:ext cx="3125357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ค่าจุดศูนย์กลางของแต่ละกลุ่มใหม่โดยหา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ค่าเฉลี่ยข้อมูลแต่ละกลุ่ม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19597" y="1646935"/>
            <a:ext cx="0" cy="231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531034" y="1334021"/>
                <a:ext cx="2121085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)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34" y="1334021"/>
                <a:ext cx="2121085" cy="552892"/>
              </a:xfrm>
              <a:prstGeom prst="rect">
                <a:avLst/>
              </a:prstGeom>
              <a:blipFill>
                <a:blip r:embed="rId3"/>
                <a:stretch>
                  <a:fillRect t="-130851" r="-31339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223923" y="1342226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23" y="1342226"/>
                <a:ext cx="2736880" cy="552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223923" y="2488050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𝑎𝑟𝑔𝑚𝑖𝑛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𝐾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23" y="2488050"/>
                <a:ext cx="2736880" cy="552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2820214" y="3996397"/>
                <a:ext cx="3125357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214" y="3996397"/>
                <a:ext cx="3125357" cy="552892"/>
              </a:xfrm>
              <a:prstGeom prst="rect">
                <a:avLst/>
              </a:prstGeom>
              <a:blipFill>
                <a:blip r:embed="rId6"/>
                <a:stretch>
                  <a:fillRect t="-132258" r="-4660" b="-18279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6" grpId="0" animBg="1"/>
      <p:bldP spid="18" grpId="0" animBg="1"/>
      <p:bldP spid="20" grpId="0"/>
      <p:bldP spid="21" grpId="0"/>
      <p:bldP spid="23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</a:t>
            </a:r>
            <a:r>
              <a:rPr lang="en-US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330" y="1337481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start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988711" y="1619243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61109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35429" y="1337481"/>
            <a:ext cx="2121085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คำนวณจุดศูนย์กลางเริ่มต้นจากชุดข้อมูลที่กำกับกลุ่ม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47804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8318" y="1337481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คำนวนค่าระยะหน่วยตัวอย่างไปจุดศูนย์กลาง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V="1">
            <a:off x="7536164" y="218814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V="1">
            <a:off x="7540825" y="3970319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531349" y="3889878"/>
            <a:ext cx="2401781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ถ้าทุกหน่วยตัวอย่าง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ไม่เปลียนกลุ่ม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>
            <a:stCxn id="16" idx="1"/>
            <a:endCxn id="18" idx="6"/>
          </p:cNvCxnSpPr>
          <p:nvPr/>
        </p:nvCxnSpPr>
        <p:spPr>
          <a:xfrm flipH="1" flipV="1">
            <a:off x="880570" y="4507565"/>
            <a:ext cx="65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9696" y="4225802"/>
            <a:ext cx="640874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End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50975" y="2735203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0943" y="4017968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128273" y="3092076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8582" y="2850200"/>
            <a:ext cx="3125357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ค่าจุดศูนย์กลางของแต่ละ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กลุ่มใหม่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โดยหา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ค่าเฉลี่ยตาม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ข้อมูลที่ถูกจัดในกลุ่มเดียวกัน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6633038" y="2475390"/>
            <a:ext cx="2401781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ถ้าหน่วยตัวอย่างที่อยู่ในชุดข้อมูลที่กำกับกลุ่ม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07120" y="4239538"/>
            <a:ext cx="2736880" cy="5528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กำหนดกลุ่มหน่วยตัวอย่างคงเดิม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33975" y="3851394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76951" y="2850200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กำหนดกลุ่มหน่วยตัวอย่างไปตามค่า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ระยะหน่วยตัวอย่างไปจุด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769926" y="3403092"/>
            <a:ext cx="0" cy="111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969030" y="4507566"/>
            <a:ext cx="2430274" cy="1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0"/>
          </p:cNvCxnSpPr>
          <p:nvPr/>
        </p:nvCxnSpPr>
        <p:spPr>
          <a:xfrm flipV="1">
            <a:off x="2732240" y="3390059"/>
            <a:ext cx="500" cy="49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12456" y="3620389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732239" y="2349796"/>
            <a:ext cx="0" cy="48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724263" y="2349796"/>
            <a:ext cx="326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>
            <a:off x="5666623" y="2028823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529129" y="1350086"/>
                <a:ext cx="2121085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)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129" y="1350086"/>
                <a:ext cx="2121085" cy="552892"/>
              </a:xfrm>
              <a:prstGeom prst="rect">
                <a:avLst/>
              </a:prstGeom>
              <a:blipFill>
                <a:blip r:embed="rId2"/>
                <a:stretch>
                  <a:fillRect t="-129787" r="-31054" b="-1808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228318" y="1342797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318" y="1342797"/>
                <a:ext cx="2736880" cy="552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iamond 32"/>
              <p:cNvSpPr/>
              <p:nvPr/>
            </p:nvSpPr>
            <p:spPr>
              <a:xfrm>
                <a:off x="6633038" y="2477118"/>
                <a:ext cx="2401781" cy="1235376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𝑖</m:t>
                          </m:r>
                        </m:sub>
                      </m:sSub>
                      <m:r>
                        <a:rPr lang="th-TH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H Sarabun New" panose="020B0500040200020003" pitchFamily="34" charset="-34"/>
                        </a:rPr>
                        <m:t>∈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3" name="Diamond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38" y="2477118"/>
                <a:ext cx="2401781" cy="1235376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73606" y="2846701"/>
                <a:ext cx="2736880" cy="5528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𝑎𝑟𝑔𝑚𝑖𝑛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𝐾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06" y="2846701"/>
                <a:ext cx="2736880" cy="552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37788" y="2855137"/>
                <a:ext cx="3125357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8" y="2855137"/>
                <a:ext cx="3125357" cy="552892"/>
              </a:xfrm>
              <a:prstGeom prst="rect">
                <a:avLst/>
              </a:prstGeom>
              <a:blipFill>
                <a:blip r:embed="rId6"/>
                <a:stretch>
                  <a:fillRect t="-130851" r="-4660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arallelogram 35"/>
              <p:cNvSpPr/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Input: Data ,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6" name="Parallelogram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blipFill>
                <a:blip r:embed="rId7"/>
                <a:stretch>
                  <a:fillRect t="-20482" b="-3253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en-US" sz="4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ความแตกต่างระหว่าง 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Euclidean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ในการวัดระยะห่างระหว่างจุดศูนย์กลาง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cluster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ยังอีกหนึ่ง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จุดการ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Euclidean distance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คำนวณแค่ระยะห่างระหว่างสอง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จุดเท่านัน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คิด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ความแปรปรวนของ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cluster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Euclidean distance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25104" y="4118498"/>
            <a:ext cx="2074460" cy="19652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2925161" y="3183712"/>
            <a:ext cx="766930" cy="70225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2062334" y="3538103"/>
              <a:ext cx="1242360" cy="1624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4174" y="3499943"/>
                <a:ext cx="1318680" cy="17006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/>
          <p:cNvSpPr/>
          <p:nvPr/>
        </p:nvSpPr>
        <p:spPr>
          <a:xfrm>
            <a:off x="1197215" y="4892277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8694" y="3124147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200" baseline="-25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062334" y="4234074"/>
            <a:ext cx="809800" cy="928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72134" y="3538038"/>
            <a:ext cx="432560" cy="69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2908694" y="4206612"/>
              <a:ext cx="360" cy="140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534" y="4168452"/>
                <a:ext cx="76680" cy="903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2769570" y="4018820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95791" y="3534841"/>
                <a:ext cx="32925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791" y="3534841"/>
                <a:ext cx="3292568" cy="563680"/>
              </a:xfrm>
              <a:prstGeom prst="rect">
                <a:avLst/>
              </a:prstGeom>
              <a:blipFill>
                <a:blip r:embed="rId6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95791" y="4245079"/>
                <a:ext cx="336912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791" y="4245079"/>
                <a:ext cx="3369127" cy="563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886683" y="5078122"/>
                <a:ext cx="127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83" y="5078122"/>
                <a:ext cx="127073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97680" y="1136851"/>
                <a:ext cx="7864183" cy="1517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ตัวอย่าง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: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กำหนด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80" y="1136851"/>
                <a:ext cx="7864183" cy="1517018"/>
              </a:xfrm>
              <a:prstGeom prst="rect">
                <a:avLst/>
              </a:prstGeom>
              <a:blipFill>
                <a:blip r:embed="rId9"/>
                <a:stretch>
                  <a:fillRect l="-1938" t="-52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8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en-US" sz="4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82595" y="3901681"/>
            <a:ext cx="2074460" cy="19652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2882652" y="2966895"/>
            <a:ext cx="766930" cy="70225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2019825" y="3321286"/>
              <a:ext cx="1242360" cy="1624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665" y="3283126"/>
                <a:ext cx="1318680" cy="17006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/>
          <p:cNvSpPr/>
          <p:nvPr/>
        </p:nvSpPr>
        <p:spPr>
          <a:xfrm>
            <a:off x="1154706" y="4675460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200" baseline="-250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9625" y="2890714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200" baseline="-25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019825" y="4017257"/>
            <a:ext cx="809800" cy="928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</p:cNvCxnSpPr>
          <p:nvPr/>
        </p:nvCxnSpPr>
        <p:spPr>
          <a:xfrm flipH="1">
            <a:off x="2829625" y="3321221"/>
            <a:ext cx="432560" cy="69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2866185" y="3989795"/>
              <a:ext cx="360" cy="140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8025" y="3951635"/>
                <a:ext cx="76680" cy="903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2727061" y="3802003"/>
            <a:ext cx="865119" cy="430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995452" y="2850787"/>
                <a:ext cx="349877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52" y="2850787"/>
                <a:ext cx="3498778" cy="818366"/>
              </a:xfrm>
              <a:prstGeom prst="rect">
                <a:avLst/>
              </a:prstGeom>
              <a:blipFill>
                <a:blip r:embed="rId6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995452" y="5370314"/>
                <a:ext cx="127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52" y="5370314"/>
                <a:ext cx="1270732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995452" y="3975622"/>
                <a:ext cx="349877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52" y="3975622"/>
                <a:ext cx="3498778" cy="818366"/>
              </a:xfrm>
              <a:prstGeom prst="rect">
                <a:avLst/>
              </a:prstGeom>
              <a:blipFill>
                <a:blip r:embed="rId8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82595" y="1291544"/>
                <a:ext cx="422147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𝑐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𝑐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H Sarabun New" panose="020B0500040200020003" pitchFamily="34" charset="-34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H Sarabun New" panose="020B0500040200020003" pitchFamily="34" charset="-34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95" y="1291544"/>
                <a:ext cx="4221477" cy="11128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50415" y="2327193"/>
                <a:ext cx="540849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Mahalanobis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)</m:t>
                        </m:r>
                      </m:e>
                    </m:ra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415" y="2327193"/>
                <a:ext cx="5408490" cy="584775"/>
              </a:xfrm>
              <a:prstGeom prst="rect">
                <a:avLst/>
              </a:prstGeom>
              <a:blipFill>
                <a:blip r:embed="rId10"/>
                <a:stretch>
                  <a:fillRect l="-2818" t="-13542" b="-333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0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seeded K-means </a:t>
            </a:r>
            <a:r>
              <a:rPr lang="en-US" sz="4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330" y="1337481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start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75063" y="1619243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arallelogram 6"/>
              <p:cNvSpPr/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Input: Data ,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7" name="Parallelogram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blipFill>
                <a:blip r:embed="rId2"/>
                <a:stretch>
                  <a:fillRect t="-20482" b="-3253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2974757" y="1613925"/>
            <a:ext cx="587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35429" y="1337481"/>
            <a:ext cx="2121085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คำนวณจุดศูนย์กลางเริ่มต้นจากชุดข้อมูลที่กำกับกลุ่ม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34156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8318" y="1337481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คำนวนค่าระยะหน่วยตัวอย่างไปจุดศูนย์กลาง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V="1">
            <a:off x="7536164" y="218814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8319" y="2485908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กำหนดกลุ่มหน่วยตัวอย่างไปตามค่า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ระยะหน่วยตัวอย่างไปจุด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V="1">
            <a:off x="7543093" y="334720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6639969" y="3644968"/>
            <a:ext cx="2401781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ถ้าทุกหน่วยตัวอย่าง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ไม่เปลียนกลุ่ม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V="1">
            <a:off x="7536163" y="5178111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77739" y="5475879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End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6057" y="3895833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93259" y="5240134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>
            <a:endCxn id="23" idx="3"/>
          </p:cNvCxnSpPr>
          <p:nvPr/>
        </p:nvCxnSpPr>
        <p:spPr>
          <a:xfrm flipH="1">
            <a:off x="5953617" y="4261653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28260" y="3986209"/>
            <a:ext cx="3125357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ค่าจุดศูนย์กลางของแต่ละกลุ่มใหม่โดยหา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ค่าเฉลี่ยตาม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ข้อมูลที่ถูกจัดในกลุ่มเดียวกัน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19597" y="1646935"/>
            <a:ext cx="0" cy="231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531034" y="1334021"/>
                <a:ext cx="2121085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)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34" y="1334021"/>
                <a:ext cx="2121085" cy="552892"/>
              </a:xfrm>
              <a:prstGeom prst="rect">
                <a:avLst/>
              </a:prstGeom>
              <a:blipFill>
                <a:blip r:embed="rId3"/>
                <a:stretch>
                  <a:fillRect t="-130851" r="-31339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223923" y="1342226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23" y="1342226"/>
                <a:ext cx="2736880" cy="552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234649" y="2501286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𝑎𝑟𝑔𝑚𝑖𝑛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𝐾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649" y="2501286"/>
                <a:ext cx="2736880" cy="552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823713" y="3995461"/>
                <a:ext cx="3125357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13" y="3995461"/>
                <a:ext cx="3125357" cy="552892"/>
              </a:xfrm>
              <a:prstGeom prst="rect">
                <a:avLst/>
              </a:prstGeom>
              <a:blipFill>
                <a:blip r:embed="rId6"/>
                <a:stretch>
                  <a:fillRect t="-129787" r="-4651" b="-1808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531034" y="1330612"/>
                <a:ext cx="2121085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)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และ</m:t>
                      </m:r>
                      <m:sSubSup>
                        <m:sSubSup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𝐾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400" b="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34" y="1330612"/>
                <a:ext cx="2121085" cy="552892"/>
              </a:xfrm>
              <a:prstGeom prst="rect">
                <a:avLst/>
              </a:prstGeom>
              <a:blipFill>
                <a:blip r:embed="rId7"/>
                <a:stretch>
                  <a:fillRect t="-130851" r="-18234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234649" y="1330612"/>
                <a:ext cx="2736880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649" y="1330612"/>
                <a:ext cx="2736880" cy="5528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818905" y="3986209"/>
                <a:ext cx="3130165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และ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1400" b="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5" y="3986209"/>
                <a:ext cx="3130165" cy="552892"/>
              </a:xfrm>
              <a:prstGeom prst="rect">
                <a:avLst/>
              </a:prstGeom>
              <a:blipFill>
                <a:blip r:embed="rId9"/>
                <a:stretch>
                  <a:fillRect t="-130851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38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96923"/>
            <a:ext cx="7977307" cy="940558"/>
          </a:xfrm>
        </p:spPr>
        <p:txBody>
          <a:bodyPr/>
          <a:lstStyle/>
          <a:p>
            <a:r>
              <a:rPr lang="th-TH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K-means </a:t>
            </a:r>
            <a:r>
              <a:rPr lang="en-US" sz="4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330" y="1337481"/>
            <a:ext cx="712381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start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988711" y="1619243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61109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35429" y="1337481"/>
            <a:ext cx="2121085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คำนวณจุดศูนย์กลางเริ่มต้นจากชุดข้อมูลที่กำกับกลุ่ม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47804" y="1613925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8318" y="1337481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คำนวนค่าระยะหน่วยตัวอย่างไปจุดศูนย์กลาง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V="1">
            <a:off x="7536164" y="2188140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V="1">
            <a:off x="7540825" y="3970319"/>
            <a:ext cx="595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531349" y="3889878"/>
            <a:ext cx="2401781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ถ้าทุกหน่วยตัวอย่าง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ไม่เปลียนกลุ่ม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>
            <a:stCxn id="16" idx="1"/>
            <a:endCxn id="18" idx="6"/>
          </p:cNvCxnSpPr>
          <p:nvPr/>
        </p:nvCxnSpPr>
        <p:spPr>
          <a:xfrm flipH="1" flipV="1">
            <a:off x="880570" y="4507565"/>
            <a:ext cx="650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9696" y="4225802"/>
            <a:ext cx="640874" cy="563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End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50975" y="2735203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0943" y="4017968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128273" y="3092076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8582" y="2850200"/>
            <a:ext cx="3125357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ค่าจุดศูนย์กลางของแต่ละ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กลุ่มใหม่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โดยหา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ค่าเฉลี่ยตาม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ข้อมูลที่ถูกจัดในกลุ่มเดียวกัน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6633038" y="2475390"/>
            <a:ext cx="2401781" cy="123537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ถ้าหน่วยตัวอย่างที่อยู่ในชุดข้อมูลที่กำกับกลุ่ม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07120" y="4239538"/>
            <a:ext cx="2736880" cy="5528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กำหนดกลุ่มหน่วยตัวอย่างคงเดิม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33975" y="3851394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76951" y="2850200"/>
            <a:ext cx="2736880" cy="552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กำหนดกลุ่มหน่วยตัวอย่างไปตามค่า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ระยะหน่วยตัวอย่างไปจุด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ศูนย์กลาง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769926" y="3403092"/>
            <a:ext cx="0" cy="111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969030" y="4507566"/>
            <a:ext cx="2430274" cy="1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0"/>
          </p:cNvCxnSpPr>
          <p:nvPr/>
        </p:nvCxnSpPr>
        <p:spPr>
          <a:xfrm flipV="1">
            <a:off x="2732240" y="3390059"/>
            <a:ext cx="500" cy="49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12456" y="3620389"/>
            <a:ext cx="712289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732239" y="2349796"/>
            <a:ext cx="0" cy="48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724263" y="2349796"/>
            <a:ext cx="326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>
            <a:off x="5666623" y="2028823"/>
            <a:ext cx="64094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529129" y="1350086"/>
                <a:ext cx="2121085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129" y="1350086"/>
                <a:ext cx="2121085" cy="552892"/>
              </a:xfrm>
              <a:prstGeom prst="rect">
                <a:avLst/>
              </a:prstGeom>
              <a:blipFill>
                <a:blip r:embed="rId2"/>
                <a:stretch>
                  <a:fillRect t="-129787" r="-28775" b="-1808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228318" y="1342797"/>
                <a:ext cx="2736880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318" y="1342797"/>
                <a:ext cx="2736880" cy="552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iamond 32"/>
              <p:cNvSpPr/>
              <p:nvPr/>
            </p:nvSpPr>
            <p:spPr>
              <a:xfrm>
                <a:off x="6633038" y="2477118"/>
                <a:ext cx="2401781" cy="1235376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𝑖</m:t>
                          </m:r>
                        </m:sub>
                      </m:sSub>
                      <m:r>
                        <a:rPr lang="th-TH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H Sarabun New" panose="020B0500040200020003" pitchFamily="34" charset="-34"/>
                        </a:rPr>
                        <m:t>∈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3" name="Diamond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38" y="2477118"/>
                <a:ext cx="2401781" cy="1235376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73606" y="2846701"/>
                <a:ext cx="2736880" cy="5528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𝑎𝑟𝑔𝑚𝑖𝑛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,…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𝐾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06" y="2846701"/>
                <a:ext cx="2736880" cy="552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37788" y="2855137"/>
                <a:ext cx="3125357" cy="5528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8" y="2855137"/>
                <a:ext cx="3125357" cy="552892"/>
              </a:xfrm>
              <a:prstGeom prst="rect">
                <a:avLst/>
              </a:prstGeom>
              <a:blipFill>
                <a:blip r:embed="rId6"/>
                <a:stretch>
                  <a:fillRect t="-130851" r="-4660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arallelogram 35"/>
              <p:cNvSpPr/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Input: Data ,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6" name="Parallelogram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32" y="1403497"/>
                <a:ext cx="1562986" cy="486876"/>
              </a:xfrm>
              <a:prstGeom prst="parallelogram">
                <a:avLst/>
              </a:prstGeom>
              <a:blipFill>
                <a:blip r:embed="rId7"/>
                <a:stretch>
                  <a:fillRect t="-20482" b="-3253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518405" y="1337498"/>
                <a:ext cx="2121085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)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และ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1400" b="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05" y="1337498"/>
                <a:ext cx="2121085" cy="552892"/>
              </a:xfrm>
              <a:prstGeom prst="rect">
                <a:avLst/>
              </a:prstGeom>
              <a:blipFill>
                <a:blip r:embed="rId8"/>
                <a:stretch>
                  <a:fillRect t="-129787" r="-19088" b="-1808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234649" y="1330612"/>
                <a:ext cx="2736880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th-TH" sz="1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649" y="1330612"/>
                <a:ext cx="2736880" cy="552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128711" y="2853855"/>
                <a:ext cx="3130165" cy="5528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40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H Sarabun New" panose="020B0500040200020003" pitchFamily="34" charset="-34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และ</m:t>
                      </m:r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th-TH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th-TH" sz="1400" b="0" i="1" smtClean="0"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1400" b="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1" y="2853855"/>
                <a:ext cx="3130165" cy="552892"/>
              </a:xfrm>
              <a:prstGeom prst="rect">
                <a:avLst/>
              </a:prstGeom>
              <a:blipFill>
                <a:blip r:embed="rId10"/>
                <a:stretch>
                  <a:fillRect t="-130851" b="-179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/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ประเด็นปัญหาในการทดลอง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ประเด็น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ปัญหาในการ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ทดลองโครงงานนี้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ประเด็น 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ประเด็น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ใช้เกณฑ์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วัด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ระยะห่าง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Euclidean distance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ประเด็น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จำนวนข้อมูลที่กำกับกลุ่ม มากน้อยมีผลต่อประสิทธิ์ภาพการจัดกลุ่ม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เป็นอย่างไร </a:t>
            </a: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295736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ขอบเขตของโครงงาน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ศึกษาขั้นตอนวิธีการจัดกลุ่มข้อมูล ดังนี้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Unsupervised K-means clustering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K-means clustering</a:t>
            </a: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/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กำหนดการทดลองกับ </a:t>
            </a:r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iris data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Iris data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real data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ที่มีจำนวนหน่วยตัวอย่างทั้งหมด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150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 มี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กลุ่ม โดยแต่ละกลุ่มมีหน่วยตัวอย่าง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50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  และ มีตัวแปรทั้งหมด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3812912" y="2402006"/>
                <a:ext cx="1337481" cy="600501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912" y="2402006"/>
                <a:ext cx="1337481" cy="60050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3084394" y="3002507"/>
            <a:ext cx="1397259" cy="69603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08949" y="3002507"/>
            <a:ext cx="1468771" cy="69603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1760965" y="3657597"/>
                <a:ext cx="2035707" cy="80863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965" y="3657597"/>
                <a:ext cx="2035707" cy="80863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4806924" y="3698543"/>
                <a:ext cx="1958163" cy="76768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24" y="3698543"/>
                <a:ext cx="1958163" cy="76768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7035422" y="3336876"/>
            <a:ext cx="36393" cy="2880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7397086" y="3111688"/>
                <a:ext cx="1746913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=5%</a:t>
                </a:r>
                <a:r>
                  <a:rPr lang="th-TH" sz="1600" dirty="0" smtClean="0">
                    <a:solidFill>
                      <a:schemeClr val="bg1"/>
                    </a:solidFill>
                  </a:rPr>
                  <a:t>ของ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th-TH" sz="1600" dirty="0" smtClean="0">
                    <a:solidFill>
                      <a:schemeClr val="bg1"/>
                    </a:solidFill>
                  </a:rPr>
                  <a:t> </a:t>
                </a:r>
                <a:endParaRPr lang="th-TH" sz="1600" dirty="0"/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86" y="3111688"/>
                <a:ext cx="1746913" cy="395785"/>
              </a:xfrm>
              <a:prstGeom prst="roundRect">
                <a:avLst/>
              </a:prstGeom>
              <a:blipFill>
                <a:blip r:embed="rId5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7397086" y="3673519"/>
                <a:ext cx="1746913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=10%</a:t>
                </a:r>
                <a:r>
                  <a:rPr lang="th-TH" sz="1600" dirty="0">
                    <a:solidFill>
                      <a:schemeClr val="bg1"/>
                    </a:solidFill>
                  </a:rPr>
                  <a:t> ของ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th-TH" sz="1600" dirty="0">
                    <a:solidFill>
                      <a:schemeClr val="bg1"/>
                    </a:solidFill>
                  </a:rPr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86" y="3673519"/>
                <a:ext cx="1746913" cy="395785"/>
              </a:xfrm>
              <a:prstGeom prst="roundRect">
                <a:avLst/>
              </a:prstGeom>
              <a:blipFill>
                <a:blip r:embed="rId6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7422800" y="4232528"/>
                <a:ext cx="1721199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=20%</a:t>
                </a:r>
                <a:r>
                  <a:rPr lang="th-TH" sz="1600" dirty="0">
                    <a:solidFill>
                      <a:schemeClr val="bg1"/>
                    </a:solidFill>
                  </a:rPr>
                  <a:t> ของ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th-TH" sz="1600" dirty="0">
                    <a:solidFill>
                      <a:schemeClr val="bg1"/>
                    </a:solidFill>
                  </a:rPr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800" y="4232528"/>
                <a:ext cx="1721199" cy="395785"/>
              </a:xfrm>
              <a:prstGeom prst="roundRect">
                <a:avLst/>
              </a:prstGeom>
              <a:blipFill>
                <a:blip r:embed="rId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stCxn id="12" idx="3"/>
          </p:cNvCxnSpPr>
          <p:nvPr/>
        </p:nvCxnSpPr>
        <p:spPr>
          <a:xfrm flipV="1">
            <a:off x="6765087" y="4069305"/>
            <a:ext cx="277158" cy="1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42245" y="3302757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071815" y="3864588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035422" y="4423597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076712" y="5039484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088779" y="5600215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7457268" y="4805777"/>
                <a:ext cx="1673083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=30%</a:t>
                </a:r>
                <a:r>
                  <a:rPr lang="th-TH" sz="1600" dirty="0">
                    <a:solidFill>
                      <a:schemeClr val="bg1"/>
                    </a:solidFill>
                  </a:rPr>
                  <a:t> ของ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th-TH" sz="1600" dirty="0">
                    <a:solidFill>
                      <a:schemeClr val="bg1"/>
                    </a:solidFill>
                  </a:rPr>
                  <a:t> </a:t>
                </a:r>
                <a:endParaRPr lang="th-TH" sz="1600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68" y="4805777"/>
                <a:ext cx="1673083" cy="395785"/>
              </a:xfrm>
              <a:prstGeom prst="roundRect">
                <a:avLst/>
              </a:prstGeom>
              <a:blipFill>
                <a:blip r:embed="rId8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7457269" y="5417080"/>
                <a:ext cx="1673082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=40%</a:t>
                </a:r>
                <a:r>
                  <a:rPr lang="th-TH" sz="1600" dirty="0">
                    <a:solidFill>
                      <a:schemeClr val="bg1"/>
                    </a:solidFill>
                  </a:rPr>
                  <a:t> ของ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th-TH" sz="1600" dirty="0">
                    <a:solidFill>
                      <a:schemeClr val="bg1"/>
                    </a:solidFill>
                  </a:rPr>
                  <a:t> </a:t>
                </a:r>
                <a:endParaRPr lang="th-TH" sz="1600" dirty="0"/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69" y="5417080"/>
                <a:ext cx="1673082" cy="395785"/>
              </a:xfrm>
              <a:prstGeom prst="roundRect">
                <a:avLst/>
              </a:prstGeom>
              <a:blipFill>
                <a:blip r:embed="rId9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V="1">
            <a:off x="7076712" y="6192438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7444983" y="5994545"/>
                <a:ext cx="1685367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=50%</a:t>
                </a:r>
                <a:r>
                  <a:rPr lang="th-TH" sz="1600" dirty="0">
                    <a:solidFill>
                      <a:schemeClr val="bg1"/>
                    </a:solidFill>
                  </a:rPr>
                  <a:t> ของ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th-TH" sz="1600" dirty="0">
                    <a:solidFill>
                      <a:schemeClr val="bg1"/>
                    </a:solidFill>
                  </a:rPr>
                  <a:t> </a:t>
                </a:r>
                <a:endParaRPr lang="th-TH" sz="1600" dirty="0"/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983" y="5994545"/>
                <a:ext cx="1685367" cy="395785"/>
              </a:xfrm>
              <a:prstGeom prst="roundRect">
                <a:avLst/>
              </a:prstGeom>
              <a:blipFill>
                <a:blip r:embed="rId10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890109" y="3082579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50%</a:t>
            </a:r>
            <a:endParaRPr lang="th-TH" dirty="0"/>
          </a:p>
        </p:txBody>
      </p:sp>
      <p:sp>
        <p:nvSpPr>
          <p:cNvPr id="13" name="Rectangle 12"/>
          <p:cNvSpPr/>
          <p:nvPr/>
        </p:nvSpPr>
        <p:spPr>
          <a:xfrm>
            <a:off x="5394715" y="297297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50%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4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38" grpId="0" animBg="1"/>
      <p:bldP spid="39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/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การทดลอง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568062" y="1063423"/>
                <a:ext cx="7827182" cy="485860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7" rtl="0" eaLnBrk="1" latinLnBrk="0" hangingPunct="1">
                  <a:spcBef>
                    <a:spcPct val="0"/>
                  </a:spcBef>
                  <a:buNone/>
                  <a:defRPr sz="48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การ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ทดลองบนชุดข้อมูลเบื้องต้นกับ 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iris data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มี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2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การทดลอง และการวัดประสิทธิ์การจัดกลุ่มข้อมูลวัดจาก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th-TH" sz="2000" dirty="0" smtClean="0">
                  <a:latin typeface="TH Sarabun New" panose="020B0500040200020003" pitchFamily="34" charset="-34"/>
                </a:endParaRPr>
              </a:p>
              <a:p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endPara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" y="1063423"/>
                <a:ext cx="7827182" cy="4858602"/>
              </a:xfrm>
              <a:prstGeom prst="rect">
                <a:avLst/>
              </a:prstGeom>
              <a:blipFill>
                <a:blip r:embed="rId2"/>
                <a:stretch>
                  <a:fillRect l="-1947" t="-163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/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การทดลอง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568062" y="1063423"/>
                <a:ext cx="7827182" cy="485860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7" rtl="0" eaLnBrk="1" latinLnBrk="0" hangingPunct="1">
                  <a:spcBef>
                    <a:spcPct val="0"/>
                  </a:spcBef>
                  <a:buNone/>
                  <a:defRPr sz="48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th-TH" sz="2000" dirty="0">
                    <a:latin typeface="TH Sarabun New" panose="020B0500040200020003" pitchFamily="34" charset="-34"/>
                  </a:rPr>
                  <a:t>	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การ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ทดลองที่ 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1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: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การ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จัดกลุ่มข้อมูล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โดยใช้ชุดข้อมูลที่กำกับกลุ่ม </a:t>
                </a:r>
              </a:p>
              <a:p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ด้วยจำนวน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=5% 10% 20% 30% 40%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50%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ของ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และแต่ละชุด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ข้อมูล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ทำ 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10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ครั้ง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ด้วยใช้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เกณฑ์วัดระยะห่าง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Euclidean distance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endPara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" y="1063423"/>
                <a:ext cx="7827182" cy="4858602"/>
              </a:xfrm>
              <a:prstGeom prst="rect">
                <a:avLst/>
              </a:prstGeom>
              <a:blipFill>
                <a:blip r:embed="rId2"/>
                <a:stretch>
                  <a:fillRect l="-1947" t="-1631" r="-77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/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การทดลอง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2000" dirty="0">
                <a:latin typeface="TH Sarabun New" panose="020B0500040200020003" pitchFamily="34" charset="-34"/>
              </a:rPr>
              <a:t>	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ทดลองที่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ทำนองเดียวกันกับการทดลองที่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เกณฑ์วัดระยะห่าง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distance 	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400" b="1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99901"/>
            <a:ext cx="7827182" cy="4968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รูปที่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1.1 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Euclidean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(SKE)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Euclidean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 (CKE)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40" t="8467" r="6393" b="3541"/>
          <a:stretch/>
        </p:blipFill>
        <p:spPr>
          <a:xfrm>
            <a:off x="1801504" y="1063424"/>
            <a:ext cx="5568287" cy="4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400" b="1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99901"/>
            <a:ext cx="7827182" cy="4968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1.2  (a)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class‘s accuracy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ของกลุ่ม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SKE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CKE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87" t="8100" r="5671" b="4254"/>
          <a:stretch/>
        </p:blipFill>
        <p:spPr>
          <a:xfrm>
            <a:off x="2033517" y="1063423"/>
            <a:ext cx="5281684" cy="4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400" b="1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99901"/>
            <a:ext cx="7827182" cy="4968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1.2 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(b)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class‘s accuracy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ของกลุ่ม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SKE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วิธี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CKE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68" t="7779" r="4998" b="3978"/>
          <a:stretch/>
        </p:blipFill>
        <p:spPr>
          <a:xfrm>
            <a:off x="1961770" y="1199901"/>
            <a:ext cx="5285191" cy="47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400" b="1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99901"/>
            <a:ext cx="7827182" cy="4968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1.2 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(c)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class‘s accuracy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ของกลุ่ม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SKE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CKE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974" r="4328" b="2783"/>
          <a:stretch/>
        </p:blipFill>
        <p:spPr>
          <a:xfrm>
            <a:off x="2094836" y="1063423"/>
            <a:ext cx="5370394" cy="49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400" b="1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99901"/>
            <a:ext cx="7827182" cy="4968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1.4 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การกระจายชุดข้อมูล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iris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ของตัวแปรที่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33" y="948287"/>
            <a:ext cx="5615298" cy="506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ตารางที่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1: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แสดงค่าเฉลี่ยของจำนวนรอบ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วงเล็บคือค่า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ต่ำสุด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และค่าสูงสุดของวิธี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Euclidean distance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Euclidean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394449"/>
                  </p:ext>
                </p:extLst>
              </p:nvPr>
            </p:nvGraphicFramePr>
            <p:xfrm>
              <a:off x="752502" y="2333900"/>
              <a:ext cx="7763700" cy="418973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09100">
                      <a:extLst>
                        <a:ext uri="{9D8B030D-6E8A-4147-A177-3AD203B41FA5}">
                          <a16:colId xmlns:a16="http://schemas.microsoft.com/office/drawing/2014/main" val="1192355361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933419763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799293680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01181603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4425517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77318302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88390838"/>
                        </a:ext>
                      </a:extLst>
                    </a:gridCol>
                  </a:tblGrid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จำนวนรอบ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Seeded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SKE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088827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168462"/>
                      </a:ext>
                    </a:extLst>
                  </a:tr>
                  <a:tr h="604061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7243514"/>
                      </a:ext>
                    </a:extLst>
                  </a:tr>
                  <a:tr h="6040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5 (3,16)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4 (2,19)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2 (3,14)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6 (3,10)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2 (3,9)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3678400"/>
                      </a:ext>
                    </a:extLst>
                  </a:tr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>
                              <a:effectLst/>
                            </a:rPr>
                            <a:t>จำนวนรอบ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Constrained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CKE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049409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63746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50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8457147"/>
                      </a:ext>
                    </a:extLst>
                  </a:tr>
                  <a:tr h="496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1 (3,16)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7 (3,10)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3 (3,8)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1 (3,6)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6 (3,4)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60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394449"/>
                  </p:ext>
                </p:extLst>
              </p:nvPr>
            </p:nvGraphicFramePr>
            <p:xfrm>
              <a:off x="752502" y="2333900"/>
              <a:ext cx="7763700" cy="418973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09100">
                      <a:extLst>
                        <a:ext uri="{9D8B030D-6E8A-4147-A177-3AD203B41FA5}">
                          <a16:colId xmlns:a16="http://schemas.microsoft.com/office/drawing/2014/main" val="1192355361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933419763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799293680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01181603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4425517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77318302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88390838"/>
                        </a:ext>
                      </a:extLst>
                    </a:gridCol>
                  </a:tblGrid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จำนวนรอบ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Seeded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SKE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088827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743" t="-102469" r="-183" b="-651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168462"/>
                      </a:ext>
                    </a:extLst>
                  </a:tr>
                  <a:tr h="604061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7243514"/>
                      </a:ext>
                    </a:extLst>
                  </a:tr>
                  <a:tr h="6040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5 (3,16)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4 (2,19)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2 (3,14)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6 (3,10)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2 (3,9)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3678400"/>
                      </a:ext>
                    </a:extLst>
                  </a:tr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>
                              <a:effectLst/>
                            </a:rPr>
                            <a:t>จำนวนรอบ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Constrained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CKE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049409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743" t="-542683" r="-183" b="-20122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63746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50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8457147"/>
                      </a:ext>
                    </a:extLst>
                  </a:tr>
                  <a:tr h="496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1 (3,16)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7 (3,10)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3 (3,8)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1 (3,6)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th-TH" sz="1400" dirty="0">
                              <a:effectLst/>
                            </a:rPr>
                            <a:t>.</a:t>
                          </a:r>
                          <a:r>
                            <a:rPr lang="en-US" sz="1400" dirty="0" smtClean="0">
                              <a:effectLst/>
                            </a:rPr>
                            <a:t>6 (3,4)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60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84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295736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ขอบเขตของโครงงาน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ใช้เกณฑ์การวัดระยะห่างของข้อมูล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Euclidean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distance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สรุปผลการทดลองที่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852794" y="1173708"/>
                <a:ext cx="7827182" cy="485860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7" rtl="0" eaLnBrk="1" latinLnBrk="0" hangingPunct="1">
                  <a:spcBef>
                    <a:spcPct val="0"/>
                  </a:spcBef>
                  <a:buNone/>
                  <a:defRPr sz="48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ถ้าพิจารณา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จำนวน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มากน้อยมีผลต่อประสิทธิ์ภาพการจัดกลุ่มเป็น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อย่างไร</a:t>
                </a:r>
              </a:p>
              <a:p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กรณี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=5% 10%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และ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20%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ค่า 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overall accuracy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ของวิธี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SKE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ไม่แตกต่างกัน และค่า 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overall accuracy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ของวิธี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CKE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ก็ไม่แตกต่าง	กัน</a:t>
                </a:r>
                <a:endParaRPr lang="en-US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กรณี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th-T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th-TH" sz="20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30%</a:t>
                </a:r>
                <a:r>
                  <a:rPr lang="th-TH" sz="20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ค่า 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overall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accuracy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ทั้งสองวิธีเพิ่มขึ้น</a:t>
                </a:r>
                <a:endParaRPr lang="en-US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-</a:t>
                </a:r>
                <a:r>
                  <a:rPr lang="th-TH" sz="2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กรณี</a:t>
                </a:r>
                <a:r>
                  <a:rPr lang="th-TH" sz="2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=30% 40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%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และ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50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%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ค่า 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overall accuracy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ของวิธี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SKE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ไม่แตกต่าง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กัน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ส่วนค่า 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overall accuracy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ของวิธี 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CKE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ก็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	แตกต่างกันเช่นเดียวกัน</a:t>
                </a:r>
                <a:endPara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endParaRPr lang="th-TH" sz="20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4" y="1173708"/>
                <a:ext cx="7827182" cy="4858602"/>
              </a:xfrm>
              <a:prstGeom prst="rect">
                <a:avLst/>
              </a:prstGeom>
              <a:blipFill>
                <a:blip r:embed="rId2"/>
                <a:stretch>
                  <a:fillRect l="-1791" t="-2635" r="-13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สรุปผลการทดลองที่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ถ้าเปรียบเทียบระหว่างสองวิธี</a:t>
            </a:r>
          </a:p>
          <a:p>
            <a:pPr lvl="0"/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เมื่อใช้ข้อมูลที่กำกับกลุ่ม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5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%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% และ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% ค่า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	accuracy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CKE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มีค่าน้อยกว่าวิธี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SKE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แต่กรณีใช้ข้อมูลที่	กำกับกลุ่ม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CKE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และวิธี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SKE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มีค่าใกล้เคียงกัน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-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แต่ค่าเฉลี่ยของจำนวนรอบของการทำงานวิธี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CKE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มีค่าน้อยกว่าวิธี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SKE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เมื่อใช้ข้อมูลกำกับกลุ่มในทุกกรณี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867202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รูปที่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2.1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(SKM)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distance (CKM)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61" t="8304" r="5893" b="3453"/>
          <a:stretch/>
        </p:blipFill>
        <p:spPr>
          <a:xfrm>
            <a:off x="2115404" y="1063423"/>
            <a:ext cx="4940488" cy="450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400" b="1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99901"/>
            <a:ext cx="7827182" cy="4968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2.2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(a)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class‘s accuracy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ของกลุ่ม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SKM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วิธี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CKM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95" t="7361" r="6495" b="3213"/>
          <a:stretch/>
        </p:blipFill>
        <p:spPr>
          <a:xfrm>
            <a:off x="2292823" y="1063423"/>
            <a:ext cx="5268037" cy="49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400" b="1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99901"/>
            <a:ext cx="7827182" cy="4968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.2 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(b)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class‘s accuracy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ของกลุ่ม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SKM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วิธี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CKM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6" t="8346" r="5523" b="4607"/>
          <a:stretch/>
        </p:blipFill>
        <p:spPr>
          <a:xfrm>
            <a:off x="1978926" y="1063423"/>
            <a:ext cx="5295331" cy="49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4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400" b="1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99901"/>
            <a:ext cx="7827182" cy="4968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2.2  (c)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class‘s accuracy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ของกลุ่ม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SKM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วิธี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CKM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6" t="7449" r="5821" b="3710"/>
          <a:stretch/>
        </p:blipFill>
        <p:spPr>
          <a:xfrm>
            <a:off x="2238234" y="1063423"/>
            <a:ext cx="5394182" cy="48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ผลจากการทดลองที่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5250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ตารางที่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แสดงค่าเฉลี่ยของจำนวนรอบ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ค่าในวงเล็บคือค่า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ต่ำสุดและค่าสูงสุดของวิธี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 with </a:t>
            </a:r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distance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552441"/>
                  </p:ext>
                </p:extLst>
              </p:nvPr>
            </p:nvGraphicFramePr>
            <p:xfrm>
              <a:off x="752502" y="2333900"/>
              <a:ext cx="7763700" cy="418973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09100">
                      <a:extLst>
                        <a:ext uri="{9D8B030D-6E8A-4147-A177-3AD203B41FA5}">
                          <a16:colId xmlns:a16="http://schemas.microsoft.com/office/drawing/2014/main" val="1192355361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933419763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799293680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01181603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4425517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77318302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88390838"/>
                        </a:ext>
                      </a:extLst>
                    </a:gridCol>
                  </a:tblGrid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จำนวนรอบ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Seeded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SKE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088827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168462"/>
                      </a:ext>
                    </a:extLst>
                  </a:tr>
                  <a:tr h="604061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7243514"/>
                      </a:ext>
                    </a:extLst>
                  </a:tr>
                  <a:tr h="6040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3678400"/>
                      </a:ext>
                    </a:extLst>
                  </a:tr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>
                              <a:effectLst/>
                            </a:rPr>
                            <a:t>จำนวนรอบ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Constrained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CKE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049409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63746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50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8457147"/>
                      </a:ext>
                    </a:extLst>
                  </a:tr>
                  <a:tr h="496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60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552441"/>
                  </p:ext>
                </p:extLst>
              </p:nvPr>
            </p:nvGraphicFramePr>
            <p:xfrm>
              <a:off x="752502" y="2333900"/>
              <a:ext cx="7763700" cy="418973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09100">
                      <a:extLst>
                        <a:ext uri="{9D8B030D-6E8A-4147-A177-3AD203B41FA5}">
                          <a16:colId xmlns:a16="http://schemas.microsoft.com/office/drawing/2014/main" val="1192355361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933419763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799293680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01181603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44255174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77318302"/>
                        </a:ext>
                      </a:extLst>
                    </a:gridCol>
                    <a:gridCol w="1109100">
                      <a:extLst>
                        <a:ext uri="{9D8B030D-6E8A-4147-A177-3AD203B41FA5}">
                          <a16:colId xmlns:a16="http://schemas.microsoft.com/office/drawing/2014/main" val="1288390838"/>
                        </a:ext>
                      </a:extLst>
                    </a:gridCol>
                  </a:tblGrid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จำนวนรอบ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Seeded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SKE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088827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743" t="-102469" r="-183" b="-651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168462"/>
                      </a:ext>
                    </a:extLst>
                  </a:tr>
                  <a:tr h="604061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7243514"/>
                      </a:ext>
                    </a:extLst>
                  </a:tr>
                  <a:tr h="6040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3678400"/>
                      </a:ext>
                    </a:extLst>
                  </a:tr>
                  <a:tr h="496935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>
                              <a:effectLst/>
                            </a:rPr>
                            <a:t>จำนวนรอบ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Constrained K</a:t>
                          </a:r>
                          <a:r>
                            <a:rPr lang="th-TH" sz="1400" dirty="0">
                              <a:effectLst/>
                            </a:rPr>
                            <a:t>-</a:t>
                          </a:r>
                          <a:r>
                            <a:rPr lang="en-US" sz="1400" dirty="0">
                              <a:effectLst/>
                            </a:rPr>
                            <a:t>means with Euclidean distance</a:t>
                          </a:r>
                          <a:r>
                            <a:rPr lang="th-TH" sz="1400" dirty="0">
                              <a:effectLst/>
                            </a:rPr>
                            <a:t> (</a:t>
                          </a:r>
                          <a:r>
                            <a:rPr lang="en-US" sz="1400" dirty="0">
                              <a:effectLst/>
                            </a:rPr>
                            <a:t>CKE</a:t>
                          </a:r>
                          <a:r>
                            <a:rPr lang="th-TH" sz="1400" dirty="0">
                              <a:effectLst/>
                            </a:rPr>
                            <a:t>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049409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743" t="-542683" r="-183" b="-20122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63746"/>
                      </a:ext>
                    </a:extLst>
                  </a:tr>
                  <a:tr h="496935">
                    <a:tc vMerge="1"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r>
                            <a:rPr lang="th-TH" sz="1400">
                              <a:effectLst/>
                            </a:rPr>
                            <a:t>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50</a:t>
                          </a:r>
                          <a:r>
                            <a:rPr lang="th-TH" sz="1400" dirty="0">
                              <a:effectLst/>
                            </a:rPr>
                            <a:t>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8457147"/>
                      </a:ext>
                    </a:extLst>
                  </a:tr>
                  <a:tr h="496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h-TH" sz="1400" dirty="0">
                              <a:effectLst/>
                            </a:rPr>
                            <a:t>ด้วยเฉลี่ย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2 (2,2)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ordia New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60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สรุปผลการทดลอง</a:t>
            </a:r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  <a:r>
              <a:rPr lang="en-US" sz="4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866442" y="1173708"/>
                <a:ext cx="7827182" cy="485860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7" rtl="0" eaLnBrk="1" latinLnBrk="0" hangingPunct="1">
                  <a:spcBef>
                    <a:spcPct val="0"/>
                  </a:spcBef>
                  <a:buNone/>
                  <a:defRPr sz="48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ถ้าพิจารณา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จำนวน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มากน้อยมีผลต่อประสิทธิ์ภาพการจัดกลุ่มเป็น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อย่างไร</a:t>
                </a:r>
              </a:p>
              <a:p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กรณี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เพิ่มขึ้น ค่า 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overall 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accuracy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ทั้งสองวิธี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เพิ่มขึ้น</a:t>
                </a:r>
              </a:p>
              <a:p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แต่กรณี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30%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ค่า </a:t>
                </a:r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overall accuracy </a:t>
                </a:r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ทั้งสอง</a:t>
                </a:r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วิธีแตกกัน		เล็กน้อย</a:t>
                </a:r>
                <a:endParaRPr lang="th-TH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endParaRPr lang="th-TH" sz="20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3200" dirty="0" smtClean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42" y="1173708"/>
                <a:ext cx="7827182" cy="4858602"/>
              </a:xfrm>
              <a:prstGeom prst="rect">
                <a:avLst/>
              </a:prstGeom>
              <a:blipFill>
                <a:blip r:embed="rId2"/>
                <a:stretch>
                  <a:fillRect l="-1791" t="-2635" r="-14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สรุปผลการทดลองที่ 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ถ้าเปรียบเทียบระหว่างสอง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-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กรณี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ใช้ข้อมูลที่กำกับกลุ่ม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5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%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ค่า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overall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CKM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และวิธี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SKM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มีค่าใกล้เคียงกัน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	กรณี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ใช้ข้อมูลที่กำกับกลุ่ม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50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% ค่า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CKM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มี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ค่ามากกว่าวิธี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SKM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เล็กน้อย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-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ค่าเฉลี่ย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ของจำนวนรอบของการทำงานทั้งสองวิธีมีค่า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เท่ากัน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	ข้อมูล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กำกับกลุ่มทุกกรณี 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290" y="2306473"/>
            <a:ext cx="6885486" cy="1037229"/>
          </a:xfrm>
        </p:spPr>
        <p:txBody>
          <a:bodyPr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ขอบคุณทุกท่าน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h-TH" sz="3200" u="sng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295736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วัตถุประสงค์โครงงาน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เพื่อศึกษาการทำงานของ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clustering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เพื่อทดสอบการทำงานของ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clustering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กับชุดข้อมูลที่จำลองตามพารามิเตอร์ที่แตกต่างกัน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วิธีการศึกษา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วิธีการศึกษามี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ขั้นตอนดังนี้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ศึกษาการทำงานของขั้นตอนวิธี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พัฒนาโปรแกรมตามขั้นตอนวิธี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โดยใช้โปรแกรม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ศึกษาการทำงานของขั้นตอนวิธี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K-means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โปรแกรมตามขั้นตอนวิธี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โดยใช้ข้อมูลที่มีการกำกับกลุ่มร่วมด้วย ในกระบวนการของ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clustering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Tx/>
              <a:buAutoNum type="arabicPeriod" startAt="5"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จำลองชุดข้อมูลที่เป็นไปตามพารามิเตอร์ที่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</a:t>
            </a:r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AutoNum type="arabicPeriod" startAt="5"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ทดลองขั้นตอนวิธีด้วยชุดข้อมูลที่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จำลองขึ้นมาที่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เป็นไปตามพารามิเตอร์ที่กำหนด</a:t>
            </a:r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ความก้าวหน้า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ศึกษา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การทำงานของขั้นตอนวิธี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K-means clustering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พัฒนา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โปรแกรมตามขั้นตอนวิธี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โดยใช้ข้อมูลที่มีการกำกับกลุ่มร่วมด้วย ในกระบวนการของ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clustering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ทบทวนวรรณกรรม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clustering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การจัดกลุ่มข้อมูลที่ใช้ข้อมูล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ที่กำกับ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กลุ่มจำนวนหนึ่ง เพื่อช่วยในการจัด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กลุ่มข้อมูล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pPr lvl="0"/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seeded K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201004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means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เป็นขั้นตอนวิธีที่ใช้ข้อมูลที่กำกับกลุ่มเป็นจุดศูนย์กลางเริ่มต้นในการทำงาน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96923"/>
            <a:ext cx="6885486" cy="940558"/>
          </a:xfrm>
        </p:spPr>
        <p:txBody>
          <a:bodyPr/>
          <a:lstStyle/>
          <a:p>
            <a:pPr lvl="0"/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201004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เป็นขั้นตอนวิธีที่ใช้ข้อมูลที่กำกับกลุ่มเป็นจุดศูนย์กลางเริ่มต้นในการทำงาน และ หน่วยตัวอย่างที่อยู่ในชุดข้อมูลที่กำกับกลุ่มถู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กกำหนดกลุ่มคงเดิมตลอดการทำงาน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19829</TotalTime>
  <Words>938</Words>
  <Application>Microsoft Office PowerPoint</Application>
  <PresentationFormat>On-screen Show (4:3)</PresentationFormat>
  <Paragraphs>421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Angsana New</vt:lpstr>
      <vt:lpstr>Arial</vt:lpstr>
      <vt:lpstr>Calibri</vt:lpstr>
      <vt:lpstr>Cambria Math</vt:lpstr>
      <vt:lpstr>Century Gothic</vt:lpstr>
      <vt:lpstr>Cordia New</vt:lpstr>
      <vt:lpstr>TH Sarabun New</vt:lpstr>
      <vt:lpstr>Wingdings</vt:lpstr>
      <vt:lpstr>Wingdings 3</vt:lpstr>
      <vt:lpstr>Ion</vt:lpstr>
      <vt:lpstr>Semi-Supervised K-means Clustering  นำเสนอความก้าวหน้าโครงงานครั้งที่ 3  Mr Sovannarith Phan 5620310053  Adviser ผศ.ดร.ศิริเพ็ญ วิกัยสุขสกุล                 อาจารย์ สุจรรยา บุญประดิษฐ์    Department of Mathematics and Computer science Faculty of Science and Technology Prince of Songkla University Pattani campus     </vt:lpstr>
      <vt:lpstr>ขอบเขตของโครงงาน</vt:lpstr>
      <vt:lpstr>ขอบเขตของโครงงาน</vt:lpstr>
      <vt:lpstr>วัตถุประสงค์โครงงาน</vt:lpstr>
      <vt:lpstr>วิธีการศึกษา</vt:lpstr>
      <vt:lpstr>ความก้าวหน้า</vt:lpstr>
      <vt:lpstr>ทบทวนวรรณกรรม</vt:lpstr>
      <vt:lpstr>Semi-supervised seeded K-means</vt:lpstr>
      <vt:lpstr>Semi-supervised Constrained K-means</vt:lpstr>
      <vt:lpstr>Semi-supervised  K-means</vt:lpstr>
      <vt:lpstr>ขั้นตอนวิธี</vt:lpstr>
      <vt:lpstr>ขั้นตอนวิธี seeded K-means </vt:lpstr>
      <vt:lpstr>ขั้นตอนวิธี constrained K-means </vt:lpstr>
      <vt:lpstr>Mahalanobis distance</vt:lpstr>
      <vt:lpstr>Euclidean distance</vt:lpstr>
      <vt:lpstr>Mahalanobis distance</vt:lpstr>
      <vt:lpstr>ขั้นตอนวิธี seeded K-means Mahalanobis</vt:lpstr>
      <vt:lpstr>ขั้นตอนวิธี constrained K-means Mahalanobis </vt:lpstr>
      <vt:lpstr>ประเด็นปัญหาในการทดลอง</vt:lpstr>
      <vt:lpstr>กำหนดการทดลองกับ iris data</vt:lpstr>
      <vt:lpstr>การทดลอง</vt:lpstr>
      <vt:lpstr>การทดลอง</vt:lpstr>
      <vt:lpstr>การทดลอง</vt:lpstr>
      <vt:lpstr>ผลจากการทดลองที่ 1</vt:lpstr>
      <vt:lpstr>ผลจากการทดลองที่ 1</vt:lpstr>
      <vt:lpstr>ผลจากการทดลองที่ 1</vt:lpstr>
      <vt:lpstr>ผลจากการทดลองที่ 1</vt:lpstr>
      <vt:lpstr>ผลจากการทดลองที่ 1</vt:lpstr>
      <vt:lpstr>ผลจากการทดลองที่ 1</vt:lpstr>
      <vt:lpstr>สรุปผลการทดลองที่1</vt:lpstr>
      <vt:lpstr>สรุปผลการทดลองที่1</vt:lpstr>
      <vt:lpstr>ผลจากการทดลองที่ 2</vt:lpstr>
      <vt:lpstr>ผลจากการทดลองที่ 1</vt:lpstr>
      <vt:lpstr>ผลจากการทดลองที่ 1</vt:lpstr>
      <vt:lpstr>ผลจากการทดลองที่ 1</vt:lpstr>
      <vt:lpstr>ผลจากการทดลองที่ 1</vt:lpstr>
      <vt:lpstr>สรุปผลการทดลองที่2</vt:lpstr>
      <vt:lpstr>สรุปผลการทดลองที่ 2</vt:lpstr>
      <vt:lpstr>ขอบคุณทุกท่าน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K-means Clustering For Cell Image  Recognition</dc:title>
  <dc:creator>rith narith</dc:creator>
  <cp:lastModifiedBy>rith narith</cp:lastModifiedBy>
  <cp:revision>288</cp:revision>
  <dcterms:created xsi:type="dcterms:W3CDTF">2016-11-28T12:09:13Z</dcterms:created>
  <dcterms:modified xsi:type="dcterms:W3CDTF">2017-04-21T01:55:22Z</dcterms:modified>
</cp:coreProperties>
</file>