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68" r:id="rId10"/>
    <p:sldId id="261" r:id="rId11"/>
    <p:sldId id="262" r:id="rId12"/>
    <p:sldId id="269" r:id="rId13"/>
    <p:sldId id="270" r:id="rId14"/>
    <p:sldId id="272" r:id="rId15"/>
    <p:sldId id="273"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B655"/>
    <a:srgbClr val="688E19"/>
    <a:srgbClr val="54A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hyperlink" Target="https://s3.us.cloud-object-storage.appdomain.cloud/cf-courses-data/CognitiveClass/DP0701EN/version-2/Data-Collisions.csv" TargetMode="Externa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Data-Collisions.csv"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s://s3.us.cloud-object-storage.appdomain.cloud/cf-courses-data/CognitiveClass/DP0701EN/version-2/Metadata.pdf" TargetMode="External"/><Relationship Id="rId5" Type="http://schemas.openxmlformats.org/officeDocument/2006/relationships/image" Target="../media/image10.sv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97C9EF-9015-48B2-83AC-EAA6C4CAF616}"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E910B8D-BE3C-4E73-9F96-A1C6176C29EB}">
      <dgm:prSet/>
      <dgm:spPr/>
      <dgm:t>
        <a:bodyPr/>
        <a:lstStyle/>
        <a:p>
          <a:r>
            <a:rPr lang="en-US" dirty="0"/>
            <a:t>Background</a:t>
          </a:r>
        </a:p>
      </dgm:t>
    </dgm:pt>
    <dgm:pt modelId="{E05D7559-888B-438C-8B74-A010965B10E0}" type="parTrans" cxnId="{F0DC7D0D-299E-4569-893B-B81210FF91B4}">
      <dgm:prSet/>
      <dgm:spPr/>
      <dgm:t>
        <a:bodyPr/>
        <a:lstStyle/>
        <a:p>
          <a:endParaRPr lang="en-US"/>
        </a:p>
      </dgm:t>
    </dgm:pt>
    <dgm:pt modelId="{A7914AEC-7EA3-4A94-84D7-FF2C8995B248}" type="sibTrans" cxnId="{F0DC7D0D-299E-4569-893B-B81210FF91B4}">
      <dgm:prSet/>
      <dgm:spPr/>
      <dgm:t>
        <a:bodyPr/>
        <a:lstStyle/>
        <a:p>
          <a:endParaRPr lang="en-US"/>
        </a:p>
      </dgm:t>
    </dgm:pt>
    <dgm:pt modelId="{83BC3108-686A-4EF1-B50E-8383FBE57402}">
      <dgm:prSet/>
      <dgm:spPr/>
      <dgm:t>
        <a:bodyPr/>
        <a:lstStyle/>
        <a:p>
          <a:r>
            <a:rPr lang="en-US" dirty="0"/>
            <a:t>Business Problem</a:t>
          </a:r>
        </a:p>
      </dgm:t>
    </dgm:pt>
    <dgm:pt modelId="{1B64DC01-5DF9-4E14-B0DB-643A37CE178B}" type="parTrans" cxnId="{5D72D228-D6C2-409B-9209-F886F1324099}">
      <dgm:prSet/>
      <dgm:spPr/>
      <dgm:t>
        <a:bodyPr/>
        <a:lstStyle/>
        <a:p>
          <a:endParaRPr lang="en-US"/>
        </a:p>
      </dgm:t>
    </dgm:pt>
    <dgm:pt modelId="{881EF4F5-3C1C-4EB8-8C93-357A085A0B12}" type="sibTrans" cxnId="{5D72D228-D6C2-409B-9209-F886F1324099}">
      <dgm:prSet/>
      <dgm:spPr/>
      <dgm:t>
        <a:bodyPr/>
        <a:lstStyle/>
        <a:p>
          <a:endParaRPr lang="en-US"/>
        </a:p>
      </dgm:t>
    </dgm:pt>
    <dgm:pt modelId="{A3DEF364-BBA9-45CB-84F7-9998EF07B153}">
      <dgm:prSet/>
      <dgm:spPr/>
      <dgm:t>
        <a:bodyPr/>
        <a:lstStyle/>
        <a:p>
          <a:r>
            <a:rPr lang="en-US"/>
            <a:t>Target Audience</a:t>
          </a:r>
        </a:p>
      </dgm:t>
    </dgm:pt>
    <dgm:pt modelId="{C3432009-D8A9-4CE8-83C5-7D319575FAF0}" type="parTrans" cxnId="{FBD07356-024F-41F3-8158-4640A316C28A}">
      <dgm:prSet/>
      <dgm:spPr/>
      <dgm:t>
        <a:bodyPr/>
        <a:lstStyle/>
        <a:p>
          <a:endParaRPr lang="en-US"/>
        </a:p>
      </dgm:t>
    </dgm:pt>
    <dgm:pt modelId="{089AADA1-5282-4CC6-9BC5-0DA737A0208B}" type="sibTrans" cxnId="{FBD07356-024F-41F3-8158-4640A316C28A}">
      <dgm:prSet/>
      <dgm:spPr/>
      <dgm:t>
        <a:bodyPr/>
        <a:lstStyle/>
        <a:p>
          <a:endParaRPr lang="en-US"/>
        </a:p>
      </dgm:t>
    </dgm:pt>
    <dgm:pt modelId="{B6887D15-1040-4AC8-9082-F64196DFE878}" type="pres">
      <dgm:prSet presAssocID="{B297C9EF-9015-48B2-83AC-EAA6C4CAF616}" presName="root" presStyleCnt="0">
        <dgm:presLayoutVars>
          <dgm:dir/>
          <dgm:resizeHandles val="exact"/>
        </dgm:presLayoutVars>
      </dgm:prSet>
      <dgm:spPr/>
    </dgm:pt>
    <dgm:pt modelId="{A352028C-36A2-416A-9ED3-8F7932A36D96}" type="pres">
      <dgm:prSet presAssocID="{5E910B8D-BE3C-4E73-9F96-A1C6176C29EB}" presName="compNode" presStyleCnt="0"/>
      <dgm:spPr/>
    </dgm:pt>
    <dgm:pt modelId="{C17C12A4-68C0-46F6-83A2-F73380DC34CE}" type="pres">
      <dgm:prSet presAssocID="{5E910B8D-BE3C-4E73-9F96-A1C6176C29EB}" presName="iconRect" presStyleLbl="node1" presStyleIdx="0" presStyleCnt="3" custLinFactNeighborX="-13922" custLinFactNeighborY="1180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ducation"/>
        </a:ext>
      </dgm:extLst>
    </dgm:pt>
    <dgm:pt modelId="{BCCBA51E-8399-485E-9871-418643EFAC9C}" type="pres">
      <dgm:prSet presAssocID="{5E910B8D-BE3C-4E73-9F96-A1C6176C29EB}" presName="spaceRect" presStyleCnt="0"/>
      <dgm:spPr/>
    </dgm:pt>
    <dgm:pt modelId="{45934B62-13AA-43B5-86E2-F16735C5E8B4}" type="pres">
      <dgm:prSet presAssocID="{5E910B8D-BE3C-4E73-9F96-A1C6176C29EB}" presName="textRect" presStyleLbl="revTx" presStyleIdx="0" presStyleCnt="3" custLinFactNeighborX="-6127" custLinFactNeighborY="-72">
        <dgm:presLayoutVars>
          <dgm:chMax val="1"/>
          <dgm:chPref val="1"/>
        </dgm:presLayoutVars>
      </dgm:prSet>
      <dgm:spPr/>
    </dgm:pt>
    <dgm:pt modelId="{540E5FEF-4C1B-4FC0-AC76-BDBCFA894AF0}" type="pres">
      <dgm:prSet presAssocID="{A7914AEC-7EA3-4A94-84D7-FF2C8995B248}" presName="sibTrans" presStyleCnt="0"/>
      <dgm:spPr/>
    </dgm:pt>
    <dgm:pt modelId="{C87318E7-A794-42AB-93A0-3BB747F412D8}" type="pres">
      <dgm:prSet presAssocID="{83BC3108-686A-4EF1-B50E-8383FBE57402}" presName="compNode" presStyleCnt="0"/>
      <dgm:spPr/>
    </dgm:pt>
    <dgm:pt modelId="{17111BFC-03D8-4BDB-85C8-9964FBACAEC8}" type="pres">
      <dgm:prSet presAssocID="{83BC3108-686A-4EF1-B50E-8383FBE57402}" presName="iconRect" presStyleLbl="node1" presStyleIdx="1" presStyleCnt="3" custLinFactNeighborY="1162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ancial"/>
        </a:ext>
      </dgm:extLst>
    </dgm:pt>
    <dgm:pt modelId="{AA4AA102-FE1C-4246-B6F7-668E0F5FB6B0}" type="pres">
      <dgm:prSet presAssocID="{83BC3108-686A-4EF1-B50E-8383FBE57402}" presName="spaceRect" presStyleCnt="0"/>
      <dgm:spPr/>
    </dgm:pt>
    <dgm:pt modelId="{7F77633B-449E-42A6-9481-D32357983A7E}" type="pres">
      <dgm:prSet presAssocID="{83BC3108-686A-4EF1-B50E-8383FBE57402}" presName="textRect" presStyleLbl="revTx" presStyleIdx="1" presStyleCnt="3">
        <dgm:presLayoutVars>
          <dgm:chMax val="1"/>
          <dgm:chPref val="1"/>
        </dgm:presLayoutVars>
      </dgm:prSet>
      <dgm:spPr/>
    </dgm:pt>
    <dgm:pt modelId="{461C0448-7635-44D4-99BD-115AEC5BED1F}" type="pres">
      <dgm:prSet presAssocID="{881EF4F5-3C1C-4EB8-8C93-357A085A0B12}" presName="sibTrans" presStyleCnt="0"/>
      <dgm:spPr/>
    </dgm:pt>
    <dgm:pt modelId="{B164E83A-DC0A-41B3-A539-7A3B728CAFBE}" type="pres">
      <dgm:prSet presAssocID="{A3DEF364-BBA9-45CB-84F7-9998EF07B153}" presName="compNode" presStyleCnt="0"/>
      <dgm:spPr/>
    </dgm:pt>
    <dgm:pt modelId="{618E63B2-A92C-4CA3-9D62-961327584FBA}" type="pres">
      <dgm:prSet presAssocID="{A3DEF364-BBA9-45CB-84F7-9998EF07B153}" presName="iconRect" presStyleLbl="node1" presStyleIdx="2" presStyleCnt="3" custLinFactNeighborX="1049" custLinFactNeighborY="1180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act"/>
        </a:ext>
      </dgm:extLst>
    </dgm:pt>
    <dgm:pt modelId="{02A86C71-DBA9-4535-88BA-1BF88B495302}" type="pres">
      <dgm:prSet presAssocID="{A3DEF364-BBA9-45CB-84F7-9998EF07B153}" presName="spaceRect" presStyleCnt="0"/>
      <dgm:spPr/>
    </dgm:pt>
    <dgm:pt modelId="{3714C414-724E-4D60-B1CA-7A45B6573C8D}" type="pres">
      <dgm:prSet presAssocID="{A3DEF364-BBA9-45CB-84F7-9998EF07B153}" presName="textRect" presStyleLbl="revTx" presStyleIdx="2" presStyleCnt="3">
        <dgm:presLayoutVars>
          <dgm:chMax val="1"/>
          <dgm:chPref val="1"/>
        </dgm:presLayoutVars>
      </dgm:prSet>
      <dgm:spPr/>
    </dgm:pt>
  </dgm:ptLst>
  <dgm:cxnLst>
    <dgm:cxn modelId="{F0DC7D0D-299E-4569-893B-B81210FF91B4}" srcId="{B297C9EF-9015-48B2-83AC-EAA6C4CAF616}" destId="{5E910B8D-BE3C-4E73-9F96-A1C6176C29EB}" srcOrd="0" destOrd="0" parTransId="{E05D7559-888B-438C-8B74-A010965B10E0}" sibTransId="{A7914AEC-7EA3-4A94-84D7-FF2C8995B248}"/>
    <dgm:cxn modelId="{A3E1D20E-DEA6-427B-A552-0BC8F8BAD113}" type="presOf" srcId="{5E910B8D-BE3C-4E73-9F96-A1C6176C29EB}" destId="{45934B62-13AA-43B5-86E2-F16735C5E8B4}" srcOrd="0" destOrd="0" presId="urn:microsoft.com/office/officeart/2018/2/layout/IconLabelList"/>
    <dgm:cxn modelId="{33C0DF10-5DAD-4015-8252-272182DEED42}" type="presOf" srcId="{A3DEF364-BBA9-45CB-84F7-9998EF07B153}" destId="{3714C414-724E-4D60-B1CA-7A45B6573C8D}" srcOrd="0" destOrd="0" presId="urn:microsoft.com/office/officeart/2018/2/layout/IconLabelList"/>
    <dgm:cxn modelId="{5D72D228-D6C2-409B-9209-F886F1324099}" srcId="{B297C9EF-9015-48B2-83AC-EAA6C4CAF616}" destId="{83BC3108-686A-4EF1-B50E-8383FBE57402}" srcOrd="1" destOrd="0" parTransId="{1B64DC01-5DF9-4E14-B0DB-643A37CE178B}" sibTransId="{881EF4F5-3C1C-4EB8-8C93-357A085A0B12}"/>
    <dgm:cxn modelId="{FBD07356-024F-41F3-8158-4640A316C28A}" srcId="{B297C9EF-9015-48B2-83AC-EAA6C4CAF616}" destId="{A3DEF364-BBA9-45CB-84F7-9998EF07B153}" srcOrd="2" destOrd="0" parTransId="{C3432009-D8A9-4CE8-83C5-7D319575FAF0}" sibTransId="{089AADA1-5282-4CC6-9BC5-0DA737A0208B}"/>
    <dgm:cxn modelId="{62DE0B8C-6B2B-4C17-B2FB-A2BF8566DAE3}" type="presOf" srcId="{83BC3108-686A-4EF1-B50E-8383FBE57402}" destId="{7F77633B-449E-42A6-9481-D32357983A7E}" srcOrd="0" destOrd="0" presId="urn:microsoft.com/office/officeart/2018/2/layout/IconLabelList"/>
    <dgm:cxn modelId="{6B7DA199-A568-4FC4-8BEF-5693A6C5624B}" type="presOf" srcId="{B297C9EF-9015-48B2-83AC-EAA6C4CAF616}" destId="{B6887D15-1040-4AC8-9082-F64196DFE878}" srcOrd="0" destOrd="0" presId="urn:microsoft.com/office/officeart/2018/2/layout/IconLabelList"/>
    <dgm:cxn modelId="{D1529563-F6A2-422C-BB80-6F978BCFC4C2}" type="presParOf" srcId="{B6887D15-1040-4AC8-9082-F64196DFE878}" destId="{A352028C-36A2-416A-9ED3-8F7932A36D96}" srcOrd="0" destOrd="0" presId="urn:microsoft.com/office/officeart/2018/2/layout/IconLabelList"/>
    <dgm:cxn modelId="{9859A32A-15CF-4C3C-A31C-032246C7900B}" type="presParOf" srcId="{A352028C-36A2-416A-9ED3-8F7932A36D96}" destId="{C17C12A4-68C0-46F6-83A2-F73380DC34CE}" srcOrd="0" destOrd="0" presId="urn:microsoft.com/office/officeart/2018/2/layout/IconLabelList"/>
    <dgm:cxn modelId="{12558256-A666-48DD-A75D-354C4F546CCF}" type="presParOf" srcId="{A352028C-36A2-416A-9ED3-8F7932A36D96}" destId="{BCCBA51E-8399-485E-9871-418643EFAC9C}" srcOrd="1" destOrd="0" presId="urn:microsoft.com/office/officeart/2018/2/layout/IconLabelList"/>
    <dgm:cxn modelId="{C9415453-25E1-4CBE-B0B0-D8AC7B952143}" type="presParOf" srcId="{A352028C-36A2-416A-9ED3-8F7932A36D96}" destId="{45934B62-13AA-43B5-86E2-F16735C5E8B4}" srcOrd="2" destOrd="0" presId="urn:microsoft.com/office/officeart/2018/2/layout/IconLabelList"/>
    <dgm:cxn modelId="{2F11AB91-1D82-44E5-9BE5-E35B192379A5}" type="presParOf" srcId="{B6887D15-1040-4AC8-9082-F64196DFE878}" destId="{540E5FEF-4C1B-4FC0-AC76-BDBCFA894AF0}" srcOrd="1" destOrd="0" presId="urn:microsoft.com/office/officeart/2018/2/layout/IconLabelList"/>
    <dgm:cxn modelId="{C2CEAD9F-A88B-4AA8-9769-0A17237D6650}" type="presParOf" srcId="{B6887D15-1040-4AC8-9082-F64196DFE878}" destId="{C87318E7-A794-42AB-93A0-3BB747F412D8}" srcOrd="2" destOrd="0" presId="urn:microsoft.com/office/officeart/2018/2/layout/IconLabelList"/>
    <dgm:cxn modelId="{425CA550-7983-47CD-B39C-621186B975C1}" type="presParOf" srcId="{C87318E7-A794-42AB-93A0-3BB747F412D8}" destId="{17111BFC-03D8-4BDB-85C8-9964FBACAEC8}" srcOrd="0" destOrd="0" presId="urn:microsoft.com/office/officeart/2018/2/layout/IconLabelList"/>
    <dgm:cxn modelId="{FF8564C0-DBCA-4735-9748-AFA29A814B20}" type="presParOf" srcId="{C87318E7-A794-42AB-93A0-3BB747F412D8}" destId="{AA4AA102-FE1C-4246-B6F7-668E0F5FB6B0}" srcOrd="1" destOrd="0" presId="urn:microsoft.com/office/officeart/2018/2/layout/IconLabelList"/>
    <dgm:cxn modelId="{B8739B1B-9B20-4DD7-8850-530739E18352}" type="presParOf" srcId="{C87318E7-A794-42AB-93A0-3BB747F412D8}" destId="{7F77633B-449E-42A6-9481-D32357983A7E}" srcOrd="2" destOrd="0" presId="urn:microsoft.com/office/officeart/2018/2/layout/IconLabelList"/>
    <dgm:cxn modelId="{E3F4D527-E50D-42A8-93BA-FE6B263B949D}" type="presParOf" srcId="{B6887D15-1040-4AC8-9082-F64196DFE878}" destId="{461C0448-7635-44D4-99BD-115AEC5BED1F}" srcOrd="3" destOrd="0" presId="urn:microsoft.com/office/officeart/2018/2/layout/IconLabelList"/>
    <dgm:cxn modelId="{04E11176-F02A-4F5D-B3D7-6B4F48983B6B}" type="presParOf" srcId="{B6887D15-1040-4AC8-9082-F64196DFE878}" destId="{B164E83A-DC0A-41B3-A539-7A3B728CAFBE}" srcOrd="4" destOrd="0" presId="urn:microsoft.com/office/officeart/2018/2/layout/IconLabelList"/>
    <dgm:cxn modelId="{CC155AC0-BB57-4CB1-95F8-5CC3AC0A3590}" type="presParOf" srcId="{B164E83A-DC0A-41B3-A539-7A3B728CAFBE}" destId="{618E63B2-A92C-4CA3-9D62-961327584FBA}" srcOrd="0" destOrd="0" presId="urn:microsoft.com/office/officeart/2018/2/layout/IconLabelList"/>
    <dgm:cxn modelId="{0ABCD392-0B3A-4D21-8D55-4854A1C8D628}" type="presParOf" srcId="{B164E83A-DC0A-41B3-A539-7A3B728CAFBE}" destId="{02A86C71-DBA9-4535-88BA-1BF88B495302}" srcOrd="1" destOrd="0" presId="urn:microsoft.com/office/officeart/2018/2/layout/IconLabelList"/>
    <dgm:cxn modelId="{9C916C4F-6A19-4A85-9064-43AABE3C7F59}" type="presParOf" srcId="{B164E83A-DC0A-41B3-A539-7A3B728CAFBE}" destId="{3714C414-724E-4D60-B1CA-7A45B6573C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53496-7062-4485-B95E-FEF1AE86A6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745A4E-D619-4452-8226-85915145EB89}">
      <dgm:prSet custT="1"/>
      <dgm:spPr/>
      <dgm:t>
        <a:bodyPr/>
        <a:lstStyle/>
        <a:p>
          <a:r>
            <a:rPr lang="en-US" sz="2000" dirty="0">
              <a:hlinkClick xmlns:r="http://schemas.openxmlformats.org/officeDocument/2006/relationships" r:id="rId1"/>
            </a:rPr>
            <a:t>Source</a:t>
          </a:r>
          <a:endParaRPr lang="en-US" sz="2000" dirty="0"/>
        </a:p>
        <a:p>
          <a:r>
            <a:rPr lang="en-US" sz="1800" dirty="0"/>
            <a:t>Department of Transportation traffic accident data from 2004 to present for Seattle, Washington</a:t>
          </a:r>
        </a:p>
      </dgm:t>
    </dgm:pt>
    <dgm:pt modelId="{C0C9F6A4-3067-4816-8C3D-7B372892A9A6}" type="parTrans" cxnId="{146C44B9-6086-4D65-8F1E-A9C336B20DF5}">
      <dgm:prSet/>
      <dgm:spPr/>
      <dgm:t>
        <a:bodyPr/>
        <a:lstStyle/>
        <a:p>
          <a:endParaRPr lang="en-US"/>
        </a:p>
      </dgm:t>
    </dgm:pt>
    <dgm:pt modelId="{F0219ACF-0241-4950-9D11-F97757B1B8A6}" type="sibTrans" cxnId="{146C44B9-6086-4D65-8F1E-A9C336B20DF5}">
      <dgm:prSet/>
      <dgm:spPr/>
      <dgm:t>
        <a:bodyPr/>
        <a:lstStyle/>
        <a:p>
          <a:endParaRPr lang="en-US"/>
        </a:p>
      </dgm:t>
    </dgm:pt>
    <dgm:pt modelId="{856B78F4-C517-4FC6-BF04-71FDD94CC999}">
      <dgm:prSet custT="1"/>
      <dgm:spPr/>
      <dgm:t>
        <a:bodyPr/>
        <a:lstStyle/>
        <a:p>
          <a:r>
            <a:rPr lang="en-US" sz="2000" dirty="0">
              <a:hlinkClick xmlns:r="http://schemas.openxmlformats.org/officeDocument/2006/relationships" r:id="rId2"/>
            </a:rPr>
            <a:t>Metadata</a:t>
          </a:r>
          <a:endParaRPr lang="en-US" sz="2000" dirty="0"/>
        </a:p>
        <a:p>
          <a:r>
            <a:rPr lang="en-US" sz="1800" dirty="0"/>
            <a:t>Dataset with 194,673 instances (rows) and 38 features (columns) of traffic accidents </a:t>
          </a:r>
        </a:p>
      </dgm:t>
    </dgm:pt>
    <dgm:pt modelId="{FEB79935-8F9A-456A-8655-E3479CB4AAE3}" type="parTrans" cxnId="{2F45F3EA-0EEA-4290-A2A3-AD40EC6C4839}">
      <dgm:prSet/>
      <dgm:spPr/>
      <dgm:t>
        <a:bodyPr/>
        <a:lstStyle/>
        <a:p>
          <a:endParaRPr lang="en-US"/>
        </a:p>
      </dgm:t>
    </dgm:pt>
    <dgm:pt modelId="{0EF8B8F6-63BF-4BE3-BAE7-1CE52408B130}" type="sibTrans" cxnId="{2F45F3EA-0EEA-4290-A2A3-AD40EC6C4839}">
      <dgm:prSet/>
      <dgm:spPr/>
      <dgm:t>
        <a:bodyPr/>
        <a:lstStyle/>
        <a:p>
          <a:endParaRPr lang="en-US"/>
        </a:p>
      </dgm:t>
    </dgm:pt>
    <dgm:pt modelId="{3046C292-E7D0-4CDC-838E-6D1EDB5BBFF7}" type="pres">
      <dgm:prSet presAssocID="{89D53496-7062-4485-B95E-FEF1AE86A65A}" presName="root" presStyleCnt="0">
        <dgm:presLayoutVars>
          <dgm:dir/>
          <dgm:resizeHandles val="exact"/>
        </dgm:presLayoutVars>
      </dgm:prSet>
      <dgm:spPr/>
    </dgm:pt>
    <dgm:pt modelId="{40857FC0-FA00-4C1B-B28A-6AA29C66FF64}" type="pres">
      <dgm:prSet presAssocID="{4B745A4E-D619-4452-8226-85915145EB89}" presName="compNode" presStyleCnt="0"/>
      <dgm:spPr/>
    </dgm:pt>
    <dgm:pt modelId="{B276930A-3DA3-4E4C-BD25-9A792C47A3D3}" type="pres">
      <dgm:prSet presAssocID="{4B745A4E-D619-4452-8226-85915145EB89}" presName="bgRect" presStyleLbl="bgShp" presStyleIdx="0" presStyleCnt="2" custLinFactNeighborX="-10809" custLinFactNeighborY="-54035"/>
      <dgm:spPr/>
    </dgm:pt>
    <dgm:pt modelId="{90A71F43-6060-413F-AA09-D7F04044B7E5}" type="pres">
      <dgm:prSet presAssocID="{4B745A4E-D619-4452-8226-85915145EB89}" presName="iconRect" presStyleLbl="node1" presStyleIdx="0" presStyleCnt="2" custLinFactNeighborX="-711" custLinFactNeighborY="-982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ya"/>
        </a:ext>
      </dgm:extLst>
    </dgm:pt>
    <dgm:pt modelId="{CB2B55E6-6770-499F-A2C4-605C579F023C}" type="pres">
      <dgm:prSet presAssocID="{4B745A4E-D619-4452-8226-85915145EB89}" presName="spaceRect" presStyleCnt="0"/>
      <dgm:spPr/>
    </dgm:pt>
    <dgm:pt modelId="{D882E314-0B65-40EA-8277-E539ECADAAE0}" type="pres">
      <dgm:prSet presAssocID="{4B745A4E-D619-4452-8226-85915145EB89}" presName="parTx" presStyleLbl="revTx" presStyleIdx="0" presStyleCnt="2" custLinFactNeighborX="-119" custLinFactNeighborY="-54035">
        <dgm:presLayoutVars>
          <dgm:chMax val="0"/>
          <dgm:chPref val="0"/>
        </dgm:presLayoutVars>
      </dgm:prSet>
      <dgm:spPr/>
    </dgm:pt>
    <dgm:pt modelId="{8DA5A91D-73CB-470F-AC3F-66C951C7ADF4}" type="pres">
      <dgm:prSet presAssocID="{F0219ACF-0241-4950-9D11-F97757B1B8A6}" presName="sibTrans" presStyleCnt="0"/>
      <dgm:spPr/>
    </dgm:pt>
    <dgm:pt modelId="{FBAF9EA4-E543-4747-909C-30A4336948A0}" type="pres">
      <dgm:prSet presAssocID="{856B78F4-C517-4FC6-BF04-71FDD94CC999}" presName="compNode" presStyleCnt="0"/>
      <dgm:spPr/>
    </dgm:pt>
    <dgm:pt modelId="{AC004FC4-9D5E-48B4-9531-249F24A8CB7B}" type="pres">
      <dgm:prSet presAssocID="{856B78F4-C517-4FC6-BF04-71FDD94CC999}" presName="bgRect" presStyleLbl="bgShp" presStyleIdx="1" presStyleCnt="2" custLinFactNeighborX="0" custLinFactNeighborY="-52090"/>
      <dgm:spPr/>
    </dgm:pt>
    <dgm:pt modelId="{A861D5BB-90DA-4C4C-81D5-945826E41E17}" type="pres">
      <dgm:prSet presAssocID="{856B78F4-C517-4FC6-BF04-71FDD94CC999}" presName="iconRect" presStyleLbl="node1" presStyleIdx="1" presStyleCnt="2" custLinFactNeighborX="-711" custLinFactNeighborY="-947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856B49D-0FC2-46AA-BEAA-1660B59F65D0}" type="pres">
      <dgm:prSet presAssocID="{856B78F4-C517-4FC6-BF04-71FDD94CC999}" presName="spaceRect" presStyleCnt="0"/>
      <dgm:spPr/>
    </dgm:pt>
    <dgm:pt modelId="{EC0D4957-04B2-40FB-9489-75E2AF9C7B7C}" type="pres">
      <dgm:prSet presAssocID="{856B78F4-C517-4FC6-BF04-71FDD94CC999}" presName="parTx" presStyleLbl="revTx" presStyleIdx="1" presStyleCnt="2" custLinFactNeighborX="-119" custLinFactNeighborY="-52090">
        <dgm:presLayoutVars>
          <dgm:chMax val="0"/>
          <dgm:chPref val="0"/>
        </dgm:presLayoutVars>
      </dgm:prSet>
      <dgm:spPr/>
    </dgm:pt>
  </dgm:ptLst>
  <dgm:cxnLst>
    <dgm:cxn modelId="{6BDA781B-34B9-4672-8E3C-35B6A766CB80}" type="presOf" srcId="{89D53496-7062-4485-B95E-FEF1AE86A65A}" destId="{3046C292-E7D0-4CDC-838E-6D1EDB5BBFF7}" srcOrd="0" destOrd="0" presId="urn:microsoft.com/office/officeart/2018/2/layout/IconVerticalSolidList"/>
    <dgm:cxn modelId="{A2F1662D-5D51-4EBD-9153-79682F5BA9F2}" type="presOf" srcId="{4B745A4E-D619-4452-8226-85915145EB89}" destId="{D882E314-0B65-40EA-8277-E539ECADAAE0}" srcOrd="0" destOrd="0" presId="urn:microsoft.com/office/officeart/2018/2/layout/IconVerticalSolidList"/>
    <dgm:cxn modelId="{146C44B9-6086-4D65-8F1E-A9C336B20DF5}" srcId="{89D53496-7062-4485-B95E-FEF1AE86A65A}" destId="{4B745A4E-D619-4452-8226-85915145EB89}" srcOrd="0" destOrd="0" parTransId="{C0C9F6A4-3067-4816-8C3D-7B372892A9A6}" sibTransId="{F0219ACF-0241-4950-9D11-F97757B1B8A6}"/>
    <dgm:cxn modelId="{35FAB4D5-D292-485B-94EE-23A0525ADA00}" type="presOf" srcId="{856B78F4-C517-4FC6-BF04-71FDD94CC999}" destId="{EC0D4957-04B2-40FB-9489-75E2AF9C7B7C}" srcOrd="0" destOrd="0" presId="urn:microsoft.com/office/officeart/2018/2/layout/IconVerticalSolidList"/>
    <dgm:cxn modelId="{2F45F3EA-0EEA-4290-A2A3-AD40EC6C4839}" srcId="{89D53496-7062-4485-B95E-FEF1AE86A65A}" destId="{856B78F4-C517-4FC6-BF04-71FDD94CC999}" srcOrd="1" destOrd="0" parTransId="{FEB79935-8F9A-456A-8655-E3479CB4AAE3}" sibTransId="{0EF8B8F6-63BF-4BE3-BAE7-1CE52408B130}"/>
    <dgm:cxn modelId="{29EB103B-2145-406B-A3D8-AAB7EB8006B9}" type="presParOf" srcId="{3046C292-E7D0-4CDC-838E-6D1EDB5BBFF7}" destId="{40857FC0-FA00-4C1B-B28A-6AA29C66FF64}" srcOrd="0" destOrd="0" presId="urn:microsoft.com/office/officeart/2018/2/layout/IconVerticalSolidList"/>
    <dgm:cxn modelId="{2D2071F7-6665-44F4-B181-6A83DE2D734B}" type="presParOf" srcId="{40857FC0-FA00-4C1B-B28A-6AA29C66FF64}" destId="{B276930A-3DA3-4E4C-BD25-9A792C47A3D3}" srcOrd="0" destOrd="0" presId="urn:microsoft.com/office/officeart/2018/2/layout/IconVerticalSolidList"/>
    <dgm:cxn modelId="{4D059901-B6D0-4C98-A37F-EBCFBEA91123}" type="presParOf" srcId="{40857FC0-FA00-4C1B-B28A-6AA29C66FF64}" destId="{90A71F43-6060-413F-AA09-D7F04044B7E5}" srcOrd="1" destOrd="0" presId="urn:microsoft.com/office/officeart/2018/2/layout/IconVerticalSolidList"/>
    <dgm:cxn modelId="{FF5D58E2-5227-49FB-A44A-09F8E7C2D375}" type="presParOf" srcId="{40857FC0-FA00-4C1B-B28A-6AA29C66FF64}" destId="{CB2B55E6-6770-499F-A2C4-605C579F023C}" srcOrd="2" destOrd="0" presId="urn:microsoft.com/office/officeart/2018/2/layout/IconVerticalSolidList"/>
    <dgm:cxn modelId="{FE01F546-6A38-415B-BEC9-A31A2AD01E8F}" type="presParOf" srcId="{40857FC0-FA00-4C1B-B28A-6AA29C66FF64}" destId="{D882E314-0B65-40EA-8277-E539ECADAAE0}" srcOrd="3" destOrd="0" presId="urn:microsoft.com/office/officeart/2018/2/layout/IconVerticalSolidList"/>
    <dgm:cxn modelId="{9614994B-8D6E-4D4C-8F5E-2208C7D3E8BB}" type="presParOf" srcId="{3046C292-E7D0-4CDC-838E-6D1EDB5BBFF7}" destId="{8DA5A91D-73CB-470F-AC3F-66C951C7ADF4}" srcOrd="1" destOrd="0" presId="urn:microsoft.com/office/officeart/2018/2/layout/IconVerticalSolidList"/>
    <dgm:cxn modelId="{7E2A135D-F249-43F9-B308-651ED04D2813}" type="presParOf" srcId="{3046C292-E7D0-4CDC-838E-6D1EDB5BBFF7}" destId="{FBAF9EA4-E543-4747-909C-30A4336948A0}" srcOrd="2" destOrd="0" presId="urn:microsoft.com/office/officeart/2018/2/layout/IconVerticalSolidList"/>
    <dgm:cxn modelId="{F8E684F4-CBC9-41DD-BC76-712C48BA5393}" type="presParOf" srcId="{FBAF9EA4-E543-4747-909C-30A4336948A0}" destId="{AC004FC4-9D5E-48B4-9531-249F24A8CB7B}" srcOrd="0" destOrd="0" presId="urn:microsoft.com/office/officeart/2018/2/layout/IconVerticalSolidList"/>
    <dgm:cxn modelId="{01621BD6-4364-4AC5-BC00-B2EB957374FF}" type="presParOf" srcId="{FBAF9EA4-E543-4747-909C-30A4336948A0}" destId="{A861D5BB-90DA-4C4C-81D5-945826E41E17}" srcOrd="1" destOrd="0" presId="urn:microsoft.com/office/officeart/2018/2/layout/IconVerticalSolidList"/>
    <dgm:cxn modelId="{4F29A144-9A6B-4EB0-B817-2F0C56E75FC7}" type="presParOf" srcId="{FBAF9EA4-E543-4747-909C-30A4336948A0}" destId="{5856B49D-0FC2-46AA-BEAA-1660B59F65D0}" srcOrd="2" destOrd="0" presId="urn:microsoft.com/office/officeart/2018/2/layout/IconVerticalSolidList"/>
    <dgm:cxn modelId="{283359C6-AD02-44DE-B9F7-BFE6066124A7}" type="presParOf" srcId="{FBAF9EA4-E543-4747-909C-30A4336948A0}" destId="{EC0D4957-04B2-40FB-9489-75E2AF9C7B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40E7BC-072B-4A64-BA1A-4E18DB342C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E645D3-CE48-4995-9F36-B29C5408CA9B}">
      <dgm:prSet/>
      <dgm:spPr/>
      <dgm:t>
        <a:bodyPr/>
        <a:lstStyle/>
        <a:p>
          <a:pPr>
            <a:lnSpc>
              <a:spcPct val="100000"/>
            </a:lnSpc>
          </a:pPr>
          <a:r>
            <a:rPr lang="en-US" dirty="0"/>
            <a:t>Data Analysis</a:t>
          </a:r>
        </a:p>
      </dgm:t>
    </dgm:pt>
    <dgm:pt modelId="{B165FA9D-EE54-4C5B-BFED-6358C50E640E}" type="parTrans" cxnId="{53D21ED8-2A87-49EE-BB6E-AAF70EE5C841}">
      <dgm:prSet/>
      <dgm:spPr/>
      <dgm:t>
        <a:bodyPr/>
        <a:lstStyle/>
        <a:p>
          <a:endParaRPr lang="en-US"/>
        </a:p>
      </dgm:t>
    </dgm:pt>
    <dgm:pt modelId="{B2B359C8-751F-467E-BA07-77787141A31D}" type="sibTrans" cxnId="{53D21ED8-2A87-49EE-BB6E-AAF70EE5C841}">
      <dgm:prSet/>
      <dgm:spPr/>
      <dgm:t>
        <a:bodyPr/>
        <a:lstStyle/>
        <a:p>
          <a:endParaRPr lang="en-US"/>
        </a:p>
      </dgm:t>
    </dgm:pt>
    <dgm:pt modelId="{F9BC2E50-9632-43E0-B916-E0CEA2E8F471}">
      <dgm:prSet/>
      <dgm:spPr/>
      <dgm:t>
        <a:bodyPr/>
        <a:lstStyle/>
        <a:p>
          <a:pPr>
            <a:lnSpc>
              <a:spcPct val="100000"/>
            </a:lnSpc>
          </a:pPr>
          <a:r>
            <a:rPr lang="en-US" dirty="0"/>
            <a:t>Data Encoding</a:t>
          </a:r>
        </a:p>
      </dgm:t>
    </dgm:pt>
    <dgm:pt modelId="{73DF1BDD-F471-4C8C-B747-579109453C47}" type="parTrans" cxnId="{FCF79945-5D79-4C9C-A217-329FBACA58D7}">
      <dgm:prSet/>
      <dgm:spPr/>
      <dgm:t>
        <a:bodyPr/>
        <a:lstStyle/>
        <a:p>
          <a:endParaRPr lang="en-US"/>
        </a:p>
      </dgm:t>
    </dgm:pt>
    <dgm:pt modelId="{B3D05378-4CE3-4F36-B9E3-93D9D21E8A74}" type="sibTrans" cxnId="{FCF79945-5D79-4C9C-A217-329FBACA58D7}">
      <dgm:prSet/>
      <dgm:spPr/>
      <dgm:t>
        <a:bodyPr/>
        <a:lstStyle/>
        <a:p>
          <a:endParaRPr lang="en-US"/>
        </a:p>
      </dgm:t>
    </dgm:pt>
    <dgm:pt modelId="{6FC44BAE-7A7A-41AE-ACCD-4FEF5EA5573A}">
      <dgm:prSet/>
      <dgm:spPr/>
      <dgm:t>
        <a:bodyPr/>
        <a:lstStyle/>
        <a:p>
          <a:pPr>
            <a:lnSpc>
              <a:spcPct val="100000"/>
            </a:lnSpc>
          </a:pPr>
          <a:r>
            <a:rPr lang="en-US" dirty="0"/>
            <a:t>Feature Set and Normalization</a:t>
          </a:r>
        </a:p>
      </dgm:t>
    </dgm:pt>
    <dgm:pt modelId="{E5DDFA6D-CDEA-4FB6-BB6B-89727F296834}" type="parTrans" cxnId="{529415C9-DC1A-4521-8828-72F8C2ECE96A}">
      <dgm:prSet/>
      <dgm:spPr/>
      <dgm:t>
        <a:bodyPr/>
        <a:lstStyle/>
        <a:p>
          <a:endParaRPr lang="en-US"/>
        </a:p>
      </dgm:t>
    </dgm:pt>
    <dgm:pt modelId="{9425E89E-E8EA-4BA5-9834-6149B3453BC4}" type="sibTrans" cxnId="{529415C9-DC1A-4521-8828-72F8C2ECE96A}">
      <dgm:prSet/>
      <dgm:spPr/>
      <dgm:t>
        <a:bodyPr/>
        <a:lstStyle/>
        <a:p>
          <a:endParaRPr lang="en-US"/>
        </a:p>
      </dgm:t>
    </dgm:pt>
    <dgm:pt modelId="{7AB42B10-A980-4338-BE8C-924343DD6946}">
      <dgm:prSet/>
      <dgm:spPr/>
      <dgm:t>
        <a:bodyPr/>
        <a:lstStyle/>
        <a:p>
          <a:pPr>
            <a:lnSpc>
              <a:spcPct val="100000"/>
            </a:lnSpc>
          </a:pPr>
          <a:r>
            <a:rPr lang="en-US" dirty="0"/>
            <a:t>Machine Learning Model</a:t>
          </a:r>
        </a:p>
      </dgm:t>
    </dgm:pt>
    <dgm:pt modelId="{5357216B-EEFF-4BB1-87AE-A7218DE7543F}" type="parTrans" cxnId="{549935F6-C95E-4C06-8421-508065AE2F93}">
      <dgm:prSet/>
      <dgm:spPr/>
      <dgm:t>
        <a:bodyPr/>
        <a:lstStyle/>
        <a:p>
          <a:endParaRPr lang="en-US"/>
        </a:p>
      </dgm:t>
    </dgm:pt>
    <dgm:pt modelId="{9D7698B2-0E64-4E10-9F7C-309D32450583}" type="sibTrans" cxnId="{549935F6-C95E-4C06-8421-508065AE2F93}">
      <dgm:prSet/>
      <dgm:spPr/>
      <dgm:t>
        <a:bodyPr/>
        <a:lstStyle/>
        <a:p>
          <a:endParaRPr lang="en-US"/>
        </a:p>
      </dgm:t>
    </dgm:pt>
    <dgm:pt modelId="{3CF6AF99-3D5A-4033-81EF-2FDF4B84ADA8}" type="pres">
      <dgm:prSet presAssocID="{CF40E7BC-072B-4A64-BA1A-4E18DB342CA6}" presName="root" presStyleCnt="0">
        <dgm:presLayoutVars>
          <dgm:dir/>
          <dgm:resizeHandles val="exact"/>
        </dgm:presLayoutVars>
      </dgm:prSet>
      <dgm:spPr/>
    </dgm:pt>
    <dgm:pt modelId="{DAEC72C5-5CB5-4873-804B-DE768A419970}" type="pres">
      <dgm:prSet presAssocID="{99E645D3-CE48-4995-9F36-B29C5408CA9B}" presName="compNode" presStyleCnt="0"/>
      <dgm:spPr/>
    </dgm:pt>
    <dgm:pt modelId="{90966373-4C39-4D5D-BAC9-2DE8A272EDBF}" type="pres">
      <dgm:prSet presAssocID="{99E645D3-CE48-4995-9F36-B29C5408CA9B}" presName="bgRect" presStyleLbl="bgShp" presStyleIdx="0" presStyleCnt="4"/>
      <dgm:spPr/>
    </dgm:pt>
    <dgm:pt modelId="{E21B5FB9-2922-4443-9A3C-5EC8E0D45248}" type="pres">
      <dgm:prSet presAssocID="{99E645D3-CE48-4995-9F36-B29C5408CA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A7529BF-04BD-4562-BCD4-031E284BB3FF}" type="pres">
      <dgm:prSet presAssocID="{99E645D3-CE48-4995-9F36-B29C5408CA9B}" presName="spaceRect" presStyleCnt="0"/>
      <dgm:spPr/>
    </dgm:pt>
    <dgm:pt modelId="{56B40B9C-24C8-47C2-862C-10ED1660FD4D}" type="pres">
      <dgm:prSet presAssocID="{99E645D3-CE48-4995-9F36-B29C5408CA9B}" presName="parTx" presStyleLbl="revTx" presStyleIdx="0" presStyleCnt="4">
        <dgm:presLayoutVars>
          <dgm:chMax val="0"/>
          <dgm:chPref val="0"/>
        </dgm:presLayoutVars>
      </dgm:prSet>
      <dgm:spPr/>
    </dgm:pt>
    <dgm:pt modelId="{751EB8D8-34DD-4F25-B675-7AFC282686AE}" type="pres">
      <dgm:prSet presAssocID="{B2B359C8-751F-467E-BA07-77787141A31D}" presName="sibTrans" presStyleCnt="0"/>
      <dgm:spPr/>
    </dgm:pt>
    <dgm:pt modelId="{E2C97703-D687-4B17-BE0C-2021F2513781}" type="pres">
      <dgm:prSet presAssocID="{F9BC2E50-9632-43E0-B916-E0CEA2E8F471}" presName="compNode" presStyleCnt="0"/>
      <dgm:spPr/>
    </dgm:pt>
    <dgm:pt modelId="{4E37B6B5-A953-44B9-98C2-EA568624A187}" type="pres">
      <dgm:prSet presAssocID="{F9BC2E50-9632-43E0-B916-E0CEA2E8F471}" presName="bgRect" presStyleLbl="bgShp" presStyleIdx="1" presStyleCnt="4"/>
      <dgm:spPr/>
    </dgm:pt>
    <dgm:pt modelId="{E4AAECE1-25FE-45D0-AF14-B1FA51D9B9DE}" type="pres">
      <dgm:prSet presAssocID="{F9BC2E50-9632-43E0-B916-E0CEA2E8F4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1B769F3-CC07-485E-9B15-FC7F56933614}" type="pres">
      <dgm:prSet presAssocID="{F9BC2E50-9632-43E0-B916-E0CEA2E8F471}" presName="spaceRect" presStyleCnt="0"/>
      <dgm:spPr/>
    </dgm:pt>
    <dgm:pt modelId="{C578DE2C-5C82-45C1-B4EA-274FB2079399}" type="pres">
      <dgm:prSet presAssocID="{F9BC2E50-9632-43E0-B916-E0CEA2E8F471}" presName="parTx" presStyleLbl="revTx" presStyleIdx="1" presStyleCnt="4">
        <dgm:presLayoutVars>
          <dgm:chMax val="0"/>
          <dgm:chPref val="0"/>
        </dgm:presLayoutVars>
      </dgm:prSet>
      <dgm:spPr/>
    </dgm:pt>
    <dgm:pt modelId="{169529E2-3E8E-4BE9-80BE-8674E6DE3050}" type="pres">
      <dgm:prSet presAssocID="{B3D05378-4CE3-4F36-B9E3-93D9D21E8A74}" presName="sibTrans" presStyleCnt="0"/>
      <dgm:spPr/>
    </dgm:pt>
    <dgm:pt modelId="{05969EC7-D2C1-4564-93AD-F45377E10EEF}" type="pres">
      <dgm:prSet presAssocID="{6FC44BAE-7A7A-41AE-ACCD-4FEF5EA5573A}" presName="compNode" presStyleCnt="0"/>
      <dgm:spPr/>
    </dgm:pt>
    <dgm:pt modelId="{CCE8285C-B675-401A-9296-A6A5F9C9A123}" type="pres">
      <dgm:prSet presAssocID="{6FC44BAE-7A7A-41AE-ACCD-4FEF5EA5573A}" presName="bgRect" presStyleLbl="bgShp" presStyleIdx="2" presStyleCnt="4"/>
      <dgm:spPr/>
    </dgm:pt>
    <dgm:pt modelId="{78699826-5EC1-4BD1-B698-7500E59ED6EE}" type="pres">
      <dgm:prSet presAssocID="{6FC44BAE-7A7A-41AE-ACCD-4FEF5EA557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48591AFA-8549-4480-840F-E33C24117F50}" type="pres">
      <dgm:prSet presAssocID="{6FC44BAE-7A7A-41AE-ACCD-4FEF5EA5573A}" presName="spaceRect" presStyleCnt="0"/>
      <dgm:spPr/>
    </dgm:pt>
    <dgm:pt modelId="{BE3C288E-CEAD-4B5F-9D70-CA85C8450C4D}" type="pres">
      <dgm:prSet presAssocID="{6FC44BAE-7A7A-41AE-ACCD-4FEF5EA5573A}" presName="parTx" presStyleLbl="revTx" presStyleIdx="2" presStyleCnt="4">
        <dgm:presLayoutVars>
          <dgm:chMax val="0"/>
          <dgm:chPref val="0"/>
        </dgm:presLayoutVars>
      </dgm:prSet>
      <dgm:spPr/>
    </dgm:pt>
    <dgm:pt modelId="{BA46DFFE-98F7-4820-B5DD-4529C3567C9F}" type="pres">
      <dgm:prSet presAssocID="{9425E89E-E8EA-4BA5-9834-6149B3453BC4}" presName="sibTrans" presStyleCnt="0"/>
      <dgm:spPr/>
    </dgm:pt>
    <dgm:pt modelId="{B6A6005F-B762-4B4C-9080-803D9B7207DF}" type="pres">
      <dgm:prSet presAssocID="{7AB42B10-A980-4338-BE8C-924343DD6946}" presName="compNode" presStyleCnt="0"/>
      <dgm:spPr/>
    </dgm:pt>
    <dgm:pt modelId="{7B09E004-2150-4CCE-AB17-6A289F6622DB}" type="pres">
      <dgm:prSet presAssocID="{7AB42B10-A980-4338-BE8C-924343DD6946}" presName="bgRect" presStyleLbl="bgShp" presStyleIdx="3" presStyleCnt="4"/>
      <dgm:spPr/>
    </dgm:pt>
    <dgm:pt modelId="{E83BED2E-8EED-40F7-90C9-996B6DFBA6E2}" type="pres">
      <dgm:prSet presAssocID="{7AB42B10-A980-4338-BE8C-924343DD69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2CCAE375-659B-48A0-B3B4-9303704BF24B}" type="pres">
      <dgm:prSet presAssocID="{7AB42B10-A980-4338-BE8C-924343DD6946}" presName="spaceRect" presStyleCnt="0"/>
      <dgm:spPr/>
    </dgm:pt>
    <dgm:pt modelId="{BCB78D79-121E-421A-8AB8-2A2BFEBA16EC}" type="pres">
      <dgm:prSet presAssocID="{7AB42B10-A980-4338-BE8C-924343DD6946}" presName="parTx" presStyleLbl="revTx" presStyleIdx="3" presStyleCnt="4">
        <dgm:presLayoutVars>
          <dgm:chMax val="0"/>
          <dgm:chPref val="0"/>
        </dgm:presLayoutVars>
      </dgm:prSet>
      <dgm:spPr/>
    </dgm:pt>
  </dgm:ptLst>
  <dgm:cxnLst>
    <dgm:cxn modelId="{538B6135-4603-DA4A-BD5D-E2C38C10E9A3}" type="presOf" srcId="{6FC44BAE-7A7A-41AE-ACCD-4FEF5EA5573A}" destId="{BE3C288E-CEAD-4B5F-9D70-CA85C8450C4D}" srcOrd="0" destOrd="0" presId="urn:microsoft.com/office/officeart/2018/2/layout/IconVerticalSolidList"/>
    <dgm:cxn modelId="{FCF79945-5D79-4C9C-A217-329FBACA58D7}" srcId="{CF40E7BC-072B-4A64-BA1A-4E18DB342CA6}" destId="{F9BC2E50-9632-43E0-B916-E0CEA2E8F471}" srcOrd="1" destOrd="0" parTransId="{73DF1BDD-F471-4C8C-B747-579109453C47}" sibTransId="{B3D05378-4CE3-4F36-B9E3-93D9D21E8A74}"/>
    <dgm:cxn modelId="{2BE98762-E548-9841-A70D-EFA55933CBE7}" type="presOf" srcId="{CF40E7BC-072B-4A64-BA1A-4E18DB342CA6}" destId="{3CF6AF99-3D5A-4033-81EF-2FDF4B84ADA8}" srcOrd="0" destOrd="0" presId="urn:microsoft.com/office/officeart/2018/2/layout/IconVerticalSolidList"/>
    <dgm:cxn modelId="{BFC5559B-333B-184B-B4F4-F1E271B94186}" type="presOf" srcId="{99E645D3-CE48-4995-9F36-B29C5408CA9B}" destId="{56B40B9C-24C8-47C2-862C-10ED1660FD4D}" srcOrd="0" destOrd="0" presId="urn:microsoft.com/office/officeart/2018/2/layout/IconVerticalSolidList"/>
    <dgm:cxn modelId="{529415C9-DC1A-4521-8828-72F8C2ECE96A}" srcId="{CF40E7BC-072B-4A64-BA1A-4E18DB342CA6}" destId="{6FC44BAE-7A7A-41AE-ACCD-4FEF5EA5573A}" srcOrd="2" destOrd="0" parTransId="{E5DDFA6D-CDEA-4FB6-BB6B-89727F296834}" sibTransId="{9425E89E-E8EA-4BA5-9834-6149B3453BC4}"/>
    <dgm:cxn modelId="{C3E60AD4-A8F7-8746-A5AE-5759FCB3325C}" type="presOf" srcId="{7AB42B10-A980-4338-BE8C-924343DD6946}" destId="{BCB78D79-121E-421A-8AB8-2A2BFEBA16EC}" srcOrd="0" destOrd="0" presId="urn:microsoft.com/office/officeart/2018/2/layout/IconVerticalSolidList"/>
    <dgm:cxn modelId="{53D21ED8-2A87-49EE-BB6E-AAF70EE5C841}" srcId="{CF40E7BC-072B-4A64-BA1A-4E18DB342CA6}" destId="{99E645D3-CE48-4995-9F36-B29C5408CA9B}" srcOrd="0" destOrd="0" parTransId="{B165FA9D-EE54-4C5B-BFED-6358C50E640E}" sibTransId="{B2B359C8-751F-467E-BA07-77787141A31D}"/>
    <dgm:cxn modelId="{B6F814E7-16BA-264E-85F5-B7A92B7580F4}" type="presOf" srcId="{F9BC2E50-9632-43E0-B916-E0CEA2E8F471}" destId="{C578DE2C-5C82-45C1-B4EA-274FB2079399}" srcOrd="0" destOrd="0" presId="urn:microsoft.com/office/officeart/2018/2/layout/IconVerticalSolidList"/>
    <dgm:cxn modelId="{549935F6-C95E-4C06-8421-508065AE2F93}" srcId="{CF40E7BC-072B-4A64-BA1A-4E18DB342CA6}" destId="{7AB42B10-A980-4338-BE8C-924343DD6946}" srcOrd="3" destOrd="0" parTransId="{5357216B-EEFF-4BB1-87AE-A7218DE7543F}" sibTransId="{9D7698B2-0E64-4E10-9F7C-309D32450583}"/>
    <dgm:cxn modelId="{68AEB30E-A051-4F44-B38F-8601EED982E4}" type="presParOf" srcId="{3CF6AF99-3D5A-4033-81EF-2FDF4B84ADA8}" destId="{DAEC72C5-5CB5-4873-804B-DE768A419970}" srcOrd="0" destOrd="0" presId="urn:microsoft.com/office/officeart/2018/2/layout/IconVerticalSolidList"/>
    <dgm:cxn modelId="{318C8E10-06D8-AC45-9B00-09475F833CF6}" type="presParOf" srcId="{DAEC72C5-5CB5-4873-804B-DE768A419970}" destId="{90966373-4C39-4D5D-BAC9-2DE8A272EDBF}" srcOrd="0" destOrd="0" presId="urn:microsoft.com/office/officeart/2018/2/layout/IconVerticalSolidList"/>
    <dgm:cxn modelId="{F47B4C61-41E3-374A-BFB5-0F27DD03CCD6}" type="presParOf" srcId="{DAEC72C5-5CB5-4873-804B-DE768A419970}" destId="{E21B5FB9-2922-4443-9A3C-5EC8E0D45248}" srcOrd="1" destOrd="0" presId="urn:microsoft.com/office/officeart/2018/2/layout/IconVerticalSolidList"/>
    <dgm:cxn modelId="{2DC9BFE8-B417-C84C-A728-00FD9EDA99A1}" type="presParOf" srcId="{DAEC72C5-5CB5-4873-804B-DE768A419970}" destId="{2A7529BF-04BD-4562-BCD4-031E284BB3FF}" srcOrd="2" destOrd="0" presId="urn:microsoft.com/office/officeart/2018/2/layout/IconVerticalSolidList"/>
    <dgm:cxn modelId="{AEABA93E-5C78-2B47-828E-A4A024C061C0}" type="presParOf" srcId="{DAEC72C5-5CB5-4873-804B-DE768A419970}" destId="{56B40B9C-24C8-47C2-862C-10ED1660FD4D}" srcOrd="3" destOrd="0" presId="urn:microsoft.com/office/officeart/2018/2/layout/IconVerticalSolidList"/>
    <dgm:cxn modelId="{DA4D7F1F-A3E6-3E49-85C8-3D33385E16E4}" type="presParOf" srcId="{3CF6AF99-3D5A-4033-81EF-2FDF4B84ADA8}" destId="{751EB8D8-34DD-4F25-B675-7AFC282686AE}" srcOrd="1" destOrd="0" presId="urn:microsoft.com/office/officeart/2018/2/layout/IconVerticalSolidList"/>
    <dgm:cxn modelId="{365B71AC-B632-734E-81C0-7B3E61764871}" type="presParOf" srcId="{3CF6AF99-3D5A-4033-81EF-2FDF4B84ADA8}" destId="{E2C97703-D687-4B17-BE0C-2021F2513781}" srcOrd="2" destOrd="0" presId="urn:microsoft.com/office/officeart/2018/2/layout/IconVerticalSolidList"/>
    <dgm:cxn modelId="{3A4C09AB-1883-F744-A870-ACB3B315BDF3}" type="presParOf" srcId="{E2C97703-D687-4B17-BE0C-2021F2513781}" destId="{4E37B6B5-A953-44B9-98C2-EA568624A187}" srcOrd="0" destOrd="0" presId="urn:microsoft.com/office/officeart/2018/2/layout/IconVerticalSolidList"/>
    <dgm:cxn modelId="{B05594D6-2851-4D48-B813-FE52477FC6BB}" type="presParOf" srcId="{E2C97703-D687-4B17-BE0C-2021F2513781}" destId="{E4AAECE1-25FE-45D0-AF14-B1FA51D9B9DE}" srcOrd="1" destOrd="0" presId="urn:microsoft.com/office/officeart/2018/2/layout/IconVerticalSolidList"/>
    <dgm:cxn modelId="{D1A90201-02A3-7E49-BF8C-886C17DDB3A6}" type="presParOf" srcId="{E2C97703-D687-4B17-BE0C-2021F2513781}" destId="{E1B769F3-CC07-485E-9B15-FC7F56933614}" srcOrd="2" destOrd="0" presId="urn:microsoft.com/office/officeart/2018/2/layout/IconVerticalSolidList"/>
    <dgm:cxn modelId="{3BF454CA-1C49-874D-AC14-9808E600B004}" type="presParOf" srcId="{E2C97703-D687-4B17-BE0C-2021F2513781}" destId="{C578DE2C-5C82-45C1-B4EA-274FB2079399}" srcOrd="3" destOrd="0" presId="urn:microsoft.com/office/officeart/2018/2/layout/IconVerticalSolidList"/>
    <dgm:cxn modelId="{ECA57F13-9263-4B4D-95E6-F13658996EFA}" type="presParOf" srcId="{3CF6AF99-3D5A-4033-81EF-2FDF4B84ADA8}" destId="{169529E2-3E8E-4BE9-80BE-8674E6DE3050}" srcOrd="3" destOrd="0" presId="urn:microsoft.com/office/officeart/2018/2/layout/IconVerticalSolidList"/>
    <dgm:cxn modelId="{CE645D00-6E55-7D4A-B30E-EE92AF970EDB}" type="presParOf" srcId="{3CF6AF99-3D5A-4033-81EF-2FDF4B84ADA8}" destId="{05969EC7-D2C1-4564-93AD-F45377E10EEF}" srcOrd="4" destOrd="0" presId="urn:microsoft.com/office/officeart/2018/2/layout/IconVerticalSolidList"/>
    <dgm:cxn modelId="{81D1D976-DCD8-9F42-B3EA-D52B783DB30D}" type="presParOf" srcId="{05969EC7-D2C1-4564-93AD-F45377E10EEF}" destId="{CCE8285C-B675-401A-9296-A6A5F9C9A123}" srcOrd="0" destOrd="0" presId="urn:microsoft.com/office/officeart/2018/2/layout/IconVerticalSolidList"/>
    <dgm:cxn modelId="{9A27B129-02F4-F34B-9190-7EFFF14BD2DD}" type="presParOf" srcId="{05969EC7-D2C1-4564-93AD-F45377E10EEF}" destId="{78699826-5EC1-4BD1-B698-7500E59ED6EE}" srcOrd="1" destOrd="0" presId="urn:microsoft.com/office/officeart/2018/2/layout/IconVerticalSolidList"/>
    <dgm:cxn modelId="{3EC2BE12-63B1-2B4B-B658-6DB73BD0E0C4}" type="presParOf" srcId="{05969EC7-D2C1-4564-93AD-F45377E10EEF}" destId="{48591AFA-8549-4480-840F-E33C24117F50}" srcOrd="2" destOrd="0" presId="urn:microsoft.com/office/officeart/2018/2/layout/IconVerticalSolidList"/>
    <dgm:cxn modelId="{B8AF9B1A-A31F-1547-AD8E-302333BC4F45}" type="presParOf" srcId="{05969EC7-D2C1-4564-93AD-F45377E10EEF}" destId="{BE3C288E-CEAD-4B5F-9D70-CA85C8450C4D}" srcOrd="3" destOrd="0" presId="urn:microsoft.com/office/officeart/2018/2/layout/IconVerticalSolidList"/>
    <dgm:cxn modelId="{33C9A74E-67CC-DC4D-A539-2EF37D13C0D3}" type="presParOf" srcId="{3CF6AF99-3D5A-4033-81EF-2FDF4B84ADA8}" destId="{BA46DFFE-98F7-4820-B5DD-4529C3567C9F}" srcOrd="5" destOrd="0" presId="urn:microsoft.com/office/officeart/2018/2/layout/IconVerticalSolidList"/>
    <dgm:cxn modelId="{D31602DE-C23E-4242-A800-CBB512221F60}" type="presParOf" srcId="{3CF6AF99-3D5A-4033-81EF-2FDF4B84ADA8}" destId="{B6A6005F-B762-4B4C-9080-803D9B7207DF}" srcOrd="6" destOrd="0" presId="urn:microsoft.com/office/officeart/2018/2/layout/IconVerticalSolidList"/>
    <dgm:cxn modelId="{B6F5AFC3-D8CA-4342-84A0-EEAD65706962}" type="presParOf" srcId="{B6A6005F-B762-4B4C-9080-803D9B7207DF}" destId="{7B09E004-2150-4CCE-AB17-6A289F6622DB}" srcOrd="0" destOrd="0" presId="urn:microsoft.com/office/officeart/2018/2/layout/IconVerticalSolidList"/>
    <dgm:cxn modelId="{BBD6FAE3-DBF1-E44D-9351-966370F94AE3}" type="presParOf" srcId="{B6A6005F-B762-4B4C-9080-803D9B7207DF}" destId="{E83BED2E-8EED-40F7-90C9-996B6DFBA6E2}" srcOrd="1" destOrd="0" presId="urn:microsoft.com/office/officeart/2018/2/layout/IconVerticalSolidList"/>
    <dgm:cxn modelId="{C72879A0-3C8D-6240-8652-36101609CA11}" type="presParOf" srcId="{B6A6005F-B762-4B4C-9080-803D9B7207DF}" destId="{2CCAE375-659B-48A0-B3B4-9303704BF24B}" srcOrd="2" destOrd="0" presId="urn:microsoft.com/office/officeart/2018/2/layout/IconVerticalSolidList"/>
    <dgm:cxn modelId="{A050E041-D395-F147-BC18-B5E9A1BCA73A}" type="presParOf" srcId="{B6A6005F-B762-4B4C-9080-803D9B7207DF}" destId="{BCB78D79-121E-421A-8AB8-2A2BFEBA16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C12A4-68C0-46F6-83A2-F73380DC34CE}">
      <dsp:nvSpPr>
        <dsp:cNvPr id="0" name=""/>
        <dsp:cNvSpPr/>
      </dsp:nvSpPr>
      <dsp:spPr>
        <a:xfrm>
          <a:off x="1377240" y="549725"/>
          <a:ext cx="1361561" cy="1361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934B62-13AA-43B5-86E2-F16735C5E8B4}">
      <dsp:nvSpPr>
        <dsp:cNvPr id="0" name=""/>
        <dsp:cNvSpPr/>
      </dsp:nvSpPr>
      <dsp:spPr>
        <a:xfrm>
          <a:off x="549348" y="2117379"/>
          <a:ext cx="30256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dirty="0"/>
            <a:t>Background</a:t>
          </a:r>
        </a:p>
      </dsp:txBody>
      <dsp:txXfrm>
        <a:off x="549348" y="2117379"/>
        <a:ext cx="3025691" cy="720000"/>
      </dsp:txXfrm>
    </dsp:sp>
    <dsp:sp modelId="{17111BFC-03D8-4BDB-85C8-9964FBACAEC8}">
      <dsp:nvSpPr>
        <dsp:cNvPr id="0" name=""/>
        <dsp:cNvSpPr/>
      </dsp:nvSpPr>
      <dsp:spPr>
        <a:xfrm>
          <a:off x="5121984" y="547301"/>
          <a:ext cx="1361561" cy="1361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77633B-449E-42A6-9481-D32357983A7E}">
      <dsp:nvSpPr>
        <dsp:cNvPr id="0" name=""/>
        <dsp:cNvSpPr/>
      </dsp:nvSpPr>
      <dsp:spPr>
        <a:xfrm>
          <a:off x="4289919" y="2117897"/>
          <a:ext cx="30256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dirty="0"/>
            <a:t>Business Problem</a:t>
          </a:r>
        </a:p>
      </dsp:txBody>
      <dsp:txXfrm>
        <a:off x="4289919" y="2117897"/>
        <a:ext cx="3025691" cy="720000"/>
      </dsp:txXfrm>
    </dsp:sp>
    <dsp:sp modelId="{618E63B2-A92C-4CA3-9D62-961327584FBA}">
      <dsp:nvSpPr>
        <dsp:cNvPr id="0" name=""/>
        <dsp:cNvSpPr/>
      </dsp:nvSpPr>
      <dsp:spPr>
        <a:xfrm>
          <a:off x="8691454" y="549725"/>
          <a:ext cx="1361561" cy="1361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14C414-724E-4D60-B1CA-7A45B6573C8D}">
      <dsp:nvSpPr>
        <dsp:cNvPr id="0" name=""/>
        <dsp:cNvSpPr/>
      </dsp:nvSpPr>
      <dsp:spPr>
        <a:xfrm>
          <a:off x="7845106" y="2117897"/>
          <a:ext cx="30256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Target Audience</a:t>
          </a:r>
        </a:p>
      </dsp:txBody>
      <dsp:txXfrm>
        <a:off x="7845106" y="2117897"/>
        <a:ext cx="302569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6930A-3DA3-4E4C-BD25-9A792C47A3D3}">
      <dsp:nvSpPr>
        <dsp:cNvPr id="0" name=""/>
        <dsp:cNvSpPr/>
      </dsp:nvSpPr>
      <dsp:spPr>
        <a:xfrm>
          <a:off x="0" y="1966"/>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A71F43-6060-413F-AA09-D7F04044B7E5}">
      <dsp:nvSpPr>
        <dsp:cNvPr id="0" name=""/>
        <dsp:cNvSpPr/>
      </dsp:nvSpPr>
      <dsp:spPr>
        <a:xfrm>
          <a:off x="446055" y="338092"/>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82E314-0B65-40EA-8277-E539ECADAAE0}">
      <dsp:nvSpPr>
        <dsp:cNvPr id="0" name=""/>
        <dsp:cNvSpPr/>
      </dsp:nvSpPr>
      <dsp:spPr>
        <a:xfrm>
          <a:off x="1719589" y="1966"/>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889000">
            <a:lnSpc>
              <a:spcPct val="90000"/>
            </a:lnSpc>
            <a:spcBef>
              <a:spcPct val="0"/>
            </a:spcBef>
            <a:spcAft>
              <a:spcPct val="35000"/>
            </a:spcAft>
            <a:buNone/>
          </a:pPr>
          <a:r>
            <a:rPr lang="en-US" sz="2000" kern="1200" dirty="0">
              <a:hlinkClick xmlns:r="http://schemas.openxmlformats.org/officeDocument/2006/relationships" r:id="rId3"/>
            </a:rPr>
            <a:t>Source</a:t>
          </a:r>
          <a:endParaRPr lang="en-US" sz="2000" kern="1200" dirty="0"/>
        </a:p>
        <a:p>
          <a:pPr marL="0" lvl="0" indent="0" algn="l" defTabSz="889000">
            <a:lnSpc>
              <a:spcPct val="90000"/>
            </a:lnSpc>
            <a:spcBef>
              <a:spcPct val="0"/>
            </a:spcBef>
            <a:spcAft>
              <a:spcPct val="35000"/>
            </a:spcAft>
            <a:buNone/>
          </a:pPr>
          <a:r>
            <a:rPr lang="en-US" sz="1800" kern="1200" dirty="0"/>
            <a:t>Department of Transportation traffic accident data from 2004 to present for Seattle, Washington</a:t>
          </a:r>
        </a:p>
      </dsp:txBody>
      <dsp:txXfrm>
        <a:off x="1719589" y="1966"/>
        <a:ext cx="4903379" cy="1493874"/>
      </dsp:txXfrm>
    </dsp:sp>
    <dsp:sp modelId="{AC004FC4-9D5E-48B4-9531-249F24A8CB7B}">
      <dsp:nvSpPr>
        <dsp:cNvPr id="0" name=""/>
        <dsp:cNvSpPr/>
      </dsp:nvSpPr>
      <dsp:spPr>
        <a:xfrm>
          <a:off x="0" y="1898365"/>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1D5BB-90DA-4C4C-81D5-945826E41E17}">
      <dsp:nvSpPr>
        <dsp:cNvPr id="0" name=""/>
        <dsp:cNvSpPr/>
      </dsp:nvSpPr>
      <dsp:spPr>
        <a:xfrm>
          <a:off x="446055" y="2234488"/>
          <a:ext cx="821630" cy="82163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0D4957-04B2-40FB-9489-75E2AF9C7B7C}">
      <dsp:nvSpPr>
        <dsp:cNvPr id="0" name=""/>
        <dsp:cNvSpPr/>
      </dsp:nvSpPr>
      <dsp:spPr>
        <a:xfrm>
          <a:off x="1719589" y="1898365"/>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889000">
            <a:lnSpc>
              <a:spcPct val="90000"/>
            </a:lnSpc>
            <a:spcBef>
              <a:spcPct val="0"/>
            </a:spcBef>
            <a:spcAft>
              <a:spcPct val="35000"/>
            </a:spcAft>
            <a:buNone/>
          </a:pPr>
          <a:r>
            <a:rPr lang="en-US" sz="2000" kern="1200" dirty="0">
              <a:hlinkClick xmlns:r="http://schemas.openxmlformats.org/officeDocument/2006/relationships" r:id="rId6"/>
            </a:rPr>
            <a:t>Metadata</a:t>
          </a:r>
          <a:endParaRPr lang="en-US" sz="2000" kern="1200" dirty="0"/>
        </a:p>
        <a:p>
          <a:pPr marL="0" lvl="0" indent="0" algn="l" defTabSz="889000">
            <a:lnSpc>
              <a:spcPct val="90000"/>
            </a:lnSpc>
            <a:spcBef>
              <a:spcPct val="0"/>
            </a:spcBef>
            <a:spcAft>
              <a:spcPct val="35000"/>
            </a:spcAft>
            <a:buNone/>
          </a:pPr>
          <a:r>
            <a:rPr lang="en-US" sz="1800" kern="1200" dirty="0"/>
            <a:t>Dataset with 194,673 instances (rows) and 38 features (columns) of traffic accidents </a:t>
          </a:r>
        </a:p>
      </dsp:txBody>
      <dsp:txXfrm>
        <a:off x="1719589" y="1898365"/>
        <a:ext cx="4903379" cy="1493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66373-4C39-4D5D-BAC9-2DE8A272EDBF}">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B5FB9-2922-4443-9A3C-5EC8E0D45248}">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B40B9C-24C8-47C2-862C-10ED1660FD4D}">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100000"/>
            </a:lnSpc>
            <a:spcBef>
              <a:spcPct val="0"/>
            </a:spcBef>
            <a:spcAft>
              <a:spcPct val="35000"/>
            </a:spcAft>
            <a:buNone/>
          </a:pPr>
          <a:r>
            <a:rPr lang="en-US" sz="2200" kern="1200" dirty="0"/>
            <a:t>Data Analysis</a:t>
          </a:r>
        </a:p>
      </dsp:txBody>
      <dsp:txXfrm>
        <a:off x="1209819" y="2066"/>
        <a:ext cx="5418984" cy="1047462"/>
      </dsp:txXfrm>
    </dsp:sp>
    <dsp:sp modelId="{4E37B6B5-A953-44B9-98C2-EA568624A187}">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AECE1-25FE-45D0-AF14-B1FA51D9B9DE}">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78DE2C-5C82-45C1-B4EA-274FB2079399}">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100000"/>
            </a:lnSpc>
            <a:spcBef>
              <a:spcPct val="0"/>
            </a:spcBef>
            <a:spcAft>
              <a:spcPct val="35000"/>
            </a:spcAft>
            <a:buNone/>
          </a:pPr>
          <a:r>
            <a:rPr lang="en-US" sz="2200" kern="1200" dirty="0"/>
            <a:t>Data Encoding</a:t>
          </a:r>
        </a:p>
      </dsp:txBody>
      <dsp:txXfrm>
        <a:off x="1209819" y="1311395"/>
        <a:ext cx="5418984" cy="1047462"/>
      </dsp:txXfrm>
    </dsp:sp>
    <dsp:sp modelId="{CCE8285C-B675-401A-9296-A6A5F9C9A123}">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99826-5EC1-4BD1-B698-7500E59ED6EE}">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3C288E-CEAD-4B5F-9D70-CA85C8450C4D}">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100000"/>
            </a:lnSpc>
            <a:spcBef>
              <a:spcPct val="0"/>
            </a:spcBef>
            <a:spcAft>
              <a:spcPct val="35000"/>
            </a:spcAft>
            <a:buNone/>
          </a:pPr>
          <a:r>
            <a:rPr lang="en-US" sz="2200" kern="1200" dirty="0"/>
            <a:t>Feature Set and Normalization</a:t>
          </a:r>
        </a:p>
      </dsp:txBody>
      <dsp:txXfrm>
        <a:off x="1209819" y="2620723"/>
        <a:ext cx="5418984" cy="1047462"/>
      </dsp:txXfrm>
    </dsp:sp>
    <dsp:sp modelId="{7B09E004-2150-4CCE-AB17-6A289F6622DB}">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3BED2E-8EED-40F7-90C9-996B6DFBA6E2}">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B78D79-121E-421A-8AB8-2A2BFEBA16EC}">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100000"/>
            </a:lnSpc>
            <a:spcBef>
              <a:spcPct val="0"/>
            </a:spcBef>
            <a:spcAft>
              <a:spcPct val="35000"/>
            </a:spcAft>
            <a:buNone/>
          </a:pPr>
          <a:r>
            <a:rPr lang="en-US" sz="2200" kern="1200" dirty="0"/>
            <a:t>Machine Learning Model</a:t>
          </a:r>
        </a:p>
      </dsp:txBody>
      <dsp:txXfrm>
        <a:off x="1209819" y="3930051"/>
        <a:ext cx="5418984" cy="10474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F3CB52C9-6142-AF42-BB9A-79B0436EB2BB}"/>
              </a:ext>
            </a:extLst>
          </p:cNvPr>
          <p:cNvSpPr>
            <a:spLocks noGrp="1"/>
          </p:cNvSpPr>
          <p:nvPr>
            <p:ph type="subTitle" idx="1"/>
          </p:nvPr>
        </p:nvSpPr>
        <p:spPr>
          <a:xfrm>
            <a:off x="1507067" y="4050833"/>
            <a:ext cx="7766936" cy="1096899"/>
          </a:xfrm>
        </p:spPr>
        <p:txBody>
          <a:bodyPr>
            <a:normAutofit/>
          </a:bodyPr>
          <a:lstStyle/>
          <a:p>
            <a:r>
              <a:rPr lang="en-US" dirty="0" err="1">
                <a:solidFill>
                  <a:schemeClr val="tx1"/>
                </a:solidFill>
              </a:rPr>
              <a:t>Narcís</a:t>
            </a:r>
            <a:r>
              <a:rPr lang="en-US" dirty="0">
                <a:solidFill>
                  <a:schemeClr val="tx1"/>
                </a:solidFill>
              </a:rPr>
              <a:t> </a:t>
            </a:r>
            <a:r>
              <a:rPr lang="en-US" dirty="0" err="1">
                <a:solidFill>
                  <a:schemeClr val="tx1"/>
                </a:solidFill>
              </a:rPr>
              <a:t>Gironès</a:t>
            </a:r>
            <a:r>
              <a:rPr lang="en-US" dirty="0">
                <a:solidFill>
                  <a:schemeClr val="tx1"/>
                </a:solidFill>
              </a:rPr>
              <a:t> Sancho</a:t>
            </a:r>
          </a:p>
          <a:p>
            <a:r>
              <a:rPr lang="en-US" dirty="0">
                <a:solidFill>
                  <a:schemeClr val="tx1"/>
                </a:solidFill>
              </a:rPr>
              <a:t>16 September 2020</a:t>
            </a:r>
          </a:p>
        </p:txBody>
      </p:sp>
      <p:sp>
        <p:nvSpPr>
          <p:cNvPr id="2" name="Title 1">
            <a:extLst>
              <a:ext uri="{FF2B5EF4-FFF2-40B4-BE49-F238E27FC236}">
                <a16:creationId xmlns:a16="http://schemas.microsoft.com/office/drawing/2014/main" id="{1A945895-86C8-A44B-B1D7-454EF2E5B45F}"/>
              </a:ext>
            </a:extLst>
          </p:cNvPr>
          <p:cNvSpPr>
            <a:spLocks noGrp="1"/>
          </p:cNvSpPr>
          <p:nvPr>
            <p:ph type="ctrTitle"/>
          </p:nvPr>
        </p:nvSpPr>
        <p:spPr>
          <a:xfrm>
            <a:off x="1507067" y="2404534"/>
            <a:ext cx="7766936" cy="1646302"/>
          </a:xfrm>
        </p:spPr>
        <p:txBody>
          <a:bodyPr>
            <a:normAutofit/>
          </a:bodyPr>
          <a:lstStyle/>
          <a:p>
            <a:pPr>
              <a:lnSpc>
                <a:spcPct val="90000"/>
              </a:lnSpc>
            </a:pPr>
            <a:r>
              <a:rPr lang="en-US" b="1"/>
              <a:t>Seattle Traffic Accident Severity Prediction</a:t>
            </a:r>
            <a:endParaRPr lang="en-US"/>
          </a:p>
        </p:txBody>
      </p:sp>
    </p:spTree>
    <p:extLst>
      <p:ext uri="{BB962C8B-B14F-4D97-AF65-F5344CB8AC3E}">
        <p14:creationId xmlns:p14="http://schemas.microsoft.com/office/powerpoint/2010/main" val="37619670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7A70-11DF-DB4A-80AB-A4D2C0D755BF}"/>
              </a:ext>
            </a:extLst>
          </p:cNvPr>
          <p:cNvSpPr>
            <a:spLocks noGrp="1"/>
          </p:cNvSpPr>
          <p:nvPr>
            <p:ph type="title"/>
          </p:nvPr>
        </p:nvSpPr>
        <p:spPr/>
        <p:txBody>
          <a:bodyPr/>
          <a:lstStyle/>
          <a:p>
            <a:r>
              <a:rPr lang="en-US" dirty="0"/>
              <a:t>IV. Result</a:t>
            </a:r>
          </a:p>
        </p:txBody>
      </p:sp>
      <p:sp>
        <p:nvSpPr>
          <p:cNvPr id="3" name="Content Placeholder 2">
            <a:extLst>
              <a:ext uri="{FF2B5EF4-FFF2-40B4-BE49-F238E27FC236}">
                <a16:creationId xmlns:a16="http://schemas.microsoft.com/office/drawing/2014/main" id="{FC4BC663-4757-9442-9775-92DD6390F17B}"/>
              </a:ext>
            </a:extLst>
          </p:cNvPr>
          <p:cNvSpPr>
            <a:spLocks noGrp="1"/>
          </p:cNvSpPr>
          <p:nvPr>
            <p:ph idx="1"/>
          </p:nvPr>
        </p:nvSpPr>
        <p:spPr>
          <a:xfrm>
            <a:off x="448734" y="1490940"/>
            <a:ext cx="5801459" cy="4161065"/>
          </a:xfrm>
        </p:spPr>
        <p:txBody>
          <a:bodyPr>
            <a:normAutofit fontScale="92500" lnSpcReduction="20000"/>
          </a:bodyPr>
          <a:lstStyle/>
          <a:p>
            <a:r>
              <a:rPr lang="en-US" dirty="0"/>
              <a:t>How we can decide the best model?</a:t>
            </a:r>
          </a:p>
          <a:p>
            <a:pPr lvl="1"/>
            <a:r>
              <a:rPr lang="en-US" dirty="0"/>
              <a:t>Jaccard Similarity</a:t>
            </a:r>
          </a:p>
          <a:p>
            <a:pPr lvl="1"/>
            <a:r>
              <a:rPr lang="en-US" dirty="0"/>
              <a:t>F1 – Score</a:t>
            </a:r>
          </a:p>
          <a:p>
            <a:pPr lvl="1"/>
            <a:r>
              <a:rPr lang="en-US" dirty="0"/>
              <a:t>Computing Time</a:t>
            </a:r>
          </a:p>
          <a:p>
            <a:endParaRPr lang="en-US" dirty="0"/>
          </a:p>
          <a:p>
            <a:r>
              <a:rPr lang="en-US" dirty="0"/>
              <a:t>After training and testing all the models</a:t>
            </a:r>
          </a:p>
          <a:p>
            <a:endParaRPr lang="en-US" dirty="0"/>
          </a:p>
          <a:p>
            <a:r>
              <a:rPr lang="en-US" dirty="0"/>
              <a:t>Compared to the other models, the Decision Tree computing time was instantaneous. The other models took around 2 hours each.</a:t>
            </a:r>
          </a:p>
          <a:p>
            <a:pPr marL="0" indent="0">
              <a:buNone/>
            </a:pPr>
            <a:endParaRPr lang="en-US" dirty="0"/>
          </a:p>
          <a:p>
            <a:r>
              <a:rPr lang="en-US" dirty="0"/>
              <a:t>Computing time was the most important factor in deciding which model is the best. </a:t>
            </a:r>
          </a:p>
        </p:txBody>
      </p:sp>
      <p:sp>
        <p:nvSpPr>
          <p:cNvPr id="9" name="Rectangle 4">
            <a:extLst>
              <a:ext uri="{FF2B5EF4-FFF2-40B4-BE49-F238E27FC236}">
                <a16:creationId xmlns:a16="http://schemas.microsoft.com/office/drawing/2014/main" id="{7DC2D798-3296-9344-9124-B61207CC4304}"/>
              </a:ext>
            </a:extLst>
          </p:cNvPr>
          <p:cNvSpPr>
            <a:spLocks noChangeArrowheads="1"/>
          </p:cNvSpPr>
          <p:nvPr/>
        </p:nvSpPr>
        <p:spPr bwMode="auto">
          <a:xfrm>
            <a:off x="3690257" y="12164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093B8E8E-ED1A-B940-944A-9988AEBE17C8}"/>
              </a:ext>
            </a:extLst>
          </p:cNvPr>
          <p:cNvGraphicFramePr>
            <a:graphicFrameLocks/>
          </p:cNvGraphicFramePr>
          <p:nvPr>
            <p:extLst>
              <p:ext uri="{D42A27DB-BD31-4B8C-83A1-F6EECF244321}">
                <p14:modId xmlns:p14="http://schemas.microsoft.com/office/powerpoint/2010/main" val="3834305148"/>
              </p:ext>
            </p:extLst>
          </p:nvPr>
        </p:nvGraphicFramePr>
        <p:xfrm>
          <a:off x="6145284" y="1640115"/>
          <a:ext cx="3521230" cy="3033483"/>
        </p:xfrm>
        <a:graphic>
          <a:graphicData uri="http://schemas.openxmlformats.org/presentationml/2006/ole">
            <mc:AlternateContent xmlns:mc="http://schemas.openxmlformats.org/markup-compatibility/2006">
              <mc:Choice xmlns:v="urn:schemas-microsoft-com:vml" Requires="v">
                <p:oleObj spid="_x0000_s3103" r:id="rId3" imgW="73304400" imgH="58051700" progId="StaticMetafile">
                  <p:embed/>
                </p:oleObj>
              </mc:Choice>
              <mc:Fallback>
                <p:oleObj r:id="rId3" imgW="73304400" imgH="5805170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284" y="1640115"/>
                        <a:ext cx="3521230" cy="3033483"/>
                      </a:xfrm>
                      <a:prstGeom prst="rect">
                        <a:avLst/>
                      </a:prstGeom>
                      <a:solidFill>
                        <a:srgbClr val="FFFFFF"/>
                      </a:solidFill>
                      <a:ln>
                        <a:noFill/>
                      </a:ln>
                    </p:spPr>
                  </p:pic>
                </p:oleObj>
              </mc:Fallback>
            </mc:AlternateContent>
          </a:graphicData>
        </a:graphic>
      </p:graphicFrame>
      <p:sp>
        <p:nvSpPr>
          <p:cNvPr id="11" name="Rectangle 10">
            <a:extLst>
              <a:ext uri="{FF2B5EF4-FFF2-40B4-BE49-F238E27FC236}">
                <a16:creationId xmlns:a16="http://schemas.microsoft.com/office/drawing/2014/main" id="{2F3A9A3B-45D3-AB4D-BF99-B7552607C9DA}"/>
              </a:ext>
            </a:extLst>
          </p:cNvPr>
          <p:cNvSpPr/>
          <p:nvPr/>
        </p:nvSpPr>
        <p:spPr>
          <a:xfrm>
            <a:off x="448734" y="5641529"/>
            <a:ext cx="9217780" cy="646331"/>
          </a:xfrm>
          <a:prstGeom prst="rect">
            <a:avLst/>
          </a:prstGeom>
        </p:spPr>
        <p:txBody>
          <a:bodyPr wrap="square">
            <a:spAutoFit/>
          </a:bodyPr>
          <a:lstStyle/>
          <a:p>
            <a:r>
              <a:rPr lang="en-US" dirty="0"/>
              <a:t>Based on accuracy and computing time, I recommend the </a:t>
            </a:r>
            <a:r>
              <a:rPr lang="en-US" b="1" i="1" dirty="0"/>
              <a:t>Decision Tree </a:t>
            </a:r>
            <a:r>
              <a:rPr lang="en-US" dirty="0"/>
              <a:t>model for implementing the Traffic Accident Severity.</a:t>
            </a:r>
          </a:p>
        </p:txBody>
      </p:sp>
      <p:sp>
        <p:nvSpPr>
          <p:cNvPr id="12" name="Right Arrow 11">
            <a:extLst>
              <a:ext uri="{FF2B5EF4-FFF2-40B4-BE49-F238E27FC236}">
                <a16:creationId xmlns:a16="http://schemas.microsoft.com/office/drawing/2014/main" id="{D8A607B3-8383-BE4C-BB2F-ADE200E870E1}"/>
              </a:ext>
            </a:extLst>
          </p:cNvPr>
          <p:cNvSpPr/>
          <p:nvPr/>
        </p:nvSpPr>
        <p:spPr>
          <a:xfrm>
            <a:off x="5000263" y="3090441"/>
            <a:ext cx="1095737" cy="254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07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E7FB563-7D82-FE4F-879E-09764F309347}"/>
              </a:ext>
            </a:extLst>
          </p:cNvPr>
          <p:cNvGrpSpPr/>
          <p:nvPr/>
        </p:nvGrpSpPr>
        <p:grpSpPr>
          <a:xfrm>
            <a:off x="4823155" y="1616176"/>
            <a:ext cx="5521840" cy="4831231"/>
            <a:chOff x="5283703" y="2653534"/>
            <a:chExt cx="4398010" cy="2893575"/>
          </a:xfrm>
        </p:grpSpPr>
        <p:pic>
          <p:nvPicPr>
            <p:cNvPr id="4098" name="Picture 2" descr="Data Science Methodology 101. How can a Data Scientist organize his… | by  Nunzio Logallo | Towards Data Science">
              <a:extLst>
                <a:ext uri="{FF2B5EF4-FFF2-40B4-BE49-F238E27FC236}">
                  <a16:creationId xmlns:a16="http://schemas.microsoft.com/office/drawing/2014/main" id="{F2E436CD-5451-B740-8CBA-DE56A68B9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703" y="2829465"/>
              <a:ext cx="4315189" cy="2601398"/>
            </a:xfrm>
            <a:prstGeom prst="snip2Diag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6A1838F2-E81A-F748-A9A2-489E62E4864B}"/>
                </a:ext>
              </a:extLst>
            </p:cNvPr>
            <p:cNvSpPr/>
            <p:nvPr/>
          </p:nvSpPr>
          <p:spPr>
            <a:xfrm>
              <a:off x="6114191" y="2710222"/>
              <a:ext cx="2689567" cy="607136"/>
            </a:xfrm>
            <a:prstGeom prst="roundRect">
              <a:avLst/>
            </a:prstGeom>
            <a:noFill/>
            <a:ln>
              <a:solidFill>
                <a:srgbClr val="688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9AB4E286-C3A4-7944-B795-ED2DBA8A69EE}"/>
                </a:ext>
              </a:extLst>
            </p:cNvPr>
            <p:cNvSpPr/>
            <p:nvPr/>
          </p:nvSpPr>
          <p:spPr>
            <a:xfrm>
              <a:off x="8551250" y="3332278"/>
              <a:ext cx="1130463" cy="10520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A87E8AE-60B8-0C42-9C81-B02959818F09}"/>
                </a:ext>
              </a:extLst>
            </p:cNvPr>
            <p:cNvSpPr/>
            <p:nvPr/>
          </p:nvSpPr>
          <p:spPr>
            <a:xfrm>
              <a:off x="7676707" y="4429606"/>
              <a:ext cx="2005006" cy="11175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082B62-0696-E84F-866E-DB50B3AC9829}"/>
                </a:ext>
              </a:extLst>
            </p:cNvPr>
            <p:cNvSpPr txBox="1"/>
            <p:nvPr/>
          </p:nvSpPr>
          <p:spPr>
            <a:xfrm>
              <a:off x="5847401" y="2653534"/>
              <a:ext cx="357995" cy="307777"/>
            </a:xfrm>
            <a:prstGeom prst="rect">
              <a:avLst/>
            </a:prstGeom>
            <a:noFill/>
          </p:spPr>
          <p:txBody>
            <a:bodyPr wrap="square" rtlCol="0">
              <a:spAutoFit/>
            </a:bodyPr>
            <a:lstStyle/>
            <a:p>
              <a:r>
                <a:rPr lang="en-US" sz="1400" dirty="0">
                  <a:solidFill>
                    <a:srgbClr val="688E19"/>
                  </a:solidFill>
                </a:rPr>
                <a:t>1</a:t>
              </a:r>
              <a:endParaRPr lang="en-US" dirty="0">
                <a:solidFill>
                  <a:srgbClr val="688E19"/>
                </a:solidFill>
              </a:endParaRPr>
            </a:p>
          </p:txBody>
        </p:sp>
        <p:sp>
          <p:nvSpPr>
            <p:cNvPr id="9" name="TextBox 8">
              <a:extLst>
                <a:ext uri="{FF2B5EF4-FFF2-40B4-BE49-F238E27FC236}">
                  <a16:creationId xmlns:a16="http://schemas.microsoft.com/office/drawing/2014/main" id="{21110FD4-A410-E043-9215-B4C99B9A115A}"/>
                </a:ext>
              </a:extLst>
            </p:cNvPr>
            <p:cNvSpPr txBox="1"/>
            <p:nvPr/>
          </p:nvSpPr>
          <p:spPr>
            <a:xfrm>
              <a:off x="8256618" y="3404848"/>
              <a:ext cx="357995" cy="307777"/>
            </a:xfrm>
            <a:prstGeom prst="rect">
              <a:avLst/>
            </a:prstGeom>
            <a:noFill/>
          </p:spPr>
          <p:txBody>
            <a:bodyPr wrap="square" rtlCol="0">
              <a:spAutoFit/>
            </a:bodyPr>
            <a:lstStyle/>
            <a:p>
              <a:r>
                <a:rPr lang="en-US" sz="1400" dirty="0">
                  <a:solidFill>
                    <a:srgbClr val="688E19"/>
                  </a:solidFill>
                </a:rPr>
                <a:t>2</a:t>
              </a:r>
              <a:endParaRPr lang="en-US" dirty="0">
                <a:solidFill>
                  <a:srgbClr val="688E19"/>
                </a:solidFill>
              </a:endParaRPr>
            </a:p>
          </p:txBody>
        </p:sp>
        <p:sp>
          <p:nvSpPr>
            <p:cNvPr id="10" name="TextBox 9">
              <a:extLst>
                <a:ext uri="{FF2B5EF4-FFF2-40B4-BE49-F238E27FC236}">
                  <a16:creationId xmlns:a16="http://schemas.microsoft.com/office/drawing/2014/main" id="{2CA14A64-0E8F-6145-A483-D103D95BCC36}"/>
                </a:ext>
              </a:extLst>
            </p:cNvPr>
            <p:cNvSpPr txBox="1"/>
            <p:nvPr/>
          </p:nvSpPr>
          <p:spPr>
            <a:xfrm>
              <a:off x="7438812" y="4429606"/>
              <a:ext cx="357995" cy="307777"/>
            </a:xfrm>
            <a:prstGeom prst="rect">
              <a:avLst/>
            </a:prstGeom>
            <a:noFill/>
          </p:spPr>
          <p:txBody>
            <a:bodyPr wrap="square" rtlCol="0">
              <a:spAutoFit/>
            </a:bodyPr>
            <a:lstStyle/>
            <a:p>
              <a:r>
                <a:rPr lang="en-US" sz="1400" dirty="0">
                  <a:solidFill>
                    <a:srgbClr val="688E19"/>
                  </a:solidFill>
                </a:rPr>
                <a:t>3</a:t>
              </a:r>
              <a:endParaRPr lang="en-US" dirty="0">
                <a:solidFill>
                  <a:srgbClr val="688E19"/>
                </a:solidFill>
              </a:endParaRPr>
            </a:p>
          </p:txBody>
        </p:sp>
      </p:grpSp>
      <p:sp>
        <p:nvSpPr>
          <p:cNvPr id="2" name="Title 1">
            <a:extLst>
              <a:ext uri="{FF2B5EF4-FFF2-40B4-BE49-F238E27FC236}">
                <a16:creationId xmlns:a16="http://schemas.microsoft.com/office/drawing/2014/main" id="{E49F4986-49FE-0445-9ADD-45E7B747288D}"/>
              </a:ext>
            </a:extLst>
          </p:cNvPr>
          <p:cNvSpPr>
            <a:spLocks noGrp="1"/>
          </p:cNvSpPr>
          <p:nvPr>
            <p:ph type="title"/>
          </p:nvPr>
        </p:nvSpPr>
        <p:spPr>
          <a:xfrm>
            <a:off x="677334" y="609600"/>
            <a:ext cx="8596668" cy="651383"/>
          </a:xfrm>
        </p:spPr>
        <p:txBody>
          <a:bodyPr/>
          <a:lstStyle/>
          <a:p>
            <a:r>
              <a:rPr lang="en-US" dirty="0"/>
              <a:t>V. Discussion</a:t>
            </a:r>
          </a:p>
        </p:txBody>
      </p:sp>
      <p:sp>
        <p:nvSpPr>
          <p:cNvPr id="3" name="Content Placeholder 2">
            <a:extLst>
              <a:ext uri="{FF2B5EF4-FFF2-40B4-BE49-F238E27FC236}">
                <a16:creationId xmlns:a16="http://schemas.microsoft.com/office/drawing/2014/main" id="{CCE44D48-6FDB-584A-9EBF-5E94BDAF56B3}"/>
              </a:ext>
            </a:extLst>
          </p:cNvPr>
          <p:cNvSpPr>
            <a:spLocks noGrp="1"/>
          </p:cNvSpPr>
          <p:nvPr>
            <p:ph idx="1"/>
          </p:nvPr>
        </p:nvSpPr>
        <p:spPr>
          <a:xfrm>
            <a:off x="339168" y="1488613"/>
            <a:ext cx="4964364" cy="5086358"/>
          </a:xfrm>
        </p:spPr>
        <p:txBody>
          <a:bodyPr>
            <a:normAutofit/>
          </a:bodyPr>
          <a:lstStyle/>
          <a:p>
            <a:r>
              <a:rPr lang="en-US" sz="1400" dirty="0"/>
              <a:t>Realize how important methodology is for Data Science</a:t>
            </a:r>
          </a:p>
          <a:p>
            <a:pPr marL="0" indent="0">
              <a:buNone/>
            </a:pPr>
            <a:endParaRPr lang="en-US" sz="1400" dirty="0"/>
          </a:p>
          <a:p>
            <a:r>
              <a:rPr lang="en-US" sz="1400" dirty="0"/>
              <a:t>Invest time in these three initial phases for building our model to have a successful outcome.</a:t>
            </a:r>
          </a:p>
          <a:p>
            <a:endParaRPr lang="en-US" sz="1400" dirty="0"/>
          </a:p>
          <a:p>
            <a:endParaRPr lang="en-US" sz="1400" dirty="0"/>
          </a:p>
          <a:p>
            <a:endParaRPr lang="en-US" sz="1400" dirty="0"/>
          </a:p>
          <a:p>
            <a:pPr marL="0" indent="0">
              <a:buNone/>
            </a:pPr>
            <a:endParaRPr lang="en-US" sz="1400" dirty="0"/>
          </a:p>
          <a:p>
            <a:pPr marL="0" indent="0">
              <a:buNone/>
            </a:pPr>
            <a:endParaRPr lang="en-US" sz="1400" dirty="0"/>
          </a:p>
          <a:p>
            <a:r>
              <a:rPr lang="en-US" sz="1400" dirty="0"/>
              <a:t>When I was preparing the data, I wondered …</a:t>
            </a:r>
          </a:p>
          <a:p>
            <a:pPr lvl="1"/>
            <a:r>
              <a:rPr lang="en-US" sz="1200" dirty="0"/>
              <a:t>Are there more accidents on the weekend?</a:t>
            </a:r>
          </a:p>
          <a:p>
            <a:pPr lvl="1"/>
            <a:r>
              <a:rPr lang="en-US" sz="1200" dirty="0"/>
              <a:t>Find pattern to prevent accidents:</a:t>
            </a:r>
          </a:p>
          <a:p>
            <a:pPr lvl="2"/>
            <a:r>
              <a:rPr lang="en-US" sz="1100" dirty="0"/>
              <a:t>Weather condition</a:t>
            </a:r>
          </a:p>
          <a:p>
            <a:pPr lvl="2"/>
            <a:r>
              <a:rPr lang="en-US" sz="1100" dirty="0"/>
              <a:t>Road condition</a:t>
            </a:r>
          </a:p>
          <a:p>
            <a:pPr lvl="2"/>
            <a:r>
              <a:rPr lang="en-US" sz="1100" dirty="0"/>
              <a:t>Light condition</a:t>
            </a:r>
          </a:p>
          <a:p>
            <a:pPr lvl="1"/>
            <a:r>
              <a:rPr lang="en-US" sz="1200" dirty="0"/>
              <a:t>Visualize high risk points on a map</a:t>
            </a:r>
          </a:p>
        </p:txBody>
      </p:sp>
      <p:sp>
        <p:nvSpPr>
          <p:cNvPr id="8" name="TextBox 7">
            <a:extLst>
              <a:ext uri="{FF2B5EF4-FFF2-40B4-BE49-F238E27FC236}">
                <a16:creationId xmlns:a16="http://schemas.microsoft.com/office/drawing/2014/main" id="{04D14FB7-94FC-BB4E-BAA3-C3EFAD3D9E45}"/>
              </a:ext>
            </a:extLst>
          </p:cNvPr>
          <p:cNvSpPr txBox="1"/>
          <p:nvPr/>
        </p:nvSpPr>
        <p:spPr>
          <a:xfrm>
            <a:off x="757066" y="2933967"/>
            <a:ext cx="3850861" cy="1169551"/>
          </a:xfrm>
          <a:prstGeom prst="rect">
            <a:avLst/>
          </a:prstGeom>
          <a:noFill/>
        </p:spPr>
        <p:txBody>
          <a:bodyPr wrap="square" rtlCol="0">
            <a:spAutoFit/>
          </a:bodyPr>
          <a:lstStyle/>
          <a:p>
            <a:pPr marL="342900" indent="-342900">
              <a:buAutoNum type="arabicPeriod"/>
            </a:pPr>
            <a:r>
              <a:rPr lang="en-US" sz="1400" dirty="0"/>
              <a:t>From problem to approach</a:t>
            </a:r>
          </a:p>
          <a:p>
            <a:pPr marL="342900" indent="-342900">
              <a:buAutoNum type="arabicPeriod"/>
            </a:pPr>
            <a:endParaRPr lang="en-US" sz="1400" dirty="0"/>
          </a:p>
          <a:p>
            <a:pPr marL="342900" indent="-342900">
              <a:buAutoNum type="arabicPeriod"/>
            </a:pPr>
            <a:r>
              <a:rPr lang="en-US" sz="1400" dirty="0"/>
              <a:t>From requirements to collection</a:t>
            </a:r>
          </a:p>
          <a:p>
            <a:pPr marL="342900" indent="-342900">
              <a:buAutoNum type="arabicPeriod"/>
            </a:pPr>
            <a:endParaRPr lang="en-US" sz="1400" dirty="0"/>
          </a:p>
          <a:p>
            <a:pPr marL="342900" indent="-342900">
              <a:buAutoNum type="arabicPeriod"/>
            </a:pPr>
            <a:r>
              <a:rPr lang="en-US" sz="1400" dirty="0"/>
              <a:t>From understanding to preparation </a:t>
            </a:r>
          </a:p>
        </p:txBody>
      </p:sp>
      <p:sp>
        <p:nvSpPr>
          <p:cNvPr id="12" name="Triangle 11">
            <a:extLst>
              <a:ext uri="{FF2B5EF4-FFF2-40B4-BE49-F238E27FC236}">
                <a16:creationId xmlns:a16="http://schemas.microsoft.com/office/drawing/2014/main" id="{3FFC5D1A-AD54-5443-BCC1-FAAF939D49B5}"/>
              </a:ext>
            </a:extLst>
          </p:cNvPr>
          <p:cNvSpPr/>
          <p:nvPr/>
        </p:nvSpPr>
        <p:spPr>
          <a:xfrm>
            <a:off x="9441712" y="5316279"/>
            <a:ext cx="799299" cy="937039"/>
          </a:xfrm>
          <a:prstGeom prst="triangle">
            <a:avLst>
              <a:gd name="adj" fmla="val 100000"/>
            </a:avLst>
          </a:prstGeom>
          <a:solidFill>
            <a:srgbClr val="7EB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63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387-6195-C440-84EA-019ADD75BDF8}"/>
              </a:ext>
            </a:extLst>
          </p:cNvPr>
          <p:cNvSpPr>
            <a:spLocks noGrp="1"/>
          </p:cNvSpPr>
          <p:nvPr>
            <p:ph type="title"/>
          </p:nvPr>
        </p:nvSpPr>
        <p:spPr>
          <a:xfrm>
            <a:off x="677334" y="609600"/>
            <a:ext cx="8596668" cy="697595"/>
          </a:xfrm>
        </p:spPr>
        <p:txBody>
          <a:bodyPr>
            <a:normAutofit/>
          </a:bodyPr>
          <a:lstStyle/>
          <a:p>
            <a:r>
              <a:rPr lang="en-US" dirty="0"/>
              <a:t>V. Discussion - </a:t>
            </a:r>
            <a:r>
              <a:rPr lang="en-US" sz="2200" dirty="0"/>
              <a:t>Are there more accidents on the weekend?</a:t>
            </a:r>
            <a:endParaRPr lang="en-US" dirty="0"/>
          </a:p>
        </p:txBody>
      </p:sp>
      <p:sp>
        <p:nvSpPr>
          <p:cNvPr id="6" name="Rectangle 4">
            <a:extLst>
              <a:ext uri="{FF2B5EF4-FFF2-40B4-BE49-F238E27FC236}">
                <a16:creationId xmlns:a16="http://schemas.microsoft.com/office/drawing/2014/main" id="{0AFEBB14-EEFD-0C47-9568-8CB743CE29A3}"/>
              </a:ext>
            </a:extLst>
          </p:cNvPr>
          <p:cNvSpPr>
            <a:spLocks noChangeArrowheads="1"/>
          </p:cNvSpPr>
          <p:nvPr/>
        </p:nvSpPr>
        <p:spPr bwMode="auto">
          <a:xfrm>
            <a:off x="2115879" y="2203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1D6FC6F2-438F-814C-9639-B034DF1A78EF}"/>
              </a:ext>
            </a:extLst>
          </p:cNvPr>
          <p:cNvPicPr>
            <a:picLocks noChangeAspect="1"/>
          </p:cNvPicPr>
          <p:nvPr/>
        </p:nvPicPr>
        <p:blipFill>
          <a:blip r:embed="rId2"/>
          <a:stretch>
            <a:fillRect/>
          </a:stretch>
        </p:blipFill>
        <p:spPr>
          <a:xfrm>
            <a:off x="5968679" y="2965295"/>
            <a:ext cx="5791200" cy="3378509"/>
          </a:xfrm>
          <a:prstGeom prst="rect">
            <a:avLst/>
          </a:prstGeom>
        </p:spPr>
      </p:pic>
      <p:sp>
        <p:nvSpPr>
          <p:cNvPr id="8" name="TextBox 7">
            <a:extLst>
              <a:ext uri="{FF2B5EF4-FFF2-40B4-BE49-F238E27FC236}">
                <a16:creationId xmlns:a16="http://schemas.microsoft.com/office/drawing/2014/main" id="{0216B163-6757-F841-B903-441BF1FD368B}"/>
              </a:ext>
            </a:extLst>
          </p:cNvPr>
          <p:cNvSpPr txBox="1"/>
          <p:nvPr/>
        </p:nvSpPr>
        <p:spPr>
          <a:xfrm>
            <a:off x="675931" y="1441606"/>
            <a:ext cx="9645589" cy="369332"/>
          </a:xfrm>
          <a:prstGeom prst="rect">
            <a:avLst/>
          </a:prstGeom>
          <a:noFill/>
        </p:spPr>
        <p:txBody>
          <a:bodyPr wrap="none" rtlCol="0">
            <a:spAutoFit/>
          </a:bodyPr>
          <a:lstStyle/>
          <a:p>
            <a:r>
              <a:rPr lang="en-US" dirty="0"/>
              <a:t>No clear difference between number or severity of weekend and weekday traffic accidents</a:t>
            </a:r>
          </a:p>
        </p:txBody>
      </p:sp>
      <p:pic>
        <p:nvPicPr>
          <p:cNvPr id="3" name="Picture 2">
            <a:extLst>
              <a:ext uri="{FF2B5EF4-FFF2-40B4-BE49-F238E27FC236}">
                <a16:creationId xmlns:a16="http://schemas.microsoft.com/office/drawing/2014/main" id="{827CCD61-5CD5-6740-9D5B-D2668CBFDC43}"/>
              </a:ext>
            </a:extLst>
          </p:cNvPr>
          <p:cNvPicPr>
            <a:picLocks noChangeAspect="1"/>
          </p:cNvPicPr>
          <p:nvPr/>
        </p:nvPicPr>
        <p:blipFill>
          <a:blip r:embed="rId3"/>
          <a:stretch>
            <a:fillRect/>
          </a:stretch>
        </p:blipFill>
        <p:spPr>
          <a:xfrm>
            <a:off x="177479" y="2069039"/>
            <a:ext cx="5528840" cy="3588139"/>
          </a:xfrm>
          <a:prstGeom prst="rect">
            <a:avLst/>
          </a:prstGeom>
        </p:spPr>
      </p:pic>
    </p:spTree>
    <p:extLst>
      <p:ext uri="{BB962C8B-B14F-4D97-AF65-F5344CB8AC3E}">
        <p14:creationId xmlns:p14="http://schemas.microsoft.com/office/powerpoint/2010/main" val="237705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387-6195-C440-84EA-019ADD75BDF8}"/>
              </a:ext>
            </a:extLst>
          </p:cNvPr>
          <p:cNvSpPr>
            <a:spLocks noGrp="1"/>
          </p:cNvSpPr>
          <p:nvPr>
            <p:ph type="title"/>
          </p:nvPr>
        </p:nvSpPr>
        <p:spPr>
          <a:xfrm>
            <a:off x="677334" y="609600"/>
            <a:ext cx="8796866" cy="698205"/>
          </a:xfrm>
        </p:spPr>
        <p:txBody>
          <a:bodyPr>
            <a:normAutofit fontScale="90000"/>
          </a:bodyPr>
          <a:lstStyle/>
          <a:p>
            <a:r>
              <a:rPr lang="en-US" dirty="0"/>
              <a:t>V. Discussion - </a:t>
            </a:r>
            <a:r>
              <a:rPr lang="en-US" sz="2400" dirty="0"/>
              <a:t>Find pattern with weather and road condition</a:t>
            </a:r>
            <a:endParaRPr lang="en-US" dirty="0"/>
          </a:p>
        </p:txBody>
      </p:sp>
      <p:sp>
        <p:nvSpPr>
          <p:cNvPr id="4" name="Rectangle 2">
            <a:extLst>
              <a:ext uri="{FF2B5EF4-FFF2-40B4-BE49-F238E27FC236}">
                <a16:creationId xmlns:a16="http://schemas.microsoft.com/office/drawing/2014/main" id="{B18FC606-E20B-144F-B728-0EA2D7E9D7B9}"/>
              </a:ext>
            </a:extLst>
          </p:cNvPr>
          <p:cNvSpPr>
            <a:spLocks noChangeArrowheads="1"/>
          </p:cNvSpPr>
          <p:nvPr/>
        </p:nvSpPr>
        <p:spPr bwMode="auto">
          <a:xfrm>
            <a:off x="677334" y="1807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985D8AAF-96C0-7F42-B600-C30A80CFC22A}"/>
              </a:ext>
            </a:extLst>
          </p:cNvPr>
          <p:cNvSpPr/>
          <p:nvPr/>
        </p:nvSpPr>
        <p:spPr>
          <a:xfrm>
            <a:off x="489961" y="4000509"/>
            <a:ext cx="4585806" cy="954107"/>
          </a:xfrm>
          <a:prstGeom prst="rect">
            <a:avLst/>
          </a:prstGeom>
        </p:spPr>
        <p:txBody>
          <a:bodyPr wrap="square">
            <a:spAutoFit/>
          </a:bodyPr>
          <a:lstStyle/>
          <a:p>
            <a:r>
              <a:rPr lang="en-US" sz="1400" b="1" dirty="0">
                <a:latin typeface="Calibri" panose="020F0502020204030204" pitchFamily="34" charset="0"/>
                <a:ea typeface="Calibri" panose="020F0502020204030204" pitchFamily="34" charset="0"/>
              </a:rPr>
              <a:t>Good: </a:t>
            </a:r>
            <a:r>
              <a:rPr lang="en-US" sz="1400" dirty="0">
                <a:latin typeface="Calibri" panose="020F0502020204030204" pitchFamily="34" charset="0"/>
                <a:ea typeface="Calibri" panose="020F0502020204030204" pitchFamily="34" charset="0"/>
              </a:rPr>
              <a:t>"Clear", "Overcast", "Partly Cloudy"</a:t>
            </a:r>
            <a:br>
              <a:rPr lang="en-US" sz="1400" dirty="0">
                <a:latin typeface="Calibri" panose="020F0502020204030204" pitchFamily="34" charset="0"/>
                <a:ea typeface="Calibri" panose="020F0502020204030204" pitchFamily="34" charset="0"/>
              </a:rPr>
            </a:br>
            <a:r>
              <a:rPr lang="en-US" sz="1400" b="1" dirty="0">
                <a:latin typeface="Calibri" panose="020F0502020204030204" pitchFamily="34" charset="0"/>
                <a:ea typeface="Calibri" panose="020F0502020204030204" pitchFamily="34" charset="0"/>
              </a:rPr>
              <a:t>Reduce Visibility: "</a:t>
            </a:r>
            <a:r>
              <a:rPr lang="en-US" sz="1400" dirty="0">
                <a:latin typeface="Calibri" panose="020F0502020204030204" pitchFamily="34" charset="0"/>
                <a:ea typeface="Calibri" panose="020F0502020204030204" pitchFamily="34" charset="0"/>
              </a:rPr>
              <a:t>Raining", "Snowing", "Fog/Smog/Smoke", "Sleet/Hail/Freezing Rain", "Blowing Sand/Dirt"</a:t>
            </a:r>
            <a:br>
              <a:rPr lang="en-US" sz="1400" dirty="0">
                <a:latin typeface="Calibri" panose="020F0502020204030204" pitchFamily="34" charset="0"/>
                <a:ea typeface="Calibri" panose="020F0502020204030204" pitchFamily="34" charset="0"/>
              </a:rPr>
            </a:br>
            <a:r>
              <a:rPr lang="en-US" sz="1400" b="1" dirty="0">
                <a:latin typeface="Calibri" panose="020F0502020204030204" pitchFamily="34" charset="0"/>
                <a:ea typeface="Calibri" panose="020F0502020204030204" pitchFamily="34" charset="0"/>
              </a:rPr>
              <a:t>Windy: "</a:t>
            </a:r>
            <a:r>
              <a:rPr lang="en-US" sz="1400" dirty="0">
                <a:latin typeface="Calibri" panose="020F0502020204030204" pitchFamily="34" charset="0"/>
                <a:ea typeface="Calibri" panose="020F0502020204030204" pitchFamily="34" charset="0"/>
              </a:rPr>
              <a:t>Severe Crosswind"</a:t>
            </a:r>
            <a:r>
              <a:rPr lang="en-US" sz="1400" dirty="0"/>
              <a:t> </a:t>
            </a:r>
          </a:p>
        </p:txBody>
      </p:sp>
      <p:sp>
        <p:nvSpPr>
          <p:cNvPr id="7" name="Rectangle 4">
            <a:extLst>
              <a:ext uri="{FF2B5EF4-FFF2-40B4-BE49-F238E27FC236}">
                <a16:creationId xmlns:a16="http://schemas.microsoft.com/office/drawing/2014/main" id="{5BABFECD-2432-C142-846E-9018FE37B90A}"/>
              </a:ext>
            </a:extLst>
          </p:cNvPr>
          <p:cNvSpPr>
            <a:spLocks noChangeArrowheads="1"/>
          </p:cNvSpPr>
          <p:nvPr/>
        </p:nvSpPr>
        <p:spPr bwMode="auto">
          <a:xfrm>
            <a:off x="825500" y="1807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87BE0025-3799-6A40-A6E8-CCE18CEAA50E}"/>
              </a:ext>
            </a:extLst>
          </p:cNvPr>
          <p:cNvGraphicFramePr>
            <a:graphicFrameLocks/>
          </p:cNvGraphicFramePr>
          <p:nvPr>
            <p:extLst>
              <p:ext uri="{D42A27DB-BD31-4B8C-83A1-F6EECF244321}">
                <p14:modId xmlns:p14="http://schemas.microsoft.com/office/powerpoint/2010/main" val="417157590"/>
              </p:ext>
            </p:extLst>
          </p:nvPr>
        </p:nvGraphicFramePr>
        <p:xfrm>
          <a:off x="529169" y="1499185"/>
          <a:ext cx="4585806" cy="2536718"/>
        </p:xfrm>
        <a:graphic>
          <a:graphicData uri="http://schemas.openxmlformats.org/presentationml/2006/ole">
            <mc:AlternateContent xmlns:mc="http://schemas.openxmlformats.org/markup-compatibility/2006">
              <mc:Choice xmlns:v="urn:schemas-microsoft-com:vml" Requires="v">
                <p:oleObj spid="_x0000_s6185" r:id="rId3" imgW="182880000" imgH="91541600" progId="StaticDib">
                  <p:embed/>
                </p:oleObj>
              </mc:Choice>
              <mc:Fallback>
                <p:oleObj r:id="rId3" imgW="182880000" imgH="91541600" progId="StaticDib">
                  <p:embed/>
                  <p:pic>
                    <p:nvPicPr>
                      <p:cNvPr id="0" name="rectole000000000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69" y="1499185"/>
                        <a:ext cx="4585806" cy="2536718"/>
                      </a:xfrm>
                      <a:prstGeom prst="rect">
                        <a:avLst/>
                      </a:prstGeom>
                      <a:solidFill>
                        <a:srgbClr val="FFFFFF"/>
                      </a:solidFill>
                      <a:ln>
                        <a:noFill/>
                      </a:ln>
                    </p:spPr>
                  </p:pic>
                </p:oleObj>
              </mc:Fallback>
            </mc:AlternateContent>
          </a:graphicData>
        </a:graphic>
      </p:graphicFrame>
      <p:sp>
        <p:nvSpPr>
          <p:cNvPr id="9" name="Rectangle 8">
            <a:extLst>
              <a:ext uri="{FF2B5EF4-FFF2-40B4-BE49-F238E27FC236}">
                <a16:creationId xmlns:a16="http://schemas.microsoft.com/office/drawing/2014/main" id="{D5DC6FE0-CCA1-7E43-B793-D4055C39E20F}"/>
              </a:ext>
            </a:extLst>
          </p:cNvPr>
          <p:cNvSpPr/>
          <p:nvPr/>
        </p:nvSpPr>
        <p:spPr>
          <a:xfrm>
            <a:off x="677334" y="5253631"/>
            <a:ext cx="5786966" cy="1323439"/>
          </a:xfrm>
          <a:prstGeom prst="rect">
            <a:avLst/>
          </a:prstGeom>
        </p:spPr>
        <p:txBody>
          <a:bodyPr wrap="square">
            <a:spAutoFit/>
          </a:bodyPr>
          <a:lstStyle/>
          <a:p>
            <a:r>
              <a:rPr lang="en-US" sz="1600" dirty="0"/>
              <a:t>Based on both graphs, the majority of the accidents have suffered on good conditions, but we could analyze the accidents suffered on reduce visibility and wet roads in case of finding a pattern and being able to prevent accidents by incorporating traffic signs. </a:t>
            </a:r>
            <a:endParaRPr lang="en-US" sz="1600" dirty="0">
              <a:latin typeface="Calibri" panose="020F0502020204030204" pitchFamily="34" charset="0"/>
              <a:ea typeface="Calibri" panose="020F0502020204030204" pitchFamily="34" charset="0"/>
            </a:endParaRPr>
          </a:p>
        </p:txBody>
      </p:sp>
      <p:grpSp>
        <p:nvGrpSpPr>
          <p:cNvPr id="14" name="Group 13">
            <a:extLst>
              <a:ext uri="{FF2B5EF4-FFF2-40B4-BE49-F238E27FC236}">
                <a16:creationId xmlns:a16="http://schemas.microsoft.com/office/drawing/2014/main" id="{FAD1ADF5-74B4-C84B-A31F-BBB520D796DB}"/>
              </a:ext>
            </a:extLst>
          </p:cNvPr>
          <p:cNvGrpSpPr/>
          <p:nvPr/>
        </p:nvGrpSpPr>
        <p:grpSpPr>
          <a:xfrm>
            <a:off x="8344294" y="4954616"/>
            <a:ext cx="1053706" cy="1316055"/>
            <a:chOff x="2821862" y="5086233"/>
            <a:chExt cx="1053706" cy="1316055"/>
          </a:xfrm>
        </p:grpSpPr>
        <p:pic>
          <p:nvPicPr>
            <p:cNvPr id="6150" name="Picture 6" descr="Buy Speed Limit Signs Online | Official and Custom">
              <a:extLst>
                <a:ext uri="{FF2B5EF4-FFF2-40B4-BE49-F238E27FC236}">
                  <a16:creationId xmlns:a16="http://schemas.microsoft.com/office/drawing/2014/main" id="{1329C26D-6538-ED48-9969-116D0524D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090" y="5086233"/>
              <a:ext cx="603250" cy="89786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A10903B-AC51-0242-BD85-729DAD738B2C}"/>
                </a:ext>
              </a:extLst>
            </p:cNvPr>
            <p:cNvSpPr/>
            <p:nvPr/>
          </p:nvSpPr>
          <p:spPr>
            <a:xfrm>
              <a:off x="2821862" y="6094511"/>
              <a:ext cx="1053706" cy="307777"/>
            </a:xfrm>
            <a:prstGeom prst="rect">
              <a:avLst/>
            </a:prstGeom>
          </p:spPr>
          <p:txBody>
            <a:bodyPr wrap="square">
              <a:spAutoFit/>
            </a:bodyPr>
            <a:lstStyle/>
            <a:p>
              <a:pPr algn="ctr"/>
              <a:r>
                <a:rPr lang="en-US" sz="1400" dirty="0">
                  <a:latin typeface="Calibri" panose="020F0502020204030204" pitchFamily="34" charset="0"/>
                  <a:ea typeface="Calibri" panose="020F0502020204030204" pitchFamily="34" charset="0"/>
                </a:rPr>
                <a:t>Speed sings</a:t>
              </a:r>
              <a:endParaRPr lang="en-US" sz="1400" dirty="0"/>
            </a:p>
          </p:txBody>
        </p:sp>
      </p:grpSp>
      <p:grpSp>
        <p:nvGrpSpPr>
          <p:cNvPr id="15" name="Group 14">
            <a:extLst>
              <a:ext uri="{FF2B5EF4-FFF2-40B4-BE49-F238E27FC236}">
                <a16:creationId xmlns:a16="http://schemas.microsoft.com/office/drawing/2014/main" id="{171AE7E6-A679-FA4C-9A70-3BFD7D331CDC}"/>
              </a:ext>
            </a:extLst>
          </p:cNvPr>
          <p:cNvGrpSpPr/>
          <p:nvPr/>
        </p:nvGrpSpPr>
        <p:grpSpPr>
          <a:xfrm>
            <a:off x="6773334" y="4954616"/>
            <a:ext cx="1208715" cy="1316055"/>
            <a:chOff x="5114974" y="5086233"/>
            <a:chExt cx="1208715" cy="1316055"/>
          </a:xfrm>
        </p:grpSpPr>
        <p:pic>
          <p:nvPicPr>
            <p:cNvPr id="6153" name="Picture 9" descr="Prescrito-MUTCD Estados Unidos Señal De Tráfico - Área De Niebla. Fotos,  Retratos, Imágenes Y Fotografía De Archivo Libres De Derecho. Image  51725074.">
              <a:extLst>
                <a:ext uri="{FF2B5EF4-FFF2-40B4-BE49-F238E27FC236}">
                  <a16:creationId xmlns:a16="http://schemas.microsoft.com/office/drawing/2014/main" id="{A13248C1-0B1A-6C4C-8EA7-D173C7BC8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0402" y="5086233"/>
              <a:ext cx="897861" cy="89786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4375969-05EF-B74E-862E-2F78F599A914}"/>
                </a:ext>
              </a:extLst>
            </p:cNvPr>
            <p:cNvSpPr/>
            <p:nvPr/>
          </p:nvSpPr>
          <p:spPr>
            <a:xfrm>
              <a:off x="5114974" y="6094511"/>
              <a:ext cx="1208715" cy="307777"/>
            </a:xfrm>
            <a:prstGeom prst="rect">
              <a:avLst/>
            </a:prstGeom>
          </p:spPr>
          <p:txBody>
            <a:bodyPr wrap="square">
              <a:spAutoFit/>
            </a:bodyPr>
            <a:lstStyle/>
            <a:p>
              <a:pPr algn="ctr"/>
              <a:r>
                <a:rPr lang="en-US" sz="1400" dirty="0">
                  <a:latin typeface="Calibri" panose="020F0502020204030204" pitchFamily="34" charset="0"/>
                  <a:ea typeface="Calibri" panose="020F0502020204030204" pitchFamily="34" charset="0"/>
                </a:rPr>
                <a:t>Visibility sings</a:t>
              </a:r>
              <a:endParaRPr lang="en-US" sz="1400" dirty="0"/>
            </a:p>
          </p:txBody>
        </p:sp>
      </p:grpSp>
      <p:sp>
        <p:nvSpPr>
          <p:cNvPr id="10" name="Rectangle 12">
            <a:extLst>
              <a:ext uri="{FF2B5EF4-FFF2-40B4-BE49-F238E27FC236}">
                <a16:creationId xmlns:a16="http://schemas.microsoft.com/office/drawing/2014/main" id="{1B3C8600-C636-1B47-ACED-65503629A6AE}"/>
              </a:ext>
            </a:extLst>
          </p:cNvPr>
          <p:cNvSpPr>
            <a:spLocks noChangeArrowheads="1"/>
          </p:cNvSpPr>
          <p:nvPr/>
        </p:nvSpPr>
        <p:spPr bwMode="auto">
          <a:xfrm>
            <a:off x="5303308" y="1419703"/>
            <a:ext cx="1032403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0F983A91-E97A-804F-A406-46611E29E373}"/>
              </a:ext>
            </a:extLst>
          </p:cNvPr>
          <p:cNvGraphicFramePr>
            <a:graphicFrameLocks/>
          </p:cNvGraphicFramePr>
          <p:nvPr>
            <p:extLst>
              <p:ext uri="{D42A27DB-BD31-4B8C-83A1-F6EECF244321}">
                <p14:modId xmlns:p14="http://schemas.microsoft.com/office/powerpoint/2010/main" val="2874526587"/>
              </p:ext>
            </p:extLst>
          </p:nvPr>
        </p:nvGraphicFramePr>
        <p:xfrm>
          <a:off x="5303308" y="1499185"/>
          <a:ext cx="4462992" cy="2536712"/>
        </p:xfrm>
        <a:graphic>
          <a:graphicData uri="http://schemas.openxmlformats.org/presentationml/2006/ole">
            <mc:AlternateContent xmlns:mc="http://schemas.openxmlformats.org/markup-compatibility/2006">
              <mc:Choice xmlns:v="urn:schemas-microsoft-com:vml" Requires="v">
                <p:oleObj spid="_x0000_s6186" r:id="rId7" imgW="182880000" imgH="90728800" progId="StaticDib">
                  <p:embed/>
                </p:oleObj>
              </mc:Choice>
              <mc:Fallback>
                <p:oleObj r:id="rId7" imgW="182880000" imgH="90728800" progId="StaticDib">
                  <p:embed/>
                  <p:pic>
                    <p:nvPicPr>
                      <p:cNvPr id="0" name="rectole000000000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3308" y="1499185"/>
                        <a:ext cx="4462992" cy="2536712"/>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93934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B25A3A-26FD-A444-9156-6E80E886C09E}"/>
              </a:ext>
            </a:extLst>
          </p:cNvPr>
          <p:cNvSpPr>
            <a:spLocks noGrp="1"/>
          </p:cNvSpPr>
          <p:nvPr>
            <p:ph type="title"/>
          </p:nvPr>
        </p:nvSpPr>
        <p:spPr>
          <a:xfrm>
            <a:off x="677334" y="609600"/>
            <a:ext cx="8596668" cy="1320800"/>
          </a:xfrm>
        </p:spPr>
        <p:txBody>
          <a:bodyPr>
            <a:normAutofit/>
          </a:bodyPr>
          <a:lstStyle/>
          <a:p>
            <a:r>
              <a:rPr lang="en-US" dirty="0"/>
              <a:t>V. Discussion - </a:t>
            </a:r>
            <a:r>
              <a:rPr lang="en-US" sz="2400" dirty="0"/>
              <a:t>Find pattern with light condition</a:t>
            </a:r>
            <a:endParaRPr lang="en-US" dirty="0"/>
          </a:p>
        </p:txBody>
      </p:sp>
      <p:sp>
        <p:nvSpPr>
          <p:cNvPr id="7" name="Rectangle 2">
            <a:extLst>
              <a:ext uri="{FF2B5EF4-FFF2-40B4-BE49-F238E27FC236}">
                <a16:creationId xmlns:a16="http://schemas.microsoft.com/office/drawing/2014/main" id="{77D55AA0-2EEA-4E4E-A7B2-8F656142BCC3}"/>
              </a:ext>
            </a:extLst>
          </p:cNvPr>
          <p:cNvSpPr>
            <a:spLocks noChangeArrowheads="1"/>
          </p:cNvSpPr>
          <p:nvPr/>
        </p:nvSpPr>
        <p:spPr bwMode="auto">
          <a:xfrm>
            <a:off x="431800" y="1701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4B6EEE04-C241-FB40-9534-9CE7A613FC07}"/>
              </a:ext>
            </a:extLst>
          </p:cNvPr>
          <p:cNvGraphicFramePr>
            <a:graphicFrameLocks/>
          </p:cNvGraphicFramePr>
          <p:nvPr>
            <p:extLst>
              <p:ext uri="{D42A27DB-BD31-4B8C-83A1-F6EECF244321}">
                <p14:modId xmlns:p14="http://schemas.microsoft.com/office/powerpoint/2010/main" val="1243174116"/>
              </p:ext>
            </p:extLst>
          </p:nvPr>
        </p:nvGraphicFramePr>
        <p:xfrm>
          <a:off x="431800" y="1701800"/>
          <a:ext cx="5270500" cy="2628900"/>
        </p:xfrm>
        <a:graphic>
          <a:graphicData uri="http://schemas.openxmlformats.org/presentationml/2006/ole">
            <mc:AlternateContent xmlns:mc="http://schemas.openxmlformats.org/markup-compatibility/2006">
              <mc:Choice xmlns:v="urn:schemas-microsoft-com:vml" Requires="v">
                <p:oleObj spid="_x0000_s7183" r:id="rId3" imgW="182880000" imgH="91033600" progId="StaticDib">
                  <p:embed/>
                </p:oleObj>
              </mc:Choice>
              <mc:Fallback>
                <p:oleObj r:id="rId3" imgW="182880000" imgH="91033600" progId="StaticDib">
                  <p:embed/>
                  <p:pic>
                    <p:nvPicPr>
                      <p:cNvPr id="0" name="rectole000000000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701800"/>
                        <a:ext cx="5270500" cy="262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9931707-5550-EB42-BDBE-818D98358302}"/>
              </a:ext>
            </a:extLst>
          </p:cNvPr>
          <p:cNvSpPr/>
          <p:nvPr/>
        </p:nvSpPr>
        <p:spPr>
          <a:xfrm>
            <a:off x="5842000" y="2044520"/>
            <a:ext cx="3924300" cy="1323439"/>
          </a:xfrm>
          <a:prstGeom prst="rect">
            <a:avLst/>
          </a:prstGeom>
        </p:spPr>
        <p:txBody>
          <a:bodyPr wrap="square">
            <a:spAutoFit/>
          </a:bodyPr>
          <a:lstStyle/>
          <a:p>
            <a:r>
              <a:rPr lang="en-US" sz="1600" b="1" dirty="0">
                <a:latin typeface="Calibri" panose="020F0502020204030204" pitchFamily="34" charset="0"/>
                <a:ea typeface="Calibri" panose="020F0502020204030204" pitchFamily="34" charset="0"/>
              </a:rPr>
              <a:t>Bad: </a:t>
            </a:r>
            <a:r>
              <a:rPr lang="en-US" sz="1600" dirty="0">
                <a:latin typeface="Calibri" panose="020F0502020204030204" pitchFamily="34" charset="0"/>
                <a:ea typeface="Calibri" panose="020F0502020204030204" pitchFamily="34" charset="0"/>
              </a:rPr>
              <a:t>"Dark - No Street Lights", "Dark - Street Lights Off", "Dark - Unknown Lighting"</a:t>
            </a:r>
            <a:br>
              <a:rPr lang="en-US" sz="1600" dirty="0">
                <a:latin typeface="Calibri" panose="020F0502020204030204" pitchFamily="34" charset="0"/>
                <a:ea typeface="Calibri" panose="020F0502020204030204" pitchFamily="34" charset="0"/>
              </a:rPr>
            </a:br>
            <a:r>
              <a:rPr lang="en-US" sz="1600" b="1" dirty="0">
                <a:latin typeface="Calibri" panose="020F0502020204030204" pitchFamily="34" charset="0"/>
                <a:ea typeface="Calibri" panose="020F0502020204030204" pitchFamily="34" charset="0"/>
              </a:rPr>
              <a:t>Good: </a:t>
            </a:r>
            <a:r>
              <a:rPr lang="en-US" sz="1600" dirty="0">
                <a:latin typeface="Calibri" panose="020F0502020204030204" pitchFamily="34" charset="0"/>
                <a:ea typeface="Calibri" panose="020F0502020204030204" pitchFamily="34" charset="0"/>
              </a:rPr>
              <a:t>"Daylight"</a:t>
            </a:r>
            <a:br>
              <a:rPr lang="en-US" sz="1600" dirty="0">
                <a:latin typeface="Calibri" panose="020F0502020204030204" pitchFamily="34" charset="0"/>
                <a:ea typeface="Calibri" panose="020F0502020204030204" pitchFamily="34" charset="0"/>
              </a:rPr>
            </a:br>
            <a:r>
              <a:rPr lang="en-US" sz="1600" b="1" dirty="0">
                <a:latin typeface="Calibri" panose="020F0502020204030204" pitchFamily="34" charset="0"/>
                <a:ea typeface="Calibri" panose="020F0502020204030204" pitchFamily="34" charset="0"/>
              </a:rPr>
              <a:t>Medium: </a:t>
            </a:r>
            <a:r>
              <a:rPr lang="en-US" sz="1600" dirty="0">
                <a:latin typeface="Calibri" panose="020F0502020204030204" pitchFamily="34" charset="0"/>
                <a:ea typeface="Calibri" panose="020F0502020204030204" pitchFamily="34" charset="0"/>
              </a:rPr>
              <a:t>"Dark - Street Lights On", "Dusk", "Dawn"</a:t>
            </a:r>
            <a:r>
              <a:rPr lang="en-US" sz="1600" dirty="0"/>
              <a:t> </a:t>
            </a:r>
          </a:p>
        </p:txBody>
      </p:sp>
      <p:sp>
        <p:nvSpPr>
          <p:cNvPr id="10" name="Rectangle 9">
            <a:extLst>
              <a:ext uri="{FF2B5EF4-FFF2-40B4-BE49-F238E27FC236}">
                <a16:creationId xmlns:a16="http://schemas.microsoft.com/office/drawing/2014/main" id="{A4F5ADE1-877E-7546-AE89-1985D904A2C7}"/>
              </a:ext>
            </a:extLst>
          </p:cNvPr>
          <p:cNvSpPr/>
          <p:nvPr/>
        </p:nvSpPr>
        <p:spPr>
          <a:xfrm>
            <a:off x="677334" y="4509869"/>
            <a:ext cx="8212666" cy="1477328"/>
          </a:xfrm>
          <a:prstGeom prst="rect">
            <a:avLst/>
          </a:prstGeom>
        </p:spPr>
        <p:txBody>
          <a:bodyPr wrap="square">
            <a:spAutoFit/>
          </a:bodyPr>
          <a:lstStyle/>
          <a:p>
            <a:pPr marL="285750" indent="-285750">
              <a:buFont typeface="Courier New" panose="02070309020205020404" pitchFamily="49" charset="0"/>
              <a:buChar char="o"/>
            </a:pPr>
            <a:r>
              <a:rPr lang="en-US" dirty="0"/>
              <a:t>Accidents occurred under ‘Good’ or ‘Medium’ lighting conditions, with just about 1% of accidents occurring under ‘Bad’ lighting conditions. </a:t>
            </a:r>
          </a:p>
          <a:p>
            <a:endParaRPr lang="en-US" dirty="0"/>
          </a:p>
          <a:p>
            <a:pPr marL="285750" indent="-285750">
              <a:buFont typeface="Courier New" panose="02070309020205020404" pitchFamily="49" charset="0"/>
              <a:buChar char="o"/>
            </a:pPr>
            <a:r>
              <a:rPr lang="en-US" dirty="0"/>
              <a:t>"Medium" type of light condition could be studied in depth in case more road lights could be renewed or added</a:t>
            </a:r>
          </a:p>
        </p:txBody>
      </p:sp>
    </p:spTree>
    <p:extLst>
      <p:ext uri="{BB962C8B-B14F-4D97-AF65-F5344CB8AC3E}">
        <p14:creationId xmlns:p14="http://schemas.microsoft.com/office/powerpoint/2010/main" val="309011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6D631-CD45-4644-8715-AA7045908520}"/>
              </a:ext>
            </a:extLst>
          </p:cNvPr>
          <p:cNvSpPr>
            <a:spLocks noGrp="1"/>
          </p:cNvSpPr>
          <p:nvPr>
            <p:ph idx="1"/>
          </p:nvPr>
        </p:nvSpPr>
        <p:spPr>
          <a:xfrm>
            <a:off x="550334" y="1741490"/>
            <a:ext cx="4770966" cy="3922710"/>
          </a:xfrm>
        </p:spPr>
        <p:txBody>
          <a:bodyPr>
            <a:normAutofit lnSpcReduction="10000"/>
          </a:bodyPr>
          <a:lstStyle/>
          <a:p>
            <a:r>
              <a:rPr lang="en-US" sz="1600" dirty="0"/>
              <a:t>Using the package ‘folium’</a:t>
            </a:r>
          </a:p>
          <a:p>
            <a:r>
              <a:rPr lang="en-US" sz="1600" dirty="0"/>
              <a:t>Due to the high compilation time, the study was only possible with the first 1000 accidents. </a:t>
            </a:r>
          </a:p>
          <a:p>
            <a:r>
              <a:rPr lang="en-US" sz="1600" dirty="0"/>
              <a:t>Although some areas on the map have a higher number of collisions, no specific sections of road were identifiable as a high-risk points.</a:t>
            </a:r>
          </a:p>
          <a:p>
            <a:r>
              <a:rPr lang="en-US" sz="1600" dirty="0"/>
              <a:t>Using a high SPEC computer, this analysis could be a valuable source of information for city planning and locating areas for infrastructure improvements. </a:t>
            </a:r>
          </a:p>
          <a:p>
            <a:pPr lvl="1"/>
            <a:r>
              <a:rPr lang="en-US" sz="1400" dirty="0"/>
              <a:t>Prevent accidents</a:t>
            </a:r>
          </a:p>
          <a:p>
            <a:pPr lvl="1"/>
            <a:r>
              <a:rPr lang="en-US" sz="1400" dirty="0"/>
              <a:t>Help Seattle become a safer city to drive in</a:t>
            </a:r>
          </a:p>
        </p:txBody>
      </p:sp>
      <p:sp>
        <p:nvSpPr>
          <p:cNvPr id="6" name="Title 1">
            <a:extLst>
              <a:ext uri="{FF2B5EF4-FFF2-40B4-BE49-F238E27FC236}">
                <a16:creationId xmlns:a16="http://schemas.microsoft.com/office/drawing/2014/main" id="{5BB36B46-A84D-C94F-A728-C31C9763DCE9}"/>
              </a:ext>
            </a:extLst>
          </p:cNvPr>
          <p:cNvSpPr>
            <a:spLocks noGrp="1"/>
          </p:cNvSpPr>
          <p:nvPr>
            <p:ph type="title"/>
          </p:nvPr>
        </p:nvSpPr>
        <p:spPr>
          <a:xfrm>
            <a:off x="677334" y="609600"/>
            <a:ext cx="8596668" cy="1320800"/>
          </a:xfrm>
        </p:spPr>
        <p:txBody>
          <a:bodyPr>
            <a:normAutofit/>
          </a:bodyPr>
          <a:lstStyle/>
          <a:p>
            <a:r>
              <a:rPr lang="en-US" dirty="0"/>
              <a:t>V. Discussion - </a:t>
            </a:r>
            <a:r>
              <a:rPr lang="en-US" sz="2400" dirty="0"/>
              <a:t>Visualize high risk points on a map</a:t>
            </a:r>
            <a:br>
              <a:rPr lang="en-US" dirty="0"/>
            </a:br>
            <a:endParaRPr lang="en-US" dirty="0"/>
          </a:p>
        </p:txBody>
      </p:sp>
      <p:sp>
        <p:nvSpPr>
          <p:cNvPr id="10" name="Rectangle 4">
            <a:extLst>
              <a:ext uri="{FF2B5EF4-FFF2-40B4-BE49-F238E27FC236}">
                <a16:creationId xmlns:a16="http://schemas.microsoft.com/office/drawing/2014/main" id="{74DC7BAF-8915-B648-B22C-20DD8B562E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4">
            <a:extLst>
              <a:ext uri="{FF2B5EF4-FFF2-40B4-BE49-F238E27FC236}">
                <a16:creationId xmlns:a16="http://schemas.microsoft.com/office/drawing/2014/main" id="{AFFB85CD-6B60-174E-9D74-95B46AEC25DC}"/>
              </a:ext>
            </a:extLst>
          </p:cNvPr>
          <p:cNvSpPr>
            <a:spLocks noChangeArrowheads="1"/>
          </p:cNvSpPr>
          <p:nvPr/>
        </p:nvSpPr>
        <p:spPr bwMode="auto">
          <a:xfrm>
            <a:off x="5321300" y="1498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A41B86E1-8542-5F46-BB11-1138FCBDF829}"/>
              </a:ext>
            </a:extLst>
          </p:cNvPr>
          <p:cNvGraphicFramePr>
            <a:graphicFrameLocks/>
          </p:cNvGraphicFramePr>
          <p:nvPr>
            <p:extLst>
              <p:ext uri="{D42A27DB-BD31-4B8C-83A1-F6EECF244321}">
                <p14:modId xmlns:p14="http://schemas.microsoft.com/office/powerpoint/2010/main" val="1133969036"/>
              </p:ext>
            </p:extLst>
          </p:nvPr>
        </p:nvGraphicFramePr>
        <p:xfrm>
          <a:off x="5638800" y="1988345"/>
          <a:ext cx="5270500" cy="3429000"/>
        </p:xfrm>
        <a:graphic>
          <a:graphicData uri="http://schemas.openxmlformats.org/presentationml/2006/ole">
            <mc:AlternateContent xmlns:mc="http://schemas.openxmlformats.org/markup-compatibility/2006">
              <mc:Choice xmlns:v="urn:schemas-microsoft-com:vml" Requires="v">
                <p:oleObj spid="_x0000_s8207" r:id="rId3" imgW="170764200" imgH="110528100" progId="StaticDib">
                  <p:embed/>
                </p:oleObj>
              </mc:Choice>
              <mc:Fallback>
                <p:oleObj r:id="rId3" imgW="170764200" imgH="110528100" progId="StaticDib">
                  <p:embed/>
                  <p:pic>
                    <p:nvPicPr>
                      <p:cNvPr id="11" name="Object 10">
                        <a:extLst>
                          <a:ext uri="{FF2B5EF4-FFF2-40B4-BE49-F238E27FC236}">
                            <a16:creationId xmlns:a16="http://schemas.microsoft.com/office/drawing/2014/main" id="{A3B3F0B7-DC4D-4143-8196-34CE51EA1BF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988345"/>
                        <a:ext cx="5270500" cy="342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7854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0" name="Rectangle 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7368B8-4739-8B46-9F53-5F23FA3723FE}"/>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VI. Conclusion</a:t>
            </a:r>
          </a:p>
        </p:txBody>
      </p:sp>
      <p:sp>
        <p:nvSpPr>
          <p:cNvPr id="49" name="Freeform: Shape 4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FE8F85E-3BCE-9E4A-B62B-C8E4C723009A}"/>
              </a:ext>
            </a:extLst>
          </p:cNvPr>
          <p:cNvSpPr>
            <a:spLocks noGrp="1"/>
          </p:cNvSpPr>
          <p:nvPr>
            <p:ph idx="1"/>
          </p:nvPr>
        </p:nvSpPr>
        <p:spPr>
          <a:xfrm>
            <a:off x="6096000" y="900641"/>
            <a:ext cx="5511296" cy="5048249"/>
          </a:xfrm>
        </p:spPr>
        <p:txBody>
          <a:bodyPr anchor="ctr">
            <a:normAutofit lnSpcReduction="10000"/>
          </a:bodyPr>
          <a:lstStyle/>
          <a:p>
            <a:pPr>
              <a:buClr>
                <a:schemeClr val="tx1"/>
              </a:buClr>
              <a:buFont typeface="Wingdings" pitchFamily="2" charset="2"/>
              <a:buChar char="v"/>
            </a:pPr>
            <a:r>
              <a:rPr lang="en-US" dirty="0">
                <a:solidFill>
                  <a:srgbClr val="FFFFFF"/>
                </a:solidFill>
              </a:rPr>
              <a:t>Wet conditions contribute to about one-quarter of traffic accidents resulting in property damage, while 96% of accidents resulting in injury occurred in dry conditions. </a:t>
            </a:r>
          </a:p>
          <a:p>
            <a:pPr lvl="1">
              <a:buClr>
                <a:schemeClr val="tx1"/>
              </a:buClr>
              <a:buFont typeface="Wingdings" pitchFamily="2" charset="2"/>
              <a:buChar char="v"/>
            </a:pPr>
            <a:r>
              <a:rPr lang="en-US" dirty="0">
                <a:solidFill>
                  <a:srgbClr val="FFFFFF"/>
                </a:solidFill>
              </a:rPr>
              <a:t>Infrastructure maintenance</a:t>
            </a:r>
          </a:p>
          <a:p>
            <a:pPr lvl="1">
              <a:buClr>
                <a:schemeClr val="tx1"/>
              </a:buClr>
              <a:buFont typeface="Wingdings" pitchFamily="2" charset="2"/>
              <a:buChar char="v"/>
            </a:pPr>
            <a:r>
              <a:rPr lang="en-US" dirty="0">
                <a:solidFill>
                  <a:srgbClr val="FFFFFF"/>
                </a:solidFill>
              </a:rPr>
              <a:t>Speed enforcement</a:t>
            </a:r>
          </a:p>
          <a:p>
            <a:pPr>
              <a:buClr>
                <a:schemeClr val="tx1"/>
              </a:buClr>
              <a:buFont typeface="Wingdings" pitchFamily="2" charset="2"/>
              <a:buChar char="v"/>
            </a:pPr>
            <a:r>
              <a:rPr lang="en-US" dirty="0">
                <a:solidFill>
                  <a:srgbClr val="FFFFFF"/>
                </a:solidFill>
              </a:rPr>
              <a:t>The majority of accidents occurred under ‘Good’ or ‘Medium’ lighting conditions, with just about 1% of accidents occurring under ‘Bad’ lighting conditions. </a:t>
            </a:r>
          </a:p>
          <a:p>
            <a:pPr>
              <a:buClr>
                <a:schemeClr val="tx1"/>
              </a:buClr>
              <a:buFont typeface="Wingdings" pitchFamily="2" charset="2"/>
              <a:buChar char="v"/>
            </a:pPr>
            <a:r>
              <a:rPr lang="en-US" dirty="0"/>
              <a:t>More caution and speed limits should be enforced during reduced visibility and wet conditions since they are the second leading cause of car accidents.</a:t>
            </a:r>
          </a:p>
          <a:p>
            <a:pPr>
              <a:buClr>
                <a:schemeClr val="tx1"/>
              </a:buClr>
              <a:buFont typeface="Wingdings" pitchFamily="2" charset="2"/>
              <a:buChar char="v"/>
            </a:pPr>
            <a:r>
              <a:rPr lang="en-US" dirty="0"/>
              <a:t>Adding new signs and lights will be very helpful in cautioning drivers at dusk, dawn and at night.</a:t>
            </a:r>
            <a:endParaRPr lang="en-US" dirty="0">
              <a:solidFill>
                <a:srgbClr val="FFFFFF"/>
              </a:solidFill>
            </a:endParaRPr>
          </a:p>
        </p:txBody>
      </p:sp>
    </p:spTree>
    <p:extLst>
      <p:ext uri="{BB962C8B-B14F-4D97-AF65-F5344CB8AC3E}">
        <p14:creationId xmlns:p14="http://schemas.microsoft.com/office/powerpoint/2010/main" val="769700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55E674-20BC-2148-8C12-DF8DD93E4D96}"/>
              </a:ext>
            </a:extLst>
          </p:cNvPr>
          <p:cNvSpPr>
            <a:spLocks noGrp="1"/>
          </p:cNvSpPr>
          <p:nvPr>
            <p:ph type="title"/>
          </p:nvPr>
        </p:nvSpPr>
        <p:spPr>
          <a:xfrm>
            <a:off x="677334" y="609600"/>
            <a:ext cx="3843375" cy="5175624"/>
          </a:xfrm>
        </p:spPr>
        <p:txBody>
          <a:bodyPr anchor="ctr">
            <a:normAutofit/>
          </a:bodyPr>
          <a:lstStyle/>
          <a:p>
            <a:r>
              <a:rPr lang="en-US" sz="4400" dirty="0">
                <a:solidFill>
                  <a:schemeClr val="tx1">
                    <a:lumMod val="85000"/>
                    <a:lumOff val="15000"/>
                  </a:schemeClr>
                </a:solidFill>
              </a:rPr>
              <a:t>Index</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02F2E8-FACA-5A4A-8924-554CEA4775DB}"/>
              </a:ext>
            </a:extLst>
          </p:cNvPr>
          <p:cNvSpPr>
            <a:spLocks noGrp="1"/>
          </p:cNvSpPr>
          <p:nvPr>
            <p:ph idx="1"/>
          </p:nvPr>
        </p:nvSpPr>
        <p:spPr>
          <a:xfrm>
            <a:off x="6116084" y="609601"/>
            <a:ext cx="5511296" cy="5175624"/>
          </a:xfrm>
        </p:spPr>
        <p:txBody>
          <a:bodyPr anchor="ctr">
            <a:normAutofit/>
          </a:bodyPr>
          <a:lstStyle/>
          <a:p>
            <a:pPr marL="400050" indent="-400050">
              <a:buFont typeface="+mj-lt"/>
              <a:buAutoNum type="romanUcPeriod"/>
            </a:pPr>
            <a:r>
              <a:rPr lang="en-US" sz="2800" dirty="0">
                <a:solidFill>
                  <a:srgbClr val="FFFFFF"/>
                </a:solidFill>
              </a:rPr>
              <a:t>I. Introduction</a:t>
            </a:r>
          </a:p>
          <a:p>
            <a:pPr marL="400050" indent="-400050">
              <a:buFont typeface="+mj-lt"/>
              <a:buAutoNum type="romanUcPeriod"/>
            </a:pPr>
            <a:r>
              <a:rPr lang="en-US" sz="2800" dirty="0">
                <a:solidFill>
                  <a:srgbClr val="FFFFFF"/>
                </a:solidFill>
              </a:rPr>
              <a:t>II. Data</a:t>
            </a:r>
          </a:p>
          <a:p>
            <a:pPr marL="400050" indent="-400050">
              <a:buFont typeface="+mj-lt"/>
              <a:buAutoNum type="romanUcPeriod"/>
            </a:pPr>
            <a:r>
              <a:rPr lang="en-US" sz="2800" dirty="0">
                <a:solidFill>
                  <a:srgbClr val="FFFFFF"/>
                </a:solidFill>
              </a:rPr>
              <a:t>III. Methodology</a:t>
            </a:r>
          </a:p>
          <a:p>
            <a:pPr marL="400050" indent="-400050">
              <a:buFont typeface="+mj-lt"/>
              <a:buAutoNum type="romanUcPeriod"/>
            </a:pPr>
            <a:r>
              <a:rPr lang="en-US" sz="2800" dirty="0">
                <a:solidFill>
                  <a:srgbClr val="FFFFFF"/>
                </a:solidFill>
              </a:rPr>
              <a:t>IV. Result</a:t>
            </a:r>
          </a:p>
          <a:p>
            <a:pPr marL="400050" indent="-400050">
              <a:buFont typeface="+mj-lt"/>
              <a:buAutoNum type="romanUcPeriod"/>
            </a:pPr>
            <a:r>
              <a:rPr lang="en-US" sz="2800" dirty="0">
                <a:solidFill>
                  <a:srgbClr val="FFFFFF"/>
                </a:solidFill>
              </a:rPr>
              <a:t>V. Discussion</a:t>
            </a:r>
          </a:p>
          <a:p>
            <a:pPr marL="400050" indent="-400050">
              <a:buFont typeface="+mj-lt"/>
              <a:buAutoNum type="romanUcPeriod"/>
            </a:pPr>
            <a:r>
              <a:rPr lang="en-US" sz="2800" dirty="0">
                <a:solidFill>
                  <a:srgbClr val="FFFFFF"/>
                </a:solidFill>
              </a:rPr>
              <a:t>VI. Conclusion</a:t>
            </a:r>
          </a:p>
        </p:txBody>
      </p:sp>
    </p:spTree>
    <p:extLst>
      <p:ext uri="{BB962C8B-B14F-4D97-AF65-F5344CB8AC3E}">
        <p14:creationId xmlns:p14="http://schemas.microsoft.com/office/powerpoint/2010/main" val="31359995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31207-E62D-E548-9D3E-A80730C25D96}"/>
              </a:ext>
            </a:extLst>
          </p:cNvPr>
          <p:cNvSpPr>
            <a:spLocks noGrp="1"/>
          </p:cNvSpPr>
          <p:nvPr>
            <p:ph type="title"/>
          </p:nvPr>
        </p:nvSpPr>
        <p:spPr>
          <a:xfrm>
            <a:off x="1286933" y="609600"/>
            <a:ext cx="10197494" cy="1099457"/>
          </a:xfrm>
        </p:spPr>
        <p:txBody>
          <a:bodyPr>
            <a:normAutofit/>
          </a:bodyPr>
          <a:lstStyle/>
          <a:p>
            <a:r>
              <a:rPr lang="en-US"/>
              <a:t>I. Introduction</a:t>
            </a:r>
            <a:endParaRPr lang="en-US" dirty="0"/>
          </a:p>
        </p:txBody>
      </p:sp>
      <p:sp>
        <p:nvSpPr>
          <p:cNvPr id="25"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120B751F-76B2-4741-8B53-A5DD59429AB6}"/>
              </a:ext>
            </a:extLst>
          </p:cNvPr>
          <p:cNvSpPr txBox="1"/>
          <p:nvPr/>
        </p:nvSpPr>
        <p:spPr>
          <a:xfrm>
            <a:off x="875727" y="4016860"/>
            <a:ext cx="3400156"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Do you live in a safe city?</a:t>
            </a:r>
          </a:p>
          <a:p>
            <a:pPr marL="285750" indent="-285750">
              <a:buFont typeface="Arial" panose="020B0604020202020204" pitchFamily="34" charset="0"/>
              <a:buChar char="•"/>
            </a:pPr>
            <a:r>
              <a:rPr lang="en-US" sz="1400" dirty="0"/>
              <a:t>Can your children walk safe </a:t>
            </a:r>
          </a:p>
          <a:p>
            <a:r>
              <a:rPr lang="en-US" sz="1400" dirty="0"/>
              <a:t>     and free? </a:t>
            </a:r>
          </a:p>
          <a:p>
            <a:pPr marL="285750" indent="-285750">
              <a:buFont typeface="Arial" panose="020B0604020202020204" pitchFamily="34" charset="0"/>
              <a:buChar char="•"/>
            </a:pPr>
            <a:r>
              <a:rPr lang="en-US" sz="1400" dirty="0"/>
              <a:t>Is Seattle a city for tourists? </a:t>
            </a:r>
          </a:p>
          <a:p>
            <a:pPr marL="285750" indent="-285750">
              <a:buFont typeface="Arial" panose="020B0604020202020204" pitchFamily="34" charset="0"/>
              <a:buChar char="•"/>
            </a:pPr>
            <a:r>
              <a:rPr lang="en-US" sz="1400" dirty="0"/>
              <a:t>Seattle is one of the cities with the most car collisions in the United States</a:t>
            </a:r>
            <a:r>
              <a:rPr lang="en-US" sz="1100" dirty="0"/>
              <a:t>.</a:t>
            </a:r>
          </a:p>
        </p:txBody>
      </p:sp>
      <p:graphicFrame>
        <p:nvGraphicFramePr>
          <p:cNvPr id="26" name="Content Placeholder 2">
            <a:extLst>
              <a:ext uri="{FF2B5EF4-FFF2-40B4-BE49-F238E27FC236}">
                <a16:creationId xmlns:a16="http://schemas.microsoft.com/office/drawing/2014/main" id="{7B75499B-1713-4C93-922E-D37616274668}"/>
              </a:ext>
            </a:extLst>
          </p:cNvPr>
          <p:cNvGraphicFramePr>
            <a:graphicFrameLocks noGrp="1"/>
          </p:cNvGraphicFramePr>
          <p:nvPr>
            <p:ph idx="1"/>
            <p:extLst>
              <p:ext uri="{D42A27DB-BD31-4B8C-83A1-F6EECF244321}">
                <p14:modId xmlns:p14="http://schemas.microsoft.com/office/powerpoint/2010/main" val="917854274"/>
              </p:ext>
            </p:extLst>
          </p:nvPr>
        </p:nvGraphicFramePr>
        <p:xfrm>
          <a:off x="293235" y="1159328"/>
          <a:ext cx="11605530" cy="3226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B086318E-BE55-3348-B825-CE3E170D1A6E}"/>
              </a:ext>
            </a:extLst>
          </p:cNvPr>
          <p:cNvSpPr txBox="1"/>
          <p:nvPr/>
        </p:nvSpPr>
        <p:spPr>
          <a:xfrm>
            <a:off x="4171555" y="4016860"/>
            <a:ext cx="3744563"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Analyze and study the collision dataset for the city of Seattle, Washington</a:t>
            </a:r>
            <a:r>
              <a:rPr lang="en-US" sz="1100" dirty="0"/>
              <a:t>.</a:t>
            </a:r>
          </a:p>
          <a:p>
            <a:pPr marL="285750" indent="-285750">
              <a:buFont typeface="Arial" panose="020B0604020202020204" pitchFamily="34" charset="0"/>
              <a:buChar char="•"/>
            </a:pPr>
            <a:r>
              <a:rPr lang="en-US" sz="1400" dirty="0"/>
              <a:t>Find patterns and determinate key factors to create the best traffic accident severity prediction.</a:t>
            </a:r>
            <a:r>
              <a:rPr lang="en-US" sz="800" dirty="0"/>
              <a:t> </a:t>
            </a:r>
          </a:p>
          <a:p>
            <a:pPr marL="285750" indent="-285750">
              <a:buFont typeface="Arial" panose="020B0604020202020204" pitchFamily="34" charset="0"/>
              <a:buChar char="•"/>
            </a:pPr>
            <a:r>
              <a:rPr lang="en-US" sz="1400" dirty="0"/>
              <a:t>Use various analytical techniques and machine learning classification algorithms</a:t>
            </a:r>
            <a:r>
              <a:rPr lang="en-US" sz="600" dirty="0"/>
              <a:t>.</a:t>
            </a:r>
          </a:p>
        </p:txBody>
      </p:sp>
      <p:sp>
        <p:nvSpPr>
          <p:cNvPr id="27" name="TextBox 26">
            <a:extLst>
              <a:ext uri="{FF2B5EF4-FFF2-40B4-BE49-F238E27FC236}">
                <a16:creationId xmlns:a16="http://schemas.microsoft.com/office/drawing/2014/main" id="{560D4E1F-281F-8041-8413-2DED1B7E77A3}"/>
              </a:ext>
            </a:extLst>
          </p:cNvPr>
          <p:cNvSpPr txBox="1"/>
          <p:nvPr/>
        </p:nvSpPr>
        <p:spPr>
          <a:xfrm>
            <a:off x="7916118" y="4013200"/>
            <a:ext cx="374456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Government departments</a:t>
            </a:r>
          </a:p>
          <a:p>
            <a:pPr marL="285750" indent="-285750">
              <a:buFont typeface="Arial" panose="020B0604020202020204" pitchFamily="34" charset="0"/>
              <a:buChar char="•"/>
            </a:pPr>
            <a:r>
              <a:rPr lang="en-US" sz="1400" dirty="0"/>
              <a:t>Car rental companies</a:t>
            </a:r>
          </a:p>
          <a:p>
            <a:pPr marL="285750" indent="-285750">
              <a:buFont typeface="Arial" panose="020B0604020202020204" pitchFamily="34" charset="0"/>
              <a:buChar char="•"/>
            </a:pPr>
            <a:r>
              <a:rPr lang="en-US" sz="1400" dirty="0"/>
              <a:t>Insurance companies</a:t>
            </a:r>
          </a:p>
          <a:p>
            <a:pPr marL="285750" indent="-285750">
              <a:buFont typeface="Arial" panose="020B0604020202020204" pitchFamily="34" charset="0"/>
              <a:buChar char="•"/>
            </a:pPr>
            <a:r>
              <a:rPr lang="en-US" sz="1400" dirty="0"/>
              <a:t>Emergency services</a:t>
            </a:r>
          </a:p>
          <a:p>
            <a:pPr marL="285750" indent="-285750">
              <a:buFont typeface="Arial" panose="020B0604020202020204" pitchFamily="34" charset="0"/>
              <a:buChar char="•"/>
            </a:pPr>
            <a:r>
              <a:rPr lang="en-US" sz="1400" dirty="0"/>
              <a:t>Make recommendations to reduce accidents.</a:t>
            </a:r>
            <a:r>
              <a:rPr lang="en-US" sz="1100" dirty="0"/>
              <a:t> </a:t>
            </a:r>
            <a:endParaRPr lang="en-US" sz="400" dirty="0"/>
          </a:p>
        </p:txBody>
      </p:sp>
    </p:spTree>
    <p:extLst>
      <p:ext uri="{BB962C8B-B14F-4D97-AF65-F5344CB8AC3E}">
        <p14:creationId xmlns:p14="http://schemas.microsoft.com/office/powerpoint/2010/main" val="41649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4C73936-2972-4948-A9B1-7D515462E800}"/>
              </a:ext>
            </a:extLst>
          </p:cNvPr>
          <p:cNvSpPr>
            <a:spLocks noGrp="1"/>
          </p:cNvSpPr>
          <p:nvPr>
            <p:ph type="title"/>
          </p:nvPr>
        </p:nvSpPr>
        <p:spPr>
          <a:xfrm>
            <a:off x="652481" y="1382486"/>
            <a:ext cx="3547581" cy="4093028"/>
          </a:xfrm>
        </p:spPr>
        <p:txBody>
          <a:bodyPr anchor="ctr">
            <a:normAutofit/>
          </a:bodyPr>
          <a:lstStyle/>
          <a:p>
            <a:r>
              <a:rPr lang="en-US" sz="4400"/>
              <a:t>II. Data</a:t>
            </a:r>
          </a:p>
        </p:txBody>
      </p:sp>
      <p:grpSp>
        <p:nvGrpSpPr>
          <p:cNvPr id="16" name="Group 15">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7" name="Straight Connector 16">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655EAB8B-1743-4685-BEE3-FB1CA7CF3082}"/>
              </a:ext>
            </a:extLst>
          </p:cNvPr>
          <p:cNvGraphicFramePr>
            <a:graphicFrameLocks noGrp="1"/>
          </p:cNvGraphicFramePr>
          <p:nvPr>
            <p:ph idx="1"/>
            <p:extLst>
              <p:ext uri="{D42A27DB-BD31-4B8C-83A1-F6EECF244321}">
                <p14:modId xmlns:p14="http://schemas.microsoft.com/office/powerpoint/2010/main" val="274684010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405FB52-1833-2048-8DCC-ED653467B3C4}"/>
              </a:ext>
            </a:extLst>
          </p:cNvPr>
          <p:cNvSpPr txBox="1"/>
          <p:nvPr/>
        </p:nvSpPr>
        <p:spPr>
          <a:xfrm>
            <a:off x="5590627" y="4392543"/>
            <a:ext cx="5372100" cy="1754326"/>
          </a:xfrm>
          <a:prstGeom prst="rect">
            <a:avLst/>
          </a:prstGeom>
          <a:noFill/>
        </p:spPr>
        <p:txBody>
          <a:bodyPr wrap="square" rtlCol="0">
            <a:spAutoFit/>
          </a:bodyPr>
          <a:lstStyle/>
          <a:p>
            <a:r>
              <a:rPr lang="en-US" dirty="0">
                <a:solidFill>
                  <a:schemeClr val="bg1"/>
                </a:solidFill>
              </a:rPr>
              <a:t>Each collision has the attribute of a severity code: </a:t>
            </a:r>
          </a:p>
          <a:p>
            <a:r>
              <a:rPr lang="en-US" b="1" dirty="0">
                <a:solidFill>
                  <a:schemeClr val="bg1"/>
                </a:solidFill>
              </a:rPr>
              <a:t>      </a:t>
            </a:r>
            <a:r>
              <a:rPr lang="en-US" dirty="0">
                <a:solidFill>
                  <a:schemeClr val="bg1"/>
                </a:solidFill>
              </a:rPr>
              <a:t>3—fatality</a:t>
            </a:r>
            <a:br>
              <a:rPr lang="en-US" dirty="0">
                <a:solidFill>
                  <a:schemeClr val="bg1"/>
                </a:solidFill>
              </a:rPr>
            </a:br>
            <a:r>
              <a:rPr lang="en-US" dirty="0">
                <a:solidFill>
                  <a:schemeClr val="bg1"/>
                </a:solidFill>
              </a:rPr>
              <a:t>      2b—serious injury</a:t>
            </a:r>
            <a:br>
              <a:rPr lang="en-US" dirty="0">
                <a:solidFill>
                  <a:schemeClr val="bg1"/>
                </a:solidFill>
              </a:rPr>
            </a:br>
            <a:r>
              <a:rPr lang="en-US" dirty="0">
                <a:solidFill>
                  <a:schemeClr val="bg1"/>
                </a:solidFill>
              </a:rPr>
              <a:t>      2—injury</a:t>
            </a:r>
            <a:br>
              <a:rPr lang="en-US" dirty="0">
                <a:solidFill>
                  <a:schemeClr val="bg1"/>
                </a:solidFill>
              </a:rPr>
            </a:br>
            <a:r>
              <a:rPr lang="en-US" dirty="0">
                <a:solidFill>
                  <a:schemeClr val="bg1"/>
                </a:solidFill>
              </a:rPr>
              <a:t>      1—property damage</a:t>
            </a:r>
            <a:br>
              <a:rPr lang="en-US" dirty="0">
                <a:solidFill>
                  <a:schemeClr val="bg1"/>
                </a:solidFill>
              </a:rPr>
            </a:br>
            <a:r>
              <a:rPr lang="en-US" dirty="0">
                <a:solidFill>
                  <a:schemeClr val="bg1"/>
                </a:solidFill>
              </a:rPr>
              <a:t>      0—unknown </a:t>
            </a:r>
          </a:p>
        </p:txBody>
      </p:sp>
    </p:spTree>
    <p:extLst>
      <p:ext uri="{BB962C8B-B14F-4D97-AF65-F5344CB8AC3E}">
        <p14:creationId xmlns:p14="http://schemas.microsoft.com/office/powerpoint/2010/main" val="329149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C8E24-6E39-D34A-BFA3-0FB1AFA74F37}"/>
              </a:ext>
            </a:extLst>
          </p:cNvPr>
          <p:cNvSpPr>
            <a:spLocks noGrp="1"/>
          </p:cNvSpPr>
          <p:nvPr>
            <p:ph type="title"/>
          </p:nvPr>
        </p:nvSpPr>
        <p:spPr>
          <a:xfrm>
            <a:off x="652481" y="1382486"/>
            <a:ext cx="3547581" cy="4093028"/>
          </a:xfrm>
        </p:spPr>
        <p:txBody>
          <a:bodyPr anchor="ctr">
            <a:normAutofit/>
          </a:bodyPr>
          <a:lstStyle/>
          <a:p>
            <a:r>
              <a:rPr lang="en-US" sz="4400"/>
              <a:t>III. Methodology</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39BBFC-CC66-4B87-9BBE-16A9361996DA}"/>
              </a:ext>
            </a:extLst>
          </p:cNvPr>
          <p:cNvGraphicFramePr>
            <a:graphicFrameLocks noGrp="1"/>
          </p:cNvGraphicFramePr>
          <p:nvPr>
            <p:ph idx="1"/>
            <p:extLst>
              <p:ext uri="{D42A27DB-BD31-4B8C-83A1-F6EECF244321}">
                <p14:modId xmlns:p14="http://schemas.microsoft.com/office/powerpoint/2010/main" val="264362922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own Arrow 3">
            <a:extLst>
              <a:ext uri="{FF2B5EF4-FFF2-40B4-BE49-F238E27FC236}">
                <a16:creationId xmlns:a16="http://schemas.microsoft.com/office/drawing/2014/main" id="{2F0EB9F9-F868-E04B-BE3F-68490B81189E}"/>
              </a:ext>
            </a:extLst>
          </p:cNvPr>
          <p:cNvSpPr/>
          <p:nvPr/>
        </p:nvSpPr>
        <p:spPr>
          <a:xfrm>
            <a:off x="10487025" y="1814513"/>
            <a:ext cx="457200"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74ED1E8D-36B5-9D44-AA52-EA5DE0A448DB}"/>
              </a:ext>
            </a:extLst>
          </p:cNvPr>
          <p:cNvSpPr/>
          <p:nvPr/>
        </p:nvSpPr>
        <p:spPr>
          <a:xfrm>
            <a:off x="10487025" y="3127172"/>
            <a:ext cx="457200"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0F493445-A94E-7142-9C4D-B1207BED48E8}"/>
              </a:ext>
            </a:extLst>
          </p:cNvPr>
          <p:cNvSpPr/>
          <p:nvPr/>
        </p:nvSpPr>
        <p:spPr>
          <a:xfrm>
            <a:off x="10487025" y="4454118"/>
            <a:ext cx="457200"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11A3-9522-AD42-8706-66528CD4418D}"/>
              </a:ext>
            </a:extLst>
          </p:cNvPr>
          <p:cNvSpPr>
            <a:spLocks noGrp="1"/>
          </p:cNvSpPr>
          <p:nvPr>
            <p:ph type="title"/>
          </p:nvPr>
        </p:nvSpPr>
        <p:spPr>
          <a:xfrm>
            <a:off x="677334" y="609600"/>
            <a:ext cx="8596668" cy="719138"/>
          </a:xfrm>
        </p:spPr>
        <p:txBody>
          <a:bodyPr/>
          <a:lstStyle/>
          <a:p>
            <a:r>
              <a:rPr lang="en-US"/>
              <a:t>     Data Analysis</a:t>
            </a:r>
            <a:endParaRPr lang="en-US" dirty="0"/>
          </a:p>
        </p:txBody>
      </p:sp>
      <p:sp>
        <p:nvSpPr>
          <p:cNvPr id="3" name="Content Placeholder 2">
            <a:extLst>
              <a:ext uri="{FF2B5EF4-FFF2-40B4-BE49-F238E27FC236}">
                <a16:creationId xmlns:a16="http://schemas.microsoft.com/office/drawing/2014/main" id="{FE1BFD73-D022-3C4F-8F8D-CBFFE1D88563}"/>
              </a:ext>
            </a:extLst>
          </p:cNvPr>
          <p:cNvSpPr>
            <a:spLocks noGrp="1"/>
          </p:cNvSpPr>
          <p:nvPr>
            <p:ph idx="1"/>
          </p:nvPr>
        </p:nvSpPr>
        <p:spPr>
          <a:xfrm>
            <a:off x="658284" y="1488613"/>
            <a:ext cx="8596668" cy="4969337"/>
          </a:xfrm>
        </p:spPr>
        <p:txBody>
          <a:bodyPr>
            <a:normAutofit/>
          </a:bodyPr>
          <a:lstStyle/>
          <a:p>
            <a:r>
              <a:rPr lang="en-US" dirty="0"/>
              <a:t>How can we determine which features can be used to most accurately predict severity code?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Add new column with the day of the week to find out if there are more accidents on the weekend than during the work week. </a:t>
            </a:r>
          </a:p>
          <a:p>
            <a:pPr marL="0" indent="0">
              <a:buNone/>
            </a:pPr>
            <a:endParaRPr lang="en-US" dirty="0"/>
          </a:p>
        </p:txBody>
      </p:sp>
      <p:sp>
        <p:nvSpPr>
          <p:cNvPr id="4" name="Rectangle 3" descr="Bar chart">
            <a:extLst>
              <a:ext uri="{FF2B5EF4-FFF2-40B4-BE49-F238E27FC236}">
                <a16:creationId xmlns:a16="http://schemas.microsoft.com/office/drawing/2014/main" id="{CF17EB5C-05AE-CD45-9203-0F65A4078E0C}"/>
              </a:ext>
            </a:extLst>
          </p:cNvPr>
          <p:cNvSpPr/>
          <p:nvPr/>
        </p:nvSpPr>
        <p:spPr>
          <a:xfrm>
            <a:off x="658284" y="611043"/>
            <a:ext cx="576104" cy="5761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22" name="Picture 21">
            <a:extLst>
              <a:ext uri="{FF2B5EF4-FFF2-40B4-BE49-F238E27FC236}">
                <a16:creationId xmlns:a16="http://schemas.microsoft.com/office/drawing/2014/main" id="{331652D2-BE10-CA45-B716-E6B0A5719774}"/>
              </a:ext>
            </a:extLst>
          </p:cNvPr>
          <p:cNvPicPr>
            <a:picLocks noChangeAspect="1"/>
          </p:cNvPicPr>
          <p:nvPr/>
        </p:nvPicPr>
        <p:blipFill>
          <a:blip r:embed="rId4"/>
          <a:stretch>
            <a:fillRect/>
          </a:stretch>
        </p:blipFill>
        <p:spPr>
          <a:xfrm>
            <a:off x="2834352" y="2654833"/>
            <a:ext cx="3566448" cy="2636895"/>
          </a:xfrm>
          <a:prstGeom prst="rect">
            <a:avLst/>
          </a:prstGeom>
        </p:spPr>
      </p:pic>
      <p:sp>
        <p:nvSpPr>
          <p:cNvPr id="5" name="Rectangle 4">
            <a:extLst>
              <a:ext uri="{FF2B5EF4-FFF2-40B4-BE49-F238E27FC236}">
                <a16:creationId xmlns:a16="http://schemas.microsoft.com/office/drawing/2014/main" id="{72DCB3F4-6FD8-D24B-B291-2F0F6107CF79}"/>
              </a:ext>
            </a:extLst>
          </p:cNvPr>
          <p:cNvSpPr/>
          <p:nvPr/>
        </p:nvSpPr>
        <p:spPr>
          <a:xfrm>
            <a:off x="833377" y="2226555"/>
            <a:ext cx="7130005" cy="369332"/>
          </a:xfrm>
          <a:prstGeom prst="rect">
            <a:avLst/>
          </a:prstGeom>
        </p:spPr>
        <p:txBody>
          <a:bodyPr wrap="square">
            <a:spAutoFit/>
          </a:bodyPr>
          <a:lstStyle/>
          <a:p>
            <a:r>
              <a:rPr lang="en-US" dirty="0"/>
              <a:t>		</a:t>
            </a:r>
            <a:r>
              <a:rPr lang="en-US" i="1" dirty="0" err="1">
                <a:latin typeface="Calibri" panose="020F0502020204030204" pitchFamily="34" charset="0"/>
                <a:ea typeface="Calibri" panose="020F0502020204030204" pitchFamily="34" charset="0"/>
              </a:rPr>
              <a:t>dataframe.groupby</a:t>
            </a:r>
            <a:r>
              <a:rPr lang="en-US" i="1" dirty="0">
                <a:latin typeface="Calibri" panose="020F0502020204030204" pitchFamily="34" charset="0"/>
                <a:ea typeface="Calibri" panose="020F0502020204030204" pitchFamily="34" charset="0"/>
              </a:rPr>
              <a:t>([feature])['SEVERITYCODE'].</a:t>
            </a:r>
            <a:r>
              <a:rPr lang="en-US" i="1" dirty="0" err="1">
                <a:latin typeface="Calibri" panose="020F0502020204030204" pitchFamily="34" charset="0"/>
                <a:ea typeface="Calibri" panose="020F0502020204030204" pitchFamily="34" charset="0"/>
              </a:rPr>
              <a:t>value_count</a:t>
            </a:r>
            <a:r>
              <a:rPr lang="en-US" i="1" dirty="0">
                <a:latin typeface="Calibri" panose="020F0502020204030204" pitchFamily="34" charset="0"/>
                <a:ea typeface="Calibri" panose="020F0502020204030204" pitchFamily="34" charset="0"/>
              </a:rPr>
              <a:t>()</a:t>
            </a:r>
            <a:r>
              <a:rPr lang="en-US" dirty="0"/>
              <a:t> </a:t>
            </a:r>
          </a:p>
        </p:txBody>
      </p:sp>
    </p:spTree>
    <p:extLst>
      <p:ext uri="{BB962C8B-B14F-4D97-AF65-F5344CB8AC3E}">
        <p14:creationId xmlns:p14="http://schemas.microsoft.com/office/powerpoint/2010/main" val="106848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282F-07D3-114B-A0EB-4EF3BC40BD2A}"/>
              </a:ext>
            </a:extLst>
          </p:cNvPr>
          <p:cNvSpPr>
            <a:spLocks noGrp="1"/>
          </p:cNvSpPr>
          <p:nvPr>
            <p:ph type="title"/>
          </p:nvPr>
        </p:nvSpPr>
        <p:spPr>
          <a:xfrm>
            <a:off x="677334" y="609600"/>
            <a:ext cx="8596668" cy="704850"/>
          </a:xfrm>
        </p:spPr>
        <p:txBody>
          <a:bodyPr/>
          <a:lstStyle/>
          <a:p>
            <a:r>
              <a:rPr lang="en-US" dirty="0"/>
              <a:t>     Data Encoding</a:t>
            </a:r>
          </a:p>
        </p:txBody>
      </p:sp>
      <p:sp>
        <p:nvSpPr>
          <p:cNvPr id="3" name="Content Placeholder 2">
            <a:extLst>
              <a:ext uri="{FF2B5EF4-FFF2-40B4-BE49-F238E27FC236}">
                <a16:creationId xmlns:a16="http://schemas.microsoft.com/office/drawing/2014/main" id="{D379AC3F-3F33-E743-9D4D-94EF093D7523}"/>
              </a:ext>
            </a:extLst>
          </p:cNvPr>
          <p:cNvSpPr>
            <a:spLocks noGrp="1"/>
          </p:cNvSpPr>
          <p:nvPr>
            <p:ph idx="1"/>
          </p:nvPr>
        </p:nvSpPr>
        <p:spPr>
          <a:xfrm>
            <a:off x="677334" y="1488613"/>
            <a:ext cx="8596668" cy="4264005"/>
          </a:xfrm>
        </p:spPr>
        <p:txBody>
          <a:bodyPr/>
          <a:lstStyle/>
          <a:p>
            <a:r>
              <a:rPr lang="en-US" dirty="0"/>
              <a:t>Know what type of data we have </a:t>
            </a:r>
          </a:p>
          <a:p>
            <a:endParaRPr lang="en-US" dirty="0"/>
          </a:p>
          <a:p>
            <a:endParaRPr lang="en-US" dirty="0"/>
          </a:p>
          <a:p>
            <a:endParaRPr lang="en-US" dirty="0"/>
          </a:p>
          <a:p>
            <a:endParaRPr lang="en-US" dirty="0"/>
          </a:p>
          <a:p>
            <a:endParaRPr lang="en-US" dirty="0"/>
          </a:p>
          <a:p>
            <a:r>
              <a:rPr lang="en-US" dirty="0"/>
              <a:t>Most of the Machine Learning models work with numerical data:</a:t>
            </a:r>
          </a:p>
          <a:p>
            <a:pPr lvl="1"/>
            <a:r>
              <a:rPr lang="en-US" dirty="0"/>
              <a:t>Int64</a:t>
            </a:r>
          </a:p>
          <a:p>
            <a:pPr lvl="1"/>
            <a:r>
              <a:rPr lang="en-US" dirty="0"/>
              <a:t>Float64</a:t>
            </a:r>
          </a:p>
          <a:p>
            <a:r>
              <a:rPr lang="en-US" dirty="0"/>
              <a:t>Convert our data set to a numeric type using this method with an example:</a:t>
            </a:r>
          </a:p>
        </p:txBody>
      </p:sp>
      <p:sp>
        <p:nvSpPr>
          <p:cNvPr id="4" name="Rectangle 3" descr="Database">
            <a:extLst>
              <a:ext uri="{FF2B5EF4-FFF2-40B4-BE49-F238E27FC236}">
                <a16:creationId xmlns:a16="http://schemas.microsoft.com/office/drawing/2014/main" id="{58069EF6-1C82-7843-A48E-201E4ED5A370}"/>
              </a:ext>
            </a:extLst>
          </p:cNvPr>
          <p:cNvSpPr/>
          <p:nvPr/>
        </p:nvSpPr>
        <p:spPr>
          <a:xfrm>
            <a:off x="677334" y="609600"/>
            <a:ext cx="576104" cy="5761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6" name="Rectangle 5">
            <a:extLst>
              <a:ext uri="{FF2B5EF4-FFF2-40B4-BE49-F238E27FC236}">
                <a16:creationId xmlns:a16="http://schemas.microsoft.com/office/drawing/2014/main" id="{CDE925ED-658B-1A41-9F5A-003F21A20115}"/>
              </a:ext>
            </a:extLst>
          </p:cNvPr>
          <p:cNvSpPr/>
          <p:nvPr/>
        </p:nvSpPr>
        <p:spPr>
          <a:xfrm>
            <a:off x="965386" y="5567952"/>
            <a:ext cx="8989671" cy="369332"/>
          </a:xfrm>
          <a:prstGeom prst="rect">
            <a:avLst/>
          </a:prstGeom>
        </p:spPr>
        <p:txBody>
          <a:bodyPr wrap="square">
            <a:spAutoFit/>
          </a:bodyPr>
          <a:lstStyle/>
          <a:p>
            <a:r>
              <a:rPr lang="en-US" i="1" dirty="0">
                <a:latin typeface="Calibri" panose="020F0502020204030204" pitchFamily="34" charset="0"/>
                <a:ea typeface="Calibri" panose="020F0502020204030204" pitchFamily="34" charset="0"/>
              </a:rPr>
              <a:t>df['ADDRTYPE'].replace(</a:t>
            </a:r>
            <a:r>
              <a:rPr lang="en-US" i="1" dirty="0" err="1">
                <a:latin typeface="Calibri" panose="020F0502020204030204" pitchFamily="34" charset="0"/>
                <a:ea typeface="Calibri" panose="020F0502020204030204" pitchFamily="34" charset="0"/>
              </a:rPr>
              <a:t>to_replace</a:t>
            </a:r>
            <a:r>
              <a:rPr lang="en-US" i="1" dirty="0">
                <a:latin typeface="Calibri" panose="020F0502020204030204" pitchFamily="34" charset="0"/>
                <a:ea typeface="Calibri" panose="020F0502020204030204" pitchFamily="34" charset="0"/>
              </a:rPr>
              <a:t>=['</a:t>
            </a:r>
            <a:r>
              <a:rPr lang="en-US" i="1" dirty="0" err="1">
                <a:latin typeface="Calibri" panose="020F0502020204030204" pitchFamily="34" charset="0"/>
                <a:ea typeface="Calibri" panose="020F0502020204030204" pitchFamily="34" charset="0"/>
              </a:rPr>
              <a:t>Alley','Block','Intersection</a:t>
            </a:r>
            <a:r>
              <a:rPr lang="en-US" i="1" dirty="0">
                <a:latin typeface="Calibri" panose="020F0502020204030204" pitchFamily="34" charset="0"/>
                <a:ea typeface="Calibri" panose="020F0502020204030204" pitchFamily="34" charset="0"/>
              </a:rPr>
              <a:t>’], value=[0,1,2],</a:t>
            </a:r>
            <a:r>
              <a:rPr lang="en-US" i="1" dirty="0" err="1">
                <a:latin typeface="Calibri" panose="020F0502020204030204" pitchFamily="34" charset="0"/>
                <a:ea typeface="Calibri" panose="020F0502020204030204" pitchFamily="34" charset="0"/>
              </a:rPr>
              <a:t>inplace</a:t>
            </a:r>
            <a:r>
              <a:rPr lang="en-US" i="1" dirty="0">
                <a:latin typeface="Calibri" panose="020F0502020204030204" pitchFamily="34" charset="0"/>
                <a:ea typeface="Calibri" panose="020F0502020204030204" pitchFamily="34" charset="0"/>
              </a:rPr>
              <a:t>=True)</a:t>
            </a:r>
            <a:r>
              <a:rPr lang="en-US" dirty="0"/>
              <a:t> </a:t>
            </a:r>
          </a:p>
        </p:txBody>
      </p:sp>
      <p:pic>
        <p:nvPicPr>
          <p:cNvPr id="7" name="Picture 6">
            <a:extLst>
              <a:ext uri="{FF2B5EF4-FFF2-40B4-BE49-F238E27FC236}">
                <a16:creationId xmlns:a16="http://schemas.microsoft.com/office/drawing/2014/main" id="{D58878BD-275D-F447-ABFA-E38CF8BC22B5}"/>
              </a:ext>
            </a:extLst>
          </p:cNvPr>
          <p:cNvPicPr>
            <a:picLocks noChangeAspect="1"/>
          </p:cNvPicPr>
          <p:nvPr/>
        </p:nvPicPr>
        <p:blipFill>
          <a:blip r:embed="rId4"/>
          <a:stretch>
            <a:fillRect/>
          </a:stretch>
        </p:blipFill>
        <p:spPr>
          <a:xfrm>
            <a:off x="1880271" y="1911161"/>
            <a:ext cx="2075453" cy="1850612"/>
          </a:xfrm>
          <a:prstGeom prst="rect">
            <a:avLst/>
          </a:prstGeom>
        </p:spPr>
      </p:pic>
    </p:spTree>
    <p:extLst>
      <p:ext uri="{BB962C8B-B14F-4D97-AF65-F5344CB8AC3E}">
        <p14:creationId xmlns:p14="http://schemas.microsoft.com/office/powerpoint/2010/main" val="53911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282F-07D3-114B-A0EB-4EF3BC40BD2A}"/>
              </a:ext>
            </a:extLst>
          </p:cNvPr>
          <p:cNvSpPr>
            <a:spLocks noGrp="1"/>
          </p:cNvSpPr>
          <p:nvPr>
            <p:ph type="title"/>
          </p:nvPr>
        </p:nvSpPr>
        <p:spPr>
          <a:xfrm>
            <a:off x="677334" y="609600"/>
            <a:ext cx="8596668" cy="704850"/>
          </a:xfrm>
        </p:spPr>
        <p:txBody>
          <a:bodyPr>
            <a:normAutofit/>
          </a:bodyPr>
          <a:lstStyle/>
          <a:p>
            <a:r>
              <a:rPr lang="en-US" dirty="0"/>
              <a:t>     Feature Set and Normalization</a:t>
            </a:r>
          </a:p>
        </p:txBody>
      </p:sp>
      <p:sp>
        <p:nvSpPr>
          <p:cNvPr id="3" name="Content Placeholder 2">
            <a:extLst>
              <a:ext uri="{FF2B5EF4-FFF2-40B4-BE49-F238E27FC236}">
                <a16:creationId xmlns:a16="http://schemas.microsoft.com/office/drawing/2014/main" id="{D379AC3F-3F33-E743-9D4D-94EF093D7523}"/>
              </a:ext>
            </a:extLst>
          </p:cNvPr>
          <p:cNvSpPr>
            <a:spLocks noGrp="1"/>
          </p:cNvSpPr>
          <p:nvPr>
            <p:ph idx="1"/>
          </p:nvPr>
        </p:nvSpPr>
        <p:spPr>
          <a:xfrm>
            <a:off x="677334" y="1488613"/>
            <a:ext cx="8596668" cy="4900612"/>
          </a:xfrm>
        </p:spPr>
        <p:txBody>
          <a:bodyPr/>
          <a:lstStyle/>
          <a:p>
            <a:r>
              <a:rPr lang="en-US" dirty="0"/>
              <a:t>Feature set consists of 14 columns:</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To avoid any bias:</a:t>
            </a:r>
          </a:p>
          <a:p>
            <a:pPr lvl="1"/>
            <a:r>
              <a:rPr lang="en-US" dirty="0"/>
              <a:t>Remove </a:t>
            </a:r>
            <a:r>
              <a:rPr lang="en-US" dirty="0" err="1"/>
              <a:t>NaN’s</a:t>
            </a:r>
            <a:endParaRPr lang="en-US" dirty="0"/>
          </a:p>
          <a:p>
            <a:pPr marL="457200" lvl="1" indent="0">
              <a:buNone/>
            </a:pPr>
            <a:endParaRPr lang="en-US" dirty="0"/>
          </a:p>
          <a:p>
            <a:pPr marL="457200" lvl="1" indent="0">
              <a:buNone/>
            </a:pPr>
            <a:endParaRPr lang="en-US" dirty="0"/>
          </a:p>
          <a:p>
            <a:pPr lvl="1"/>
            <a:r>
              <a:rPr lang="en-US" dirty="0"/>
              <a:t>Normalize our dataset</a:t>
            </a:r>
          </a:p>
        </p:txBody>
      </p:sp>
      <p:sp>
        <p:nvSpPr>
          <p:cNvPr id="5" name="Rectangle 4" descr="Table">
            <a:extLst>
              <a:ext uri="{FF2B5EF4-FFF2-40B4-BE49-F238E27FC236}">
                <a16:creationId xmlns:a16="http://schemas.microsoft.com/office/drawing/2014/main" id="{324C86B2-E9E4-5443-BF36-4811304999B8}"/>
              </a:ext>
            </a:extLst>
          </p:cNvPr>
          <p:cNvSpPr/>
          <p:nvPr/>
        </p:nvSpPr>
        <p:spPr>
          <a:xfrm>
            <a:off x="677334" y="632750"/>
            <a:ext cx="576104" cy="5761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6" name="Rectangle 5">
            <a:extLst>
              <a:ext uri="{FF2B5EF4-FFF2-40B4-BE49-F238E27FC236}">
                <a16:creationId xmlns:a16="http://schemas.microsoft.com/office/drawing/2014/main" id="{A1710D87-D3AD-2748-9813-21B50C36CDC1}"/>
              </a:ext>
            </a:extLst>
          </p:cNvPr>
          <p:cNvSpPr/>
          <p:nvPr/>
        </p:nvSpPr>
        <p:spPr>
          <a:xfrm>
            <a:off x="965386" y="2134355"/>
            <a:ext cx="8295190" cy="923330"/>
          </a:xfrm>
          <a:prstGeom prst="rect">
            <a:avLst/>
          </a:prstGeom>
        </p:spPr>
        <p:txBody>
          <a:bodyPr wrap="square">
            <a:spAutoFit/>
          </a:bodyPr>
          <a:lstStyle/>
          <a:p>
            <a:r>
              <a:rPr lang="en-US" i="1" dirty="0">
                <a:latin typeface="Calibri" panose="020F0502020204030204" pitchFamily="34" charset="0"/>
                <a:ea typeface="Calibri" panose="020F0502020204030204" pitchFamily="34" charset="0"/>
              </a:rPr>
              <a:t>X=features[['ADDRTYPE','JUNCTIONTYPE','COLLISIONTYPE','VEHCOUNT','PEDCYLCOUNT','PERSONCOUNT','PEDCOUNT','SDOT_COLCODE','ROADCOND','LIGHTCOND','WEATHER','PEDROWNOTGRNT','SPEEDING','HITPARKEDCAR']]</a:t>
            </a:r>
            <a:r>
              <a:rPr lang="en-US" dirty="0"/>
              <a:t> </a:t>
            </a:r>
          </a:p>
        </p:txBody>
      </p:sp>
      <p:sp>
        <p:nvSpPr>
          <p:cNvPr id="7" name="Rectangle 6">
            <a:extLst>
              <a:ext uri="{FF2B5EF4-FFF2-40B4-BE49-F238E27FC236}">
                <a16:creationId xmlns:a16="http://schemas.microsoft.com/office/drawing/2014/main" id="{EFC3712D-A706-1743-9712-5A9E4DD485EC}"/>
              </a:ext>
            </a:extLst>
          </p:cNvPr>
          <p:cNvSpPr/>
          <p:nvPr/>
        </p:nvSpPr>
        <p:spPr>
          <a:xfrm>
            <a:off x="2152580" y="4354123"/>
            <a:ext cx="3086038" cy="369332"/>
          </a:xfrm>
          <a:prstGeom prst="rect">
            <a:avLst/>
          </a:prstGeom>
        </p:spPr>
        <p:txBody>
          <a:bodyPr wrap="none">
            <a:spAutoFit/>
          </a:bodyPr>
          <a:lstStyle/>
          <a:p>
            <a:r>
              <a:rPr lang="en-US" i="1" dirty="0" err="1">
                <a:latin typeface="Calibri" panose="020F0502020204030204" pitchFamily="34" charset="0"/>
                <a:ea typeface="Calibri" panose="020F0502020204030204" pitchFamily="34" charset="0"/>
              </a:rPr>
              <a:t>features.dropna</a:t>
            </a:r>
            <a:r>
              <a:rPr lang="en-US" i="1" dirty="0">
                <a:latin typeface="Calibri" panose="020F0502020204030204" pitchFamily="34" charset="0"/>
                <a:ea typeface="Calibri" panose="020F0502020204030204" pitchFamily="34" charset="0"/>
              </a:rPr>
              <a:t>(</a:t>
            </a:r>
            <a:r>
              <a:rPr lang="en-US" i="1" dirty="0" err="1">
                <a:latin typeface="Calibri" panose="020F0502020204030204" pitchFamily="34" charset="0"/>
                <a:ea typeface="Calibri" panose="020F0502020204030204" pitchFamily="34" charset="0"/>
              </a:rPr>
              <a:t>inplace</a:t>
            </a:r>
            <a:r>
              <a:rPr lang="en-US" i="1" dirty="0">
                <a:latin typeface="Calibri" panose="020F0502020204030204" pitchFamily="34" charset="0"/>
                <a:ea typeface="Calibri" panose="020F0502020204030204" pitchFamily="34" charset="0"/>
              </a:rPr>
              <a:t>=True)</a:t>
            </a:r>
            <a:r>
              <a:rPr lang="en-US" dirty="0"/>
              <a:t> </a:t>
            </a:r>
          </a:p>
        </p:txBody>
      </p:sp>
      <p:sp>
        <p:nvSpPr>
          <p:cNvPr id="8" name="Rectangle 7">
            <a:extLst>
              <a:ext uri="{FF2B5EF4-FFF2-40B4-BE49-F238E27FC236}">
                <a16:creationId xmlns:a16="http://schemas.microsoft.com/office/drawing/2014/main" id="{A4B4EE49-26CF-104D-B74A-C255FB02AF89}"/>
              </a:ext>
            </a:extLst>
          </p:cNvPr>
          <p:cNvSpPr/>
          <p:nvPr/>
        </p:nvSpPr>
        <p:spPr>
          <a:xfrm>
            <a:off x="2152580" y="5512972"/>
            <a:ext cx="4923720" cy="369332"/>
          </a:xfrm>
          <a:prstGeom prst="rect">
            <a:avLst/>
          </a:prstGeom>
        </p:spPr>
        <p:txBody>
          <a:bodyPr wrap="none">
            <a:spAutoFit/>
          </a:bodyPr>
          <a:lstStyle/>
          <a:p>
            <a:r>
              <a:rPr lang="en-US" i="1" dirty="0" err="1">
                <a:latin typeface="Calibri" panose="020F0502020204030204" pitchFamily="34" charset="0"/>
                <a:ea typeface="Calibri" panose="020F0502020204030204" pitchFamily="34" charset="0"/>
              </a:rPr>
              <a:t>preprocessing.StandardScaler</a:t>
            </a:r>
            <a:r>
              <a:rPr lang="en-US" i="1" dirty="0">
                <a:latin typeface="Calibri" panose="020F0502020204030204" pitchFamily="34" charset="0"/>
                <a:ea typeface="Calibri" panose="020F0502020204030204" pitchFamily="34" charset="0"/>
              </a:rPr>
              <a:t>().fit(X).transform(X)</a:t>
            </a:r>
            <a:r>
              <a:rPr lang="en-US" dirty="0"/>
              <a:t> </a:t>
            </a:r>
          </a:p>
        </p:txBody>
      </p:sp>
    </p:spTree>
    <p:extLst>
      <p:ext uri="{BB962C8B-B14F-4D97-AF65-F5344CB8AC3E}">
        <p14:creationId xmlns:p14="http://schemas.microsoft.com/office/powerpoint/2010/main" val="285576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282F-07D3-114B-A0EB-4EF3BC40BD2A}"/>
              </a:ext>
            </a:extLst>
          </p:cNvPr>
          <p:cNvSpPr>
            <a:spLocks noGrp="1"/>
          </p:cNvSpPr>
          <p:nvPr>
            <p:ph type="title"/>
          </p:nvPr>
        </p:nvSpPr>
        <p:spPr>
          <a:xfrm>
            <a:off x="677334" y="609600"/>
            <a:ext cx="8596668" cy="704850"/>
          </a:xfrm>
        </p:spPr>
        <p:txBody>
          <a:bodyPr>
            <a:normAutofit/>
          </a:bodyPr>
          <a:lstStyle/>
          <a:p>
            <a:r>
              <a:rPr lang="en-US" dirty="0"/>
              <a:t>     Machine Learning Model</a:t>
            </a:r>
          </a:p>
        </p:txBody>
      </p:sp>
      <p:sp>
        <p:nvSpPr>
          <p:cNvPr id="3" name="Content Placeholder 2">
            <a:extLst>
              <a:ext uri="{FF2B5EF4-FFF2-40B4-BE49-F238E27FC236}">
                <a16:creationId xmlns:a16="http://schemas.microsoft.com/office/drawing/2014/main" id="{D379AC3F-3F33-E743-9D4D-94EF093D7523}"/>
              </a:ext>
            </a:extLst>
          </p:cNvPr>
          <p:cNvSpPr>
            <a:spLocks noGrp="1"/>
          </p:cNvSpPr>
          <p:nvPr>
            <p:ph idx="1"/>
          </p:nvPr>
        </p:nvSpPr>
        <p:spPr>
          <a:xfrm>
            <a:off x="677334" y="1488613"/>
            <a:ext cx="8596668" cy="4426050"/>
          </a:xfrm>
        </p:spPr>
        <p:txBody>
          <a:bodyPr/>
          <a:lstStyle/>
          <a:p>
            <a:r>
              <a:rPr lang="en-US" dirty="0"/>
              <a:t>Machine Learning classification models have been studied to classify the severity code of an accident</a:t>
            </a:r>
          </a:p>
          <a:p>
            <a:endParaRPr lang="en-US" dirty="0"/>
          </a:p>
          <a:p>
            <a:endParaRPr lang="en-US" dirty="0"/>
          </a:p>
          <a:p>
            <a:endParaRPr lang="en-US" dirty="0"/>
          </a:p>
          <a:p>
            <a:endParaRPr lang="en-US" dirty="0"/>
          </a:p>
          <a:p>
            <a:endParaRPr lang="en-US" dirty="0"/>
          </a:p>
          <a:p>
            <a:endParaRPr lang="en-US" dirty="0"/>
          </a:p>
          <a:p>
            <a:r>
              <a:rPr lang="en-US" dirty="0"/>
              <a:t>Feature set must first be divided into:</a:t>
            </a:r>
          </a:p>
          <a:p>
            <a:pPr lvl="1"/>
            <a:r>
              <a:rPr lang="en-US" dirty="0"/>
              <a:t>Training set (80%) to train the models</a:t>
            </a:r>
          </a:p>
          <a:p>
            <a:pPr lvl="1"/>
            <a:r>
              <a:rPr lang="en-US" dirty="0"/>
              <a:t>Test set (20%) to test the models </a:t>
            </a:r>
          </a:p>
        </p:txBody>
      </p:sp>
      <p:sp>
        <p:nvSpPr>
          <p:cNvPr id="5" name="Rectangle 4" descr="Head with Gears">
            <a:extLst>
              <a:ext uri="{FF2B5EF4-FFF2-40B4-BE49-F238E27FC236}">
                <a16:creationId xmlns:a16="http://schemas.microsoft.com/office/drawing/2014/main" id="{005EACCF-1373-BA4B-9EF3-79FC587BFB2A}"/>
              </a:ext>
            </a:extLst>
          </p:cNvPr>
          <p:cNvSpPr/>
          <p:nvPr/>
        </p:nvSpPr>
        <p:spPr>
          <a:xfrm>
            <a:off x="677334" y="609600"/>
            <a:ext cx="576104" cy="57610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6" name="Rectangle 5">
            <a:extLst>
              <a:ext uri="{FF2B5EF4-FFF2-40B4-BE49-F238E27FC236}">
                <a16:creationId xmlns:a16="http://schemas.microsoft.com/office/drawing/2014/main" id="{172F67D3-2C8D-F846-89A4-5239B7BD9EC9}"/>
              </a:ext>
            </a:extLst>
          </p:cNvPr>
          <p:cNvSpPr/>
          <p:nvPr/>
        </p:nvSpPr>
        <p:spPr>
          <a:xfrm>
            <a:off x="1705336" y="5879068"/>
            <a:ext cx="8167869" cy="338554"/>
          </a:xfrm>
          <a:prstGeom prst="rect">
            <a:avLst/>
          </a:prstGeom>
        </p:spPr>
        <p:txBody>
          <a:bodyPr wrap="square">
            <a:spAutoFit/>
          </a:bodyPr>
          <a:lstStyle/>
          <a:p>
            <a:r>
              <a:rPr lang="en-US" sz="1600" i="1" dirty="0" err="1">
                <a:latin typeface="Calibri" panose="020F0502020204030204" pitchFamily="34" charset="0"/>
                <a:ea typeface="Calibri" panose="020F0502020204030204" pitchFamily="34" charset="0"/>
              </a:rPr>
              <a:t>X_train</a:t>
            </a:r>
            <a:r>
              <a:rPr lang="en-US" sz="1600" i="1" dirty="0">
                <a:latin typeface="Calibri" panose="020F0502020204030204" pitchFamily="34" charset="0"/>
                <a:ea typeface="Calibri" panose="020F0502020204030204" pitchFamily="34" charset="0"/>
              </a:rPr>
              <a:t>, </a:t>
            </a:r>
            <a:r>
              <a:rPr lang="en-US" sz="1600" i="1" dirty="0" err="1">
                <a:latin typeface="Calibri" panose="020F0502020204030204" pitchFamily="34" charset="0"/>
                <a:ea typeface="Calibri" panose="020F0502020204030204" pitchFamily="34" charset="0"/>
              </a:rPr>
              <a:t>X_test</a:t>
            </a:r>
            <a:r>
              <a:rPr lang="en-US" sz="1600" i="1" dirty="0">
                <a:latin typeface="Calibri" panose="020F0502020204030204" pitchFamily="34" charset="0"/>
                <a:ea typeface="Calibri" panose="020F0502020204030204" pitchFamily="34" charset="0"/>
              </a:rPr>
              <a:t>, </a:t>
            </a:r>
            <a:r>
              <a:rPr lang="en-US" sz="1600" i="1" dirty="0" err="1">
                <a:latin typeface="Calibri" panose="020F0502020204030204" pitchFamily="34" charset="0"/>
                <a:ea typeface="Calibri" panose="020F0502020204030204" pitchFamily="34" charset="0"/>
              </a:rPr>
              <a:t>y_train</a:t>
            </a:r>
            <a:r>
              <a:rPr lang="en-US" sz="1600" i="1" dirty="0">
                <a:latin typeface="Calibri" panose="020F0502020204030204" pitchFamily="34" charset="0"/>
                <a:ea typeface="Calibri" panose="020F0502020204030204" pitchFamily="34" charset="0"/>
              </a:rPr>
              <a:t>, </a:t>
            </a:r>
            <a:r>
              <a:rPr lang="en-US" sz="1600" i="1" dirty="0" err="1">
                <a:latin typeface="Calibri" panose="020F0502020204030204" pitchFamily="34" charset="0"/>
                <a:ea typeface="Calibri" panose="020F0502020204030204" pitchFamily="34" charset="0"/>
              </a:rPr>
              <a:t>y_test</a:t>
            </a:r>
            <a:r>
              <a:rPr lang="en-US" sz="1600" i="1" dirty="0">
                <a:latin typeface="Calibri" panose="020F0502020204030204" pitchFamily="34" charset="0"/>
                <a:ea typeface="Calibri" panose="020F0502020204030204" pitchFamily="34" charset="0"/>
              </a:rPr>
              <a:t> = </a:t>
            </a:r>
            <a:r>
              <a:rPr lang="en-US" sz="1600" i="1" dirty="0" err="1">
                <a:latin typeface="Calibri" panose="020F0502020204030204" pitchFamily="34" charset="0"/>
                <a:ea typeface="Calibri" panose="020F0502020204030204" pitchFamily="34" charset="0"/>
              </a:rPr>
              <a:t>train_test_split</a:t>
            </a:r>
            <a:r>
              <a:rPr lang="en-US" sz="1600" i="1" dirty="0">
                <a:latin typeface="Calibri" panose="020F0502020204030204" pitchFamily="34" charset="0"/>
                <a:ea typeface="Calibri" panose="020F0502020204030204" pitchFamily="34" charset="0"/>
              </a:rPr>
              <a:t>( X, y, </a:t>
            </a:r>
            <a:r>
              <a:rPr lang="en-US" sz="1600" i="1" dirty="0" err="1">
                <a:latin typeface="Calibri" panose="020F0502020204030204" pitchFamily="34" charset="0"/>
                <a:ea typeface="Calibri" panose="020F0502020204030204" pitchFamily="34" charset="0"/>
              </a:rPr>
              <a:t>test_size</a:t>
            </a:r>
            <a:r>
              <a:rPr lang="en-US" sz="1600" i="1" dirty="0">
                <a:latin typeface="Calibri" panose="020F0502020204030204" pitchFamily="34" charset="0"/>
                <a:ea typeface="Calibri" panose="020F0502020204030204" pitchFamily="34" charset="0"/>
              </a:rPr>
              <a:t>=0.2, </a:t>
            </a:r>
            <a:r>
              <a:rPr lang="en-US" sz="1600" i="1" dirty="0" err="1">
                <a:latin typeface="Calibri" panose="020F0502020204030204" pitchFamily="34" charset="0"/>
                <a:ea typeface="Calibri" panose="020F0502020204030204" pitchFamily="34" charset="0"/>
              </a:rPr>
              <a:t>random_state</a:t>
            </a:r>
            <a:r>
              <a:rPr lang="en-US" sz="1600" i="1" dirty="0">
                <a:latin typeface="Calibri" panose="020F0502020204030204" pitchFamily="34" charset="0"/>
                <a:ea typeface="Calibri" panose="020F0502020204030204" pitchFamily="34" charset="0"/>
              </a:rPr>
              <a:t>=4)</a:t>
            </a:r>
            <a:r>
              <a:rPr lang="en-US" sz="1600" dirty="0"/>
              <a:t> </a:t>
            </a:r>
          </a:p>
        </p:txBody>
      </p:sp>
      <p:pic>
        <p:nvPicPr>
          <p:cNvPr id="2050" name="Picture 2" descr="Tree Png Transparent Clip Art Image Free Download - Transparent Background Tree  Clipart Png , Transparent Cartoon, Free Cliparts &amp; Silhouettes - NetClipart">
            <a:extLst>
              <a:ext uri="{FF2B5EF4-FFF2-40B4-BE49-F238E27FC236}">
                <a16:creationId xmlns:a16="http://schemas.microsoft.com/office/drawing/2014/main" id="{DB27B19A-B233-314F-B1CB-9B801E1A2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972" y="2367399"/>
            <a:ext cx="1274663" cy="14602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istic Regression in Machine Learning - Javatpoint">
            <a:extLst>
              <a:ext uri="{FF2B5EF4-FFF2-40B4-BE49-F238E27FC236}">
                <a16:creationId xmlns:a16="http://schemas.microsoft.com/office/drawing/2014/main" id="{836DDE8D-9EFF-3E48-BC53-A5F3CB8444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012" y="2446398"/>
            <a:ext cx="2170391" cy="13022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roduction to Support Vector Machines | by Lasse Schultebraucks | Medium">
            <a:extLst>
              <a:ext uri="{FF2B5EF4-FFF2-40B4-BE49-F238E27FC236}">
                <a16:creationId xmlns:a16="http://schemas.microsoft.com/office/drawing/2014/main" id="{9CB5B76F-9722-AF48-920E-62AC41DC437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4842"/>
          <a:stretch/>
        </p:blipFill>
        <p:spPr bwMode="auto">
          <a:xfrm>
            <a:off x="5281234" y="2315992"/>
            <a:ext cx="1629575" cy="151164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 Nearest Neighbor | KNN Algorithm | KNN in Python &amp; R">
            <a:extLst>
              <a:ext uri="{FF2B5EF4-FFF2-40B4-BE49-F238E27FC236}">
                <a16:creationId xmlns:a16="http://schemas.microsoft.com/office/drawing/2014/main" id="{ACE4CAFF-8549-C948-8C34-A3A6FB6DC9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014" y="2416654"/>
            <a:ext cx="1562530" cy="14109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4589F4-C16C-DE43-953F-BFDF2163C9C2}"/>
              </a:ext>
            </a:extLst>
          </p:cNvPr>
          <p:cNvSpPr/>
          <p:nvPr/>
        </p:nvSpPr>
        <p:spPr>
          <a:xfrm>
            <a:off x="857299" y="4001798"/>
            <a:ext cx="1729961" cy="307777"/>
          </a:xfrm>
          <a:prstGeom prst="rect">
            <a:avLst/>
          </a:prstGeom>
        </p:spPr>
        <p:txBody>
          <a:bodyPr wrap="none">
            <a:spAutoFit/>
          </a:bodyPr>
          <a:lstStyle/>
          <a:p>
            <a:r>
              <a:rPr lang="en-US" sz="1400" dirty="0"/>
              <a:t>K Nearest Neighbor</a:t>
            </a:r>
          </a:p>
        </p:txBody>
      </p:sp>
      <p:sp>
        <p:nvSpPr>
          <p:cNvPr id="12" name="Rectangle 11">
            <a:extLst>
              <a:ext uri="{FF2B5EF4-FFF2-40B4-BE49-F238E27FC236}">
                <a16:creationId xmlns:a16="http://schemas.microsoft.com/office/drawing/2014/main" id="{9BD7C7D5-0E95-744B-A560-E8A8F7525F2D}"/>
              </a:ext>
            </a:extLst>
          </p:cNvPr>
          <p:cNvSpPr/>
          <p:nvPr/>
        </p:nvSpPr>
        <p:spPr>
          <a:xfrm>
            <a:off x="3219459" y="4001797"/>
            <a:ext cx="1251689" cy="307777"/>
          </a:xfrm>
          <a:prstGeom prst="rect">
            <a:avLst/>
          </a:prstGeom>
        </p:spPr>
        <p:txBody>
          <a:bodyPr wrap="none">
            <a:spAutoFit/>
          </a:bodyPr>
          <a:lstStyle/>
          <a:p>
            <a:r>
              <a:rPr lang="en-US" sz="1400" dirty="0"/>
              <a:t>Decision Tree</a:t>
            </a:r>
          </a:p>
        </p:txBody>
      </p:sp>
      <p:sp>
        <p:nvSpPr>
          <p:cNvPr id="13" name="Rectangle 12">
            <a:extLst>
              <a:ext uri="{FF2B5EF4-FFF2-40B4-BE49-F238E27FC236}">
                <a16:creationId xmlns:a16="http://schemas.microsoft.com/office/drawing/2014/main" id="{5F14B22E-4DE9-7344-8531-C3ACAFCF1045}"/>
              </a:ext>
            </a:extLst>
          </p:cNvPr>
          <p:cNvSpPr/>
          <p:nvPr/>
        </p:nvSpPr>
        <p:spPr>
          <a:xfrm>
            <a:off x="5053268" y="4001797"/>
            <a:ext cx="2085507" cy="307777"/>
          </a:xfrm>
          <a:prstGeom prst="rect">
            <a:avLst/>
          </a:prstGeom>
        </p:spPr>
        <p:txBody>
          <a:bodyPr wrap="none">
            <a:spAutoFit/>
          </a:bodyPr>
          <a:lstStyle/>
          <a:p>
            <a:r>
              <a:rPr lang="en-US" sz="1400" dirty="0"/>
              <a:t>Support Vector Machine</a:t>
            </a:r>
          </a:p>
        </p:txBody>
      </p:sp>
      <p:sp>
        <p:nvSpPr>
          <p:cNvPr id="14" name="Rectangle 13">
            <a:extLst>
              <a:ext uri="{FF2B5EF4-FFF2-40B4-BE49-F238E27FC236}">
                <a16:creationId xmlns:a16="http://schemas.microsoft.com/office/drawing/2014/main" id="{B72D10D5-208B-2147-B646-A1846A7F2A1B}"/>
              </a:ext>
            </a:extLst>
          </p:cNvPr>
          <p:cNvSpPr/>
          <p:nvPr/>
        </p:nvSpPr>
        <p:spPr>
          <a:xfrm>
            <a:off x="7749079" y="3996860"/>
            <a:ext cx="1692258" cy="307777"/>
          </a:xfrm>
          <a:prstGeom prst="rect">
            <a:avLst/>
          </a:prstGeom>
        </p:spPr>
        <p:txBody>
          <a:bodyPr wrap="none">
            <a:spAutoFit/>
          </a:bodyPr>
          <a:lstStyle/>
          <a:p>
            <a:r>
              <a:rPr lang="en-US" sz="1400" dirty="0"/>
              <a:t>Logistic Regression</a:t>
            </a:r>
          </a:p>
        </p:txBody>
      </p:sp>
    </p:spTree>
    <p:extLst>
      <p:ext uri="{BB962C8B-B14F-4D97-AF65-F5344CB8AC3E}">
        <p14:creationId xmlns:p14="http://schemas.microsoft.com/office/powerpoint/2010/main" val="39260944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276</TotalTime>
  <Words>1116</Words>
  <Application>Microsoft Macintosh PowerPoint</Application>
  <PresentationFormat>Widescreen</PresentationFormat>
  <Paragraphs>155</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5" baseType="lpstr">
      <vt:lpstr>Arial</vt:lpstr>
      <vt:lpstr>Calibri</vt:lpstr>
      <vt:lpstr>Courier New</vt:lpstr>
      <vt:lpstr>Trebuchet MS</vt:lpstr>
      <vt:lpstr>Wingdings</vt:lpstr>
      <vt:lpstr>Wingdings 3</vt:lpstr>
      <vt:lpstr>Facet</vt:lpstr>
      <vt:lpstr>StaticDib</vt:lpstr>
      <vt:lpstr>StaticMetafile</vt:lpstr>
      <vt:lpstr>Seattle Traffic Accident Severity Prediction</vt:lpstr>
      <vt:lpstr>Index</vt:lpstr>
      <vt:lpstr>I. Introduction</vt:lpstr>
      <vt:lpstr>II. Data</vt:lpstr>
      <vt:lpstr>III. Methodology</vt:lpstr>
      <vt:lpstr>     Data Analysis</vt:lpstr>
      <vt:lpstr>     Data Encoding</vt:lpstr>
      <vt:lpstr>     Feature Set and Normalization</vt:lpstr>
      <vt:lpstr>     Machine Learning Model</vt:lpstr>
      <vt:lpstr>IV. Result</vt:lpstr>
      <vt:lpstr>V. Discussion</vt:lpstr>
      <vt:lpstr>V. Discussion - Are there more accidents on the weekend?</vt:lpstr>
      <vt:lpstr>V. Discussion - Find pattern with weather and road condition</vt:lpstr>
      <vt:lpstr>V. Discussion - Find pattern with light condition</vt:lpstr>
      <vt:lpstr>V. Discussion - Visualize high risk points on a map </vt:lpstr>
      <vt:lpstr>VI.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Traffic Accident Severity Prediction</dc:title>
  <dc:creator>HICKSON Raven</dc:creator>
  <cp:lastModifiedBy>HICKSON Raven</cp:lastModifiedBy>
  <cp:revision>35</cp:revision>
  <dcterms:created xsi:type="dcterms:W3CDTF">2020-09-16T09:16:35Z</dcterms:created>
  <dcterms:modified xsi:type="dcterms:W3CDTF">2020-09-16T17:18:14Z</dcterms:modified>
</cp:coreProperties>
</file>