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8" r:id="rId3"/>
    <p:sldId id="289" r:id="rId4"/>
    <p:sldId id="290" r:id="rId5"/>
    <p:sldId id="258" r:id="rId6"/>
    <p:sldId id="292" r:id="rId7"/>
    <p:sldId id="265" r:id="rId8"/>
    <p:sldId id="293" r:id="rId9"/>
    <p:sldId id="282" r:id="rId10"/>
    <p:sldId id="294" r:id="rId11"/>
    <p:sldId id="260" r:id="rId12"/>
    <p:sldId id="295" r:id="rId13"/>
    <p:sldId id="296" r:id="rId14"/>
    <p:sldId id="297" r:id="rId15"/>
    <p:sldId id="261" r:id="rId16"/>
    <p:sldId id="298" r:id="rId17"/>
    <p:sldId id="299" r:id="rId18"/>
    <p:sldId id="300" r:id="rId19"/>
    <p:sldId id="303" r:id="rId20"/>
    <p:sldId id="302" r:id="rId21"/>
    <p:sldId id="304" r:id="rId22"/>
    <p:sldId id="262" r:id="rId23"/>
    <p:sldId id="301" r:id="rId24"/>
    <p:sldId id="306" r:id="rId25"/>
    <p:sldId id="305" r:id="rId26"/>
    <p:sldId id="307" r:id="rId27"/>
    <p:sldId id="308" r:id="rId28"/>
    <p:sldId id="26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sc.gov.bh/en/cyberwiser/ics.html" TargetMode="External"/><Relationship Id="rId2" Type="http://schemas.openxmlformats.org/officeDocument/2006/relationships/hyperlink" Target="http://doi.acm.org/10.1145/1541880.1541882" TargetMode="External"/><Relationship Id="rId1" Type="http://schemas.openxmlformats.org/officeDocument/2006/relationships/slideLayout" Target="../slideLayouts/slideLayout2.xml"/><Relationship Id="rId4" Type="http://schemas.openxmlformats.org/officeDocument/2006/relationships/hyperlink" Target="https://www.trendmicro.com/en_us/research/22/c/an-in-depth-look-at-ics-vulnerabilities-part-1.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Anomaly Detection in ICSs using SNN</a:t>
            </a:r>
          </a:p>
        </p:txBody>
      </p:sp>
      <p:sp>
        <p:nvSpPr>
          <p:cNvPr id="3" name="Subtitle 2"/>
          <p:cNvSpPr>
            <a:spLocks noGrp="1"/>
          </p:cNvSpPr>
          <p:nvPr>
            <p:ph type="subTitle" idx="1"/>
          </p:nvPr>
        </p:nvSpPr>
        <p:spPr/>
        <p:txBody>
          <a:bodyPr/>
          <a:lstStyle/>
          <a:p>
            <a:r>
              <a:t>Final Project Presentation</a:t>
            </a:r>
          </a:p>
          <a:p>
            <a:r>
              <a:t>Michael Kaminer</a:t>
            </a:r>
          </a:p>
          <a:p>
            <a:r>
              <a:t>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A7E84CC-8F28-F8D9-A044-F99E9F2759F4}"/>
              </a:ext>
            </a:extLst>
          </p:cNvPr>
          <p:cNvSpPr>
            <a:spLocks noGrp="1"/>
          </p:cNvSpPr>
          <p:nvPr>
            <p:ph idx="1"/>
          </p:nvPr>
        </p:nvSpPr>
        <p:spPr>
          <a:xfrm flipH="1">
            <a:off x="7413367" y="4543015"/>
            <a:ext cx="517849" cy="1353011"/>
          </a:xfrm>
        </p:spPr>
        <p:txBody>
          <a:bodyPr/>
          <a:lstStyle/>
          <a:p>
            <a:pPr marL="0" indent="0">
              <a:buNone/>
            </a:pPr>
            <a:r>
              <a:rPr lang="en-US" dirty="0"/>
              <a:t>[4]</a:t>
            </a:r>
            <a:endParaRPr lang="ru-RU" dirty="0"/>
          </a:p>
        </p:txBody>
      </p:sp>
      <p:sp>
        <p:nvSpPr>
          <p:cNvPr id="4" name="Номер слайда 3">
            <a:extLst>
              <a:ext uri="{FF2B5EF4-FFF2-40B4-BE49-F238E27FC236}">
                <a16:creationId xmlns:a16="http://schemas.microsoft.com/office/drawing/2014/main" id="{B001DA10-5199-795A-E755-C8A3246CA626}"/>
              </a:ext>
            </a:extLst>
          </p:cNvPr>
          <p:cNvSpPr>
            <a:spLocks noGrp="1"/>
          </p:cNvSpPr>
          <p:nvPr>
            <p:ph type="sldNum" sz="quarter" idx="12"/>
          </p:nvPr>
        </p:nvSpPr>
        <p:spPr/>
        <p:txBody>
          <a:bodyPr/>
          <a:lstStyle/>
          <a:p>
            <a:fld id="{F24B233F-10FA-4F2A-9FE0-7EA78E198623}" type="slidenum">
              <a:rPr lang="ru-RU" smtClean="0"/>
              <a:t>10</a:t>
            </a:fld>
            <a:endParaRPr lang="ru-RU"/>
          </a:p>
        </p:txBody>
      </p:sp>
      <p:pic>
        <p:nvPicPr>
          <p:cNvPr id="6" name="Рисунок 5">
            <a:extLst>
              <a:ext uri="{FF2B5EF4-FFF2-40B4-BE49-F238E27FC236}">
                <a16:creationId xmlns:a16="http://schemas.microsoft.com/office/drawing/2014/main" id="{CF3800D4-72D4-5594-7501-585DC04704AE}"/>
              </a:ext>
            </a:extLst>
          </p:cNvPr>
          <p:cNvPicPr>
            <a:picLocks noChangeAspect="1"/>
          </p:cNvPicPr>
          <p:nvPr/>
        </p:nvPicPr>
        <p:blipFill>
          <a:blip r:embed="rId2"/>
          <a:stretch>
            <a:fillRect/>
          </a:stretch>
        </p:blipFill>
        <p:spPr>
          <a:xfrm>
            <a:off x="2879660" y="1401463"/>
            <a:ext cx="5906278" cy="3175946"/>
          </a:xfrm>
          <a:prstGeom prst="rect">
            <a:avLst/>
          </a:prstGeom>
        </p:spPr>
      </p:pic>
      <p:sp>
        <p:nvSpPr>
          <p:cNvPr id="7" name="Заголовок 1">
            <a:extLst>
              <a:ext uri="{FF2B5EF4-FFF2-40B4-BE49-F238E27FC236}">
                <a16:creationId xmlns:a16="http://schemas.microsoft.com/office/drawing/2014/main" id="{9A7594B9-BDC7-611E-0EDC-9A8E59611046}"/>
              </a:ext>
            </a:extLst>
          </p:cNvPr>
          <p:cNvSpPr txBox="1">
            <a:spLocks/>
          </p:cNvSpPr>
          <p:nvPr/>
        </p:nvSpPr>
        <p:spPr>
          <a:xfrm>
            <a:off x="358063" y="90437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latin typeface="David" panose="020E0502060401010101" pitchFamily="34" charset="-79"/>
                <a:cs typeface="David" panose="020E0502060401010101" pitchFamily="34" charset="-79"/>
              </a:rPr>
              <a:t>Related Work:</a:t>
            </a:r>
            <a:endParaRPr lang="ru-RU" sz="2400" b="1" u="sng" dirty="0">
              <a:cs typeface="David" panose="020E0502060401010101" pitchFamily="34" charset="-79"/>
            </a:endParaRPr>
          </a:p>
        </p:txBody>
      </p:sp>
      <p:sp>
        <p:nvSpPr>
          <p:cNvPr id="8" name="TextBox 7">
            <a:extLst>
              <a:ext uri="{FF2B5EF4-FFF2-40B4-BE49-F238E27FC236}">
                <a16:creationId xmlns:a16="http://schemas.microsoft.com/office/drawing/2014/main" id="{41AC4F47-5500-D434-60D6-E9472D3539EB}"/>
              </a:ext>
            </a:extLst>
          </p:cNvPr>
          <p:cNvSpPr txBox="1"/>
          <p:nvPr/>
        </p:nvSpPr>
        <p:spPr>
          <a:xfrm>
            <a:off x="358063" y="1898549"/>
            <a:ext cx="1843087" cy="923330"/>
          </a:xfrm>
          <a:prstGeom prst="rect">
            <a:avLst/>
          </a:prstGeom>
          <a:noFill/>
        </p:spPr>
        <p:txBody>
          <a:bodyPr wrap="square" rtlCol="0">
            <a:spAutoFit/>
          </a:bodyPr>
          <a:lstStyle/>
          <a:p>
            <a:r>
              <a:rPr lang="en-US" sz="1350" dirty="0">
                <a:latin typeface="David" panose="020E0502060401010101" pitchFamily="34" charset="-79"/>
                <a:cs typeface="David" panose="020E0502060401010101" pitchFamily="34" charset="-79"/>
              </a:rPr>
              <a:t>Existing surveys usually focus on specific types of ICS cyber attacks. [4]</a:t>
            </a:r>
            <a:endParaRPr lang="ru-RU" sz="1350" dirty="0">
              <a:cs typeface="David" panose="020E0502060401010101" pitchFamily="34" charset="-79"/>
            </a:endParaRPr>
          </a:p>
        </p:txBody>
      </p:sp>
    </p:spTree>
    <p:extLst>
      <p:ext uri="{BB962C8B-B14F-4D97-AF65-F5344CB8AC3E}">
        <p14:creationId xmlns:p14="http://schemas.microsoft.com/office/powerpoint/2010/main" val="353897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p:txBody>
          <a:bodyPr>
            <a:normAutofit fontScale="92500" lnSpcReduction="10000"/>
          </a:bodyPr>
          <a:lstStyle/>
          <a:p>
            <a:r>
              <a:rPr dirty="0"/>
              <a:t>We use three benchmark datasets: </a:t>
            </a:r>
            <a:r>
              <a:rPr dirty="0" err="1"/>
              <a:t>SWaT</a:t>
            </a:r>
            <a:r>
              <a:rPr dirty="0"/>
              <a:t>, WADI, and Tennessee.</a:t>
            </a:r>
          </a:p>
          <a:p>
            <a:endParaRPr dirty="0"/>
          </a:p>
          <a:p>
            <a:r>
              <a:rPr dirty="0"/>
              <a:t>- </a:t>
            </a:r>
            <a:r>
              <a:rPr dirty="0" err="1"/>
              <a:t>SWaT</a:t>
            </a:r>
            <a:r>
              <a:rPr dirty="0"/>
              <a:t>: Secure Water Treatment dataset</a:t>
            </a:r>
          </a:p>
          <a:p>
            <a:r>
              <a:rPr dirty="0"/>
              <a:t>- WADI: Water Distribution dataset</a:t>
            </a:r>
          </a:p>
          <a:p>
            <a:r>
              <a:rPr dirty="0"/>
              <a:t>- Tennessee: ICS simulation dataset</a:t>
            </a:r>
          </a:p>
          <a:p>
            <a:endParaRPr dirty="0"/>
          </a:p>
          <a:p>
            <a:r>
              <a:rPr dirty="0"/>
              <a:t>Each dataset varies in size, feature types, and anomaly labels.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4F88130-4BE0-0849-EB07-3BF8592F01BC}"/>
              </a:ext>
            </a:extLst>
          </p:cNvPr>
          <p:cNvPicPr>
            <a:picLocks noChangeAspect="1"/>
          </p:cNvPicPr>
          <p:nvPr/>
        </p:nvPicPr>
        <p:blipFill>
          <a:blip r:embed="rId2"/>
          <a:stretch>
            <a:fillRect/>
          </a:stretch>
        </p:blipFill>
        <p:spPr>
          <a:xfrm>
            <a:off x="0" y="1954953"/>
            <a:ext cx="9144000" cy="2948093"/>
          </a:xfrm>
          <a:prstGeom prst="rect">
            <a:avLst/>
          </a:prstGeom>
        </p:spPr>
      </p:pic>
      <p:sp>
        <p:nvSpPr>
          <p:cNvPr id="6" name="Title 1">
            <a:extLst>
              <a:ext uri="{FF2B5EF4-FFF2-40B4-BE49-F238E27FC236}">
                <a16:creationId xmlns:a16="http://schemas.microsoft.com/office/drawing/2014/main" id="{D37C4565-7A06-5ADE-DD71-E6D31DC10C7F}"/>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Data Description</a:t>
            </a:r>
          </a:p>
        </p:txBody>
      </p:sp>
    </p:spTree>
    <p:extLst>
      <p:ext uri="{BB962C8B-B14F-4D97-AF65-F5344CB8AC3E}">
        <p14:creationId xmlns:p14="http://schemas.microsoft.com/office/powerpoint/2010/main" val="212424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B0B76-63E0-6EED-0575-7367DFF13B8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930A199-A704-89A8-27C7-AF24D2E7663C}"/>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Data Description</a:t>
            </a:r>
          </a:p>
          <a:p>
            <a:r>
              <a:rPr lang="en-US" dirty="0"/>
              <a:t>(WADI Dataset)</a:t>
            </a:r>
          </a:p>
        </p:txBody>
      </p:sp>
      <p:pic>
        <p:nvPicPr>
          <p:cNvPr id="3" name="Рисунок 2">
            <a:extLst>
              <a:ext uri="{FF2B5EF4-FFF2-40B4-BE49-F238E27FC236}">
                <a16:creationId xmlns:a16="http://schemas.microsoft.com/office/drawing/2014/main" id="{774A51EC-FC8D-A03B-6252-DDF56E6DFEB9}"/>
              </a:ext>
            </a:extLst>
          </p:cNvPr>
          <p:cNvPicPr>
            <a:picLocks noChangeAspect="1"/>
          </p:cNvPicPr>
          <p:nvPr/>
        </p:nvPicPr>
        <p:blipFill>
          <a:blip r:embed="rId2"/>
          <a:stretch>
            <a:fillRect/>
          </a:stretch>
        </p:blipFill>
        <p:spPr>
          <a:xfrm>
            <a:off x="0" y="1719343"/>
            <a:ext cx="9144000" cy="3419314"/>
          </a:xfrm>
          <a:prstGeom prst="rect">
            <a:avLst/>
          </a:prstGeom>
        </p:spPr>
      </p:pic>
    </p:spTree>
    <p:extLst>
      <p:ext uri="{BB962C8B-B14F-4D97-AF65-F5344CB8AC3E}">
        <p14:creationId xmlns:p14="http://schemas.microsoft.com/office/powerpoint/2010/main" val="359749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79924-9E3B-A496-34A4-34FEC831B7F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BD9BDA3-A9F2-97DB-CA5C-9B44DDD4E558}"/>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Data Description</a:t>
            </a:r>
          </a:p>
          <a:p>
            <a:r>
              <a:rPr lang="en-US" dirty="0"/>
              <a:t>(SWAT-Dataset)</a:t>
            </a:r>
          </a:p>
        </p:txBody>
      </p:sp>
      <p:pic>
        <p:nvPicPr>
          <p:cNvPr id="3" name="Рисунок 2">
            <a:extLst>
              <a:ext uri="{FF2B5EF4-FFF2-40B4-BE49-F238E27FC236}">
                <a16:creationId xmlns:a16="http://schemas.microsoft.com/office/drawing/2014/main" id="{90F66FB7-0D7B-A8D2-6122-ECEBFE9CBCBD}"/>
              </a:ext>
            </a:extLst>
          </p:cNvPr>
          <p:cNvPicPr>
            <a:picLocks noChangeAspect="1"/>
          </p:cNvPicPr>
          <p:nvPr/>
        </p:nvPicPr>
        <p:blipFill>
          <a:blip r:embed="rId2"/>
          <a:stretch>
            <a:fillRect/>
          </a:stretch>
        </p:blipFill>
        <p:spPr>
          <a:xfrm>
            <a:off x="0" y="1452700"/>
            <a:ext cx="9144000" cy="3952599"/>
          </a:xfrm>
          <a:prstGeom prst="rect">
            <a:avLst/>
          </a:prstGeom>
        </p:spPr>
      </p:pic>
    </p:spTree>
    <p:extLst>
      <p:ext uri="{BB962C8B-B14F-4D97-AF65-F5344CB8AC3E}">
        <p14:creationId xmlns:p14="http://schemas.microsoft.com/office/powerpoint/2010/main" val="352289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Experiments</a:t>
            </a:r>
          </a:p>
        </p:txBody>
      </p:sp>
      <p:sp>
        <p:nvSpPr>
          <p:cNvPr id="3" name="Content Placeholder 2"/>
          <p:cNvSpPr>
            <a:spLocks noGrp="1"/>
          </p:cNvSpPr>
          <p:nvPr>
            <p:ph idx="1"/>
          </p:nvPr>
        </p:nvSpPr>
        <p:spPr/>
        <p:txBody>
          <a:bodyPr>
            <a:normAutofit/>
          </a:bodyPr>
          <a:lstStyle/>
          <a:p>
            <a:r>
              <a:rPr dirty="0"/>
              <a:t>We evaluated multiple anomaly detection algorithms:</a:t>
            </a:r>
          </a:p>
          <a:p>
            <a:r>
              <a:rPr dirty="0"/>
              <a:t>- Isolation Forest (on </a:t>
            </a:r>
            <a:r>
              <a:rPr dirty="0" err="1"/>
              <a:t>SWaT</a:t>
            </a:r>
            <a:r>
              <a:rPr dirty="0"/>
              <a:t>)</a:t>
            </a:r>
          </a:p>
          <a:p>
            <a:r>
              <a:rPr dirty="0"/>
              <a:t>- One-Class SVM and Random Forest (on WADI)</a:t>
            </a:r>
          </a:p>
          <a:p>
            <a:r>
              <a:rPr dirty="0"/>
              <a:t>- Future: SNN on all three datasets</a:t>
            </a:r>
          </a:p>
          <a:p>
            <a:endParaRPr dirty="0"/>
          </a:p>
          <a:p>
            <a:r>
              <a:rPr dirty="0"/>
              <a:t>Tools: scikit-learn, pandas, </a:t>
            </a:r>
            <a:r>
              <a:rPr dirty="0" err="1"/>
              <a:t>snntorch</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5708D-B718-586E-6141-806CA3AF888B}"/>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Experiments</a:t>
            </a:r>
          </a:p>
          <a:p>
            <a:r>
              <a:rPr lang="en-US" dirty="0"/>
              <a:t>(WADI)</a:t>
            </a:r>
          </a:p>
        </p:txBody>
      </p:sp>
      <p:pic>
        <p:nvPicPr>
          <p:cNvPr id="8" name="Рисунок 7">
            <a:extLst>
              <a:ext uri="{FF2B5EF4-FFF2-40B4-BE49-F238E27FC236}">
                <a16:creationId xmlns:a16="http://schemas.microsoft.com/office/drawing/2014/main" id="{54F5E557-C80F-216C-0F5F-949B0DE2B0AD}"/>
              </a:ext>
            </a:extLst>
          </p:cNvPr>
          <p:cNvPicPr>
            <a:picLocks noChangeAspect="1"/>
          </p:cNvPicPr>
          <p:nvPr/>
        </p:nvPicPr>
        <p:blipFill>
          <a:blip r:embed="rId2"/>
          <a:stretch>
            <a:fillRect/>
          </a:stretch>
        </p:blipFill>
        <p:spPr>
          <a:xfrm>
            <a:off x="1718864" y="1766655"/>
            <a:ext cx="5706271" cy="3324689"/>
          </a:xfrm>
          <a:prstGeom prst="rect">
            <a:avLst/>
          </a:prstGeom>
        </p:spPr>
      </p:pic>
    </p:spTree>
    <p:extLst>
      <p:ext uri="{BB962C8B-B14F-4D97-AF65-F5344CB8AC3E}">
        <p14:creationId xmlns:p14="http://schemas.microsoft.com/office/powerpoint/2010/main" val="136954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FF14-1F29-CBDB-831B-89B7DC5BC2C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7BD47E5-B302-3520-B24C-2C2F42B3AF1B}"/>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Experiments</a:t>
            </a:r>
          </a:p>
          <a:p>
            <a:r>
              <a:rPr lang="en-US" dirty="0"/>
              <a:t>(WADI)</a:t>
            </a:r>
          </a:p>
        </p:txBody>
      </p:sp>
      <p:pic>
        <p:nvPicPr>
          <p:cNvPr id="3" name="Рисунок 2">
            <a:extLst>
              <a:ext uri="{FF2B5EF4-FFF2-40B4-BE49-F238E27FC236}">
                <a16:creationId xmlns:a16="http://schemas.microsoft.com/office/drawing/2014/main" id="{06BF62ED-A630-31AE-21D1-AE59AD54C2DC}"/>
              </a:ext>
            </a:extLst>
          </p:cNvPr>
          <p:cNvPicPr>
            <a:picLocks noChangeAspect="1"/>
          </p:cNvPicPr>
          <p:nvPr/>
        </p:nvPicPr>
        <p:blipFill>
          <a:blip r:embed="rId2"/>
          <a:stretch>
            <a:fillRect/>
          </a:stretch>
        </p:blipFill>
        <p:spPr>
          <a:xfrm>
            <a:off x="1099631" y="1677324"/>
            <a:ext cx="7249537" cy="4753638"/>
          </a:xfrm>
          <a:prstGeom prst="rect">
            <a:avLst/>
          </a:prstGeom>
        </p:spPr>
      </p:pic>
    </p:spTree>
    <p:extLst>
      <p:ext uri="{BB962C8B-B14F-4D97-AF65-F5344CB8AC3E}">
        <p14:creationId xmlns:p14="http://schemas.microsoft.com/office/powerpoint/2010/main" val="70792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699A7-BE8B-AEE8-A38A-8C7F86CCF13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9C037C2-CE6B-D008-D26B-1B1D5DA9A7C9}"/>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Experiments</a:t>
            </a:r>
          </a:p>
          <a:p>
            <a:r>
              <a:rPr lang="en-US" dirty="0"/>
              <a:t>(WADI)</a:t>
            </a:r>
          </a:p>
        </p:txBody>
      </p:sp>
      <p:pic>
        <p:nvPicPr>
          <p:cNvPr id="3" name="Рисунок 2">
            <a:extLst>
              <a:ext uri="{FF2B5EF4-FFF2-40B4-BE49-F238E27FC236}">
                <a16:creationId xmlns:a16="http://schemas.microsoft.com/office/drawing/2014/main" id="{BDC87677-B17F-0911-0FFB-E124DCEAECC1}"/>
              </a:ext>
            </a:extLst>
          </p:cNvPr>
          <p:cNvPicPr>
            <a:picLocks noChangeAspect="1"/>
          </p:cNvPicPr>
          <p:nvPr/>
        </p:nvPicPr>
        <p:blipFill>
          <a:blip r:embed="rId2"/>
          <a:stretch>
            <a:fillRect/>
          </a:stretch>
        </p:blipFill>
        <p:spPr>
          <a:xfrm>
            <a:off x="2080865" y="2067334"/>
            <a:ext cx="4982270" cy="3877216"/>
          </a:xfrm>
          <a:prstGeom prst="rect">
            <a:avLst/>
          </a:prstGeom>
        </p:spPr>
      </p:pic>
    </p:spTree>
    <p:extLst>
      <p:ext uri="{BB962C8B-B14F-4D97-AF65-F5344CB8AC3E}">
        <p14:creationId xmlns:p14="http://schemas.microsoft.com/office/powerpoint/2010/main" val="264634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5DFB9-223A-0B77-8F2B-7F0134E92D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C2FA75-609A-17E4-9645-70033D1CE3EA}"/>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Experiments</a:t>
            </a:r>
          </a:p>
          <a:p>
            <a:r>
              <a:rPr lang="en-US" dirty="0"/>
              <a:t>(SWAT)</a:t>
            </a:r>
          </a:p>
        </p:txBody>
      </p:sp>
      <p:pic>
        <p:nvPicPr>
          <p:cNvPr id="3" name="Рисунок 2" descr="Изображение выглядит как текст, снимок экрана, линия, число&#10;&#10;Контент, сгенерированный ИИ, может содержать ошибки.">
            <a:extLst>
              <a:ext uri="{FF2B5EF4-FFF2-40B4-BE49-F238E27FC236}">
                <a16:creationId xmlns:a16="http://schemas.microsoft.com/office/drawing/2014/main" id="{CB3CBA18-1A6B-C309-9FC7-2C8F9E580760}"/>
              </a:ext>
            </a:extLst>
          </p:cNvPr>
          <p:cNvPicPr>
            <a:picLocks noChangeAspect="1"/>
          </p:cNvPicPr>
          <p:nvPr/>
        </p:nvPicPr>
        <p:blipFill>
          <a:blip r:embed="rId2"/>
          <a:stretch>
            <a:fillRect/>
          </a:stretch>
        </p:blipFill>
        <p:spPr>
          <a:xfrm>
            <a:off x="2071111" y="1632200"/>
            <a:ext cx="4884860" cy="3593599"/>
          </a:xfrm>
          <a:prstGeom prst="rect">
            <a:avLst/>
          </a:prstGeom>
        </p:spPr>
      </p:pic>
    </p:spTree>
    <p:extLst>
      <p:ext uri="{BB962C8B-B14F-4D97-AF65-F5344CB8AC3E}">
        <p14:creationId xmlns:p14="http://schemas.microsoft.com/office/powerpoint/2010/main" val="101471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3D6236-2CF8-80E7-1FEA-606316EF92E4}"/>
              </a:ext>
            </a:extLst>
          </p:cNvPr>
          <p:cNvSpPr>
            <a:spLocks noGrp="1"/>
          </p:cNvSpPr>
          <p:nvPr>
            <p:ph type="title"/>
          </p:nvPr>
        </p:nvSpPr>
        <p:spPr>
          <a:xfrm>
            <a:off x="254577" y="857251"/>
            <a:ext cx="7886700" cy="994172"/>
          </a:xfrm>
        </p:spPr>
        <p:txBody>
          <a:bodyPr>
            <a:normAutofit/>
          </a:bodyPr>
          <a:lstStyle/>
          <a:p>
            <a:r>
              <a:rPr lang="en-US" sz="2400" b="1" u="sng" dirty="0">
                <a:latin typeface="David" panose="020E0502060401010101" pitchFamily="34" charset="-79"/>
                <a:cs typeface="David" panose="020E0502060401010101" pitchFamily="34" charset="-79"/>
              </a:rPr>
              <a:t>Table of Content:</a:t>
            </a:r>
            <a:endParaRPr lang="ru-RU" sz="2400" b="1" u="sng" dirty="0">
              <a:cs typeface="David" panose="020E0502060401010101" pitchFamily="34" charset="-79"/>
            </a:endParaRPr>
          </a:p>
        </p:txBody>
      </p:sp>
      <p:sp>
        <p:nvSpPr>
          <p:cNvPr id="3" name="Объект 2">
            <a:extLst>
              <a:ext uri="{FF2B5EF4-FFF2-40B4-BE49-F238E27FC236}">
                <a16:creationId xmlns:a16="http://schemas.microsoft.com/office/drawing/2014/main" id="{DE1A6FE1-DF6D-26C5-092D-DE7AB4742D7F}"/>
              </a:ext>
            </a:extLst>
          </p:cNvPr>
          <p:cNvSpPr>
            <a:spLocks noGrp="1"/>
          </p:cNvSpPr>
          <p:nvPr>
            <p:ph idx="1"/>
          </p:nvPr>
        </p:nvSpPr>
        <p:spPr>
          <a:xfrm>
            <a:off x="628650" y="2098173"/>
            <a:ext cx="7886700" cy="3855924"/>
          </a:xfrm>
        </p:spPr>
        <p:txBody>
          <a:bodyPr>
            <a:normAutofit fontScale="55000" lnSpcReduction="20000"/>
          </a:bodyPr>
          <a:lstStyle/>
          <a:p>
            <a:pPr marL="0" indent="0">
              <a:buNone/>
            </a:pPr>
            <a:r>
              <a:rPr lang="en-US" dirty="0">
                <a:latin typeface="David" panose="020E0502060401010101" pitchFamily="34" charset="-79"/>
                <a:cs typeface="David" panose="020E0502060401010101" pitchFamily="34" charset="-79"/>
              </a:rPr>
              <a:t>Abstract</a:t>
            </a:r>
          </a:p>
          <a:p>
            <a:pPr marL="385763" indent="-385763">
              <a:buAutoNum type="arabicPeriod"/>
            </a:pPr>
            <a:r>
              <a:rPr lang="en-US" dirty="0">
                <a:latin typeface="David" panose="020E0502060401010101" pitchFamily="34" charset="-79"/>
                <a:cs typeface="David" panose="020E0502060401010101" pitchFamily="34" charset="-79"/>
              </a:rPr>
              <a:t>Introduction</a:t>
            </a:r>
            <a:endParaRPr lang="ru-RU" dirty="0">
              <a:latin typeface="David" panose="020E0502060401010101" pitchFamily="34" charset="-79"/>
              <a:cs typeface="David" panose="020E0502060401010101" pitchFamily="34" charset="-79"/>
            </a:endParaRPr>
          </a:p>
          <a:p>
            <a:pPr marL="385763" indent="-385763">
              <a:buAutoNum type="arabicPeriod"/>
            </a:pPr>
            <a:r>
              <a:rPr lang="en-US" dirty="0">
                <a:latin typeface="David" panose="020E0502060401010101" pitchFamily="34" charset="-79"/>
                <a:cs typeface="David" panose="020E0502060401010101" pitchFamily="34" charset="-79"/>
              </a:rPr>
              <a:t>Literature Review</a:t>
            </a:r>
          </a:p>
          <a:p>
            <a:pPr marL="385763" indent="-385763">
              <a:buAutoNum type="arabicPeriod"/>
            </a:pPr>
            <a:r>
              <a:rPr lang="en-US" dirty="0">
                <a:latin typeface="David" panose="020E0502060401010101" pitchFamily="34" charset="-79"/>
                <a:cs typeface="David" panose="020E0502060401010101" pitchFamily="34" charset="-79"/>
              </a:rPr>
              <a:t>Methods</a:t>
            </a:r>
          </a:p>
          <a:p>
            <a:pPr marL="728663" lvl="1" indent="-385763">
              <a:buAutoNum type="arabicPeriod"/>
            </a:pPr>
            <a:r>
              <a:rPr lang="en-US" dirty="0">
                <a:latin typeface="David" panose="020E0502060401010101" pitchFamily="34" charset="-79"/>
                <a:cs typeface="David" panose="020E0502060401010101" pitchFamily="34" charset="-79"/>
              </a:rPr>
              <a:t>Background</a:t>
            </a:r>
          </a:p>
          <a:p>
            <a:pPr marL="728663" lvl="1" indent="-385763">
              <a:buAutoNum type="arabicPeriod"/>
            </a:pPr>
            <a:r>
              <a:rPr lang="en-US" dirty="0">
                <a:latin typeface="David" panose="020E0502060401010101" pitchFamily="34" charset="-79"/>
                <a:cs typeface="David" panose="020E0502060401010101" pitchFamily="34" charset="-79"/>
              </a:rPr>
              <a:t>Related Work</a:t>
            </a:r>
          </a:p>
          <a:p>
            <a:pPr marL="385763" indent="-385763">
              <a:buAutoNum type="arabicPeriod"/>
            </a:pPr>
            <a:r>
              <a:rPr lang="en-US" dirty="0">
                <a:latin typeface="David" panose="020E0502060401010101" pitchFamily="34" charset="-79"/>
                <a:cs typeface="David" panose="020E0502060401010101" pitchFamily="34" charset="-79"/>
              </a:rPr>
              <a:t>Data Description</a:t>
            </a:r>
          </a:p>
          <a:p>
            <a:pPr marL="385763" indent="-385763">
              <a:buAutoNum type="arabicPeriod"/>
            </a:pPr>
            <a:r>
              <a:rPr lang="en-US" dirty="0">
                <a:cs typeface="David" panose="020E0502060401010101" pitchFamily="34" charset="-79"/>
              </a:rPr>
              <a:t>Experiments</a:t>
            </a:r>
          </a:p>
          <a:p>
            <a:pPr marL="385763" indent="-385763">
              <a:buAutoNum type="arabicPeriod"/>
            </a:pPr>
            <a:r>
              <a:rPr lang="en-US" dirty="0">
                <a:cs typeface="David" panose="020E0502060401010101" pitchFamily="34" charset="-79"/>
              </a:rPr>
              <a:t>Results &amp; Discussion</a:t>
            </a:r>
          </a:p>
          <a:p>
            <a:pPr marL="385763" indent="-385763">
              <a:buAutoNum type="arabicPeriod"/>
            </a:pPr>
            <a:r>
              <a:rPr lang="en-US" dirty="0">
                <a:cs typeface="David" panose="020E0502060401010101" pitchFamily="34" charset="-79"/>
              </a:rPr>
              <a:t>Conclusion &amp; Future Work</a:t>
            </a:r>
          </a:p>
          <a:p>
            <a:pPr marL="385763" indent="-385763">
              <a:buAutoNum type="arabicPeriod"/>
            </a:pPr>
            <a:endParaRPr lang="en-US" dirty="0">
              <a:cs typeface="David" panose="020E0502060401010101" pitchFamily="34" charset="-79"/>
            </a:endParaRPr>
          </a:p>
          <a:p>
            <a:pPr marL="0" indent="0">
              <a:buNone/>
            </a:pPr>
            <a:endParaRPr lang="en-US" dirty="0">
              <a:cs typeface="David" panose="020E0502060401010101" pitchFamily="34" charset="-79"/>
            </a:endParaRPr>
          </a:p>
          <a:p>
            <a:pPr marL="0" indent="0">
              <a:buNone/>
            </a:pPr>
            <a:endParaRPr lang="en-US" dirty="0">
              <a:cs typeface="David" panose="020E0502060401010101" pitchFamily="34" charset="-79"/>
            </a:endParaRPr>
          </a:p>
          <a:p>
            <a:pPr marL="0" indent="0">
              <a:buNone/>
            </a:pPr>
            <a:r>
              <a:rPr lang="en-US" dirty="0">
                <a:cs typeface="David" panose="020E0502060401010101" pitchFamily="34" charset="-79"/>
              </a:rPr>
              <a:t> </a:t>
            </a:r>
          </a:p>
        </p:txBody>
      </p:sp>
      <p:sp>
        <p:nvSpPr>
          <p:cNvPr id="4" name="Номер слайда 3">
            <a:extLst>
              <a:ext uri="{FF2B5EF4-FFF2-40B4-BE49-F238E27FC236}">
                <a16:creationId xmlns:a16="http://schemas.microsoft.com/office/drawing/2014/main" id="{8A679D28-CE77-2CDC-0F6A-D589408E5517}"/>
              </a:ext>
            </a:extLst>
          </p:cNvPr>
          <p:cNvSpPr>
            <a:spLocks noGrp="1"/>
          </p:cNvSpPr>
          <p:nvPr>
            <p:ph type="sldNum" sz="quarter" idx="12"/>
          </p:nvPr>
        </p:nvSpPr>
        <p:spPr>
          <a:xfrm>
            <a:off x="6083877" y="5484236"/>
            <a:ext cx="2057400" cy="273844"/>
          </a:xfrm>
        </p:spPr>
        <p:txBody>
          <a:bodyPr/>
          <a:lstStyle/>
          <a:p>
            <a:fld id="{F24B233F-10FA-4F2A-9FE0-7EA78E198623}" type="slidenum">
              <a:rPr lang="ru-RU" smtClean="0"/>
              <a:t>2</a:t>
            </a:fld>
            <a:endParaRPr lang="ru-RU"/>
          </a:p>
        </p:txBody>
      </p:sp>
    </p:spTree>
    <p:extLst>
      <p:ext uri="{BB962C8B-B14F-4D97-AF65-F5344CB8AC3E}">
        <p14:creationId xmlns:p14="http://schemas.microsoft.com/office/powerpoint/2010/main" val="2286267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228E1-93CE-A598-978A-3DF1EA77A98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7CD3529-3120-7145-1129-84D6EC7B962C}"/>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Experiments</a:t>
            </a:r>
          </a:p>
          <a:p>
            <a:r>
              <a:rPr lang="en-US" dirty="0"/>
              <a:t>(SWAT)</a:t>
            </a:r>
          </a:p>
        </p:txBody>
      </p:sp>
      <p:pic>
        <p:nvPicPr>
          <p:cNvPr id="3" name="Рисунок 2" descr="Изображение выглядит как текст, диаграмма, График, снимок экрана&#10;&#10;Контент, сгенерированный ИИ, может содержать ошибки.">
            <a:extLst>
              <a:ext uri="{FF2B5EF4-FFF2-40B4-BE49-F238E27FC236}">
                <a16:creationId xmlns:a16="http://schemas.microsoft.com/office/drawing/2014/main" id="{55487B5F-6544-B81A-DDB9-AF31059ECD49}"/>
              </a:ext>
            </a:extLst>
          </p:cNvPr>
          <p:cNvPicPr>
            <a:picLocks noChangeAspect="1"/>
          </p:cNvPicPr>
          <p:nvPr/>
        </p:nvPicPr>
        <p:blipFill>
          <a:blip r:embed="rId2"/>
          <a:stretch>
            <a:fillRect/>
          </a:stretch>
        </p:blipFill>
        <p:spPr>
          <a:xfrm>
            <a:off x="603496" y="1824440"/>
            <a:ext cx="7937008" cy="4297689"/>
          </a:xfrm>
          <a:prstGeom prst="rect">
            <a:avLst/>
          </a:prstGeom>
        </p:spPr>
      </p:pic>
    </p:spTree>
    <p:extLst>
      <p:ext uri="{BB962C8B-B14F-4D97-AF65-F5344CB8AC3E}">
        <p14:creationId xmlns:p14="http://schemas.microsoft.com/office/powerpoint/2010/main" val="285406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BC685-7EA3-FBB9-A002-609E98C8054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21BDFF-6F6F-B58F-826A-0E31C9DAB7BB}"/>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Experiments</a:t>
            </a:r>
            <a:endParaRPr lang="en-US" dirty="0"/>
          </a:p>
        </p:txBody>
      </p:sp>
      <p:pic>
        <p:nvPicPr>
          <p:cNvPr id="3" name="Рисунок 2" descr="Изображение выглядит как текст, снимок экрана, линия, число">
            <a:extLst>
              <a:ext uri="{FF2B5EF4-FFF2-40B4-BE49-F238E27FC236}">
                <a16:creationId xmlns:a16="http://schemas.microsoft.com/office/drawing/2014/main" id="{544AB540-1BAE-B73C-7728-33303E747161}"/>
              </a:ext>
            </a:extLst>
          </p:cNvPr>
          <p:cNvPicPr>
            <a:picLocks noChangeAspect="1"/>
          </p:cNvPicPr>
          <p:nvPr/>
        </p:nvPicPr>
        <p:blipFill>
          <a:blip r:embed="rId2"/>
          <a:stretch>
            <a:fillRect/>
          </a:stretch>
        </p:blipFill>
        <p:spPr>
          <a:xfrm>
            <a:off x="2054346" y="2100068"/>
            <a:ext cx="5340107" cy="3419863"/>
          </a:xfrm>
          <a:prstGeom prst="rect">
            <a:avLst/>
          </a:prstGeom>
        </p:spPr>
      </p:pic>
    </p:spTree>
    <p:extLst>
      <p:ext uri="{BB962C8B-B14F-4D97-AF65-F5344CB8AC3E}">
        <p14:creationId xmlns:p14="http://schemas.microsoft.com/office/powerpoint/2010/main" val="2567408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 &amp; Discussion</a:t>
            </a:r>
          </a:p>
        </p:txBody>
      </p:sp>
      <p:sp>
        <p:nvSpPr>
          <p:cNvPr id="3" name="Content Placeholder 2"/>
          <p:cNvSpPr>
            <a:spLocks noGrp="1"/>
          </p:cNvSpPr>
          <p:nvPr>
            <p:ph idx="1"/>
          </p:nvPr>
        </p:nvSpPr>
        <p:spPr/>
        <p:txBody>
          <a:bodyPr>
            <a:normAutofit fontScale="92500" lnSpcReduction="10000"/>
          </a:bodyPr>
          <a:lstStyle/>
          <a:p>
            <a:r>
              <a:rPr dirty="0"/>
              <a:t>Key Findings:</a:t>
            </a:r>
          </a:p>
          <a:p>
            <a:r>
              <a:rPr dirty="0"/>
              <a:t>- One-Class SVM showed overfitting on WADI</a:t>
            </a:r>
          </a:p>
          <a:p>
            <a:r>
              <a:rPr dirty="0"/>
              <a:t>- Isolation Forest performed well on </a:t>
            </a:r>
            <a:r>
              <a:rPr dirty="0" err="1"/>
              <a:t>SWaT</a:t>
            </a:r>
            <a:r>
              <a:rPr dirty="0"/>
              <a:t> with sparse anomalies</a:t>
            </a:r>
          </a:p>
          <a:p>
            <a:r>
              <a:rPr dirty="0"/>
              <a:t>- Feature redundancy and class imbalance affected results</a:t>
            </a:r>
          </a:p>
          <a:p>
            <a:endParaRPr dirty="0"/>
          </a:p>
          <a:p>
            <a:r>
              <a:rPr dirty="0"/>
              <a:t>Next: Evaluate performance of SNN and compare to baseline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79DE4-7CA9-CADB-D84E-8C50CB2ED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8FA71-8900-9A11-FBCA-DFF1123250A1}"/>
              </a:ext>
            </a:extLst>
          </p:cNvPr>
          <p:cNvSpPr>
            <a:spLocks noGrp="1"/>
          </p:cNvSpPr>
          <p:nvPr>
            <p:ph type="title"/>
          </p:nvPr>
        </p:nvSpPr>
        <p:spPr>
          <a:xfrm>
            <a:off x="457200" y="274638"/>
            <a:ext cx="8229600" cy="1143000"/>
          </a:xfrm>
        </p:spPr>
        <p:txBody>
          <a:bodyPr>
            <a:normAutofit fontScale="90000"/>
          </a:bodyPr>
          <a:lstStyle/>
          <a:p>
            <a:r>
              <a:rPr dirty="0"/>
              <a:t>Results &amp; Discussion</a:t>
            </a:r>
            <a:br>
              <a:rPr lang="en-US" dirty="0"/>
            </a:br>
            <a:r>
              <a:rPr lang="en-US" dirty="0"/>
              <a:t>(WADI)</a:t>
            </a:r>
            <a:endParaRPr dirty="0"/>
          </a:p>
        </p:txBody>
      </p:sp>
      <p:pic>
        <p:nvPicPr>
          <p:cNvPr id="5" name="Рисунок 4">
            <a:extLst>
              <a:ext uri="{FF2B5EF4-FFF2-40B4-BE49-F238E27FC236}">
                <a16:creationId xmlns:a16="http://schemas.microsoft.com/office/drawing/2014/main" id="{B2FEE64A-2A4B-428B-BF68-6246AED8DDB7}"/>
              </a:ext>
            </a:extLst>
          </p:cNvPr>
          <p:cNvPicPr>
            <a:picLocks noChangeAspect="1"/>
          </p:cNvPicPr>
          <p:nvPr/>
        </p:nvPicPr>
        <p:blipFill>
          <a:blip r:embed="rId2"/>
          <a:stretch>
            <a:fillRect/>
          </a:stretch>
        </p:blipFill>
        <p:spPr>
          <a:xfrm>
            <a:off x="1213969" y="1732543"/>
            <a:ext cx="6716062" cy="4677428"/>
          </a:xfrm>
          <a:prstGeom prst="rect">
            <a:avLst/>
          </a:prstGeom>
        </p:spPr>
      </p:pic>
    </p:spTree>
    <p:extLst>
      <p:ext uri="{BB962C8B-B14F-4D97-AF65-F5344CB8AC3E}">
        <p14:creationId xmlns:p14="http://schemas.microsoft.com/office/powerpoint/2010/main" val="355761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D6B6-58E0-8569-CCB6-D08C53B89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B466C-BED3-2D78-4719-12F07227036F}"/>
              </a:ext>
            </a:extLst>
          </p:cNvPr>
          <p:cNvSpPr>
            <a:spLocks noGrp="1"/>
          </p:cNvSpPr>
          <p:nvPr>
            <p:ph type="title"/>
          </p:nvPr>
        </p:nvSpPr>
        <p:spPr>
          <a:xfrm>
            <a:off x="457200" y="274638"/>
            <a:ext cx="8229600" cy="1143000"/>
          </a:xfrm>
        </p:spPr>
        <p:txBody>
          <a:bodyPr>
            <a:normAutofit fontScale="90000"/>
          </a:bodyPr>
          <a:lstStyle/>
          <a:p>
            <a:r>
              <a:rPr dirty="0"/>
              <a:t>Results &amp; Discussion</a:t>
            </a:r>
            <a:br>
              <a:rPr lang="en-US" dirty="0"/>
            </a:br>
            <a:r>
              <a:rPr lang="en-US" dirty="0"/>
              <a:t>(WADI)</a:t>
            </a:r>
            <a:endParaRPr dirty="0"/>
          </a:p>
        </p:txBody>
      </p:sp>
      <p:pic>
        <p:nvPicPr>
          <p:cNvPr id="4" name="Рисунок 3">
            <a:extLst>
              <a:ext uri="{FF2B5EF4-FFF2-40B4-BE49-F238E27FC236}">
                <a16:creationId xmlns:a16="http://schemas.microsoft.com/office/drawing/2014/main" id="{8F8F871E-AE81-0E04-0259-626D24314B15}"/>
              </a:ext>
            </a:extLst>
          </p:cNvPr>
          <p:cNvPicPr>
            <a:picLocks noChangeAspect="1"/>
          </p:cNvPicPr>
          <p:nvPr/>
        </p:nvPicPr>
        <p:blipFill>
          <a:blip r:embed="rId2"/>
          <a:stretch>
            <a:fillRect/>
          </a:stretch>
        </p:blipFill>
        <p:spPr>
          <a:xfrm>
            <a:off x="1399732" y="1520952"/>
            <a:ext cx="6344535" cy="4686954"/>
          </a:xfrm>
          <a:prstGeom prst="rect">
            <a:avLst/>
          </a:prstGeom>
        </p:spPr>
      </p:pic>
    </p:spTree>
    <p:extLst>
      <p:ext uri="{BB962C8B-B14F-4D97-AF65-F5344CB8AC3E}">
        <p14:creationId xmlns:p14="http://schemas.microsoft.com/office/powerpoint/2010/main" val="256520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F5517-1D3A-02D7-957C-981A3D37C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D651C-EB78-525E-1B92-69378026B9BF}"/>
              </a:ext>
            </a:extLst>
          </p:cNvPr>
          <p:cNvSpPr>
            <a:spLocks noGrp="1"/>
          </p:cNvSpPr>
          <p:nvPr>
            <p:ph type="title"/>
          </p:nvPr>
        </p:nvSpPr>
        <p:spPr>
          <a:xfrm>
            <a:off x="457200" y="274638"/>
            <a:ext cx="8229600" cy="1143000"/>
          </a:xfrm>
        </p:spPr>
        <p:txBody>
          <a:bodyPr>
            <a:normAutofit fontScale="90000"/>
          </a:bodyPr>
          <a:lstStyle/>
          <a:p>
            <a:r>
              <a:rPr dirty="0"/>
              <a:t>Results &amp; Discussion</a:t>
            </a:r>
            <a:br>
              <a:rPr lang="en-US" dirty="0"/>
            </a:br>
            <a:r>
              <a:rPr lang="en-US" dirty="0"/>
              <a:t>(WADI)</a:t>
            </a:r>
            <a:endParaRPr dirty="0"/>
          </a:p>
        </p:txBody>
      </p:sp>
      <p:pic>
        <p:nvPicPr>
          <p:cNvPr id="4" name="Рисунок 3">
            <a:extLst>
              <a:ext uri="{FF2B5EF4-FFF2-40B4-BE49-F238E27FC236}">
                <a16:creationId xmlns:a16="http://schemas.microsoft.com/office/drawing/2014/main" id="{8FC7626A-5DAA-27C2-CF04-6723A7E0E376}"/>
              </a:ext>
            </a:extLst>
          </p:cNvPr>
          <p:cNvPicPr>
            <a:picLocks noChangeAspect="1"/>
          </p:cNvPicPr>
          <p:nvPr/>
        </p:nvPicPr>
        <p:blipFill>
          <a:blip r:embed="rId2"/>
          <a:stretch>
            <a:fillRect/>
          </a:stretch>
        </p:blipFill>
        <p:spPr>
          <a:xfrm>
            <a:off x="457200" y="1773367"/>
            <a:ext cx="8202170" cy="4639322"/>
          </a:xfrm>
          <a:prstGeom prst="rect">
            <a:avLst/>
          </a:prstGeom>
        </p:spPr>
      </p:pic>
    </p:spTree>
    <p:extLst>
      <p:ext uri="{BB962C8B-B14F-4D97-AF65-F5344CB8AC3E}">
        <p14:creationId xmlns:p14="http://schemas.microsoft.com/office/powerpoint/2010/main" val="398422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7D597-FE70-D114-51A0-39CBFE0B8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5012B-DB7E-678F-7DEC-5985622C7E0C}"/>
              </a:ext>
            </a:extLst>
          </p:cNvPr>
          <p:cNvSpPr>
            <a:spLocks noGrp="1"/>
          </p:cNvSpPr>
          <p:nvPr>
            <p:ph type="title"/>
          </p:nvPr>
        </p:nvSpPr>
        <p:spPr>
          <a:xfrm>
            <a:off x="457200" y="274638"/>
            <a:ext cx="8229600" cy="1143000"/>
          </a:xfrm>
        </p:spPr>
        <p:txBody>
          <a:bodyPr/>
          <a:lstStyle/>
          <a:p>
            <a:r>
              <a:rPr dirty="0"/>
              <a:t>Results &amp; Discussion</a:t>
            </a:r>
          </a:p>
        </p:txBody>
      </p:sp>
      <p:sp>
        <p:nvSpPr>
          <p:cNvPr id="4" name="TextBox 3">
            <a:extLst>
              <a:ext uri="{FF2B5EF4-FFF2-40B4-BE49-F238E27FC236}">
                <a16:creationId xmlns:a16="http://schemas.microsoft.com/office/drawing/2014/main" id="{02C4DFF9-AFB0-925F-F5A7-3649DAA727EF}"/>
              </a:ext>
            </a:extLst>
          </p:cNvPr>
          <p:cNvSpPr txBox="1"/>
          <p:nvPr/>
        </p:nvSpPr>
        <p:spPr>
          <a:xfrm>
            <a:off x="2286000" y="1582341"/>
            <a:ext cx="4572000" cy="3693319"/>
          </a:xfrm>
          <a:prstGeom prst="rect">
            <a:avLst/>
          </a:prstGeom>
          <a:noFill/>
        </p:spPr>
        <p:txBody>
          <a:bodyPr wrap="square">
            <a:spAutoFit/>
          </a:bodyPr>
          <a:lstStyle/>
          <a:p>
            <a:pPr>
              <a:buNone/>
            </a:pPr>
            <a:r>
              <a:rPr lang="en-US" b="1" dirty="0"/>
              <a:t>Key Observations:</a:t>
            </a:r>
            <a:endParaRPr lang="en-US" dirty="0"/>
          </a:p>
          <a:p>
            <a:pPr>
              <a:buFont typeface="Arial" panose="020B0604020202020204" pitchFamily="34" charset="0"/>
              <a:buChar char="•"/>
            </a:pPr>
            <a:r>
              <a:rPr lang="en-US" b="1" dirty="0"/>
              <a:t>Isolation Forest</a:t>
            </a:r>
            <a:r>
              <a:rPr lang="en-US" dirty="0"/>
              <a:t> on </a:t>
            </a:r>
            <a:r>
              <a:rPr lang="en-US" dirty="0" err="1"/>
              <a:t>SWaT</a:t>
            </a:r>
            <a:r>
              <a:rPr lang="en-US" dirty="0"/>
              <a:t> detected anomalies with relatively low false positives but showed sensitivity to threshold tuning.</a:t>
            </a:r>
          </a:p>
          <a:p>
            <a:pPr>
              <a:buFont typeface="Arial" panose="020B0604020202020204" pitchFamily="34" charset="0"/>
              <a:buChar char="•"/>
            </a:pPr>
            <a:r>
              <a:rPr lang="en-US" b="1" dirty="0"/>
              <a:t>One-Class SVM</a:t>
            </a:r>
            <a:r>
              <a:rPr lang="en-US" dirty="0"/>
              <a:t> on WADI overfit easily due to high dimensionality and imbalanced class distribution.</a:t>
            </a:r>
          </a:p>
          <a:p>
            <a:pPr>
              <a:buFont typeface="Arial" panose="020B0604020202020204" pitchFamily="34" charset="0"/>
              <a:buChar char="•"/>
            </a:pPr>
            <a:r>
              <a:rPr lang="en-US" b="1" dirty="0"/>
              <a:t>Random Forest</a:t>
            </a:r>
            <a:r>
              <a:rPr lang="en-US" dirty="0"/>
              <a:t> provided stronger baseline performance on WADI but lacked temporal awareness.</a:t>
            </a:r>
          </a:p>
          <a:p>
            <a:pPr>
              <a:buFont typeface="Arial" panose="020B0604020202020204" pitchFamily="34" charset="0"/>
              <a:buChar char="•"/>
            </a:pPr>
            <a:r>
              <a:rPr lang="en-US" dirty="0"/>
              <a:t>Initial tests showed that traditional models are sensitive to noise and redundant features in ICS data.</a:t>
            </a:r>
          </a:p>
        </p:txBody>
      </p:sp>
    </p:spTree>
    <p:extLst>
      <p:ext uri="{BB962C8B-B14F-4D97-AF65-F5344CB8AC3E}">
        <p14:creationId xmlns:p14="http://schemas.microsoft.com/office/powerpoint/2010/main" val="52983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5B21C-8B4C-2200-D3D1-40CD0C504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7C9AB-7770-AB98-9C77-9C9C67EEA944}"/>
              </a:ext>
            </a:extLst>
          </p:cNvPr>
          <p:cNvSpPr>
            <a:spLocks noGrp="1"/>
          </p:cNvSpPr>
          <p:nvPr>
            <p:ph type="title"/>
          </p:nvPr>
        </p:nvSpPr>
        <p:spPr>
          <a:xfrm>
            <a:off x="457200" y="274638"/>
            <a:ext cx="8229600" cy="1143000"/>
          </a:xfrm>
        </p:spPr>
        <p:txBody>
          <a:bodyPr/>
          <a:lstStyle/>
          <a:p>
            <a:r>
              <a:rPr dirty="0"/>
              <a:t>Results &amp; Discussion</a:t>
            </a:r>
          </a:p>
        </p:txBody>
      </p:sp>
      <p:sp>
        <p:nvSpPr>
          <p:cNvPr id="5" name="TextBox 4">
            <a:extLst>
              <a:ext uri="{FF2B5EF4-FFF2-40B4-BE49-F238E27FC236}">
                <a16:creationId xmlns:a16="http://schemas.microsoft.com/office/drawing/2014/main" id="{6CDE0AB0-5B39-8D0E-CBF4-1A8CC71AEF1D}"/>
              </a:ext>
            </a:extLst>
          </p:cNvPr>
          <p:cNvSpPr txBox="1"/>
          <p:nvPr/>
        </p:nvSpPr>
        <p:spPr>
          <a:xfrm>
            <a:off x="2286000" y="1720840"/>
            <a:ext cx="4572000" cy="3416320"/>
          </a:xfrm>
          <a:prstGeom prst="rect">
            <a:avLst/>
          </a:prstGeom>
          <a:noFill/>
        </p:spPr>
        <p:txBody>
          <a:bodyPr wrap="square">
            <a:spAutoFit/>
          </a:bodyPr>
          <a:lstStyle/>
          <a:p>
            <a:pPr>
              <a:buNone/>
            </a:pPr>
            <a:r>
              <a:rPr lang="en-US" b="1" dirty="0"/>
              <a:t>Preliminary Insights on SNN:</a:t>
            </a:r>
            <a:endParaRPr lang="en-US" dirty="0"/>
          </a:p>
          <a:p>
            <a:pPr>
              <a:buFont typeface="Arial" panose="020B0604020202020204" pitchFamily="34" charset="0"/>
              <a:buChar char="•"/>
            </a:pPr>
            <a:r>
              <a:rPr lang="en-US" dirty="0"/>
              <a:t>SNN architecture (tested on MNIST) demonstrates potential for learning sparse and temporal patterns.</a:t>
            </a:r>
          </a:p>
          <a:p>
            <a:pPr>
              <a:buFont typeface="Arial" panose="020B0604020202020204" pitchFamily="34" charset="0"/>
              <a:buChar char="•"/>
            </a:pPr>
            <a:r>
              <a:rPr lang="en-US" dirty="0"/>
              <a:t>Once integrated with ICS datasets, we expect SNN to handle time dependencies better than traditional models.</a:t>
            </a:r>
          </a:p>
          <a:p>
            <a:pPr>
              <a:buNone/>
            </a:pPr>
            <a:r>
              <a:rPr lang="en-US" b="1" dirty="0"/>
              <a:t>Challenges Identified:</a:t>
            </a:r>
            <a:endParaRPr lang="en-US" dirty="0"/>
          </a:p>
          <a:p>
            <a:pPr>
              <a:buFont typeface="Arial" panose="020B0604020202020204" pitchFamily="34" charset="0"/>
              <a:buChar char="•"/>
            </a:pPr>
            <a:r>
              <a:rPr lang="en-US" dirty="0"/>
              <a:t>Class imbalance and lack of labeled real-world anomalies hinder supervised evaluation.</a:t>
            </a:r>
          </a:p>
          <a:p>
            <a:pPr>
              <a:buFont typeface="Arial" panose="020B0604020202020204" pitchFamily="34" charset="0"/>
              <a:buChar char="•"/>
            </a:pPr>
            <a:r>
              <a:rPr lang="en-US" dirty="0"/>
              <a:t>Feature engineering remains crucial, especially for high-dimensional ICS datasets.</a:t>
            </a:r>
          </a:p>
        </p:txBody>
      </p:sp>
    </p:spTree>
    <p:extLst>
      <p:ext uri="{BB962C8B-B14F-4D97-AF65-F5344CB8AC3E}">
        <p14:creationId xmlns:p14="http://schemas.microsoft.com/office/powerpoint/2010/main" val="34285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normAutofit fontScale="92500" lnSpcReduction="20000"/>
          </a:bodyPr>
          <a:lstStyle/>
          <a:p>
            <a:r>
              <a:rPr dirty="0"/>
              <a:t>Conclusion:</a:t>
            </a:r>
          </a:p>
          <a:p>
            <a:r>
              <a:rPr dirty="0"/>
              <a:t>- Traditional models show limitations in ICS anomaly detection</a:t>
            </a:r>
          </a:p>
          <a:p>
            <a:r>
              <a:rPr dirty="0"/>
              <a:t>- SNNs may offer better temporal representation and efficiency</a:t>
            </a:r>
          </a:p>
          <a:p>
            <a:endParaRPr dirty="0"/>
          </a:p>
          <a:p>
            <a:r>
              <a:rPr dirty="0"/>
              <a:t>Future Work:</a:t>
            </a:r>
          </a:p>
          <a:p>
            <a:r>
              <a:rPr dirty="0"/>
              <a:t>- Full evaluation on Tennessee dataset</a:t>
            </a:r>
          </a:p>
          <a:p>
            <a:r>
              <a:rPr dirty="0"/>
              <a:t>- Optimize and tune SNN architecture</a:t>
            </a:r>
          </a:p>
          <a:p>
            <a:r>
              <a:rPr dirty="0"/>
              <a:t>- Explore real-time anomaly detection in 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F3799-2D82-3C1E-47B0-846AC31CB8B6}"/>
              </a:ext>
            </a:extLst>
          </p:cNvPr>
          <p:cNvSpPr>
            <a:spLocks noGrp="1"/>
          </p:cNvSpPr>
          <p:nvPr>
            <p:ph type="title"/>
          </p:nvPr>
        </p:nvSpPr>
        <p:spPr>
          <a:xfrm>
            <a:off x="187036" y="857251"/>
            <a:ext cx="7886700" cy="994172"/>
          </a:xfrm>
        </p:spPr>
        <p:txBody>
          <a:bodyPr/>
          <a:lstStyle/>
          <a:p>
            <a:r>
              <a:rPr lang="en-US" sz="2400" b="1" u="sng" dirty="0">
                <a:latin typeface="David" panose="020E0502060401010101" pitchFamily="34" charset="-79"/>
                <a:cs typeface="David" panose="020E0502060401010101" pitchFamily="34" charset="-79"/>
              </a:rPr>
              <a:t>Abstract</a:t>
            </a:r>
            <a:r>
              <a:rPr lang="en-US" b="1" dirty="0">
                <a:latin typeface="David" panose="020E0502060401010101" pitchFamily="34" charset="-79"/>
                <a:cs typeface="David" panose="020E0502060401010101" pitchFamily="34" charset="-79"/>
              </a:rPr>
              <a:t>:</a:t>
            </a:r>
            <a:endParaRPr lang="ru-RU" b="1" dirty="0">
              <a:cs typeface="David" panose="020E0502060401010101" pitchFamily="34" charset="-79"/>
            </a:endParaRPr>
          </a:p>
        </p:txBody>
      </p:sp>
      <p:sp>
        <p:nvSpPr>
          <p:cNvPr id="3" name="Объект 2">
            <a:extLst>
              <a:ext uri="{FF2B5EF4-FFF2-40B4-BE49-F238E27FC236}">
                <a16:creationId xmlns:a16="http://schemas.microsoft.com/office/drawing/2014/main" id="{241A69A2-69D0-1E9F-1927-2E63A4DA8CE3}"/>
              </a:ext>
            </a:extLst>
          </p:cNvPr>
          <p:cNvSpPr>
            <a:spLocks noGrp="1"/>
          </p:cNvSpPr>
          <p:nvPr>
            <p:ph idx="1"/>
          </p:nvPr>
        </p:nvSpPr>
        <p:spPr>
          <a:xfrm>
            <a:off x="187036" y="1745998"/>
            <a:ext cx="8956964" cy="1719158"/>
          </a:xfrm>
        </p:spPr>
        <p:txBody>
          <a:bodyPr>
            <a:normAutofit lnSpcReduction="10000"/>
          </a:bodyPr>
          <a:lstStyle/>
          <a:p>
            <a:pPr>
              <a:buNone/>
            </a:pPr>
            <a:r>
              <a:rPr lang="en-US" sz="1800" dirty="0">
                <a:latin typeface="David" panose="020E0502060401010101" pitchFamily="34" charset="-79"/>
                <a:cs typeface="David" panose="020E0502060401010101" pitchFamily="34" charset="-79"/>
              </a:rPr>
              <a:t>   Industrial Control Systems (ICS) are essential for managing critical infrastructure, including power grids, water treatment plants, and manufacturing facilities. However, their increasing connectivity to external networks exposes them to cyber threats and operational anomalies. Traditional anomaly detection methods, such as statistical models and machine learning algorithms, often struggle with high-dimensional data, adaptive adversaries, and real-time processing constraints.</a:t>
            </a:r>
          </a:p>
          <a:p>
            <a:pPr marL="0" indent="0">
              <a:buNone/>
            </a:pPr>
            <a:endParaRPr lang="ru-RU" sz="1800" dirty="0">
              <a:cs typeface="David" panose="020E0502060401010101" pitchFamily="34" charset="-79"/>
            </a:endParaRPr>
          </a:p>
        </p:txBody>
      </p:sp>
      <p:sp>
        <p:nvSpPr>
          <p:cNvPr id="4" name="Номер слайда 3">
            <a:extLst>
              <a:ext uri="{FF2B5EF4-FFF2-40B4-BE49-F238E27FC236}">
                <a16:creationId xmlns:a16="http://schemas.microsoft.com/office/drawing/2014/main" id="{BBF81AD9-68FC-0BAB-7D97-045FD49300B2}"/>
              </a:ext>
            </a:extLst>
          </p:cNvPr>
          <p:cNvSpPr>
            <a:spLocks noGrp="1"/>
          </p:cNvSpPr>
          <p:nvPr>
            <p:ph type="sldNum" sz="quarter" idx="12"/>
          </p:nvPr>
        </p:nvSpPr>
        <p:spPr/>
        <p:txBody>
          <a:bodyPr/>
          <a:lstStyle/>
          <a:p>
            <a:fld id="{F24B233F-10FA-4F2A-9FE0-7EA78E198623}" type="slidenum">
              <a:rPr lang="ru-RU" smtClean="0"/>
              <a:t>3</a:t>
            </a:fld>
            <a:endParaRPr lang="ru-RU"/>
          </a:p>
        </p:txBody>
      </p:sp>
      <p:pic>
        <p:nvPicPr>
          <p:cNvPr id="10" name="Рисунок 9">
            <a:extLst>
              <a:ext uri="{FF2B5EF4-FFF2-40B4-BE49-F238E27FC236}">
                <a16:creationId xmlns:a16="http://schemas.microsoft.com/office/drawing/2014/main" id="{8025CCA6-4127-50AC-88F1-8D81BE826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567" y="3597644"/>
            <a:ext cx="3527759" cy="2300712"/>
          </a:xfrm>
          <a:prstGeom prst="rect">
            <a:avLst/>
          </a:prstGeom>
        </p:spPr>
      </p:pic>
      <p:pic>
        <p:nvPicPr>
          <p:cNvPr id="11" name="Рисунок 10">
            <a:extLst>
              <a:ext uri="{FF2B5EF4-FFF2-40B4-BE49-F238E27FC236}">
                <a16:creationId xmlns:a16="http://schemas.microsoft.com/office/drawing/2014/main" id="{688C3514-5885-568F-9419-54B28DD05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80" y="3745075"/>
            <a:ext cx="3988855" cy="1992629"/>
          </a:xfrm>
          <a:prstGeom prst="rect">
            <a:avLst/>
          </a:prstGeom>
        </p:spPr>
      </p:pic>
    </p:spTree>
    <p:extLst>
      <p:ext uri="{BB962C8B-B14F-4D97-AF65-F5344CB8AC3E}">
        <p14:creationId xmlns:p14="http://schemas.microsoft.com/office/powerpoint/2010/main" val="88440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5379F85-4D94-4F67-1025-0F605F058A24}"/>
              </a:ext>
            </a:extLst>
          </p:cNvPr>
          <p:cNvSpPr>
            <a:spLocks noGrp="1"/>
          </p:cNvSpPr>
          <p:nvPr>
            <p:ph type="sldNum" sz="quarter" idx="12"/>
          </p:nvPr>
        </p:nvSpPr>
        <p:spPr/>
        <p:txBody>
          <a:bodyPr/>
          <a:lstStyle/>
          <a:p>
            <a:fld id="{F24B233F-10FA-4F2A-9FE0-7EA78E198623}" type="slidenum">
              <a:rPr lang="ru-RU" smtClean="0"/>
              <a:t>4</a:t>
            </a:fld>
            <a:endParaRPr lang="ru-RU"/>
          </a:p>
        </p:txBody>
      </p:sp>
      <p:sp>
        <p:nvSpPr>
          <p:cNvPr id="9" name="Объект 8">
            <a:extLst>
              <a:ext uri="{FF2B5EF4-FFF2-40B4-BE49-F238E27FC236}">
                <a16:creationId xmlns:a16="http://schemas.microsoft.com/office/drawing/2014/main" id="{27E586FE-0798-5A34-F12F-8568A8499076}"/>
              </a:ext>
            </a:extLst>
          </p:cNvPr>
          <p:cNvSpPr>
            <a:spLocks noGrp="1"/>
          </p:cNvSpPr>
          <p:nvPr>
            <p:ph idx="1"/>
          </p:nvPr>
        </p:nvSpPr>
        <p:spPr>
          <a:xfrm>
            <a:off x="334736" y="1641022"/>
            <a:ext cx="4335236" cy="1656182"/>
          </a:xfrm>
        </p:spPr>
        <p:txBody>
          <a:bodyPr>
            <a:normAutofit/>
          </a:bodyPr>
          <a:lstStyle/>
          <a:p>
            <a:pPr marL="0" indent="0">
              <a:buNone/>
            </a:pPr>
            <a:r>
              <a:rPr lang="en-US" sz="1500" dirty="0">
                <a:latin typeface="David" panose="020E0502060401010101" pitchFamily="34" charset="-79"/>
                <a:cs typeface="David" panose="020E0502060401010101" pitchFamily="34" charset="-79"/>
              </a:rPr>
              <a:t>Spiking Neural Networks (SNN) offer a biologically inspired approach to anomaly detection, leveraging event-driven computations and temporal coding to enhance efficiency and adaptability. </a:t>
            </a:r>
            <a:endParaRPr lang="ru-RU" sz="1500" dirty="0">
              <a:cs typeface="David" panose="020E0502060401010101" pitchFamily="34" charset="-79"/>
            </a:endParaRPr>
          </a:p>
        </p:txBody>
      </p:sp>
      <p:pic>
        <p:nvPicPr>
          <p:cNvPr id="10" name="Объект 5">
            <a:extLst>
              <a:ext uri="{FF2B5EF4-FFF2-40B4-BE49-F238E27FC236}">
                <a16:creationId xmlns:a16="http://schemas.microsoft.com/office/drawing/2014/main" id="{BACE3114-69D1-4145-BB2C-8FC4B5C2D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36" y="3653977"/>
            <a:ext cx="2664331" cy="1776221"/>
          </a:xfrm>
          <a:prstGeom prst="rect">
            <a:avLst/>
          </a:prstGeom>
        </p:spPr>
      </p:pic>
      <p:sp>
        <p:nvSpPr>
          <p:cNvPr id="14" name="TextBox 13">
            <a:extLst>
              <a:ext uri="{FF2B5EF4-FFF2-40B4-BE49-F238E27FC236}">
                <a16:creationId xmlns:a16="http://schemas.microsoft.com/office/drawing/2014/main" id="{CBEC4E94-D7B9-CD24-50EA-8A1FB9D4434F}"/>
              </a:ext>
            </a:extLst>
          </p:cNvPr>
          <p:cNvSpPr txBox="1"/>
          <p:nvPr/>
        </p:nvSpPr>
        <p:spPr>
          <a:xfrm>
            <a:off x="177282" y="1150291"/>
            <a:ext cx="4572000" cy="461665"/>
          </a:xfrm>
          <a:prstGeom prst="rect">
            <a:avLst/>
          </a:prstGeom>
          <a:noFill/>
        </p:spPr>
        <p:txBody>
          <a:bodyPr wrap="square">
            <a:spAutoFit/>
          </a:bodyPr>
          <a:lstStyle/>
          <a:p>
            <a:r>
              <a:rPr lang="en-US" sz="2400" b="1" u="sng" dirty="0">
                <a:latin typeface="David" panose="020E0502060401010101" pitchFamily="34" charset="-79"/>
                <a:cs typeface="David" panose="020E0502060401010101" pitchFamily="34" charset="-79"/>
              </a:rPr>
              <a:t>Abstract</a:t>
            </a:r>
            <a:r>
              <a:rPr lang="en-US" sz="2400" b="1" dirty="0">
                <a:latin typeface="David" panose="020E0502060401010101" pitchFamily="34" charset="-79"/>
                <a:cs typeface="David" panose="020E0502060401010101" pitchFamily="34" charset="-79"/>
              </a:rPr>
              <a:t>:</a:t>
            </a:r>
            <a:endParaRPr lang="ru-RU" sz="2400" dirty="0"/>
          </a:p>
        </p:txBody>
      </p:sp>
      <p:sp>
        <p:nvSpPr>
          <p:cNvPr id="16" name="TextBox 15">
            <a:extLst>
              <a:ext uri="{FF2B5EF4-FFF2-40B4-BE49-F238E27FC236}">
                <a16:creationId xmlns:a16="http://schemas.microsoft.com/office/drawing/2014/main" id="{D5C46C92-1A68-FC46-644C-3C3BB1823547}"/>
              </a:ext>
            </a:extLst>
          </p:cNvPr>
          <p:cNvSpPr txBox="1"/>
          <p:nvPr/>
        </p:nvSpPr>
        <p:spPr>
          <a:xfrm>
            <a:off x="3415005" y="3985213"/>
            <a:ext cx="4781939" cy="1708160"/>
          </a:xfrm>
          <a:prstGeom prst="rect">
            <a:avLst/>
          </a:prstGeom>
          <a:noFill/>
        </p:spPr>
        <p:txBody>
          <a:bodyPr wrap="square">
            <a:spAutoFit/>
          </a:bodyPr>
          <a:lstStyle/>
          <a:p>
            <a:r>
              <a:rPr lang="en-US" sz="1500" dirty="0">
                <a:latin typeface="David" panose="020E0502060401010101" pitchFamily="34" charset="-79"/>
                <a:cs typeface="David" panose="020E0502060401010101" pitchFamily="34" charset="-79"/>
              </a:rPr>
              <a:t>This literature review explores existing methodologies for anomaly detection in ICS, evaluates the application of SNN in this domain, and identifies key challenges and opportunities for future research. By synthesizing findings from recent studies, this work aims to provide insights into the feasibility and effectiveness of SNN-based anomaly detection for securing industrial environments.</a:t>
            </a:r>
            <a:endParaRPr lang="ru-RU" sz="1500" dirty="0">
              <a:cs typeface="David" panose="020E0502060401010101" pitchFamily="34" charset="-79"/>
            </a:endParaRPr>
          </a:p>
        </p:txBody>
      </p:sp>
      <p:pic>
        <p:nvPicPr>
          <p:cNvPr id="18" name="Рисунок 17">
            <a:extLst>
              <a:ext uri="{FF2B5EF4-FFF2-40B4-BE49-F238E27FC236}">
                <a16:creationId xmlns:a16="http://schemas.microsoft.com/office/drawing/2014/main" id="{269ACDF4-FDCD-C985-B5DF-2858F402D4ED}"/>
              </a:ext>
            </a:extLst>
          </p:cNvPr>
          <p:cNvPicPr>
            <a:picLocks noChangeAspect="1"/>
          </p:cNvPicPr>
          <p:nvPr/>
        </p:nvPicPr>
        <p:blipFill>
          <a:blip r:embed="rId3">
            <a:extLst>
              <a:ext uri="{28A0092B-C50C-407E-A947-70E740481C1C}">
                <a14:useLocalDpi xmlns:a14="http://schemas.microsoft.com/office/drawing/2010/main" val="0"/>
              </a:ext>
            </a:extLst>
          </a:blip>
          <a:srcRect t="2609" r="460"/>
          <a:stretch/>
        </p:blipFill>
        <p:spPr>
          <a:xfrm>
            <a:off x="4809419" y="1588872"/>
            <a:ext cx="3023630" cy="2171485"/>
          </a:xfrm>
          <a:prstGeom prst="rect">
            <a:avLst/>
          </a:prstGeom>
        </p:spPr>
      </p:pic>
    </p:spTree>
    <p:extLst>
      <p:ext uri="{BB962C8B-B14F-4D97-AF65-F5344CB8AC3E}">
        <p14:creationId xmlns:p14="http://schemas.microsoft.com/office/powerpoint/2010/main" val="380001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4" name="Объект 2">
            <a:extLst>
              <a:ext uri="{FF2B5EF4-FFF2-40B4-BE49-F238E27FC236}">
                <a16:creationId xmlns:a16="http://schemas.microsoft.com/office/drawing/2014/main" id="{3ABEB384-ABEC-8D6B-77A3-D70954B8DCC1}"/>
              </a:ext>
            </a:extLst>
          </p:cNvPr>
          <p:cNvSpPr txBox="1">
            <a:spLocks/>
          </p:cNvSpPr>
          <p:nvPr/>
        </p:nvSpPr>
        <p:spPr>
          <a:xfrm>
            <a:off x="1738993" y="2873828"/>
            <a:ext cx="5666014" cy="25699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a:latin typeface="David" panose="020E0502060401010101" pitchFamily="34" charset="-79"/>
                <a:cs typeface="David" panose="020E0502060401010101" pitchFamily="34" charset="-79"/>
              </a:rPr>
              <a:t>Industrial Control Systems (ICS) are the backbone of modern critical infrastructure, enabling automation and real-time monitoring in industries such as energy, water supply, and manufacturing. economic losses, and threats to public safety.</a:t>
            </a:r>
            <a:endParaRPr lang="ru-RU" sz="1600" dirty="0">
              <a:cs typeface="David" panose="020E0502060401010101" pitchFamily="3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F6C40-FC0A-19BC-6AA9-34236C14A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AAAC0-6208-EF5D-5F46-020B3065F230}"/>
              </a:ext>
            </a:extLst>
          </p:cNvPr>
          <p:cNvSpPr>
            <a:spLocks noGrp="1"/>
          </p:cNvSpPr>
          <p:nvPr>
            <p:ph type="title"/>
          </p:nvPr>
        </p:nvSpPr>
        <p:spPr/>
        <p:txBody>
          <a:bodyPr/>
          <a:lstStyle/>
          <a:p>
            <a:r>
              <a:rPr lang="en-US" dirty="0"/>
              <a:t>Literature Review</a:t>
            </a:r>
            <a:endParaRPr dirty="0"/>
          </a:p>
        </p:txBody>
      </p:sp>
      <p:pic>
        <p:nvPicPr>
          <p:cNvPr id="4" name="Рисунок 3">
            <a:extLst>
              <a:ext uri="{FF2B5EF4-FFF2-40B4-BE49-F238E27FC236}">
                <a16:creationId xmlns:a16="http://schemas.microsoft.com/office/drawing/2014/main" id="{148AEA98-E4D1-C782-325F-C7F74EE7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637" y="1902846"/>
            <a:ext cx="6250725" cy="3920670"/>
          </a:xfrm>
          <a:prstGeom prst="rect">
            <a:avLst/>
          </a:prstGeom>
        </p:spPr>
      </p:pic>
    </p:spTree>
    <p:extLst>
      <p:ext uri="{BB962C8B-B14F-4D97-AF65-F5344CB8AC3E}">
        <p14:creationId xmlns:p14="http://schemas.microsoft.com/office/powerpoint/2010/main" val="66293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9FE67B-D04C-A914-B3C3-278FC623DCE9}"/>
              </a:ext>
            </a:extLst>
          </p:cNvPr>
          <p:cNvSpPr>
            <a:spLocks noGrp="1"/>
          </p:cNvSpPr>
          <p:nvPr>
            <p:ph type="title"/>
          </p:nvPr>
        </p:nvSpPr>
        <p:spPr>
          <a:xfrm>
            <a:off x="227434" y="925821"/>
            <a:ext cx="7886700" cy="994172"/>
          </a:xfrm>
        </p:spPr>
        <p:txBody>
          <a:bodyPr>
            <a:normAutofit/>
          </a:bodyPr>
          <a:lstStyle/>
          <a:p>
            <a:r>
              <a:rPr lang="en-US" sz="2400" b="1" u="sng" dirty="0">
                <a:latin typeface="Calisto MT" panose="02040603050505030304" pitchFamily="18" charset="0"/>
                <a:cs typeface="David" panose="020E0502060401010101" pitchFamily="34" charset="-79"/>
              </a:rPr>
              <a:t>References:</a:t>
            </a:r>
            <a:endParaRPr lang="ru-RU" sz="2400" b="1" u="sng" dirty="0">
              <a:cs typeface="David" panose="020E0502060401010101" pitchFamily="34" charset="-79"/>
            </a:endParaRPr>
          </a:p>
        </p:txBody>
      </p:sp>
      <p:sp>
        <p:nvSpPr>
          <p:cNvPr id="3" name="Объект 2">
            <a:extLst>
              <a:ext uri="{FF2B5EF4-FFF2-40B4-BE49-F238E27FC236}">
                <a16:creationId xmlns:a16="http://schemas.microsoft.com/office/drawing/2014/main" id="{BEC7A4DA-8A4D-0572-4CB5-ABCCFDD928A6}"/>
              </a:ext>
            </a:extLst>
          </p:cNvPr>
          <p:cNvSpPr>
            <a:spLocks noGrp="1"/>
          </p:cNvSpPr>
          <p:nvPr>
            <p:ph idx="1"/>
          </p:nvPr>
        </p:nvSpPr>
        <p:spPr>
          <a:xfrm>
            <a:off x="227434" y="1797248"/>
            <a:ext cx="7886700" cy="3263504"/>
          </a:xfrm>
        </p:spPr>
        <p:txBody>
          <a:bodyPr>
            <a:normAutofit/>
          </a:bodyPr>
          <a:lstStyle/>
          <a:p>
            <a:r>
              <a:rPr lang="en-US" sz="750" dirty="0"/>
              <a:t>[1] K. Stouffer, S. Lightman, V. Pillitteri, M. Abrams, and A. Hahn, </a:t>
            </a:r>
            <a:r>
              <a:rPr lang="en-US" sz="750" i="1" dirty="0"/>
              <a:t>Guide to Industrial Control Systems (ICS) Security: Supervisory Control and Data Acquisition (SCADA) Systems, Distributed Control Systems (DCS), and Other Control System Configurations such as Programmable Logic Controllers (PLC)</a:t>
            </a:r>
            <a:r>
              <a:rPr lang="en-US" sz="750" dirty="0"/>
              <a:t>, NIST Special Publication 800-82, Rev. 2 (Initial Public Draft), National Institute of Standards and Technology, 2014.</a:t>
            </a:r>
            <a:endParaRPr lang="ru-RU" sz="750" dirty="0"/>
          </a:p>
          <a:p>
            <a:r>
              <a:rPr lang="en-US" sz="750" dirty="0"/>
              <a:t>[2] Y. Hu, A. Yang, H. Li, Y. Sun, and L. Sun, “A survey of intrusion detection on industrial control systems,” </a:t>
            </a:r>
            <a:r>
              <a:rPr lang="en-US" sz="750" i="1" dirty="0"/>
              <a:t>International Journal of Cyber Security and Digital Forensics</a:t>
            </a:r>
            <a:r>
              <a:rPr lang="en-US" sz="750" dirty="0"/>
              <a:t>, first published online Aug. 17, 2018.</a:t>
            </a:r>
            <a:endParaRPr lang="ru-RU" sz="750" dirty="0"/>
          </a:p>
          <a:p>
            <a:r>
              <a:rPr lang="en-US" sz="750" dirty="0"/>
              <a:t>[3] W. Knowles, D. Prince, D. Hutchison, J. F. P. </a:t>
            </a:r>
            <a:r>
              <a:rPr lang="en-US" sz="750" dirty="0" err="1"/>
              <a:t>Disso</a:t>
            </a:r>
            <a:r>
              <a:rPr lang="en-US" sz="750" dirty="0"/>
              <a:t>, and K. Jones, “A survey of cyber security management in industrial control systems,” </a:t>
            </a:r>
            <a:r>
              <a:rPr lang="en-US" sz="750" i="1" dirty="0"/>
              <a:t>Computers &amp; Security</a:t>
            </a:r>
            <a:r>
              <a:rPr lang="en-US" sz="750" dirty="0"/>
              <a:t>, Mar. 2015.</a:t>
            </a:r>
          </a:p>
          <a:p>
            <a:r>
              <a:rPr lang="en-US" sz="750" dirty="0"/>
              <a:t>[4] A. M. Y. Koay, R. K. L. Ko, H. </a:t>
            </a:r>
            <a:r>
              <a:rPr lang="en-US" sz="750" dirty="0" err="1"/>
              <a:t>Hettema</a:t>
            </a:r>
            <a:r>
              <a:rPr lang="en-US" sz="750" dirty="0"/>
              <a:t>, and K. Radke, “Machine learning in industrial control system (ICS) security: Current landscape, opportunities and challenges,”.</a:t>
            </a:r>
            <a:r>
              <a:rPr lang="ru-RU" sz="750" dirty="0"/>
              <a:t> </a:t>
            </a:r>
            <a:r>
              <a:rPr lang="en-US" sz="750" dirty="0"/>
              <a:t>May, 2022. p.380(p.4 pdf)</a:t>
            </a:r>
            <a:endParaRPr lang="ru-RU" sz="750" dirty="0"/>
          </a:p>
          <a:p>
            <a:r>
              <a:rPr lang="en-US" sz="750" dirty="0"/>
              <a:t>[5] Chandola, V., Banerjee, A., and Kumar, V. 2009. Anomaly detection: A survey. ACM </a:t>
            </a:r>
            <a:r>
              <a:rPr lang="en-US" sz="750" dirty="0" err="1"/>
              <a:t>Comput</a:t>
            </a:r>
            <a:r>
              <a:rPr lang="en-US" sz="750" dirty="0"/>
              <a:t>. </a:t>
            </a:r>
            <a:r>
              <a:rPr lang="en-US" sz="750" dirty="0" err="1"/>
              <a:t>Surv</a:t>
            </a:r>
            <a:r>
              <a:rPr lang="en-US" sz="750" dirty="0"/>
              <a:t>. 41, 3, Article 15 (July 2009), 58 pages. DOI=10.1145/1541880.1541882 </a:t>
            </a:r>
            <a:r>
              <a:rPr lang="en-US" sz="750" dirty="0">
                <a:hlinkClick r:id="rId2"/>
              </a:rPr>
              <a:t>http://doi.acm.org/10.1145/1541880.1541882</a:t>
            </a:r>
            <a:endParaRPr lang="en-US" sz="750" dirty="0"/>
          </a:p>
          <a:p>
            <a:r>
              <a:rPr lang="en-US" sz="750" dirty="0"/>
              <a:t>[6] </a:t>
            </a:r>
            <a:r>
              <a:rPr lang="en-US" sz="750" dirty="0" err="1"/>
              <a:t>Guansong</a:t>
            </a:r>
            <a:r>
              <a:rPr lang="en-US" sz="750" dirty="0"/>
              <a:t> Pang, Chunhua Shen, </a:t>
            </a:r>
            <a:r>
              <a:rPr lang="en-US" sz="750" dirty="0" err="1"/>
              <a:t>Longbing</a:t>
            </a:r>
            <a:r>
              <a:rPr lang="en-US" sz="750" dirty="0"/>
              <a:t> Cao, and Anton van den Hengel. 2021. Deep Learning for Anomaly Detection: A Review. ACM </a:t>
            </a:r>
            <a:r>
              <a:rPr lang="en-US" sz="750" dirty="0" err="1"/>
              <a:t>Comput</a:t>
            </a:r>
            <a:r>
              <a:rPr lang="en-US" sz="750" dirty="0"/>
              <a:t>. </a:t>
            </a:r>
            <a:r>
              <a:rPr lang="en-US" sz="750" dirty="0" err="1"/>
              <a:t>Surv</a:t>
            </a:r>
            <a:r>
              <a:rPr lang="en-US" sz="750" dirty="0"/>
              <a:t>. 54, 2, Article 38 (March 2021), 38 pages. https://doi.org/10.1145/3439950</a:t>
            </a:r>
          </a:p>
          <a:p>
            <a:r>
              <a:rPr lang="en-US" sz="750" dirty="0"/>
              <a:t>[7] </a:t>
            </a:r>
            <a:r>
              <a:rPr lang="en-US" sz="750" dirty="0" err="1"/>
              <a:t>Antiy</a:t>
            </a:r>
            <a:r>
              <a:rPr lang="en-US" sz="750" dirty="0"/>
              <a:t> Security Response. (2016, March 16). </a:t>
            </a:r>
            <a:r>
              <a:rPr lang="en-US" sz="750" i="1" dirty="0"/>
              <a:t>Comprehensive Analysis Report on Ukraine Power System Attacks</a:t>
            </a:r>
            <a:r>
              <a:rPr lang="en-US" sz="750" dirty="0"/>
              <a:t>.</a:t>
            </a:r>
          </a:p>
          <a:p>
            <a:r>
              <a:rPr lang="en-US" sz="750" dirty="0"/>
              <a:t>[8] </a:t>
            </a:r>
            <a:r>
              <a:rPr lang="en-US" sz="750" dirty="0">
                <a:hlinkClick r:id="rId3"/>
              </a:rPr>
              <a:t>https://www.ncsc.gov.bh/en/cyberwiser/ics.html</a:t>
            </a:r>
            <a:endParaRPr lang="ru-RU" sz="750" dirty="0"/>
          </a:p>
          <a:p>
            <a:r>
              <a:rPr lang="en-US" sz="750" dirty="0"/>
              <a:t>[9] </a:t>
            </a:r>
            <a:r>
              <a:rPr lang="en-US" sz="750" dirty="0">
                <a:hlinkClick r:id="rId4"/>
              </a:rPr>
              <a:t>https://www.trendmicro.com/en_us/research/22/c/an-in-depth-look-at-ics-vulnerabilities-part-1.html</a:t>
            </a:r>
            <a:endParaRPr lang="en-US" sz="750" dirty="0"/>
          </a:p>
          <a:p>
            <a:r>
              <a:rPr lang="en-US" sz="750" dirty="0"/>
              <a:t>[10]</a:t>
            </a:r>
            <a:r>
              <a:rPr lang="ru-RU" sz="750" dirty="0"/>
              <a:t> </a:t>
            </a:r>
            <a:r>
              <a:rPr lang="en-US" sz="750" dirty="0"/>
              <a:t>J. D. Nunes, M. Carvalho, D. Carneiro, and J. S. Cardoso, “Spiking neural networks: A survey,” </a:t>
            </a:r>
            <a:r>
              <a:rPr lang="en-US" sz="750" i="1" dirty="0"/>
              <a:t>IEEE Access</a:t>
            </a:r>
            <a:r>
              <a:rPr lang="en-US" sz="750" dirty="0"/>
              <a:t>, vol. 10, Jun. 2022, </a:t>
            </a:r>
            <a:r>
              <a:rPr lang="en-US" sz="750" dirty="0" err="1"/>
              <a:t>doi</a:t>
            </a:r>
            <a:r>
              <a:rPr lang="en-US" sz="750" dirty="0"/>
              <a:t>: 10.1109/ACCESS.2022.3179968.</a:t>
            </a:r>
          </a:p>
          <a:p>
            <a:r>
              <a:rPr lang="en-US" sz="750" dirty="0"/>
              <a:t>[11] F. </a:t>
            </a:r>
            <a:r>
              <a:rPr lang="en-US" sz="750" dirty="0" err="1"/>
              <a:t>Ponulak</a:t>
            </a:r>
            <a:r>
              <a:rPr lang="en-US" sz="750" dirty="0"/>
              <a:t> and A. </a:t>
            </a:r>
            <a:r>
              <a:rPr lang="en-US" sz="750" dirty="0" err="1"/>
              <a:t>Kasiński</a:t>
            </a:r>
            <a:r>
              <a:rPr lang="en-US" sz="750" dirty="0"/>
              <a:t>, “Introduction to spiking neural networks: Information processing, learning and applications,” </a:t>
            </a:r>
            <a:r>
              <a:rPr lang="en-US" sz="750" i="1" dirty="0"/>
              <a:t>Acta </a:t>
            </a:r>
            <a:r>
              <a:rPr lang="en-US" sz="750" i="1" dirty="0" err="1"/>
              <a:t>Neurobiologiae</a:t>
            </a:r>
            <a:r>
              <a:rPr lang="en-US" sz="750" i="1" dirty="0"/>
              <a:t> </a:t>
            </a:r>
            <a:r>
              <a:rPr lang="en-US" sz="750" i="1" dirty="0" err="1"/>
              <a:t>Experimentalis</a:t>
            </a:r>
            <a:r>
              <a:rPr lang="en-US" sz="750" dirty="0"/>
              <a:t>, vol. 71, pp. 409–433, 2011.</a:t>
            </a:r>
            <a:endParaRPr lang="ru-RU" sz="750" dirty="0"/>
          </a:p>
          <a:p>
            <a:r>
              <a:rPr lang="en-US" sz="750" dirty="0"/>
              <a:t>[12]  J. Vreeken, </a:t>
            </a:r>
            <a:r>
              <a:rPr lang="en-US" sz="750" i="1" dirty="0"/>
              <a:t>Spiking Neural Networks: An Introduction</a:t>
            </a:r>
            <a:r>
              <a:rPr lang="en-US" sz="750" dirty="0"/>
              <a:t>, 2003.</a:t>
            </a:r>
          </a:p>
          <a:p>
            <a:r>
              <a:rPr lang="en-US" sz="750" dirty="0"/>
              <a:t>[13] SWAT: A Spiking Neural Network Training Algorithm for Classification Problems John J. Wade, Liam J. McDaid, Jose A. Santos, and Heather M. Sayers</a:t>
            </a:r>
          </a:p>
          <a:p>
            <a:r>
              <a:rPr lang="en-US" sz="750" dirty="0"/>
              <a:t>[14] https://snntorch.readthedocs.io/</a:t>
            </a:r>
            <a:endParaRPr lang="ru-RU" sz="750" dirty="0"/>
          </a:p>
        </p:txBody>
      </p:sp>
      <p:sp>
        <p:nvSpPr>
          <p:cNvPr id="4" name="Номер слайда 3">
            <a:extLst>
              <a:ext uri="{FF2B5EF4-FFF2-40B4-BE49-F238E27FC236}">
                <a16:creationId xmlns:a16="http://schemas.microsoft.com/office/drawing/2014/main" id="{ECE20C21-FFDD-FE5E-0804-9F157879B49C}"/>
              </a:ext>
            </a:extLst>
          </p:cNvPr>
          <p:cNvSpPr>
            <a:spLocks noGrp="1"/>
          </p:cNvSpPr>
          <p:nvPr>
            <p:ph type="sldNum" sz="quarter" idx="12"/>
          </p:nvPr>
        </p:nvSpPr>
        <p:spPr/>
        <p:txBody>
          <a:bodyPr/>
          <a:lstStyle/>
          <a:p>
            <a:fld id="{F24B233F-10FA-4F2A-9FE0-7EA78E198623}" type="slidenum">
              <a:rPr lang="ru-RU" smtClean="0"/>
              <a:t>7</a:t>
            </a:fld>
            <a:endParaRPr lang="ru-RU"/>
          </a:p>
        </p:txBody>
      </p:sp>
    </p:spTree>
    <p:extLst>
      <p:ext uri="{BB962C8B-B14F-4D97-AF65-F5344CB8AC3E}">
        <p14:creationId xmlns:p14="http://schemas.microsoft.com/office/powerpoint/2010/main" val="46283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5A1E9-A61A-EABE-F817-901CE8EB7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087E23-BC4C-59E2-84A8-2A657C26378A}"/>
              </a:ext>
            </a:extLst>
          </p:cNvPr>
          <p:cNvSpPr>
            <a:spLocks noGrp="1"/>
          </p:cNvSpPr>
          <p:nvPr>
            <p:ph type="title"/>
          </p:nvPr>
        </p:nvSpPr>
        <p:spPr/>
        <p:txBody>
          <a:bodyPr/>
          <a:lstStyle/>
          <a:p>
            <a:r>
              <a:t>Background, Related Work</a:t>
            </a:r>
          </a:p>
        </p:txBody>
      </p:sp>
      <p:pic>
        <p:nvPicPr>
          <p:cNvPr id="6" name="Объект 11">
            <a:extLst>
              <a:ext uri="{FF2B5EF4-FFF2-40B4-BE49-F238E27FC236}">
                <a16:creationId xmlns:a16="http://schemas.microsoft.com/office/drawing/2014/main" id="{5DC29D21-EC11-7230-C74E-C3FBD3BFA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17" y="1511922"/>
            <a:ext cx="7644233" cy="4358295"/>
          </a:xfrm>
          <a:prstGeom prst="rect">
            <a:avLst/>
          </a:prstGeom>
        </p:spPr>
      </p:pic>
    </p:spTree>
    <p:extLst>
      <p:ext uri="{BB962C8B-B14F-4D97-AF65-F5344CB8AC3E}">
        <p14:creationId xmlns:p14="http://schemas.microsoft.com/office/powerpoint/2010/main" val="134295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F0EBD-B0D4-7FDD-32BB-CAAAE15FB84E}"/>
            </a:ext>
          </a:extLst>
        </p:cNvPr>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5151173F-EF1E-7813-4666-7576FCE9D141}"/>
              </a:ext>
            </a:extLst>
          </p:cNvPr>
          <p:cNvSpPr>
            <a:spLocks noGrp="1"/>
          </p:cNvSpPr>
          <p:nvPr>
            <p:ph type="sldNum" sz="quarter" idx="12"/>
          </p:nvPr>
        </p:nvSpPr>
        <p:spPr/>
        <p:txBody>
          <a:bodyPr/>
          <a:lstStyle/>
          <a:p>
            <a:fld id="{F24B233F-10FA-4F2A-9FE0-7EA78E198623}" type="slidenum">
              <a:rPr lang="ru-RU" smtClean="0"/>
              <a:t>9</a:t>
            </a:fld>
            <a:endParaRPr lang="ru-RU"/>
          </a:p>
        </p:txBody>
      </p:sp>
      <p:sp>
        <p:nvSpPr>
          <p:cNvPr id="8" name="TextBox 7">
            <a:extLst>
              <a:ext uri="{FF2B5EF4-FFF2-40B4-BE49-F238E27FC236}">
                <a16:creationId xmlns:a16="http://schemas.microsoft.com/office/drawing/2014/main" id="{501BDEAE-584C-1773-9ED8-42349133FC7F}"/>
              </a:ext>
            </a:extLst>
          </p:cNvPr>
          <p:cNvSpPr txBox="1"/>
          <p:nvPr/>
        </p:nvSpPr>
        <p:spPr>
          <a:xfrm>
            <a:off x="7486650" y="4873300"/>
            <a:ext cx="426063" cy="300082"/>
          </a:xfrm>
          <a:prstGeom prst="rect">
            <a:avLst/>
          </a:prstGeom>
          <a:noFill/>
        </p:spPr>
        <p:txBody>
          <a:bodyPr wrap="square">
            <a:spAutoFit/>
          </a:bodyPr>
          <a:lstStyle/>
          <a:p>
            <a:r>
              <a:rPr lang="en-US" sz="1350" dirty="0">
                <a:latin typeface="David" panose="020E0502060401010101" pitchFamily="34" charset="-79"/>
                <a:cs typeface="David" panose="020E0502060401010101" pitchFamily="34" charset="-79"/>
              </a:rPr>
              <a:t>[6]</a:t>
            </a:r>
            <a:endParaRPr lang="ru-RU" sz="1350" dirty="0"/>
          </a:p>
        </p:txBody>
      </p:sp>
      <p:sp>
        <p:nvSpPr>
          <p:cNvPr id="9" name="Заголовок 1">
            <a:extLst>
              <a:ext uri="{FF2B5EF4-FFF2-40B4-BE49-F238E27FC236}">
                <a16:creationId xmlns:a16="http://schemas.microsoft.com/office/drawing/2014/main" id="{3BFB780B-027B-4E88-9028-7B5300C96460}"/>
              </a:ext>
            </a:extLst>
          </p:cNvPr>
          <p:cNvSpPr txBox="1">
            <a:spLocks/>
          </p:cNvSpPr>
          <p:nvPr/>
        </p:nvSpPr>
        <p:spPr>
          <a:xfrm>
            <a:off x="358063" y="90437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latin typeface="David" panose="020E0502060401010101" pitchFamily="34" charset="-79"/>
                <a:cs typeface="David" panose="020E0502060401010101" pitchFamily="34" charset="-79"/>
              </a:rPr>
              <a:t>Related Work:</a:t>
            </a:r>
            <a:endParaRPr lang="ru-RU" sz="2400" b="1" u="sng" dirty="0">
              <a:cs typeface="David" panose="020E0502060401010101" pitchFamily="34" charset="-79"/>
            </a:endParaRPr>
          </a:p>
        </p:txBody>
      </p:sp>
      <p:sp>
        <p:nvSpPr>
          <p:cNvPr id="6" name="Объект 2">
            <a:extLst>
              <a:ext uri="{FF2B5EF4-FFF2-40B4-BE49-F238E27FC236}">
                <a16:creationId xmlns:a16="http://schemas.microsoft.com/office/drawing/2014/main" id="{0E3E0B40-4CA6-E1E5-AA86-624F1C1CA4AA}"/>
              </a:ext>
            </a:extLst>
          </p:cNvPr>
          <p:cNvSpPr txBox="1">
            <a:spLocks/>
          </p:cNvSpPr>
          <p:nvPr/>
        </p:nvSpPr>
        <p:spPr>
          <a:xfrm>
            <a:off x="358063" y="1898549"/>
            <a:ext cx="2500993" cy="337160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latin typeface="David" panose="020E0502060401010101" pitchFamily="34" charset="-79"/>
                <a:cs typeface="David" panose="020E0502060401010101" pitchFamily="34" charset="-79"/>
              </a:rPr>
              <a:t>Datasets with Real Anomalies :</a:t>
            </a:r>
            <a:br>
              <a:rPr lang="en-US" sz="1200" b="1" u="sng" dirty="0">
                <a:latin typeface="David" panose="020E0502060401010101" pitchFamily="34" charset="-79"/>
                <a:cs typeface="David" panose="020E0502060401010101" pitchFamily="34" charset="-79"/>
              </a:rPr>
            </a:br>
            <a:r>
              <a:rPr lang="en-US" sz="1200" dirty="0">
                <a:latin typeface="David" panose="020E0502060401010101" pitchFamily="34" charset="-79"/>
                <a:cs typeface="David" panose="020E0502060401010101" pitchFamily="34" charset="-79"/>
              </a:rPr>
              <a:t>One main obstacle to the development of anomaly detection is the lack of real-world datasets with real anomalies. Many studies evaluate the performance of their presented methods on datasets converted from popular classification data for this reason. This way may fail to reflect the performance of the methods in real-world anomaly detection applications.</a:t>
            </a:r>
          </a:p>
          <a:p>
            <a:pPr marL="0" indent="0">
              <a:buNone/>
            </a:pPr>
            <a:r>
              <a:rPr lang="en-US" sz="1200" dirty="0">
                <a:latin typeface="David" panose="020E0502060401010101" pitchFamily="34" charset="-79"/>
                <a:cs typeface="David" panose="020E0502060401010101" pitchFamily="34" charset="-79"/>
              </a:rPr>
              <a:t>[6] </a:t>
            </a:r>
            <a:endParaRPr lang="ru-RU" sz="1200" dirty="0">
              <a:cs typeface="David" panose="020E0502060401010101" pitchFamily="34" charset="-79"/>
            </a:endParaRPr>
          </a:p>
        </p:txBody>
      </p:sp>
      <p:pic>
        <p:nvPicPr>
          <p:cNvPr id="11" name="Рисунок 10">
            <a:extLst>
              <a:ext uri="{FF2B5EF4-FFF2-40B4-BE49-F238E27FC236}">
                <a16:creationId xmlns:a16="http://schemas.microsoft.com/office/drawing/2014/main" id="{1622E46A-CA68-C78D-F3DF-4E2D66DE1C91}"/>
              </a:ext>
            </a:extLst>
          </p:cNvPr>
          <p:cNvPicPr>
            <a:picLocks noChangeAspect="1"/>
          </p:cNvPicPr>
          <p:nvPr/>
        </p:nvPicPr>
        <p:blipFill>
          <a:blip r:embed="rId2"/>
          <a:srcRect l="28750" t="16535" r="16771" b="22778"/>
          <a:stretch/>
        </p:blipFill>
        <p:spPr>
          <a:xfrm>
            <a:off x="3533775" y="1401462"/>
            <a:ext cx="4981575" cy="3121475"/>
          </a:xfrm>
          <a:prstGeom prst="rect">
            <a:avLst/>
          </a:prstGeom>
        </p:spPr>
      </p:pic>
    </p:spTree>
    <p:extLst>
      <p:ext uri="{BB962C8B-B14F-4D97-AF65-F5344CB8AC3E}">
        <p14:creationId xmlns:p14="http://schemas.microsoft.com/office/powerpoint/2010/main" val="129465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1281</Words>
  <Application>Microsoft Office PowerPoint</Application>
  <PresentationFormat>Экран (4:3)</PresentationFormat>
  <Paragraphs>119</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Calisto MT</vt:lpstr>
      <vt:lpstr>David</vt:lpstr>
      <vt:lpstr>Office Theme</vt:lpstr>
      <vt:lpstr>Anomaly Detection in ICSs using SNN</vt:lpstr>
      <vt:lpstr>Table of Content:</vt:lpstr>
      <vt:lpstr>Abstract:</vt:lpstr>
      <vt:lpstr>Презентация PowerPoint</vt:lpstr>
      <vt:lpstr>Introduction</vt:lpstr>
      <vt:lpstr>Literature Review</vt:lpstr>
      <vt:lpstr>References:</vt:lpstr>
      <vt:lpstr>Background, Related Work</vt:lpstr>
      <vt:lpstr>Презентация PowerPoint</vt:lpstr>
      <vt:lpstr>Презентация PowerPoint</vt:lpstr>
      <vt:lpstr>Data Description</vt:lpstr>
      <vt:lpstr>Презентация PowerPoint</vt:lpstr>
      <vt:lpstr>Презентация PowerPoint</vt:lpstr>
      <vt:lpstr>Презентация PowerPoint</vt:lpstr>
      <vt:lpstr>Experiments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Results &amp; Discussion</vt:lpstr>
      <vt:lpstr>Results &amp; Discussion (WADI)</vt:lpstr>
      <vt:lpstr>Results &amp; Discussion (WADI)</vt:lpstr>
      <vt:lpstr>Results &amp; Discussion (WADI)</vt:lpstr>
      <vt:lpstr>Results &amp; Discussion</vt:lpstr>
      <vt:lpstr>Results &amp; Discussion</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Michael Kaminer</cp:lastModifiedBy>
  <cp:revision>20</cp:revision>
  <dcterms:created xsi:type="dcterms:W3CDTF">2013-01-27T09:14:16Z</dcterms:created>
  <dcterms:modified xsi:type="dcterms:W3CDTF">2025-05-10T16:50:41Z</dcterms:modified>
  <cp:category/>
</cp:coreProperties>
</file>