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4"/>
  </p:sldMasterIdLst>
  <p:sldIdLst>
    <p:sldId id="256" r:id="rId5"/>
    <p:sldId id="262" r:id="rId6"/>
    <p:sldId id="257" r:id="rId7"/>
    <p:sldId id="258" r:id="rId8"/>
    <p:sldId id="259" r:id="rId9"/>
    <p:sldId id="270" r:id="rId10"/>
    <p:sldId id="260" r:id="rId11"/>
    <p:sldId id="261" r:id="rId12"/>
    <p:sldId id="263" r:id="rId13"/>
    <p:sldId id="264" r:id="rId14"/>
    <p:sldId id="268" r:id="rId15"/>
    <p:sldId id="269" r:id="rId16"/>
    <p:sldId id="271" r:id="rId17"/>
    <p:sldId id="272" r:id="rId18"/>
    <p:sldId id="273" r:id="rId19"/>
    <p:sldId id="274" r:id="rId20"/>
    <p:sldId id="275" r:id="rId21"/>
    <p:sldId id="279" r:id="rId22"/>
    <p:sldId id="278" r:id="rId23"/>
    <p:sldId id="277" r:id="rId24"/>
    <p:sldId id="276" r:id="rId25"/>
    <p:sldId id="265" r:id="rId26"/>
    <p:sldId id="266" r:id="rId27"/>
    <p:sldId id="267"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21F041-55FE-4690-9156-1DCD0B37EF45}" v="26" dt="2025-06-09T17:45:55.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6/9/2025</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34602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6/9/2025</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635509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6/9/2025</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768194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6/9/2025</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1056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6/9/2025</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247927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6/9/2025</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85175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6/9/2025</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06409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6/9/2025</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60276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6/9/2025</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47646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6/9/2025</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264077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6/9/2025</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469517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6/9/2025</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26030915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ncsc.gov.bh/en/cyberwiser/ics.html" TargetMode="External"/><Relationship Id="rId2" Type="http://schemas.openxmlformats.org/officeDocument/2006/relationships/hyperlink" Target="http://doi.acm.org/10.1145/1541880.1541882" TargetMode="External"/><Relationship Id="rId1" Type="http://schemas.openxmlformats.org/officeDocument/2006/relationships/slideLayout" Target="../slideLayouts/slideLayout2.xml"/><Relationship Id="rId4" Type="http://schemas.openxmlformats.org/officeDocument/2006/relationships/hyperlink" Target="https://www.trendmicro.com/en_us/research/22/c/an-in-depth-look-at-ics-vulnerabilities-part-1.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644DFB53-C7FE-4BC7-BA96-83262BE09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1D6A7D5-E5D6-2727-793A-D71E59CD8AD1}"/>
              </a:ext>
            </a:extLst>
          </p:cNvPr>
          <p:cNvSpPr>
            <a:spLocks noGrp="1"/>
          </p:cNvSpPr>
          <p:nvPr>
            <p:ph type="ctrTitle"/>
          </p:nvPr>
        </p:nvSpPr>
        <p:spPr>
          <a:xfrm>
            <a:off x="1219200" y="5125144"/>
            <a:ext cx="9334500" cy="771845"/>
          </a:xfrm>
        </p:spPr>
        <p:txBody>
          <a:bodyPr>
            <a:normAutofit/>
          </a:bodyPr>
          <a:lstStyle/>
          <a:p>
            <a:r>
              <a:rPr lang="en-US" sz="3200" dirty="0"/>
              <a:t>Anomaly Detection in ICSs using SNN</a:t>
            </a:r>
            <a:endParaRPr lang="ru-RU" sz="3200" dirty="0"/>
          </a:p>
        </p:txBody>
      </p:sp>
      <p:sp>
        <p:nvSpPr>
          <p:cNvPr id="3" name="Подзаголовок 2">
            <a:extLst>
              <a:ext uri="{FF2B5EF4-FFF2-40B4-BE49-F238E27FC236}">
                <a16:creationId xmlns:a16="http://schemas.microsoft.com/office/drawing/2014/main" id="{6AA6E182-BDA3-CB4F-410C-00E2E2533198}"/>
              </a:ext>
            </a:extLst>
          </p:cNvPr>
          <p:cNvSpPr>
            <a:spLocks noGrp="1"/>
          </p:cNvSpPr>
          <p:nvPr>
            <p:ph type="subTitle" idx="1"/>
          </p:nvPr>
        </p:nvSpPr>
        <p:spPr>
          <a:xfrm>
            <a:off x="1219200" y="5970269"/>
            <a:ext cx="9334500" cy="563187"/>
          </a:xfrm>
        </p:spPr>
        <p:txBody>
          <a:bodyPr>
            <a:normAutofit/>
          </a:bodyPr>
          <a:lstStyle/>
          <a:p>
            <a:r>
              <a:rPr lang="en-US" sz="1600" dirty="0"/>
              <a:t>Student: Michael Kaminer</a:t>
            </a:r>
          </a:p>
          <a:p>
            <a:endParaRPr lang="ru-RU" sz="1600" dirty="0"/>
          </a:p>
        </p:txBody>
      </p:sp>
      <p:pic>
        <p:nvPicPr>
          <p:cNvPr id="20" name="Picture 3" descr="Сеть соединенных точек">
            <a:extLst>
              <a:ext uri="{FF2B5EF4-FFF2-40B4-BE49-F238E27FC236}">
                <a16:creationId xmlns:a16="http://schemas.microsoft.com/office/drawing/2014/main" id="{7658ADB5-6E10-CD8D-03B5-5F417CE359D7}"/>
              </a:ext>
            </a:extLst>
          </p:cNvPr>
          <p:cNvPicPr>
            <a:picLocks noChangeAspect="1"/>
          </p:cNvPicPr>
          <p:nvPr/>
        </p:nvPicPr>
        <p:blipFill>
          <a:blip r:embed="rId2"/>
          <a:srcRect t="12011"/>
          <a:stretch>
            <a:fillRect/>
          </a:stretch>
        </p:blipFill>
        <p:spPr>
          <a:xfrm>
            <a:off x="20" y="10"/>
            <a:ext cx="12191980" cy="4800590"/>
          </a:xfrm>
          <a:prstGeom prst="rect">
            <a:avLst/>
          </a:prstGeom>
        </p:spPr>
      </p:pic>
    </p:spTree>
    <p:extLst>
      <p:ext uri="{BB962C8B-B14F-4D97-AF65-F5344CB8AC3E}">
        <p14:creationId xmlns:p14="http://schemas.microsoft.com/office/powerpoint/2010/main" val="1741157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E100A-C448-631E-6E6E-8A8AA2506F2C}"/>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BFAD9E-AC89-E3F6-8821-4652FBACF6E7}"/>
              </a:ext>
            </a:extLst>
          </p:cNvPr>
          <p:cNvSpPr>
            <a:spLocks noGrp="1"/>
          </p:cNvSpPr>
          <p:nvPr>
            <p:ph type="title"/>
          </p:nvPr>
        </p:nvSpPr>
        <p:spPr/>
        <p:txBody>
          <a:bodyPr/>
          <a:lstStyle/>
          <a:p>
            <a:pPr algn="ctr"/>
            <a:r>
              <a:rPr lang="en-US" dirty="0"/>
              <a:t>Results</a:t>
            </a:r>
            <a:endParaRPr lang="ru-RU" dirty="0"/>
          </a:p>
        </p:txBody>
      </p:sp>
      <p:sp>
        <p:nvSpPr>
          <p:cNvPr id="3" name="Объект 2">
            <a:extLst>
              <a:ext uri="{FF2B5EF4-FFF2-40B4-BE49-F238E27FC236}">
                <a16:creationId xmlns:a16="http://schemas.microsoft.com/office/drawing/2014/main" id="{82A67D6C-6290-2481-C742-81BBD10341F0}"/>
              </a:ext>
            </a:extLst>
          </p:cNvPr>
          <p:cNvSpPr>
            <a:spLocks noGrp="1"/>
          </p:cNvSpPr>
          <p:nvPr>
            <p:ph idx="1"/>
          </p:nvPr>
        </p:nvSpPr>
        <p:spPr/>
        <p:txBody>
          <a:bodyPr/>
          <a:lstStyle/>
          <a:p>
            <a:r>
              <a:rPr lang="en-US" dirty="0"/>
              <a:t>SNNs showed mixed performance when used alone, often struggling with training convergence. However, when combined with traditional algorithms in hybrid models, the results improved significantly. On datasets like SWAT and WADI, hybrid approaches achieved higher accuracy and better anomaly detection rates. SNNs contributed to capturing temporal patterns that were missed by other models. These results suggest that SNNs are most effective when integrated into broader detection systems rather than used in isolation.</a:t>
            </a:r>
          </a:p>
          <a:p>
            <a:endParaRPr lang="ru-RU" dirty="0"/>
          </a:p>
        </p:txBody>
      </p:sp>
    </p:spTree>
    <p:extLst>
      <p:ext uri="{BB962C8B-B14F-4D97-AF65-F5344CB8AC3E}">
        <p14:creationId xmlns:p14="http://schemas.microsoft.com/office/powerpoint/2010/main" val="2988737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3B501D90-14AB-55E8-4FB0-860AA9B9A0FD}"/>
              </a:ext>
            </a:extLst>
          </p:cNvPr>
          <p:cNvPicPr>
            <a:picLocks noGrp="1" noChangeAspect="1"/>
          </p:cNvPicPr>
          <p:nvPr>
            <p:ph idx="1"/>
          </p:nvPr>
        </p:nvPicPr>
        <p:blipFill>
          <a:blip r:embed="rId2"/>
          <a:stretch>
            <a:fillRect/>
          </a:stretch>
        </p:blipFill>
        <p:spPr>
          <a:xfrm>
            <a:off x="190424" y="1676625"/>
            <a:ext cx="2895749" cy="1968601"/>
          </a:xfrm>
        </p:spPr>
      </p:pic>
      <p:pic>
        <p:nvPicPr>
          <p:cNvPr id="9" name="Рисунок 8">
            <a:extLst>
              <a:ext uri="{FF2B5EF4-FFF2-40B4-BE49-F238E27FC236}">
                <a16:creationId xmlns:a16="http://schemas.microsoft.com/office/drawing/2014/main" id="{EC3039E6-5EF1-88C2-4600-A35CFED90297}"/>
              </a:ext>
            </a:extLst>
          </p:cNvPr>
          <p:cNvPicPr>
            <a:picLocks noChangeAspect="1"/>
          </p:cNvPicPr>
          <p:nvPr/>
        </p:nvPicPr>
        <p:blipFill>
          <a:blip r:embed="rId3"/>
          <a:stretch>
            <a:fillRect/>
          </a:stretch>
        </p:blipFill>
        <p:spPr>
          <a:xfrm>
            <a:off x="3397111" y="1632172"/>
            <a:ext cx="5397777" cy="4026107"/>
          </a:xfrm>
          <a:prstGeom prst="rect">
            <a:avLst/>
          </a:prstGeom>
        </p:spPr>
      </p:pic>
    </p:spTree>
    <p:extLst>
      <p:ext uri="{BB962C8B-B14F-4D97-AF65-F5344CB8AC3E}">
        <p14:creationId xmlns:p14="http://schemas.microsoft.com/office/powerpoint/2010/main" val="393744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75E8BCB2-19CE-6835-AC7D-A18371A073DB}"/>
              </a:ext>
            </a:extLst>
          </p:cNvPr>
          <p:cNvPicPr>
            <a:picLocks noChangeAspect="1"/>
          </p:cNvPicPr>
          <p:nvPr/>
        </p:nvPicPr>
        <p:blipFill>
          <a:blip r:embed="rId2"/>
          <a:stretch>
            <a:fillRect/>
          </a:stretch>
        </p:blipFill>
        <p:spPr>
          <a:xfrm>
            <a:off x="207623" y="160001"/>
            <a:ext cx="4330923" cy="4273770"/>
          </a:xfrm>
          <a:prstGeom prst="rect">
            <a:avLst/>
          </a:prstGeom>
        </p:spPr>
      </p:pic>
      <p:pic>
        <p:nvPicPr>
          <p:cNvPr id="7" name="Рисунок 6">
            <a:extLst>
              <a:ext uri="{FF2B5EF4-FFF2-40B4-BE49-F238E27FC236}">
                <a16:creationId xmlns:a16="http://schemas.microsoft.com/office/drawing/2014/main" id="{57181EF6-3CD5-99A2-341E-0533D90CE50C}"/>
              </a:ext>
            </a:extLst>
          </p:cNvPr>
          <p:cNvPicPr>
            <a:picLocks noChangeAspect="1"/>
          </p:cNvPicPr>
          <p:nvPr/>
        </p:nvPicPr>
        <p:blipFill>
          <a:blip r:embed="rId3"/>
          <a:stretch>
            <a:fillRect/>
          </a:stretch>
        </p:blipFill>
        <p:spPr>
          <a:xfrm>
            <a:off x="4862631" y="160001"/>
            <a:ext cx="2790825" cy="2409825"/>
          </a:xfrm>
          <a:prstGeom prst="rect">
            <a:avLst/>
          </a:prstGeom>
        </p:spPr>
      </p:pic>
      <p:pic>
        <p:nvPicPr>
          <p:cNvPr id="11" name="Рисунок 10">
            <a:extLst>
              <a:ext uri="{FF2B5EF4-FFF2-40B4-BE49-F238E27FC236}">
                <a16:creationId xmlns:a16="http://schemas.microsoft.com/office/drawing/2014/main" id="{E7604CC4-A00C-1B06-C69B-FEDF9CFCED98}"/>
              </a:ext>
            </a:extLst>
          </p:cNvPr>
          <p:cNvPicPr>
            <a:picLocks noChangeAspect="1"/>
          </p:cNvPicPr>
          <p:nvPr/>
        </p:nvPicPr>
        <p:blipFill>
          <a:blip r:embed="rId4"/>
          <a:stretch>
            <a:fillRect/>
          </a:stretch>
        </p:blipFill>
        <p:spPr>
          <a:xfrm>
            <a:off x="8041613" y="160001"/>
            <a:ext cx="2676525" cy="2409825"/>
          </a:xfrm>
          <a:prstGeom prst="rect">
            <a:avLst/>
          </a:prstGeom>
        </p:spPr>
      </p:pic>
      <p:pic>
        <p:nvPicPr>
          <p:cNvPr id="13" name="Рисунок 12">
            <a:extLst>
              <a:ext uri="{FF2B5EF4-FFF2-40B4-BE49-F238E27FC236}">
                <a16:creationId xmlns:a16="http://schemas.microsoft.com/office/drawing/2014/main" id="{28DC4D4B-B2D8-4564-E2A3-6DF39DDACB38}"/>
              </a:ext>
            </a:extLst>
          </p:cNvPr>
          <p:cNvPicPr>
            <a:picLocks noChangeAspect="1"/>
          </p:cNvPicPr>
          <p:nvPr/>
        </p:nvPicPr>
        <p:blipFill>
          <a:blip r:embed="rId5"/>
          <a:stretch>
            <a:fillRect/>
          </a:stretch>
        </p:blipFill>
        <p:spPr>
          <a:xfrm>
            <a:off x="4605455" y="2838450"/>
            <a:ext cx="3305175" cy="2552700"/>
          </a:xfrm>
          <a:prstGeom prst="rect">
            <a:avLst/>
          </a:prstGeom>
        </p:spPr>
      </p:pic>
    </p:spTree>
    <p:extLst>
      <p:ext uri="{BB962C8B-B14F-4D97-AF65-F5344CB8AC3E}">
        <p14:creationId xmlns:p14="http://schemas.microsoft.com/office/powerpoint/2010/main" val="70925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DA2607D1-D5A2-1F2D-993B-DA234EBDF70B}"/>
              </a:ext>
            </a:extLst>
          </p:cNvPr>
          <p:cNvPicPr>
            <a:picLocks noChangeAspect="1"/>
          </p:cNvPicPr>
          <p:nvPr/>
        </p:nvPicPr>
        <p:blipFill>
          <a:blip r:embed="rId2"/>
          <a:stretch>
            <a:fillRect/>
          </a:stretch>
        </p:blipFill>
        <p:spPr>
          <a:xfrm>
            <a:off x="163184" y="145105"/>
            <a:ext cx="3962604" cy="1473276"/>
          </a:xfrm>
          <a:prstGeom prst="rect">
            <a:avLst/>
          </a:prstGeom>
        </p:spPr>
      </p:pic>
      <p:pic>
        <p:nvPicPr>
          <p:cNvPr id="7" name="Рисунок 6">
            <a:extLst>
              <a:ext uri="{FF2B5EF4-FFF2-40B4-BE49-F238E27FC236}">
                <a16:creationId xmlns:a16="http://schemas.microsoft.com/office/drawing/2014/main" id="{C64C3F91-C8C3-9D77-2EF7-2FD1EBB9A7F8}"/>
              </a:ext>
            </a:extLst>
          </p:cNvPr>
          <p:cNvPicPr>
            <a:picLocks noChangeAspect="1"/>
          </p:cNvPicPr>
          <p:nvPr/>
        </p:nvPicPr>
        <p:blipFill>
          <a:blip r:embed="rId3"/>
          <a:stretch>
            <a:fillRect/>
          </a:stretch>
        </p:blipFill>
        <p:spPr>
          <a:xfrm>
            <a:off x="4525160" y="188648"/>
            <a:ext cx="4730993" cy="3778444"/>
          </a:xfrm>
          <a:prstGeom prst="rect">
            <a:avLst/>
          </a:prstGeom>
        </p:spPr>
      </p:pic>
    </p:spTree>
    <p:extLst>
      <p:ext uri="{BB962C8B-B14F-4D97-AF65-F5344CB8AC3E}">
        <p14:creationId xmlns:p14="http://schemas.microsoft.com/office/powerpoint/2010/main" val="2712836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6F3ECCCD-BB87-7488-73CB-40CF6E9CFE67}"/>
              </a:ext>
            </a:extLst>
          </p:cNvPr>
          <p:cNvPicPr>
            <a:picLocks noChangeAspect="1"/>
          </p:cNvPicPr>
          <p:nvPr/>
        </p:nvPicPr>
        <p:blipFill>
          <a:blip r:embed="rId2"/>
          <a:stretch>
            <a:fillRect/>
          </a:stretch>
        </p:blipFill>
        <p:spPr>
          <a:xfrm>
            <a:off x="236660" y="294784"/>
            <a:ext cx="4076910" cy="1435174"/>
          </a:xfrm>
          <a:prstGeom prst="rect">
            <a:avLst/>
          </a:prstGeom>
        </p:spPr>
      </p:pic>
      <p:pic>
        <p:nvPicPr>
          <p:cNvPr id="7" name="Рисунок 6">
            <a:extLst>
              <a:ext uri="{FF2B5EF4-FFF2-40B4-BE49-F238E27FC236}">
                <a16:creationId xmlns:a16="http://schemas.microsoft.com/office/drawing/2014/main" id="{9BD88211-00CA-5C0C-4D5A-D4F14F6328BB}"/>
              </a:ext>
            </a:extLst>
          </p:cNvPr>
          <p:cNvPicPr>
            <a:picLocks noChangeAspect="1"/>
          </p:cNvPicPr>
          <p:nvPr/>
        </p:nvPicPr>
        <p:blipFill>
          <a:blip r:embed="rId3"/>
          <a:stretch>
            <a:fillRect/>
          </a:stretch>
        </p:blipFill>
        <p:spPr>
          <a:xfrm>
            <a:off x="4932021" y="294784"/>
            <a:ext cx="4483330" cy="1644735"/>
          </a:xfrm>
          <a:prstGeom prst="rect">
            <a:avLst/>
          </a:prstGeom>
        </p:spPr>
      </p:pic>
      <p:pic>
        <p:nvPicPr>
          <p:cNvPr id="9" name="Рисунок 8">
            <a:extLst>
              <a:ext uri="{FF2B5EF4-FFF2-40B4-BE49-F238E27FC236}">
                <a16:creationId xmlns:a16="http://schemas.microsoft.com/office/drawing/2014/main" id="{10F996FC-6DD6-FBF6-A97A-3C391E22D8B4}"/>
              </a:ext>
            </a:extLst>
          </p:cNvPr>
          <p:cNvPicPr>
            <a:picLocks noChangeAspect="1"/>
          </p:cNvPicPr>
          <p:nvPr/>
        </p:nvPicPr>
        <p:blipFill>
          <a:blip r:embed="rId4"/>
          <a:stretch>
            <a:fillRect/>
          </a:stretch>
        </p:blipFill>
        <p:spPr>
          <a:xfrm>
            <a:off x="0" y="2282982"/>
            <a:ext cx="12192000" cy="3206436"/>
          </a:xfrm>
          <a:prstGeom prst="rect">
            <a:avLst/>
          </a:prstGeom>
        </p:spPr>
      </p:pic>
    </p:spTree>
    <p:extLst>
      <p:ext uri="{BB962C8B-B14F-4D97-AF65-F5344CB8AC3E}">
        <p14:creationId xmlns:p14="http://schemas.microsoft.com/office/powerpoint/2010/main" val="545595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41CEB577-7E70-6A20-BA80-91115DDD122C}"/>
              </a:ext>
            </a:extLst>
          </p:cNvPr>
          <p:cNvPicPr>
            <a:picLocks noChangeAspect="1"/>
          </p:cNvPicPr>
          <p:nvPr/>
        </p:nvPicPr>
        <p:blipFill>
          <a:blip r:embed="rId2"/>
          <a:stretch>
            <a:fillRect/>
          </a:stretch>
        </p:blipFill>
        <p:spPr>
          <a:xfrm>
            <a:off x="145034" y="131403"/>
            <a:ext cx="5504652" cy="6648691"/>
          </a:xfrm>
          <a:prstGeom prst="rect">
            <a:avLst/>
          </a:prstGeom>
        </p:spPr>
      </p:pic>
    </p:spTree>
    <p:extLst>
      <p:ext uri="{BB962C8B-B14F-4D97-AF65-F5344CB8AC3E}">
        <p14:creationId xmlns:p14="http://schemas.microsoft.com/office/powerpoint/2010/main" val="2714842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F0941D4D-7660-9AB6-C4BF-8C3FD7C4E043}"/>
              </a:ext>
            </a:extLst>
          </p:cNvPr>
          <p:cNvPicPr>
            <a:picLocks noChangeAspect="1"/>
          </p:cNvPicPr>
          <p:nvPr/>
        </p:nvPicPr>
        <p:blipFill>
          <a:blip r:embed="rId2"/>
          <a:srcRect r="50098"/>
          <a:stretch>
            <a:fillRect/>
          </a:stretch>
        </p:blipFill>
        <p:spPr>
          <a:xfrm>
            <a:off x="309504" y="246220"/>
            <a:ext cx="11272896" cy="5469732"/>
          </a:xfrm>
          <a:prstGeom prst="rect">
            <a:avLst/>
          </a:prstGeom>
        </p:spPr>
      </p:pic>
    </p:spTree>
    <p:extLst>
      <p:ext uri="{BB962C8B-B14F-4D97-AF65-F5344CB8AC3E}">
        <p14:creationId xmlns:p14="http://schemas.microsoft.com/office/powerpoint/2010/main" val="70919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Рисунок 9">
            <a:extLst>
              <a:ext uri="{FF2B5EF4-FFF2-40B4-BE49-F238E27FC236}">
                <a16:creationId xmlns:a16="http://schemas.microsoft.com/office/drawing/2014/main" id="{5E9A4D6C-7246-4C47-65C3-DB5FF1551CBA}"/>
              </a:ext>
            </a:extLst>
          </p:cNvPr>
          <p:cNvPicPr>
            <a:picLocks noChangeAspect="1"/>
          </p:cNvPicPr>
          <p:nvPr/>
        </p:nvPicPr>
        <p:blipFill>
          <a:blip r:embed="rId2"/>
          <a:srcRect l="49509"/>
          <a:stretch>
            <a:fillRect/>
          </a:stretch>
        </p:blipFill>
        <p:spPr>
          <a:xfrm>
            <a:off x="689144" y="836124"/>
            <a:ext cx="10813712" cy="5185751"/>
          </a:xfrm>
          <a:prstGeom prst="rect">
            <a:avLst/>
          </a:prstGeom>
        </p:spPr>
      </p:pic>
    </p:spTree>
    <p:extLst>
      <p:ext uri="{BB962C8B-B14F-4D97-AF65-F5344CB8AC3E}">
        <p14:creationId xmlns:p14="http://schemas.microsoft.com/office/powerpoint/2010/main" val="3787449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EBBFE-554F-8CA4-3467-A1FC187A8F8D}"/>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522B15C1-EF32-7711-1BFA-B655329C42F5}"/>
              </a:ext>
            </a:extLst>
          </p:cNvPr>
          <p:cNvPicPr>
            <a:picLocks noChangeAspect="1"/>
          </p:cNvPicPr>
          <p:nvPr/>
        </p:nvPicPr>
        <p:blipFill>
          <a:blip r:embed="rId2"/>
          <a:stretch>
            <a:fillRect/>
          </a:stretch>
        </p:blipFill>
        <p:spPr>
          <a:xfrm>
            <a:off x="488119" y="1621971"/>
            <a:ext cx="12161668" cy="3918857"/>
          </a:xfrm>
          <a:prstGeom prst="rect">
            <a:avLst/>
          </a:prstGeom>
        </p:spPr>
      </p:pic>
    </p:spTree>
    <p:extLst>
      <p:ext uri="{BB962C8B-B14F-4D97-AF65-F5344CB8AC3E}">
        <p14:creationId xmlns:p14="http://schemas.microsoft.com/office/powerpoint/2010/main" val="2874634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83F9B-E640-0ECA-A289-22FCCD43EAB7}"/>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F39F9C3E-654A-A650-D21F-B021F35BF2B6}"/>
              </a:ext>
            </a:extLst>
          </p:cNvPr>
          <p:cNvPicPr>
            <a:picLocks noChangeAspect="1"/>
          </p:cNvPicPr>
          <p:nvPr/>
        </p:nvPicPr>
        <p:blipFill>
          <a:blip r:embed="rId2"/>
          <a:srcRect r="43907"/>
          <a:stretch>
            <a:fillRect/>
          </a:stretch>
        </p:blipFill>
        <p:spPr>
          <a:xfrm>
            <a:off x="301373" y="234879"/>
            <a:ext cx="11714337" cy="5842536"/>
          </a:xfrm>
          <a:prstGeom prst="rect">
            <a:avLst/>
          </a:prstGeom>
        </p:spPr>
      </p:pic>
    </p:spTree>
    <p:extLst>
      <p:ext uri="{BB962C8B-B14F-4D97-AF65-F5344CB8AC3E}">
        <p14:creationId xmlns:p14="http://schemas.microsoft.com/office/powerpoint/2010/main" val="419784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F6023-78BB-529C-D719-F7ED8E3BFEAF}"/>
            </a:ext>
          </a:extLst>
        </p:cNvPr>
        <p:cNvGrpSpPr/>
        <p:nvPr/>
      </p:nvGrpSpPr>
      <p:grpSpPr>
        <a:xfrm>
          <a:off x="0" y="0"/>
          <a:ext cx="0" cy="0"/>
          <a:chOff x="0" y="0"/>
          <a:chExt cx="0" cy="0"/>
        </a:xfrm>
      </p:grpSpPr>
      <p:sp>
        <p:nvSpPr>
          <p:cNvPr id="3" name="Объект 2">
            <a:extLst>
              <a:ext uri="{FF2B5EF4-FFF2-40B4-BE49-F238E27FC236}">
                <a16:creationId xmlns:a16="http://schemas.microsoft.com/office/drawing/2014/main" id="{8F8F56A6-B968-AD9A-D5E2-36F17D523FBF}"/>
              </a:ext>
            </a:extLst>
          </p:cNvPr>
          <p:cNvSpPr>
            <a:spLocks noGrp="1"/>
          </p:cNvSpPr>
          <p:nvPr>
            <p:ph idx="1"/>
          </p:nvPr>
        </p:nvSpPr>
        <p:spPr>
          <a:xfrm>
            <a:off x="1447800" y="713015"/>
            <a:ext cx="10123714" cy="5431970"/>
          </a:xfrm>
        </p:spPr>
        <p:txBody>
          <a:bodyPr>
            <a:noAutofit/>
          </a:bodyPr>
          <a:lstStyle/>
          <a:p>
            <a:r>
              <a:rPr lang="en-US" sz="2000" dirty="0"/>
              <a:t>Main Sections: </a:t>
            </a:r>
          </a:p>
          <a:p>
            <a:r>
              <a:rPr lang="en-US" sz="2000" dirty="0"/>
              <a:t>1. Title and Authors. </a:t>
            </a:r>
          </a:p>
          <a:p>
            <a:r>
              <a:rPr lang="en-US" sz="2000" dirty="0"/>
              <a:t>2. Abstract. </a:t>
            </a:r>
          </a:p>
          <a:p>
            <a:r>
              <a:rPr lang="en-US" sz="2000" dirty="0"/>
              <a:t>3. Introduction. </a:t>
            </a:r>
          </a:p>
          <a:p>
            <a:r>
              <a:rPr lang="en-US" sz="2000" dirty="0"/>
              <a:t>4. Literature Review </a:t>
            </a:r>
          </a:p>
          <a:p>
            <a:r>
              <a:rPr lang="en-US" sz="2000" dirty="0"/>
              <a:t>a. Background </a:t>
            </a:r>
          </a:p>
          <a:p>
            <a:r>
              <a:rPr lang="en-US" sz="2000" dirty="0"/>
              <a:t>b. Related Work </a:t>
            </a:r>
          </a:p>
          <a:p>
            <a:r>
              <a:rPr lang="en-US" sz="2000" dirty="0"/>
              <a:t>5. Methodology. </a:t>
            </a:r>
          </a:p>
          <a:p>
            <a:r>
              <a:rPr lang="en-US" sz="2000" dirty="0"/>
              <a:t>6. Results. </a:t>
            </a:r>
          </a:p>
          <a:p>
            <a:r>
              <a:rPr lang="en-US" sz="2000" dirty="0"/>
              <a:t>7. Discussion. </a:t>
            </a:r>
          </a:p>
          <a:p>
            <a:r>
              <a:rPr lang="en-US" sz="2000" dirty="0"/>
              <a:t>8. Conclusion. </a:t>
            </a:r>
          </a:p>
          <a:p>
            <a:r>
              <a:rPr lang="en-US" sz="2000" dirty="0"/>
              <a:t>9. References.</a:t>
            </a:r>
            <a:endParaRPr lang="ru-RU" sz="2000" dirty="0"/>
          </a:p>
        </p:txBody>
      </p:sp>
    </p:spTree>
    <p:extLst>
      <p:ext uri="{BB962C8B-B14F-4D97-AF65-F5344CB8AC3E}">
        <p14:creationId xmlns:p14="http://schemas.microsoft.com/office/powerpoint/2010/main" val="3568166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A5D35-F23E-3A7F-7D0C-55AC73A295B1}"/>
            </a:ext>
          </a:extLst>
        </p:cNvPr>
        <p:cNvGrpSpPr/>
        <p:nvPr/>
      </p:nvGrpSpPr>
      <p:grpSpPr>
        <a:xfrm>
          <a:off x="0" y="0"/>
          <a:ext cx="0" cy="0"/>
          <a:chOff x="0" y="0"/>
          <a:chExt cx="0" cy="0"/>
        </a:xfrm>
      </p:grpSpPr>
      <p:pic>
        <p:nvPicPr>
          <p:cNvPr id="2" name="Рисунок 1">
            <a:extLst>
              <a:ext uri="{FF2B5EF4-FFF2-40B4-BE49-F238E27FC236}">
                <a16:creationId xmlns:a16="http://schemas.microsoft.com/office/drawing/2014/main" id="{5B8B7DC7-9B26-3152-40C8-B7D53DAB4C8C}"/>
              </a:ext>
            </a:extLst>
          </p:cNvPr>
          <p:cNvPicPr>
            <a:picLocks noChangeAspect="1"/>
          </p:cNvPicPr>
          <p:nvPr/>
        </p:nvPicPr>
        <p:blipFill>
          <a:blip r:embed="rId2"/>
          <a:srcRect l="56093"/>
          <a:stretch>
            <a:fillRect/>
          </a:stretch>
        </p:blipFill>
        <p:spPr>
          <a:xfrm>
            <a:off x="156118" y="0"/>
            <a:ext cx="10326028" cy="6579560"/>
          </a:xfrm>
          <a:prstGeom prst="rect">
            <a:avLst/>
          </a:prstGeom>
        </p:spPr>
      </p:pic>
    </p:spTree>
    <p:extLst>
      <p:ext uri="{BB962C8B-B14F-4D97-AF65-F5344CB8AC3E}">
        <p14:creationId xmlns:p14="http://schemas.microsoft.com/office/powerpoint/2010/main" val="399402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4611D-8646-B404-E240-4CEE746BEE5A}"/>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E0E0D78D-8BCF-C35E-7BEE-AF54EE4D6733}"/>
              </a:ext>
            </a:extLst>
          </p:cNvPr>
          <p:cNvPicPr>
            <a:picLocks noChangeAspect="1"/>
          </p:cNvPicPr>
          <p:nvPr/>
        </p:nvPicPr>
        <p:blipFill>
          <a:blip r:embed="rId2"/>
          <a:stretch>
            <a:fillRect/>
          </a:stretch>
        </p:blipFill>
        <p:spPr>
          <a:xfrm>
            <a:off x="238029" y="348343"/>
            <a:ext cx="8101000" cy="3242629"/>
          </a:xfrm>
          <a:prstGeom prst="rect">
            <a:avLst/>
          </a:prstGeom>
        </p:spPr>
      </p:pic>
    </p:spTree>
    <p:extLst>
      <p:ext uri="{BB962C8B-B14F-4D97-AF65-F5344CB8AC3E}">
        <p14:creationId xmlns:p14="http://schemas.microsoft.com/office/powerpoint/2010/main" val="935373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743D8-4521-F0E9-5613-29C68DAEF13A}"/>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88ED0E-51AF-8153-1B43-4425AC203B75}"/>
              </a:ext>
            </a:extLst>
          </p:cNvPr>
          <p:cNvSpPr>
            <a:spLocks noGrp="1"/>
          </p:cNvSpPr>
          <p:nvPr>
            <p:ph type="title"/>
          </p:nvPr>
        </p:nvSpPr>
        <p:spPr/>
        <p:txBody>
          <a:bodyPr/>
          <a:lstStyle/>
          <a:p>
            <a:pPr algn="ctr"/>
            <a:r>
              <a:rPr lang="en-US" dirty="0"/>
              <a:t>Discussion</a:t>
            </a:r>
            <a:endParaRPr lang="ru-RU" dirty="0"/>
          </a:p>
        </p:txBody>
      </p:sp>
      <p:sp>
        <p:nvSpPr>
          <p:cNvPr id="3" name="Объект 2">
            <a:extLst>
              <a:ext uri="{FF2B5EF4-FFF2-40B4-BE49-F238E27FC236}">
                <a16:creationId xmlns:a16="http://schemas.microsoft.com/office/drawing/2014/main" id="{9DA84DAA-F871-9929-30F6-8C24A0FABBC7}"/>
              </a:ext>
            </a:extLst>
          </p:cNvPr>
          <p:cNvSpPr>
            <a:spLocks noGrp="1"/>
          </p:cNvSpPr>
          <p:nvPr>
            <p:ph idx="1"/>
          </p:nvPr>
        </p:nvSpPr>
        <p:spPr/>
        <p:txBody>
          <a:bodyPr/>
          <a:lstStyle/>
          <a:p>
            <a:r>
              <a:rPr lang="en-US" dirty="0"/>
              <a:t>The results highlight that while SNNs are challenging to train, they provide unique advantages in capturing temporal dynamics. Pure SNN models underperformed compared to traditional methods, but hybrid models combining SNNs with other algorithms performed better overall. This suggests that SNNs are not a replacement but a valuable addition to existing techniques. Their event-based nature may also offer benefits in low-power or real-time ICS applications.</a:t>
            </a:r>
          </a:p>
          <a:p>
            <a:endParaRPr lang="ru-RU" dirty="0"/>
          </a:p>
        </p:txBody>
      </p:sp>
    </p:spTree>
    <p:extLst>
      <p:ext uri="{BB962C8B-B14F-4D97-AF65-F5344CB8AC3E}">
        <p14:creationId xmlns:p14="http://schemas.microsoft.com/office/powerpoint/2010/main" val="875214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94BD6-56C3-0C88-D8B7-D14F69F9DE93}"/>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6BC9C2-DF59-17D7-B929-CB0AB15C4E65}"/>
              </a:ext>
            </a:extLst>
          </p:cNvPr>
          <p:cNvSpPr>
            <a:spLocks noGrp="1"/>
          </p:cNvSpPr>
          <p:nvPr>
            <p:ph type="title"/>
          </p:nvPr>
        </p:nvSpPr>
        <p:spPr/>
        <p:txBody>
          <a:bodyPr/>
          <a:lstStyle/>
          <a:p>
            <a:pPr algn="ctr"/>
            <a:r>
              <a:rPr lang="en-US" dirty="0"/>
              <a:t>Conclusion</a:t>
            </a:r>
            <a:endParaRPr lang="ru-RU" dirty="0"/>
          </a:p>
        </p:txBody>
      </p:sp>
      <p:sp>
        <p:nvSpPr>
          <p:cNvPr id="3" name="Объект 2">
            <a:extLst>
              <a:ext uri="{FF2B5EF4-FFF2-40B4-BE49-F238E27FC236}">
                <a16:creationId xmlns:a16="http://schemas.microsoft.com/office/drawing/2014/main" id="{D48BE2CE-A9BA-1381-9EF6-BBDF160D5B99}"/>
              </a:ext>
            </a:extLst>
          </p:cNvPr>
          <p:cNvSpPr>
            <a:spLocks noGrp="1"/>
          </p:cNvSpPr>
          <p:nvPr>
            <p:ph idx="1"/>
          </p:nvPr>
        </p:nvSpPr>
        <p:spPr/>
        <p:txBody>
          <a:bodyPr/>
          <a:lstStyle/>
          <a:p>
            <a:r>
              <a:rPr lang="en-US" dirty="0"/>
              <a:t>This research explored the use of Spiking Neural Networks (SNNs) for anomaly detection in Industrial Control Systems. While standalone SNNs faced training difficulties, they proved useful when combined with traditional models. Hybrid approaches showed improved detection performance, especially on real-world ICS datasets. The findings support further exploration of SNNs as part of ensemble or multi-stage detection systems in critical infrastructure security.</a:t>
            </a:r>
          </a:p>
          <a:p>
            <a:endParaRPr lang="ru-RU" dirty="0"/>
          </a:p>
        </p:txBody>
      </p:sp>
    </p:spTree>
    <p:extLst>
      <p:ext uri="{BB962C8B-B14F-4D97-AF65-F5344CB8AC3E}">
        <p14:creationId xmlns:p14="http://schemas.microsoft.com/office/powerpoint/2010/main" val="2891371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2F6BA-8B82-95C4-F411-978DEE5A0BB7}"/>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8F626E-793A-B35A-C607-73C7036E7A7E}"/>
              </a:ext>
            </a:extLst>
          </p:cNvPr>
          <p:cNvSpPr>
            <a:spLocks noGrp="1"/>
          </p:cNvSpPr>
          <p:nvPr>
            <p:ph type="title"/>
          </p:nvPr>
        </p:nvSpPr>
        <p:spPr>
          <a:xfrm>
            <a:off x="1638299" y="0"/>
            <a:ext cx="8915402" cy="1371600"/>
          </a:xfrm>
        </p:spPr>
        <p:txBody>
          <a:bodyPr/>
          <a:lstStyle/>
          <a:p>
            <a:pPr algn="ctr"/>
            <a:r>
              <a:rPr lang="en-US" dirty="0"/>
              <a:t>References</a:t>
            </a:r>
            <a:endParaRPr lang="ru-RU" dirty="0"/>
          </a:p>
        </p:txBody>
      </p:sp>
      <p:sp>
        <p:nvSpPr>
          <p:cNvPr id="3" name="Объект 2">
            <a:extLst>
              <a:ext uri="{FF2B5EF4-FFF2-40B4-BE49-F238E27FC236}">
                <a16:creationId xmlns:a16="http://schemas.microsoft.com/office/drawing/2014/main" id="{AD1ECAA0-EB0B-060A-3722-D816D8E236DB}"/>
              </a:ext>
            </a:extLst>
          </p:cNvPr>
          <p:cNvSpPr>
            <a:spLocks noGrp="1"/>
          </p:cNvSpPr>
          <p:nvPr>
            <p:ph idx="1"/>
          </p:nvPr>
        </p:nvSpPr>
        <p:spPr>
          <a:xfrm>
            <a:off x="1798863" y="1240972"/>
            <a:ext cx="8594273" cy="3516773"/>
          </a:xfrm>
        </p:spPr>
        <p:txBody>
          <a:bodyPr>
            <a:noAutofit/>
          </a:bodyPr>
          <a:lstStyle/>
          <a:p>
            <a:pPr>
              <a:lnSpc>
                <a:spcPct val="100000"/>
              </a:lnSpc>
            </a:pPr>
            <a:r>
              <a:rPr lang="en-US" sz="1000" dirty="0">
                <a:latin typeface="Abadi" panose="020F0502020204030204" pitchFamily="34" charset="0"/>
              </a:rPr>
              <a:t>[1] K. Stouffer, S. Lightman, V. Pillitteri, M. Abrams, and A. Hahn, </a:t>
            </a:r>
            <a:r>
              <a:rPr lang="en-US" sz="1000" i="1" dirty="0">
                <a:latin typeface="Abadi" panose="020F0502020204030204" pitchFamily="34" charset="0"/>
              </a:rPr>
              <a:t>Guide to Industrial Control Systems (ICS) Security: Supervisory Control and Data Acquisition (SCADA) Systems, Distributed Control Systems (DCS), and Other Control System Configurations such as Programmable Logic Controllers (PLC)</a:t>
            </a:r>
            <a:r>
              <a:rPr lang="en-US" sz="1000" dirty="0">
                <a:latin typeface="Abadi" panose="020F0502020204030204" pitchFamily="34" charset="0"/>
              </a:rPr>
              <a:t>, NIST Special Publication 800-82, Rev. 2 (Initial Public Draft), National Institute of Standards and Technology, 2014.</a:t>
            </a:r>
            <a:endParaRPr lang="ru-RU" sz="1000" dirty="0">
              <a:latin typeface="Arial Black" panose="020B0A04020102020204" pitchFamily="34" charset="0"/>
            </a:endParaRPr>
          </a:p>
          <a:p>
            <a:pPr>
              <a:lnSpc>
                <a:spcPct val="100000"/>
              </a:lnSpc>
            </a:pPr>
            <a:r>
              <a:rPr lang="en-US" sz="1000" dirty="0">
                <a:latin typeface="Abadi" panose="020F0502020204030204" pitchFamily="34" charset="0"/>
              </a:rPr>
              <a:t>[2] Y. Hu, A. Yang, H. Li, Y. Sun, and L. Sun, “A survey of intrusion detection on industrial control systems,” </a:t>
            </a:r>
            <a:r>
              <a:rPr lang="en-US" sz="1000" i="1" dirty="0">
                <a:latin typeface="Abadi" panose="020F0502020204030204" pitchFamily="34" charset="0"/>
              </a:rPr>
              <a:t>International Journal of Cyber Security and Digital Forensics</a:t>
            </a:r>
            <a:r>
              <a:rPr lang="en-US" sz="1000" dirty="0">
                <a:latin typeface="Abadi" panose="020F0502020204030204" pitchFamily="34" charset="0"/>
              </a:rPr>
              <a:t>, first published online Aug. 17, 2018.</a:t>
            </a:r>
            <a:endParaRPr lang="ru-RU" sz="1000" dirty="0">
              <a:latin typeface="Arial Black" panose="020B0A04020102020204" pitchFamily="34" charset="0"/>
            </a:endParaRPr>
          </a:p>
          <a:p>
            <a:pPr>
              <a:lnSpc>
                <a:spcPct val="100000"/>
              </a:lnSpc>
            </a:pPr>
            <a:r>
              <a:rPr lang="en-US" sz="1000" dirty="0">
                <a:latin typeface="Abadi" panose="020F0502020204030204" pitchFamily="34" charset="0"/>
              </a:rPr>
              <a:t>[3] W. Knowles, D. Prince, D. Hutchison, J. F. P. </a:t>
            </a:r>
            <a:r>
              <a:rPr lang="en-US" sz="1000" dirty="0" err="1">
                <a:latin typeface="Abadi" panose="020F0502020204030204" pitchFamily="34" charset="0"/>
              </a:rPr>
              <a:t>Disso</a:t>
            </a:r>
            <a:r>
              <a:rPr lang="en-US" sz="1000" dirty="0">
                <a:latin typeface="Abadi" panose="020F0502020204030204" pitchFamily="34" charset="0"/>
              </a:rPr>
              <a:t>, and K. Jones, “A survey of cyber security management in industrial control systems,” </a:t>
            </a:r>
            <a:r>
              <a:rPr lang="en-US" sz="1000" i="1" dirty="0">
                <a:latin typeface="Abadi" panose="020F0502020204030204" pitchFamily="34" charset="0"/>
              </a:rPr>
              <a:t>Computers &amp; Security</a:t>
            </a:r>
            <a:r>
              <a:rPr lang="en-US" sz="1000" dirty="0">
                <a:latin typeface="Abadi" panose="020F0502020204030204" pitchFamily="34" charset="0"/>
              </a:rPr>
              <a:t>, Mar. 2015.</a:t>
            </a:r>
          </a:p>
          <a:p>
            <a:pPr>
              <a:lnSpc>
                <a:spcPct val="100000"/>
              </a:lnSpc>
            </a:pPr>
            <a:r>
              <a:rPr lang="en-US" sz="1000" dirty="0">
                <a:latin typeface="Abadi" panose="020F0502020204030204" pitchFamily="34" charset="0"/>
              </a:rPr>
              <a:t>[4] A. M. Y. Koay, R. K. L. Ko, H. </a:t>
            </a:r>
            <a:r>
              <a:rPr lang="en-US" sz="1000" dirty="0" err="1">
                <a:latin typeface="Abadi" panose="020F0502020204030204" pitchFamily="34" charset="0"/>
              </a:rPr>
              <a:t>Hettema</a:t>
            </a:r>
            <a:r>
              <a:rPr lang="en-US" sz="1000" dirty="0">
                <a:latin typeface="Abadi" panose="020F0502020204030204" pitchFamily="34" charset="0"/>
              </a:rPr>
              <a:t>, and K. Radke, “Machine learning in industrial control system (ICS) security: Current landscape, opportunities and challenges,”.</a:t>
            </a:r>
            <a:r>
              <a:rPr lang="ru-RU" sz="1000" dirty="0">
                <a:latin typeface="Arial Black" panose="020B0A04020102020204" pitchFamily="34" charset="0"/>
              </a:rPr>
              <a:t> </a:t>
            </a:r>
            <a:r>
              <a:rPr lang="en-US" sz="1000" dirty="0">
                <a:latin typeface="Abadi" panose="020F0502020204030204" pitchFamily="34" charset="0"/>
              </a:rPr>
              <a:t>May, 2022. p.380(p.4 pdf)</a:t>
            </a:r>
            <a:endParaRPr lang="ru-RU" sz="1000" dirty="0">
              <a:latin typeface="Arial Black" panose="020B0A04020102020204" pitchFamily="34" charset="0"/>
            </a:endParaRPr>
          </a:p>
          <a:p>
            <a:pPr>
              <a:lnSpc>
                <a:spcPct val="100000"/>
              </a:lnSpc>
            </a:pPr>
            <a:r>
              <a:rPr lang="en-US" sz="1000" dirty="0">
                <a:latin typeface="Abadi" panose="020F0502020204030204" pitchFamily="34" charset="0"/>
              </a:rPr>
              <a:t>[5] Chandola, V., Banerjee, A., and Kumar, V. 2009. Anomaly detection: A survey. ACM </a:t>
            </a:r>
            <a:r>
              <a:rPr lang="en-US" sz="1000" dirty="0" err="1">
                <a:latin typeface="Abadi" panose="020F0502020204030204" pitchFamily="34" charset="0"/>
              </a:rPr>
              <a:t>Comput</a:t>
            </a:r>
            <a:r>
              <a:rPr lang="en-US" sz="1000" dirty="0">
                <a:latin typeface="Abadi" panose="020F0502020204030204" pitchFamily="34" charset="0"/>
              </a:rPr>
              <a:t>. </a:t>
            </a:r>
            <a:r>
              <a:rPr lang="en-US" sz="1000" dirty="0" err="1">
                <a:latin typeface="Abadi" panose="020F0502020204030204" pitchFamily="34" charset="0"/>
              </a:rPr>
              <a:t>Surv</a:t>
            </a:r>
            <a:r>
              <a:rPr lang="en-US" sz="1000" dirty="0">
                <a:latin typeface="Abadi" panose="020F0502020204030204" pitchFamily="34" charset="0"/>
              </a:rPr>
              <a:t>. 41, 3, Article 15 (July 2009), 58 pages. DOI=10.1145/1541880.1541882 </a:t>
            </a:r>
            <a:r>
              <a:rPr lang="en-US" sz="1000" dirty="0">
                <a:latin typeface="Abadi" panose="020F0502020204030204" pitchFamily="34" charset="0"/>
                <a:hlinkClick r:id="rId2"/>
              </a:rPr>
              <a:t>http://doi.acm.org/10.1145/1541880.1541882</a:t>
            </a:r>
            <a:endParaRPr lang="en-US" sz="1000" dirty="0">
              <a:latin typeface="Abadi" panose="020F0502020204030204" pitchFamily="34" charset="0"/>
            </a:endParaRPr>
          </a:p>
          <a:p>
            <a:pPr>
              <a:lnSpc>
                <a:spcPct val="100000"/>
              </a:lnSpc>
            </a:pPr>
            <a:r>
              <a:rPr lang="en-US" sz="1000" dirty="0">
                <a:latin typeface="Abadi" panose="020F0502020204030204" pitchFamily="34" charset="0"/>
              </a:rPr>
              <a:t>[6] </a:t>
            </a:r>
            <a:r>
              <a:rPr lang="en-US" sz="1000" dirty="0" err="1">
                <a:latin typeface="Abadi" panose="020F0502020204030204" pitchFamily="34" charset="0"/>
              </a:rPr>
              <a:t>Guansong</a:t>
            </a:r>
            <a:r>
              <a:rPr lang="en-US" sz="1000" dirty="0">
                <a:latin typeface="Abadi" panose="020F0502020204030204" pitchFamily="34" charset="0"/>
              </a:rPr>
              <a:t> Pang, Chunhua Shen, </a:t>
            </a:r>
            <a:r>
              <a:rPr lang="en-US" sz="1000" dirty="0" err="1">
                <a:latin typeface="Abadi" panose="020F0502020204030204" pitchFamily="34" charset="0"/>
              </a:rPr>
              <a:t>Longbing</a:t>
            </a:r>
            <a:r>
              <a:rPr lang="en-US" sz="1000" dirty="0">
                <a:latin typeface="Abadi" panose="020F0502020204030204" pitchFamily="34" charset="0"/>
              </a:rPr>
              <a:t> Cao, and Anton van den Hengel. 2021. Deep Learning for Anomaly Detection: A Review. ACM </a:t>
            </a:r>
            <a:r>
              <a:rPr lang="en-US" sz="1000" dirty="0" err="1">
                <a:latin typeface="Abadi" panose="020F0502020204030204" pitchFamily="34" charset="0"/>
              </a:rPr>
              <a:t>Comput</a:t>
            </a:r>
            <a:r>
              <a:rPr lang="en-US" sz="1000" dirty="0">
                <a:latin typeface="Abadi" panose="020F0502020204030204" pitchFamily="34" charset="0"/>
              </a:rPr>
              <a:t>. </a:t>
            </a:r>
            <a:r>
              <a:rPr lang="en-US" sz="1000" dirty="0" err="1">
                <a:latin typeface="Abadi" panose="020F0502020204030204" pitchFamily="34" charset="0"/>
              </a:rPr>
              <a:t>Surv</a:t>
            </a:r>
            <a:r>
              <a:rPr lang="en-US" sz="1000" dirty="0">
                <a:latin typeface="Abadi" panose="020F0502020204030204" pitchFamily="34" charset="0"/>
              </a:rPr>
              <a:t>. 54, 2, Article 38 (March 2021), 38 pages. https://doi.org/10.1145/3439950</a:t>
            </a:r>
          </a:p>
          <a:p>
            <a:pPr>
              <a:lnSpc>
                <a:spcPct val="100000"/>
              </a:lnSpc>
            </a:pPr>
            <a:r>
              <a:rPr lang="en-US" sz="1000" dirty="0">
                <a:latin typeface="Abadi" panose="020F0502020204030204" pitchFamily="34" charset="0"/>
              </a:rPr>
              <a:t>[7] </a:t>
            </a:r>
            <a:r>
              <a:rPr lang="en-US" sz="1000" dirty="0" err="1">
                <a:latin typeface="Abadi" panose="020F0502020204030204" pitchFamily="34" charset="0"/>
              </a:rPr>
              <a:t>Antiy</a:t>
            </a:r>
            <a:r>
              <a:rPr lang="en-US" sz="1000" dirty="0">
                <a:latin typeface="Abadi" panose="020F0502020204030204" pitchFamily="34" charset="0"/>
              </a:rPr>
              <a:t> Security Response. (2016, March 16). </a:t>
            </a:r>
            <a:r>
              <a:rPr lang="en-US" sz="1000" i="1" dirty="0">
                <a:latin typeface="Abadi" panose="020F0502020204030204" pitchFamily="34" charset="0"/>
              </a:rPr>
              <a:t>Comprehensive Analysis Report on Ukraine Power System Attacks</a:t>
            </a:r>
            <a:r>
              <a:rPr lang="en-US" sz="1000" dirty="0">
                <a:latin typeface="Abadi" panose="020F0502020204030204" pitchFamily="34" charset="0"/>
              </a:rPr>
              <a:t>.</a:t>
            </a:r>
          </a:p>
          <a:p>
            <a:pPr>
              <a:lnSpc>
                <a:spcPct val="100000"/>
              </a:lnSpc>
            </a:pPr>
            <a:r>
              <a:rPr lang="en-US" sz="1000" dirty="0">
                <a:latin typeface="Abadi" panose="020F0502020204030204" pitchFamily="34" charset="0"/>
              </a:rPr>
              <a:t>[8] </a:t>
            </a:r>
            <a:r>
              <a:rPr lang="en-US" sz="1000" dirty="0">
                <a:latin typeface="Abadi" panose="020F0502020204030204" pitchFamily="34" charset="0"/>
                <a:hlinkClick r:id="rId3"/>
              </a:rPr>
              <a:t>https://www.ncsc.gov.bh/en/cyberwiser/ics.html</a:t>
            </a:r>
            <a:endParaRPr lang="ru-RU" sz="1000" dirty="0">
              <a:latin typeface="Arial Black" panose="020B0A04020102020204" pitchFamily="34" charset="0"/>
            </a:endParaRPr>
          </a:p>
          <a:p>
            <a:pPr>
              <a:lnSpc>
                <a:spcPct val="100000"/>
              </a:lnSpc>
            </a:pPr>
            <a:r>
              <a:rPr lang="en-US" sz="1000" dirty="0">
                <a:latin typeface="Abadi" panose="020F0502020204030204" pitchFamily="34" charset="0"/>
              </a:rPr>
              <a:t>[9] </a:t>
            </a:r>
            <a:r>
              <a:rPr lang="en-US" sz="1000" dirty="0">
                <a:latin typeface="Abadi" panose="020F0502020204030204" pitchFamily="34" charset="0"/>
                <a:hlinkClick r:id="rId4"/>
              </a:rPr>
              <a:t>https://www.trendmicro.com/en_us/research/22/c/an-in-depth-look-at-ics-vulnerabilities-part-1.html</a:t>
            </a:r>
            <a:endParaRPr lang="en-US" sz="1000" dirty="0">
              <a:latin typeface="Abadi" panose="020F0502020204030204" pitchFamily="34" charset="0"/>
            </a:endParaRPr>
          </a:p>
          <a:p>
            <a:pPr>
              <a:lnSpc>
                <a:spcPct val="100000"/>
              </a:lnSpc>
            </a:pPr>
            <a:r>
              <a:rPr lang="en-US" sz="1000" dirty="0">
                <a:latin typeface="Abadi" panose="020F0502020204030204" pitchFamily="34" charset="0"/>
              </a:rPr>
              <a:t>[10]</a:t>
            </a:r>
            <a:r>
              <a:rPr lang="ru-RU" sz="1000" dirty="0">
                <a:latin typeface="Arial Black" panose="020B0A04020102020204" pitchFamily="34" charset="0"/>
              </a:rPr>
              <a:t> </a:t>
            </a:r>
            <a:r>
              <a:rPr lang="en-US" sz="1000" dirty="0">
                <a:latin typeface="Abadi" panose="020F0502020204030204" pitchFamily="34" charset="0"/>
              </a:rPr>
              <a:t>J. D. Nunes, M. Carvalho, D. Carneiro, and J. S. Cardoso, “Spiking neural networks: A survey,” </a:t>
            </a:r>
            <a:r>
              <a:rPr lang="en-US" sz="1000" i="1" dirty="0">
                <a:latin typeface="Abadi" panose="020F0502020204030204" pitchFamily="34" charset="0"/>
              </a:rPr>
              <a:t>IEEE Access</a:t>
            </a:r>
            <a:r>
              <a:rPr lang="en-US" sz="1000" dirty="0">
                <a:latin typeface="Abadi" panose="020F0502020204030204" pitchFamily="34" charset="0"/>
              </a:rPr>
              <a:t>, vol. 10, Jun. 2022, </a:t>
            </a:r>
            <a:r>
              <a:rPr lang="en-US" sz="1000" dirty="0" err="1">
                <a:latin typeface="Abadi" panose="020F0502020204030204" pitchFamily="34" charset="0"/>
              </a:rPr>
              <a:t>doi</a:t>
            </a:r>
            <a:r>
              <a:rPr lang="en-US" sz="1000" dirty="0">
                <a:latin typeface="Abadi" panose="020F0502020204030204" pitchFamily="34" charset="0"/>
              </a:rPr>
              <a:t>: 10.1109/ACCESS.2022.3179968.</a:t>
            </a:r>
          </a:p>
          <a:p>
            <a:pPr>
              <a:lnSpc>
                <a:spcPct val="100000"/>
              </a:lnSpc>
            </a:pPr>
            <a:r>
              <a:rPr lang="en-US" sz="1000" dirty="0">
                <a:latin typeface="Abadi" panose="020F0502020204030204" pitchFamily="34" charset="0"/>
              </a:rPr>
              <a:t>[11] F. </a:t>
            </a:r>
            <a:r>
              <a:rPr lang="en-US" sz="1000" dirty="0" err="1">
                <a:latin typeface="Abadi" panose="020F0502020204030204" pitchFamily="34" charset="0"/>
              </a:rPr>
              <a:t>Ponulak</a:t>
            </a:r>
            <a:r>
              <a:rPr lang="en-US" sz="1000" dirty="0">
                <a:latin typeface="Abadi" panose="020F0502020204030204" pitchFamily="34" charset="0"/>
              </a:rPr>
              <a:t> and A. </a:t>
            </a:r>
            <a:r>
              <a:rPr lang="en-US" sz="1000" dirty="0" err="1">
                <a:latin typeface="Abadi" panose="020F0502020204030204" pitchFamily="34" charset="0"/>
              </a:rPr>
              <a:t>Kasiński</a:t>
            </a:r>
            <a:r>
              <a:rPr lang="en-US" sz="1000" dirty="0">
                <a:latin typeface="Abadi" panose="020F0502020204030204" pitchFamily="34" charset="0"/>
              </a:rPr>
              <a:t>, “Introduction to spiking neural networks: Information processing, learning and applications,” </a:t>
            </a:r>
            <a:r>
              <a:rPr lang="en-US" sz="1000" i="1" dirty="0">
                <a:latin typeface="Abadi" panose="020F0502020204030204" pitchFamily="34" charset="0"/>
              </a:rPr>
              <a:t>Acta </a:t>
            </a:r>
            <a:r>
              <a:rPr lang="en-US" sz="1000" i="1" dirty="0" err="1">
                <a:latin typeface="Abadi" panose="020F0502020204030204" pitchFamily="34" charset="0"/>
              </a:rPr>
              <a:t>Neurobiologiae</a:t>
            </a:r>
            <a:r>
              <a:rPr lang="en-US" sz="1000" i="1" dirty="0">
                <a:latin typeface="Abadi" panose="020F0502020204030204" pitchFamily="34" charset="0"/>
              </a:rPr>
              <a:t> </a:t>
            </a:r>
            <a:r>
              <a:rPr lang="en-US" sz="1000" i="1" dirty="0" err="1">
                <a:latin typeface="Abadi" panose="020F0502020204030204" pitchFamily="34" charset="0"/>
              </a:rPr>
              <a:t>Experimentalis</a:t>
            </a:r>
            <a:r>
              <a:rPr lang="en-US" sz="1000" dirty="0">
                <a:latin typeface="Abadi" panose="020F0502020204030204" pitchFamily="34" charset="0"/>
              </a:rPr>
              <a:t>, vol. 71, pp. 409–433, 2011.</a:t>
            </a:r>
            <a:endParaRPr lang="ru-RU" sz="1000" dirty="0">
              <a:latin typeface="Arial Black" panose="020B0A04020102020204" pitchFamily="34" charset="0"/>
            </a:endParaRPr>
          </a:p>
          <a:p>
            <a:pPr>
              <a:lnSpc>
                <a:spcPct val="100000"/>
              </a:lnSpc>
            </a:pPr>
            <a:r>
              <a:rPr lang="en-US" sz="1000" dirty="0">
                <a:latin typeface="Abadi" panose="020F0502020204030204" pitchFamily="34" charset="0"/>
              </a:rPr>
              <a:t>[12]  J. Vreeken, </a:t>
            </a:r>
            <a:r>
              <a:rPr lang="en-US" sz="1000" i="1" dirty="0">
                <a:latin typeface="Abadi" panose="020F0502020204030204" pitchFamily="34" charset="0"/>
              </a:rPr>
              <a:t>Spiking Neural Networks: An Introduction</a:t>
            </a:r>
            <a:r>
              <a:rPr lang="en-US" sz="1000" dirty="0">
                <a:latin typeface="Abadi" panose="020F0502020204030204" pitchFamily="34" charset="0"/>
              </a:rPr>
              <a:t>, 2003.</a:t>
            </a:r>
          </a:p>
          <a:p>
            <a:pPr>
              <a:lnSpc>
                <a:spcPct val="100000"/>
              </a:lnSpc>
            </a:pPr>
            <a:r>
              <a:rPr lang="en-US" sz="1000" dirty="0">
                <a:latin typeface="Abadi" panose="020F0502020204030204" pitchFamily="34" charset="0"/>
              </a:rPr>
              <a:t>[13] SWAT: A Spiking Neural Network Training Algorithm for Classification Problems John J. Wade, Liam J. McDaid, Jose A. Santos, and Heather M. Sayers</a:t>
            </a:r>
          </a:p>
          <a:p>
            <a:pPr>
              <a:lnSpc>
                <a:spcPct val="100000"/>
              </a:lnSpc>
            </a:pPr>
            <a:r>
              <a:rPr lang="en-US" sz="1000" dirty="0">
                <a:latin typeface="Abadi" panose="020F0502020204030204" pitchFamily="34" charset="0"/>
              </a:rPr>
              <a:t>[14] https://snntorch.readthedocs.io/</a:t>
            </a:r>
            <a:endParaRPr lang="ru-RU" sz="1000" dirty="0">
              <a:latin typeface="Arial Black" panose="020B0A04020102020204" pitchFamily="34" charset="0"/>
            </a:endParaRPr>
          </a:p>
          <a:p>
            <a:pPr>
              <a:lnSpc>
                <a:spcPct val="100000"/>
              </a:lnSpc>
            </a:pPr>
            <a:endParaRPr lang="ru-RU" sz="1000" dirty="0">
              <a:latin typeface="Arial Black" panose="020B0A04020102020204" pitchFamily="34" charset="0"/>
            </a:endParaRPr>
          </a:p>
        </p:txBody>
      </p:sp>
    </p:spTree>
    <p:extLst>
      <p:ext uri="{BB962C8B-B14F-4D97-AF65-F5344CB8AC3E}">
        <p14:creationId xmlns:p14="http://schemas.microsoft.com/office/powerpoint/2010/main" val="144880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C4A89B-80F0-DB85-571D-DFBA9B4832C8}"/>
              </a:ext>
            </a:extLst>
          </p:cNvPr>
          <p:cNvSpPr>
            <a:spLocks noGrp="1"/>
          </p:cNvSpPr>
          <p:nvPr>
            <p:ph type="title"/>
          </p:nvPr>
        </p:nvSpPr>
        <p:spPr/>
        <p:txBody>
          <a:bodyPr/>
          <a:lstStyle/>
          <a:p>
            <a:pPr algn="ctr"/>
            <a:r>
              <a:rPr lang="en-US" dirty="0"/>
              <a:t>Title and Authors</a:t>
            </a:r>
            <a:endParaRPr lang="ru-RU" dirty="0"/>
          </a:p>
        </p:txBody>
      </p:sp>
      <p:sp>
        <p:nvSpPr>
          <p:cNvPr id="3" name="Объект 2">
            <a:extLst>
              <a:ext uri="{FF2B5EF4-FFF2-40B4-BE49-F238E27FC236}">
                <a16:creationId xmlns:a16="http://schemas.microsoft.com/office/drawing/2014/main" id="{AE16AEB6-FDB8-C3C8-93C9-D6488F6BAD17}"/>
              </a:ext>
            </a:extLst>
          </p:cNvPr>
          <p:cNvSpPr>
            <a:spLocks noGrp="1"/>
          </p:cNvSpPr>
          <p:nvPr>
            <p:ph idx="1"/>
          </p:nvPr>
        </p:nvSpPr>
        <p:spPr/>
        <p:txBody>
          <a:bodyPr/>
          <a:lstStyle/>
          <a:p>
            <a:pPr algn="ctr"/>
            <a:r>
              <a:rPr lang="en-US" b="1" dirty="0"/>
              <a:t>Anomaly Detection in ICSs using SNN</a:t>
            </a:r>
          </a:p>
          <a:p>
            <a:pPr algn="ctr"/>
            <a:r>
              <a:rPr lang="en-US" dirty="0"/>
              <a:t>Student: Michael Kaminer</a:t>
            </a:r>
          </a:p>
          <a:p>
            <a:pPr algn="ctr"/>
            <a:r>
              <a:rPr lang="en-US" dirty="0"/>
              <a:t>Supervisors: Prof. Shlomo Greenberg, Dr. Aviad </a:t>
            </a:r>
            <a:r>
              <a:rPr lang="en-US" dirty="0" err="1"/>
              <a:t>Elyashar</a:t>
            </a:r>
            <a:endParaRPr lang="ru-RU" dirty="0"/>
          </a:p>
        </p:txBody>
      </p:sp>
    </p:spTree>
    <p:extLst>
      <p:ext uri="{BB962C8B-B14F-4D97-AF65-F5344CB8AC3E}">
        <p14:creationId xmlns:p14="http://schemas.microsoft.com/office/powerpoint/2010/main" val="254108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6EC0B3-0841-6DBB-4BAC-54E6D516CB87}"/>
              </a:ext>
            </a:extLst>
          </p:cNvPr>
          <p:cNvSpPr>
            <a:spLocks noGrp="1"/>
          </p:cNvSpPr>
          <p:nvPr>
            <p:ph type="title"/>
          </p:nvPr>
        </p:nvSpPr>
        <p:spPr/>
        <p:txBody>
          <a:bodyPr/>
          <a:lstStyle/>
          <a:p>
            <a:pPr algn="ctr"/>
            <a:r>
              <a:rPr lang="en-US" dirty="0"/>
              <a:t>Abstract</a:t>
            </a:r>
            <a:endParaRPr lang="ru-RU" dirty="0"/>
          </a:p>
        </p:txBody>
      </p:sp>
      <p:sp>
        <p:nvSpPr>
          <p:cNvPr id="3" name="Объект 2">
            <a:extLst>
              <a:ext uri="{FF2B5EF4-FFF2-40B4-BE49-F238E27FC236}">
                <a16:creationId xmlns:a16="http://schemas.microsoft.com/office/drawing/2014/main" id="{C31103DD-1903-44E6-D87F-5A531121DCBF}"/>
              </a:ext>
            </a:extLst>
          </p:cNvPr>
          <p:cNvSpPr>
            <a:spLocks noGrp="1"/>
          </p:cNvSpPr>
          <p:nvPr>
            <p:ph idx="1"/>
          </p:nvPr>
        </p:nvSpPr>
        <p:spPr/>
        <p:txBody>
          <a:bodyPr/>
          <a:lstStyle/>
          <a:p>
            <a:r>
              <a:rPr lang="en-US" dirty="0"/>
              <a:t>This research project investigates the potential of Spiking Neural Networks (SNNs) for anomaly detection in Industrial Control Systems (ICSs). The study compares the performance of SNNs with conventional machine learning and deep learning algorithms using several benchmark datasets: SWAT, WADI, BATADAL, and EPIC. Additionally, datasets such as ECG5000, TON_IoT, MNIST and TENEESSEE were utilized for pretraining and experimentation purposes. Various models were trained and evaluated across these datasets to assess their suitability for detecting anomalies in critical infrastructure environments. Our findings indicate that while SNNs are generally difficult to train and optimize, they yield promising results when used in combination with other methods rather than in isolation. This suggests that hybrid approaches involving SNNs may provide enhanced detection capabilities in complex ICS scenarios.</a:t>
            </a:r>
            <a:endParaRPr lang="ru-RU" dirty="0"/>
          </a:p>
        </p:txBody>
      </p:sp>
    </p:spTree>
    <p:extLst>
      <p:ext uri="{BB962C8B-B14F-4D97-AF65-F5344CB8AC3E}">
        <p14:creationId xmlns:p14="http://schemas.microsoft.com/office/powerpoint/2010/main" val="424269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908CE-D0A9-54FB-7EB5-9AF079F0CCCE}"/>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794D7F-97E0-0B63-6283-1329271844E8}"/>
              </a:ext>
            </a:extLst>
          </p:cNvPr>
          <p:cNvSpPr>
            <a:spLocks noGrp="1"/>
          </p:cNvSpPr>
          <p:nvPr>
            <p:ph type="title"/>
          </p:nvPr>
        </p:nvSpPr>
        <p:spPr/>
        <p:txBody>
          <a:bodyPr/>
          <a:lstStyle/>
          <a:p>
            <a:pPr algn="ctr"/>
            <a:r>
              <a:rPr lang="en-US" dirty="0"/>
              <a:t>Introduction</a:t>
            </a:r>
            <a:endParaRPr lang="ru-RU" dirty="0"/>
          </a:p>
        </p:txBody>
      </p:sp>
      <p:sp>
        <p:nvSpPr>
          <p:cNvPr id="3" name="Объект 2">
            <a:extLst>
              <a:ext uri="{FF2B5EF4-FFF2-40B4-BE49-F238E27FC236}">
                <a16:creationId xmlns:a16="http://schemas.microsoft.com/office/drawing/2014/main" id="{0AC0906C-3B45-7FC1-1EB6-91A2482E730E}"/>
              </a:ext>
            </a:extLst>
          </p:cNvPr>
          <p:cNvSpPr>
            <a:spLocks noGrp="1"/>
          </p:cNvSpPr>
          <p:nvPr>
            <p:ph idx="1"/>
          </p:nvPr>
        </p:nvSpPr>
        <p:spPr/>
        <p:txBody>
          <a:bodyPr/>
          <a:lstStyle/>
          <a:p>
            <a:r>
              <a:rPr lang="en-US" dirty="0"/>
              <a:t>Industrial Control Systems (ICSs) are increasingly targeted by cyberattacks due to their critical role in infrastructure. Anomaly detection is essential for securing these systems. This project explores the use of Spiking Neural Networks (SNNs) for anomaly detection in ICS environments. The main objective is to evaluate whether SNNs can outperform or complement traditional algorithms. Several ICS-related datasets (SWAT, WADI, BATADAL, EPIC) and auxiliary ones (ECG5000, TON_IoT, Tennessee) were used. We also investigated the SNN Torch framework and its applicability. The research aims to understand the strengths and limitations of SNNs in this domain.</a:t>
            </a:r>
            <a:endParaRPr lang="ru-RU" dirty="0"/>
          </a:p>
        </p:txBody>
      </p:sp>
    </p:spTree>
    <p:extLst>
      <p:ext uri="{BB962C8B-B14F-4D97-AF65-F5344CB8AC3E}">
        <p14:creationId xmlns:p14="http://schemas.microsoft.com/office/powerpoint/2010/main" val="3987763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09141E-90E7-850B-29D2-09828E1FF51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88964D3-EF5D-D045-62E4-64F5DC7D8191}"/>
              </a:ext>
            </a:extLst>
          </p:cNvPr>
          <p:cNvSpPr>
            <a:spLocks noGrp="1"/>
          </p:cNvSpPr>
          <p:nvPr>
            <p:ph idx="1"/>
          </p:nvPr>
        </p:nvSpPr>
        <p:spPr/>
        <p:txBody>
          <a:bodyPr/>
          <a:lstStyle/>
          <a:p>
            <a:endParaRPr lang="ru-RU"/>
          </a:p>
        </p:txBody>
      </p:sp>
      <p:pic>
        <p:nvPicPr>
          <p:cNvPr id="5" name="Рисунок 4">
            <a:extLst>
              <a:ext uri="{FF2B5EF4-FFF2-40B4-BE49-F238E27FC236}">
                <a16:creationId xmlns:a16="http://schemas.microsoft.com/office/drawing/2014/main" id="{04F7BAE9-5063-C35A-AA12-ACDF0D6E5F1F}"/>
              </a:ext>
            </a:extLst>
          </p:cNvPr>
          <p:cNvPicPr>
            <a:picLocks noChangeAspect="1"/>
          </p:cNvPicPr>
          <p:nvPr/>
        </p:nvPicPr>
        <p:blipFill>
          <a:blip r:embed="rId2"/>
          <a:stretch>
            <a:fillRect/>
          </a:stretch>
        </p:blipFill>
        <p:spPr>
          <a:xfrm>
            <a:off x="938645" y="0"/>
            <a:ext cx="10314709" cy="6858000"/>
          </a:xfrm>
          <a:prstGeom prst="rect">
            <a:avLst/>
          </a:prstGeom>
        </p:spPr>
      </p:pic>
    </p:spTree>
    <p:extLst>
      <p:ext uri="{BB962C8B-B14F-4D97-AF65-F5344CB8AC3E}">
        <p14:creationId xmlns:p14="http://schemas.microsoft.com/office/powerpoint/2010/main" val="99044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9E5D5-15DD-39C7-11AC-4D69DB57BDED}"/>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F96861-2BBA-D33A-0BD0-2589FF178AC0}"/>
              </a:ext>
            </a:extLst>
          </p:cNvPr>
          <p:cNvSpPr>
            <a:spLocks noGrp="1"/>
          </p:cNvSpPr>
          <p:nvPr>
            <p:ph type="title"/>
          </p:nvPr>
        </p:nvSpPr>
        <p:spPr/>
        <p:txBody>
          <a:bodyPr/>
          <a:lstStyle/>
          <a:p>
            <a:pPr algn="ctr"/>
            <a:r>
              <a:rPr lang="en-US" dirty="0"/>
              <a:t>Literature Review.</a:t>
            </a:r>
            <a:br>
              <a:rPr lang="ru-RU" dirty="0"/>
            </a:br>
            <a:r>
              <a:rPr lang="en-US" dirty="0"/>
              <a:t>Background</a:t>
            </a:r>
            <a:endParaRPr lang="ru-RU" dirty="0"/>
          </a:p>
        </p:txBody>
      </p:sp>
      <p:sp>
        <p:nvSpPr>
          <p:cNvPr id="3" name="Объект 2">
            <a:extLst>
              <a:ext uri="{FF2B5EF4-FFF2-40B4-BE49-F238E27FC236}">
                <a16:creationId xmlns:a16="http://schemas.microsoft.com/office/drawing/2014/main" id="{319C6CB4-B97E-0E71-C9BA-BD7326E02293}"/>
              </a:ext>
            </a:extLst>
          </p:cNvPr>
          <p:cNvSpPr>
            <a:spLocks noGrp="1"/>
          </p:cNvSpPr>
          <p:nvPr>
            <p:ph idx="1"/>
          </p:nvPr>
        </p:nvSpPr>
        <p:spPr/>
        <p:txBody>
          <a:bodyPr/>
          <a:lstStyle/>
          <a:p>
            <a:r>
              <a:rPr lang="en-US" dirty="0"/>
              <a:t>Anomaly detection in ICSs involves identifying unexpected patterns that may indicate system faults or cyberattacks. Traditional approaches often rely on statistical methods, machine learning, or deep learning. Spiking Neural Networks (SNNs) are a neuromorphic computing model inspired by biological neurons, capable of processing temporal data efficiently. While promising, SNNs are harder to train due to their non-differentiable nature and sparse event-based computation. The project uses the SNN Torch framework to explore the applicability of SNNs in real-world ICS scenarios.</a:t>
            </a:r>
          </a:p>
          <a:p>
            <a:pPr marL="0" indent="0">
              <a:buNone/>
            </a:pPr>
            <a:endParaRPr lang="ru-RU" dirty="0"/>
          </a:p>
        </p:txBody>
      </p:sp>
    </p:spTree>
    <p:extLst>
      <p:ext uri="{BB962C8B-B14F-4D97-AF65-F5344CB8AC3E}">
        <p14:creationId xmlns:p14="http://schemas.microsoft.com/office/powerpoint/2010/main" val="134720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BC7D8-D4F2-D738-4DA4-C2A9871E132A}"/>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3C4FEA-0AAD-4E83-C06F-AABF2B55D61A}"/>
              </a:ext>
            </a:extLst>
          </p:cNvPr>
          <p:cNvSpPr>
            <a:spLocks noGrp="1"/>
          </p:cNvSpPr>
          <p:nvPr>
            <p:ph type="title"/>
          </p:nvPr>
        </p:nvSpPr>
        <p:spPr/>
        <p:txBody>
          <a:bodyPr/>
          <a:lstStyle/>
          <a:p>
            <a:pPr algn="ctr"/>
            <a:r>
              <a:rPr lang="en-US" dirty="0"/>
              <a:t>Literature Review.</a:t>
            </a:r>
            <a:br>
              <a:rPr lang="ru-RU" dirty="0"/>
            </a:br>
            <a:r>
              <a:rPr lang="en-US" dirty="0"/>
              <a:t>Related Work </a:t>
            </a:r>
            <a:endParaRPr lang="ru-RU" dirty="0"/>
          </a:p>
        </p:txBody>
      </p:sp>
      <p:sp>
        <p:nvSpPr>
          <p:cNvPr id="3" name="Объект 2">
            <a:extLst>
              <a:ext uri="{FF2B5EF4-FFF2-40B4-BE49-F238E27FC236}">
                <a16:creationId xmlns:a16="http://schemas.microsoft.com/office/drawing/2014/main" id="{BD065639-A44A-6B59-73A7-3A13C3B4F501}"/>
              </a:ext>
            </a:extLst>
          </p:cNvPr>
          <p:cNvSpPr>
            <a:spLocks noGrp="1"/>
          </p:cNvSpPr>
          <p:nvPr>
            <p:ph idx="1"/>
          </p:nvPr>
        </p:nvSpPr>
        <p:spPr/>
        <p:txBody>
          <a:bodyPr/>
          <a:lstStyle/>
          <a:p>
            <a:r>
              <a:rPr lang="en-US" dirty="0"/>
              <a:t>Previous studies have applied machine learning and deep learning methods—such as Random Forests, SVMs, CNNs, and LSTMs—for anomaly detection in ICSs. These approaches have shown good accuracy but often require large labeled datasets and can be sensitive to noise. Recent research explores the use of SNNs in time-series classification and anomaly detection, but their application to ICS environments remains limited. Most existing works do not focus on combining SNNs with other models. This project aims to fill that gap by evaluating hybrid approaches that integrate SNNs with conventional algorithms.</a:t>
            </a:r>
          </a:p>
          <a:p>
            <a:endParaRPr lang="ru-RU" dirty="0"/>
          </a:p>
        </p:txBody>
      </p:sp>
    </p:spTree>
    <p:extLst>
      <p:ext uri="{BB962C8B-B14F-4D97-AF65-F5344CB8AC3E}">
        <p14:creationId xmlns:p14="http://schemas.microsoft.com/office/powerpoint/2010/main" val="2823455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7A669-87CF-E6B7-DD6D-ECCF57FE9B62}"/>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FAFA72-4825-7AF8-E216-2DAB15380D21}"/>
              </a:ext>
            </a:extLst>
          </p:cNvPr>
          <p:cNvSpPr>
            <a:spLocks noGrp="1"/>
          </p:cNvSpPr>
          <p:nvPr>
            <p:ph type="title"/>
          </p:nvPr>
        </p:nvSpPr>
        <p:spPr/>
        <p:txBody>
          <a:bodyPr/>
          <a:lstStyle/>
          <a:p>
            <a:pPr algn="ctr"/>
            <a:r>
              <a:rPr lang="en-US" dirty="0"/>
              <a:t>Methodology</a:t>
            </a:r>
            <a:endParaRPr lang="ru-RU" dirty="0"/>
          </a:p>
        </p:txBody>
      </p:sp>
      <p:sp>
        <p:nvSpPr>
          <p:cNvPr id="3" name="Объект 2">
            <a:extLst>
              <a:ext uri="{FF2B5EF4-FFF2-40B4-BE49-F238E27FC236}">
                <a16:creationId xmlns:a16="http://schemas.microsoft.com/office/drawing/2014/main" id="{D2FFE951-2849-8C4F-104F-BB94E9B7DB8C}"/>
              </a:ext>
            </a:extLst>
          </p:cNvPr>
          <p:cNvSpPr>
            <a:spLocks noGrp="1"/>
          </p:cNvSpPr>
          <p:nvPr>
            <p:ph idx="1"/>
          </p:nvPr>
        </p:nvSpPr>
        <p:spPr/>
        <p:txBody>
          <a:bodyPr/>
          <a:lstStyle/>
          <a:p>
            <a:r>
              <a:rPr lang="en-US" dirty="0"/>
              <a:t>We trained and evaluated various anomaly detection models on multiple datasets. The main ICS datasets included SWAT, WADI, BATADAL, and EPIC. Additional datasets (ECG5000, TON_IoT, Tennessee, MNIST) were used for pretraining and testing generalization. Models included traditional algorithms (ML,DL) and SNNs implemented using the SNN Torch framework. Due to training complexity, SNNs were tested both independently and as part of hybrid models. Performance was compared across models using standard metrics such as accuracy and precision.</a:t>
            </a:r>
            <a:endParaRPr lang="ru-RU" dirty="0"/>
          </a:p>
        </p:txBody>
      </p:sp>
    </p:spTree>
    <p:extLst>
      <p:ext uri="{BB962C8B-B14F-4D97-AF65-F5344CB8AC3E}">
        <p14:creationId xmlns:p14="http://schemas.microsoft.com/office/powerpoint/2010/main" val="1231611959"/>
      </p:ext>
    </p:extLst>
  </p:cSld>
  <p:clrMapOvr>
    <a:masterClrMapping/>
  </p:clrMapOvr>
</p:sld>
</file>

<file path=ppt/theme/theme1.xml><?xml version="1.0" encoding="utf-8"?>
<a:theme xmlns:a="http://schemas.openxmlformats.org/drawingml/2006/main" name="EncaseVTI">
  <a:themeElements>
    <a:clrScheme name="Encase">
      <a:dk1>
        <a:sysClr val="windowText" lastClr="000000"/>
      </a:dk1>
      <a:lt1>
        <a:sysClr val="window" lastClr="FFFFFF"/>
      </a:lt1>
      <a:dk2>
        <a:srgbClr val="1E2121"/>
      </a:dk2>
      <a:lt2>
        <a:srgbClr val="EFECEB"/>
      </a:lt2>
      <a:accent1>
        <a:srgbClr val="717059"/>
      </a:accent1>
      <a:accent2>
        <a:srgbClr val="B9A17E"/>
      </a:accent2>
      <a:accent3>
        <a:srgbClr val="766752"/>
      </a:accent3>
      <a:accent4>
        <a:srgbClr val="A28578"/>
      </a:accent4>
      <a:accent5>
        <a:srgbClr val="6E736D"/>
      </a:accent5>
      <a:accent6>
        <a:srgbClr val="BE8366"/>
      </a:accent6>
      <a:hlink>
        <a:srgbClr val="B5714F"/>
      </a:hlink>
      <a:folHlink>
        <a:srgbClr val="7B6B4C"/>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מסמך" ma:contentTypeID="0x010100D1195988A9FF174FBE6B25100CECE5E4" ma:contentTypeVersion="5" ma:contentTypeDescription="צור מסמך חדש." ma:contentTypeScope="" ma:versionID="a8de40066dfe3867f7c436e243b170a3">
  <xsd:schema xmlns:xsd="http://www.w3.org/2001/XMLSchema" xmlns:xs="http://www.w3.org/2001/XMLSchema" xmlns:p="http://schemas.microsoft.com/office/2006/metadata/properties" xmlns:ns3="be44c30e-5289-4f66-8763-879d518448ee" targetNamespace="http://schemas.microsoft.com/office/2006/metadata/properties" ma:root="true" ma:fieldsID="8c87da838a9c1c1f8d1a51002a68b2e0" ns3:_="">
    <xsd:import namespace="be44c30e-5289-4f66-8763-879d518448e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44c30e-5289-4f66-8763-879d518448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סוג תוכן"/>
        <xsd:element ref="dc:title" minOccurs="0" maxOccurs="1" ma:index="4" ma:displayName="כותר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A55AB1-C4A0-476D-AD8B-CBA1FFF755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44c30e-5289-4f66-8763-879d518448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506F8C6-AC49-4020-8A86-7EAEFFEE368D}">
  <ds:schemaRefs>
    <ds:schemaRef ds:uri="http://schemas.microsoft.com/sharepoint/v3/contenttype/forms"/>
  </ds:schemaRefs>
</ds:datastoreItem>
</file>

<file path=customXml/itemProps3.xml><?xml version="1.0" encoding="utf-8"?>
<ds:datastoreItem xmlns:ds="http://schemas.openxmlformats.org/officeDocument/2006/customXml" ds:itemID="{D51275A6-6951-47E6-863A-DC1391D7CD35}">
  <ds:schemaRefs>
    <ds:schemaRef ds:uri="http://www.w3.org/XML/1998/namespace"/>
    <ds:schemaRef ds:uri="http://purl.org/dc/elements/1.1/"/>
    <ds:schemaRef ds:uri="be44c30e-5289-4f66-8763-879d518448ee"/>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1202</TotalTime>
  <Words>1437</Words>
  <Application>Microsoft Office PowerPoint</Application>
  <PresentationFormat>Широкоэкранный</PresentationFormat>
  <Paragraphs>49</Paragraphs>
  <Slides>24</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24</vt:i4>
      </vt:variant>
    </vt:vector>
  </HeadingPairs>
  <TitlesOfParts>
    <vt:vector size="30" baseType="lpstr">
      <vt:lpstr>Abadi</vt:lpstr>
      <vt:lpstr>Arial</vt:lpstr>
      <vt:lpstr>Arial Black</vt:lpstr>
      <vt:lpstr>Avenir Next LT Pro</vt:lpstr>
      <vt:lpstr>Avenir Next LT Pro Light</vt:lpstr>
      <vt:lpstr>EncaseVTI</vt:lpstr>
      <vt:lpstr>Anomaly Detection in ICSs using SNN</vt:lpstr>
      <vt:lpstr>Презентация PowerPoint</vt:lpstr>
      <vt:lpstr>Title and Authors</vt:lpstr>
      <vt:lpstr>Abstract</vt:lpstr>
      <vt:lpstr>Introduction</vt:lpstr>
      <vt:lpstr>Презентация PowerPoint</vt:lpstr>
      <vt:lpstr>Literature Review. Background</vt:lpstr>
      <vt:lpstr>Literature Review. Related Work </vt:lpstr>
      <vt:lpstr>Methodology</vt:lpstr>
      <vt:lpstr>Results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Discussion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Kaminer</dc:creator>
  <cp:lastModifiedBy>Michael Kaminer</cp:lastModifiedBy>
  <cp:revision>1</cp:revision>
  <dcterms:created xsi:type="dcterms:W3CDTF">2025-06-08T21:43:02Z</dcterms:created>
  <dcterms:modified xsi:type="dcterms:W3CDTF">2025-06-09T17:46:01Z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0x010100D1195988A9FF174FBE6B25100CECE5E4</vt:lpwstr>
  </property>
</Properties>
</file>