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2"/>
  </p:notesMasterIdLst>
  <p:handoutMasterIdLst>
    <p:handoutMasterId r:id="rId33"/>
  </p:handoutMasterIdLst>
  <p:sldIdLst>
    <p:sldId id="285" r:id="rId2"/>
    <p:sldId id="257" r:id="rId3"/>
    <p:sldId id="283" r:id="rId4"/>
    <p:sldId id="258" r:id="rId5"/>
    <p:sldId id="259" r:id="rId6"/>
    <p:sldId id="260" r:id="rId7"/>
    <p:sldId id="262" r:id="rId8"/>
    <p:sldId id="282" r:id="rId9"/>
    <p:sldId id="281" r:id="rId10"/>
    <p:sldId id="261" r:id="rId11"/>
    <p:sldId id="287" r:id="rId12"/>
    <p:sldId id="288" r:id="rId13"/>
    <p:sldId id="278" r:id="rId14"/>
    <p:sldId id="279" r:id="rId15"/>
    <p:sldId id="280" r:id="rId16"/>
    <p:sldId id="273" r:id="rId17"/>
    <p:sldId id="274" r:id="rId18"/>
    <p:sldId id="275" r:id="rId19"/>
    <p:sldId id="276" r:id="rId20"/>
    <p:sldId id="271" r:id="rId21"/>
    <p:sldId id="272" r:id="rId22"/>
    <p:sldId id="264" r:id="rId23"/>
    <p:sldId id="267" r:id="rId24"/>
    <p:sldId id="268" r:id="rId25"/>
    <p:sldId id="269" r:id="rId26"/>
    <p:sldId id="270" r:id="rId27"/>
    <p:sldId id="263" r:id="rId28"/>
    <p:sldId id="265" r:id="rId29"/>
    <p:sldId id="266"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368" autoAdjust="0"/>
    <p:restoredTop sz="94574" autoAdjust="0"/>
  </p:normalViewPr>
  <p:slideViewPr>
    <p:cSldViewPr>
      <p:cViewPr>
        <p:scale>
          <a:sx n="60" d="100"/>
          <a:sy n="60" d="100"/>
        </p:scale>
        <p:origin x="-148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2395"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A06DAD-FAA7-4CC2-94BC-A397A5AA0AE7}" type="datetimeFigureOut">
              <a:rPr lang="en-US" smtClean="0"/>
              <a:t>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DA81AD-FBD2-444F-BEC6-36511A25AADA}"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F3F67-3A82-4DD0-89F0-88F94F046EE6}" type="datetimeFigureOut">
              <a:rPr lang="en-US" smtClean="0"/>
              <a:t>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DA8DCB-8F66-4B58-B977-4F88FCF87B3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DA8DCB-8F66-4B58-B977-4F88FCF87B3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DA8DCB-8F66-4B58-B977-4F88FCF87B32}"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D35ED5-A34B-4852-BDA3-D4C4F1768B0B}" type="datetimeFigureOut">
              <a:rPr lang="en-US" smtClean="0"/>
              <a:pPr/>
              <a:t>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F6A870E-8AA5-4B00-9CD8-FBBFFC4B51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35ED5-A34B-4852-BDA3-D4C4F1768B0B}"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3"/>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3"/>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35ED5-A34B-4852-BDA3-D4C4F1768B0B}"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35ED5-A34B-4852-BDA3-D4C4F1768B0B}"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D35ED5-A34B-4852-BDA3-D4C4F1768B0B}"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70E-8AA5-4B00-9CD8-FBBFFC4B51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D35ED5-A34B-4852-BDA3-D4C4F1768B0B}"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2"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D35ED5-A34B-4852-BDA3-D4C4F1768B0B}" type="datetimeFigureOut">
              <a:rPr lang="en-US" smtClean="0"/>
              <a:pPr/>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D35ED5-A34B-4852-BDA3-D4C4F1768B0B}" type="datetimeFigureOut">
              <a:rPr lang="en-US" smtClean="0"/>
              <a:pPr/>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35ED5-A34B-4852-BDA3-D4C4F1768B0B}" type="datetimeFigureOut">
              <a:rPr lang="en-US" smtClean="0"/>
              <a:pPr/>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1"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D35ED5-A34B-4852-BDA3-D4C4F1768B0B}"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A870E-8AA5-4B00-9CD8-FBBFFC4B51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D35ED5-A34B-4852-BDA3-D4C4F1768B0B}"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2"/>
            <a:ext cx="609600" cy="365125"/>
          </a:xfrm>
        </p:spPr>
        <p:txBody>
          <a:bodyPr/>
          <a:lstStyle/>
          <a:p>
            <a:fld id="{7F6A870E-8AA5-4B00-9CD8-FBBFFC4B519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2"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2"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D35ED5-A34B-4852-BDA3-D4C4F1768B0B}" type="datetimeFigureOut">
              <a:rPr lang="en-US" smtClean="0"/>
              <a:pPr/>
              <a:t>2/1/2021</a:t>
            </a:fld>
            <a:endParaRPr lang="en-US"/>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6A870E-8AA5-4B00-9CD8-FBBFFC4B519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851648" cy="1219200"/>
          </a:xfrm>
        </p:spPr>
        <p:txBody>
          <a:bodyPr>
            <a:normAutofit/>
          </a:bodyPr>
          <a:lstStyle/>
          <a:p>
            <a:r>
              <a:rPr lang="en-US" sz="4000" dirty="0" smtClean="0">
                <a:latin typeface="Times New Roman" pitchFamily="18" charset="0"/>
                <a:cs typeface="Times New Roman" pitchFamily="18" charset="0"/>
              </a:rPr>
              <a:t>DATA ANALYTICS WITH EXCEL</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4800600"/>
            <a:ext cx="7772400" cy="2057400"/>
          </a:xfrm>
        </p:spPr>
        <p:txBody>
          <a:bodyPr>
            <a:normAutofit/>
          </a:bodyPr>
          <a:lstStyle/>
          <a:p>
            <a:pPr algn="l"/>
            <a:r>
              <a:rPr lang="en-US" dirty="0" smtClean="0"/>
              <a:t>					       </a:t>
            </a:r>
            <a:r>
              <a:rPr lang="en-US" dirty="0" err="1" smtClean="0"/>
              <a:t>Narla</a:t>
            </a:r>
            <a:r>
              <a:rPr lang="en-US" dirty="0" smtClean="0"/>
              <a:t> </a:t>
            </a:r>
            <a:r>
              <a:rPr lang="en-US" dirty="0" err="1" smtClean="0"/>
              <a:t>Sandeep</a:t>
            </a:r>
            <a:endParaRPr lang="en-US" dirty="0" smtClean="0"/>
          </a:p>
          <a:p>
            <a:pPr algn="l"/>
            <a:endParaRPr lang="en-US" dirty="0" smtClean="0"/>
          </a:p>
          <a:p>
            <a:pPr algn="l"/>
            <a:r>
              <a:rPr lang="en-US" dirty="0" smtClean="0"/>
              <a:t>	</a:t>
            </a:r>
            <a:r>
              <a:rPr lang="en-US" dirty="0" smtClean="0"/>
              <a:t>				   </a:t>
            </a:r>
            <a:r>
              <a:rPr lang="en-US" dirty="0" smtClean="0"/>
              <a:t> </a:t>
            </a:r>
            <a:r>
              <a:rPr lang="en-US" dirty="0" smtClean="0"/>
              <a:t>4968 - Bangalore</a:t>
            </a:r>
          </a:p>
          <a:p>
            <a:pPr algn="l"/>
            <a:endParaRPr lang="en-US" dirty="0" smtClean="0"/>
          </a:p>
          <a:p>
            <a:pPr algn="l"/>
            <a:endParaRPr lang="en-US" dirty="0"/>
          </a:p>
        </p:txBody>
      </p:sp>
      <p:pic>
        <p:nvPicPr>
          <p:cNvPr id="4" name="Picture 3" descr="edubridge.jpg"/>
          <p:cNvPicPr>
            <a:picLocks noChangeAspect="1"/>
          </p:cNvPicPr>
          <p:nvPr/>
        </p:nvPicPr>
        <p:blipFill>
          <a:blip r:embed="rId3" cstate="print"/>
          <a:stretch>
            <a:fillRect/>
          </a:stretch>
        </p:blipFill>
        <p:spPr>
          <a:xfrm>
            <a:off x="228600" y="228600"/>
            <a:ext cx="2133600" cy="12954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a:bodyPr>
          <a:lstStyle/>
          <a:p>
            <a:r>
              <a:rPr lang="en-US" b="1" i="1" dirty="0" smtClean="0"/>
              <a:t>Insert &amp; Delete</a:t>
            </a:r>
          </a:p>
          <a:p>
            <a:r>
              <a:rPr lang="en-US" i="1" dirty="0" smtClean="0"/>
              <a:t>Definition:</a:t>
            </a:r>
          </a:p>
          <a:p>
            <a:r>
              <a:rPr lang="en-US" dirty="0" smtClean="0"/>
              <a:t>•Helps to insert &amp; delete a particular Row/Column in excel</a:t>
            </a:r>
          </a:p>
          <a:p>
            <a:r>
              <a:rPr lang="en-US" i="1" dirty="0" smtClean="0"/>
              <a:t>Inserting/Deleting </a:t>
            </a:r>
            <a:r>
              <a:rPr lang="en-US" i="1" dirty="0" smtClean="0"/>
              <a:t>a Row/Column:</a:t>
            </a:r>
          </a:p>
          <a:p>
            <a:r>
              <a:rPr lang="en-US" dirty="0" smtClean="0"/>
              <a:t>•Right click , then click insert/Delete </a:t>
            </a:r>
          </a:p>
          <a:p>
            <a:r>
              <a:rPr lang="en-US" dirty="0" smtClean="0"/>
              <a:t>•Same procedure to be applied for Column/Row</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304803" y="4038600"/>
            <a:ext cx="4495799" cy="2438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867400" y="3429000"/>
            <a:ext cx="28956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Range</a:t>
            </a:r>
            <a:br>
              <a:rPr lang="en-US" b="1" i="1" dirty="0" smtClean="0"/>
            </a:br>
            <a:endParaRPr lang="en-US" dirty="0"/>
          </a:p>
        </p:txBody>
      </p:sp>
      <p:sp>
        <p:nvSpPr>
          <p:cNvPr id="3" name="Content Placeholder 2"/>
          <p:cNvSpPr>
            <a:spLocks noGrp="1"/>
          </p:cNvSpPr>
          <p:nvPr>
            <p:ph idx="1"/>
          </p:nvPr>
        </p:nvSpPr>
        <p:spPr>
          <a:xfrm>
            <a:off x="457200" y="609600"/>
            <a:ext cx="8229600" cy="6248400"/>
          </a:xfrm>
        </p:spPr>
        <p:txBody>
          <a:bodyPr>
            <a:normAutofit/>
          </a:bodyPr>
          <a:lstStyle/>
          <a:p>
            <a:pPr>
              <a:buNone/>
            </a:pPr>
            <a:endParaRPr lang="en-US" b="1" i="1" dirty="0" smtClean="0"/>
          </a:p>
          <a:p>
            <a:r>
              <a:rPr lang="en-US" sz="2000" i="1" dirty="0" smtClean="0"/>
              <a:t>Definition:</a:t>
            </a:r>
          </a:p>
          <a:p>
            <a:r>
              <a:rPr lang="en-US" sz="2000" dirty="0" smtClean="0"/>
              <a:t>•</a:t>
            </a:r>
            <a:r>
              <a:rPr lang="en-US" sz="2000" dirty="0" smtClean="0"/>
              <a:t>A range is a collection of two or more </a:t>
            </a:r>
            <a:r>
              <a:rPr lang="en-US" sz="2000" dirty="0" smtClean="0"/>
              <a:t>cells</a:t>
            </a:r>
            <a:endParaRPr lang="en-US" sz="2000" dirty="0" smtClean="0"/>
          </a:p>
          <a:p>
            <a:r>
              <a:rPr lang="en-US" sz="2000" i="1" dirty="0" smtClean="0"/>
              <a:t>Selecting a range:</a:t>
            </a:r>
          </a:p>
          <a:p>
            <a:r>
              <a:rPr lang="en-US" sz="2000" dirty="0" smtClean="0"/>
              <a:t>•To select the range B2:C4, click on cell B2 and drag it to cell C4</a:t>
            </a:r>
          </a:p>
          <a:p>
            <a:r>
              <a:rPr lang="en-US" sz="2000" dirty="0" smtClean="0"/>
              <a:t>•</a:t>
            </a:r>
            <a:r>
              <a:rPr lang="en-US" sz="2000" dirty="0" smtClean="0"/>
              <a:t>To select a range of individual cells, hold down CTRL and click on each cell that you want to include in the </a:t>
            </a:r>
            <a:r>
              <a:rPr lang="en-US" sz="2000" dirty="0" smtClean="0"/>
              <a:t>range</a:t>
            </a:r>
            <a:endParaRPr lang="en-US" sz="2000" dirty="0" smtClean="0"/>
          </a:p>
          <a:p>
            <a:r>
              <a:rPr lang="en-US" sz="2000" i="1" dirty="0" smtClean="0"/>
              <a:t>To fill a Range:</a:t>
            </a:r>
          </a:p>
          <a:p>
            <a:r>
              <a:rPr lang="en-US" sz="2000" dirty="0" smtClean="0"/>
              <a:t>•Enter a value 2 into cell B2</a:t>
            </a:r>
          </a:p>
          <a:p>
            <a:r>
              <a:rPr lang="en-US" sz="2000" dirty="0" smtClean="0"/>
              <a:t>•</a:t>
            </a:r>
            <a:r>
              <a:rPr lang="en-US" sz="2000" dirty="0" err="1" smtClean="0"/>
              <a:t>Selectcell</a:t>
            </a:r>
            <a:r>
              <a:rPr lang="en-US" sz="2000" dirty="0" smtClean="0"/>
              <a:t> B2, </a:t>
            </a:r>
            <a:r>
              <a:rPr lang="en-US" sz="2000" dirty="0" smtClean="0"/>
              <a:t>click on the lower right corner of </a:t>
            </a:r>
            <a:r>
              <a:rPr lang="en-US" sz="2000" dirty="0" smtClean="0"/>
              <a:t>cell B2 and </a:t>
            </a:r>
            <a:r>
              <a:rPr lang="en-US" sz="2000" dirty="0" err="1" smtClean="0"/>
              <a:t>dragitdownto</a:t>
            </a:r>
            <a:r>
              <a:rPr lang="en-US" sz="2000" dirty="0" smtClean="0"/>
              <a:t> cell B8.</a:t>
            </a:r>
          </a:p>
          <a:p>
            <a:pPr>
              <a:buNone/>
            </a:pPr>
            <a:endParaRPr lang="en-US" dirty="0"/>
          </a:p>
        </p:txBody>
      </p:sp>
      <p:pic>
        <p:nvPicPr>
          <p:cNvPr id="2053" name="Picture 5"/>
          <p:cNvPicPr>
            <a:picLocks noChangeAspect="1" noChangeArrowheads="1"/>
          </p:cNvPicPr>
          <p:nvPr/>
        </p:nvPicPr>
        <p:blipFill>
          <a:blip r:embed="rId2"/>
          <a:srcRect/>
          <a:stretch>
            <a:fillRect/>
          </a:stretch>
        </p:blipFill>
        <p:spPr bwMode="auto">
          <a:xfrm>
            <a:off x="228601" y="4800602"/>
            <a:ext cx="3505200" cy="1828799"/>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4495800" y="4495800"/>
            <a:ext cx="4038600" cy="2362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144000" cy="2862322"/>
          </a:xfrm>
          <a:prstGeom prst="rect">
            <a:avLst/>
          </a:prstGeom>
        </p:spPr>
        <p:txBody>
          <a:bodyPr wrap="square">
            <a:spAutoFit/>
          </a:bodyPr>
          <a:lstStyle/>
          <a:p>
            <a:r>
              <a:rPr lang="en-US" b="1" i="1" dirty="0" smtClean="0"/>
              <a:t>Format </a:t>
            </a:r>
            <a:r>
              <a:rPr lang="en-US" b="1" i="1" dirty="0" smtClean="0"/>
              <a:t>Cells</a:t>
            </a:r>
          </a:p>
          <a:p>
            <a:endParaRPr lang="en-US" b="1" i="1" dirty="0" smtClean="0"/>
          </a:p>
          <a:p>
            <a:endParaRPr lang="en-US" b="1" i="1" dirty="0" smtClean="0"/>
          </a:p>
          <a:p>
            <a:r>
              <a:rPr lang="en-US" i="1" dirty="0" smtClean="0"/>
              <a:t>Definition:</a:t>
            </a:r>
          </a:p>
          <a:p>
            <a:r>
              <a:rPr lang="en-US" dirty="0" smtClean="0"/>
              <a:t>•Efficiently highlighting your data to make it impactful</a:t>
            </a:r>
          </a:p>
          <a:p>
            <a:endParaRPr lang="en-US" dirty="0" smtClean="0"/>
          </a:p>
          <a:p>
            <a:r>
              <a:rPr lang="en-US" i="1" dirty="0" smtClean="0"/>
              <a:t>Understanding Formatting cells:</a:t>
            </a:r>
          </a:p>
          <a:p>
            <a:r>
              <a:rPr lang="en-US" dirty="0" smtClean="0"/>
              <a:t>•By default, Excel uses the General format (no specific number format) for numbers. To apply a number format, use the 'Format Cells' dialog box</a:t>
            </a:r>
          </a:p>
          <a:p>
            <a:endParaRPr lang="en-US" dirty="0"/>
          </a:p>
        </p:txBody>
      </p:sp>
      <p:pic>
        <p:nvPicPr>
          <p:cNvPr id="3074" name="Picture 2"/>
          <p:cNvPicPr>
            <a:picLocks noChangeAspect="1" noChangeArrowheads="1"/>
          </p:cNvPicPr>
          <p:nvPr/>
        </p:nvPicPr>
        <p:blipFill>
          <a:blip r:embed="rId3"/>
          <a:srcRect/>
          <a:stretch>
            <a:fillRect/>
          </a:stretch>
        </p:blipFill>
        <p:spPr bwMode="auto">
          <a:xfrm>
            <a:off x="152403" y="3200400"/>
            <a:ext cx="3886199" cy="3124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191001" y="3352800"/>
            <a:ext cx="4953000" cy="3505200"/>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Charts in MS Excel</a:t>
            </a:r>
            <a:endParaRPr lang="en-US" dirty="0"/>
          </a:p>
        </p:txBody>
      </p:sp>
      <p:sp>
        <p:nvSpPr>
          <p:cNvPr id="3" name="Content Placeholder 2"/>
          <p:cNvSpPr>
            <a:spLocks noGrp="1"/>
          </p:cNvSpPr>
          <p:nvPr>
            <p:ph idx="1"/>
          </p:nvPr>
        </p:nvSpPr>
        <p:spPr/>
        <p:txBody>
          <a:bodyPr/>
          <a:lstStyle/>
          <a:p>
            <a:endParaRPr lang="en-US" dirty="0"/>
          </a:p>
        </p:txBody>
      </p:sp>
      <p:pic>
        <p:nvPicPr>
          <p:cNvPr id="11268" name="Picture 4"/>
          <p:cNvPicPr>
            <a:picLocks noChangeAspect="1" noChangeArrowheads="1"/>
          </p:cNvPicPr>
          <p:nvPr/>
        </p:nvPicPr>
        <p:blipFill>
          <a:blip r:embed="rId2" cstate="print"/>
          <a:srcRect/>
          <a:stretch>
            <a:fillRect/>
          </a:stretch>
        </p:blipFill>
        <p:spPr bwMode="auto">
          <a:xfrm>
            <a:off x="685803" y="1219202"/>
            <a:ext cx="8305799" cy="513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CREATING CHARTS</a:t>
            </a:r>
          </a:p>
          <a:p>
            <a:r>
              <a:rPr lang="en-US" dirty="0" smtClean="0"/>
              <a:t>In Microsoft Excel, you can show numbers in a chart. On the Insert tab, you can choose from a variety of chart </a:t>
            </a:r>
            <a:r>
              <a:rPr lang="en-US" dirty="0" err="1" smtClean="0"/>
              <a:t>types,including</a:t>
            </a:r>
            <a:r>
              <a:rPr lang="en-US" dirty="0" smtClean="0"/>
              <a:t> column, line, pie, bar, area, and scatter. The basic procedure for creating a chart is the same no matter what type of chart you choose. As you change your data, your chart will automatically update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457200" y="1752600"/>
            <a:ext cx="8458200" cy="4419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Pivot Tables</a:t>
            </a:r>
            <a:endParaRPr lang="en-US" dirty="0"/>
          </a:p>
        </p:txBody>
      </p:sp>
      <p:sp>
        <p:nvSpPr>
          <p:cNvPr id="3" name="Content Placeholder 2"/>
          <p:cNvSpPr>
            <a:spLocks noGrp="1"/>
          </p:cNvSpPr>
          <p:nvPr>
            <p:ph idx="1"/>
          </p:nvPr>
        </p:nvSpPr>
        <p:spPr/>
        <p:txBody>
          <a:bodyPr/>
          <a:lstStyle/>
          <a:p>
            <a:r>
              <a:rPr lang="en-US" dirty="0" smtClean="0"/>
              <a:t>Pivot tables are one of Excel's most powerful features. A pivot table allows you to extract the significance from a large, detailed data set.</a:t>
            </a:r>
          </a:p>
          <a:p>
            <a:r>
              <a:rPr lang="en-US" dirty="0" smtClean="0"/>
              <a:t>Our data set consists of 213 records and 6 fields. Order ID, Product, Category, Amount, Date and Country.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381000" y="1676400"/>
            <a:ext cx="8305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Insert a Pivot Table</a:t>
            </a:r>
          </a:p>
          <a:p>
            <a:r>
              <a:rPr lang="en-US" dirty="0" smtClean="0"/>
              <a:t>To insert a pivot table, execute the following steps.</a:t>
            </a:r>
          </a:p>
          <a:p>
            <a:r>
              <a:rPr lang="en-US" dirty="0" smtClean="0"/>
              <a:t>1. Click any single cell inside the data set.</a:t>
            </a:r>
          </a:p>
          <a:p>
            <a:r>
              <a:rPr lang="en-US" dirty="0" smtClean="0"/>
              <a:t>2. On the Insert tab, in the Tables group, click PivotTable.</a:t>
            </a:r>
          </a:p>
          <a:p>
            <a:r>
              <a:rPr lang="en-US" dirty="0" smtClean="0"/>
              <a:t>The following dialog box appears. Excel automatically selects the data for you. The default location for a new </a:t>
            </a:r>
            <a:r>
              <a:rPr lang="en-US" dirty="0" err="1" smtClean="0"/>
              <a:t>pivottable</a:t>
            </a:r>
            <a:r>
              <a:rPr lang="en-US" dirty="0" smtClean="0"/>
              <a:t> is New Worksheet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685803" y="990601"/>
            <a:ext cx="4829175" cy="1295400"/>
          </a:xfrm>
          <a:prstGeom prst="rect">
            <a:avLst/>
          </a:prstGeom>
          <a:noFill/>
          <a:ln w="9525">
            <a:noFill/>
            <a:miter lim="800000"/>
            <a:headEnd/>
            <a:tailEnd/>
          </a:ln>
          <a:effectLst/>
        </p:spPr>
      </p:pic>
      <p:pic>
        <p:nvPicPr>
          <p:cNvPr id="10243" name="Picture 3"/>
          <p:cNvPicPr>
            <a:picLocks noGrp="1" noChangeAspect="1" noChangeArrowheads="1"/>
          </p:cNvPicPr>
          <p:nvPr>
            <p:ph idx="1"/>
          </p:nvPr>
        </p:nvPicPr>
        <p:blipFill>
          <a:blip r:embed="rId3" cstate="print"/>
          <a:stretch>
            <a:fillRect/>
          </a:stretch>
        </p:blipFill>
        <p:spPr bwMode="auto">
          <a:xfrm>
            <a:off x="3097531" y="2811621"/>
            <a:ext cx="2948940" cy="2636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this module,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will understand the basics concepts in Excel like modifying </a:t>
            </a:r>
            <a:r>
              <a:rPr lang="en-US" dirty="0" smtClean="0">
                <a:latin typeface="Times New Roman" pitchFamily="18" charset="0"/>
                <a:cs typeface="Times New Roman" pitchFamily="18" charset="0"/>
              </a:rPr>
              <a:t>the worksheet</a:t>
            </a:r>
            <a:r>
              <a:rPr lang="en-US" dirty="0">
                <a:latin typeface="Times New Roman" pitchFamily="18" charset="0"/>
                <a:cs typeface="Times New Roman" pitchFamily="18" charset="0"/>
              </a:rPr>
              <a:t>, exploring </a:t>
            </a:r>
            <a:r>
              <a:rPr lang="en-US" dirty="0" smtClean="0">
                <a:latin typeface="Times New Roman" pitchFamily="18" charset="0"/>
                <a:cs typeface="Times New Roman" pitchFamily="18" charset="0"/>
              </a:rPr>
              <a:t>the formulas </a:t>
            </a:r>
            <a:r>
              <a:rPr lang="en-US" dirty="0">
                <a:latin typeface="Times New Roman" pitchFamily="18" charset="0"/>
                <a:cs typeface="Times New Roman" pitchFamily="18" charset="0"/>
              </a:rPr>
              <a:t>and presenting given information in a graphic format.</a:t>
            </a:r>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VLOOKUP</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LOOKUP: Use LOOKUP when you need to look in a single row or column and find a value from the same position in a second row or column.</a:t>
            </a:r>
          </a:p>
          <a:p>
            <a:r>
              <a:rPr lang="en-US" dirty="0" smtClean="0"/>
              <a:t>•For example, let's say you know the part number for an auto part, but you don't know the price. You can use the LOOKUP function to return the price in cell H2 when you enter the auto part number in cell H1.</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vlookup.png"/>
          <p:cNvPicPr>
            <a:picLocks noGrp="1" noChangeAspect="1"/>
          </p:cNvPicPr>
          <p:nvPr>
            <p:ph idx="1"/>
          </p:nvPr>
        </p:nvPicPr>
        <p:blipFill>
          <a:blip r:embed="rId2" cstate="print"/>
          <a:stretch>
            <a:fillRect/>
          </a:stretch>
        </p:blipFill>
        <p:spPr>
          <a:xfrm>
            <a:off x="457200" y="519441"/>
            <a:ext cx="8069528" cy="4281160"/>
          </a:xfrm>
        </p:spPr>
      </p:pic>
      <p:sp>
        <p:nvSpPr>
          <p:cNvPr id="5" name="Rectangle 4"/>
          <p:cNvSpPr/>
          <p:nvPr/>
        </p:nvSpPr>
        <p:spPr>
          <a:xfrm>
            <a:off x="0" y="4876801"/>
            <a:ext cx="8686800" cy="923330"/>
          </a:xfrm>
          <a:prstGeom prst="rect">
            <a:avLst/>
          </a:prstGeom>
        </p:spPr>
        <p:txBody>
          <a:bodyPr wrap="square">
            <a:spAutoFit/>
          </a:bodyPr>
          <a:lstStyle/>
          <a:p>
            <a:endParaRPr lang="en-US" dirty="0" smtClean="0"/>
          </a:p>
          <a:p>
            <a:r>
              <a:rPr lang="en-US" dirty="0" smtClean="0"/>
              <a:t>VLOOKUP: Use VLOOKUP when you need to find things in a table or a range by row. For example, look up a price of an automotive part by the part number.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Sparkline</a:t>
            </a:r>
            <a:r>
              <a:rPr lang="en-US" b="1" dirty="0" smtClean="0"/>
              <a:t> in Excel</a:t>
            </a:r>
            <a:endParaRPr lang="en-US" dirty="0"/>
          </a:p>
        </p:txBody>
      </p:sp>
      <p:sp>
        <p:nvSpPr>
          <p:cNvPr id="3" name="Content Placeholder 2"/>
          <p:cNvSpPr>
            <a:spLocks noGrp="1"/>
          </p:cNvSpPr>
          <p:nvPr>
            <p:ph idx="1"/>
          </p:nvPr>
        </p:nvSpPr>
        <p:spPr/>
        <p:txBody>
          <a:bodyPr/>
          <a:lstStyle/>
          <a:p>
            <a:r>
              <a:rPr lang="en-US" dirty="0" err="1" smtClean="0"/>
              <a:t>Sparklines</a:t>
            </a:r>
            <a:r>
              <a:rPr lang="en-US" dirty="0" smtClean="0"/>
              <a:t> in Excel are graphs that fit in one cell and give you information about the data.</a:t>
            </a:r>
          </a:p>
          <a:p>
            <a:r>
              <a:rPr lang="en-US" b="1" dirty="0" smtClean="0"/>
              <a:t>Insert </a:t>
            </a:r>
            <a:r>
              <a:rPr lang="en-US" b="1" dirty="0" err="1" smtClean="0"/>
              <a:t>Sparklines</a:t>
            </a:r>
            <a:endParaRPr lang="en-US" b="1" dirty="0" smtClean="0"/>
          </a:p>
          <a:p>
            <a:r>
              <a:rPr lang="en-US" dirty="0" smtClean="0"/>
              <a:t>To insert </a:t>
            </a:r>
            <a:r>
              <a:rPr lang="en-US" dirty="0" err="1" smtClean="0"/>
              <a:t>sparklines</a:t>
            </a:r>
            <a:r>
              <a:rPr lang="en-US" dirty="0" smtClean="0"/>
              <a:t>, execute the following steps.</a:t>
            </a:r>
          </a:p>
          <a:p>
            <a:r>
              <a:rPr lang="en-US" dirty="0" smtClean="0"/>
              <a:t>1. Select the cells where you want the </a:t>
            </a:r>
            <a:r>
              <a:rPr lang="en-US" dirty="0" err="1" smtClean="0"/>
              <a:t>sparklines</a:t>
            </a:r>
            <a:r>
              <a:rPr lang="en-US" dirty="0" smtClean="0"/>
              <a:t> to appear. In this example, we select the range G2:G4.</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533400" y="838200"/>
            <a:ext cx="7772400" cy="1905000"/>
          </a:xfrm>
          <a:prstGeom prst="rect">
            <a:avLst/>
          </a:prstGeom>
          <a:noFill/>
          <a:ln w="9525">
            <a:noFill/>
            <a:miter lim="800000"/>
            <a:headEnd/>
            <a:tailEnd/>
          </a:ln>
          <a:effectLst/>
        </p:spPr>
      </p:pic>
      <p:sp>
        <p:nvSpPr>
          <p:cNvPr id="5" name="Rectangle 4"/>
          <p:cNvSpPr/>
          <p:nvPr/>
        </p:nvSpPr>
        <p:spPr>
          <a:xfrm rot="10800000" flipV="1">
            <a:off x="381000" y="3890664"/>
            <a:ext cx="8382000" cy="369332"/>
          </a:xfrm>
          <a:prstGeom prst="rect">
            <a:avLst/>
          </a:prstGeom>
        </p:spPr>
        <p:txBody>
          <a:bodyPr wrap="square">
            <a:spAutoFit/>
          </a:bodyPr>
          <a:lstStyle/>
          <a:p>
            <a:r>
              <a:rPr lang="en-US" dirty="0" smtClean="0"/>
              <a:t>2. On the Insert tab, in the </a:t>
            </a:r>
            <a:r>
              <a:rPr lang="en-US" dirty="0" err="1" smtClean="0"/>
              <a:t>Sparklines</a:t>
            </a:r>
            <a:r>
              <a:rPr lang="en-US" dirty="0" smtClean="0"/>
              <a:t> group, click Line.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0" y="2971800"/>
            <a:ext cx="88392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tretch>
            <a:fillRect/>
          </a:stretch>
        </p:blipFill>
        <p:spPr bwMode="auto">
          <a:xfrm>
            <a:off x="685800" y="2438402"/>
            <a:ext cx="7696200" cy="3352799"/>
          </a:xfrm>
          <a:prstGeom prst="rect">
            <a:avLst/>
          </a:prstGeom>
          <a:noFill/>
          <a:ln w="9525">
            <a:noFill/>
            <a:miter lim="800000"/>
            <a:headEnd/>
            <a:tailEnd/>
          </a:ln>
          <a:effectLst/>
        </p:spPr>
      </p:pic>
      <p:sp>
        <p:nvSpPr>
          <p:cNvPr id="5" name="Rectangle 4"/>
          <p:cNvSpPr/>
          <p:nvPr/>
        </p:nvSpPr>
        <p:spPr>
          <a:xfrm>
            <a:off x="228600" y="1219200"/>
            <a:ext cx="8382000" cy="369332"/>
          </a:xfrm>
          <a:prstGeom prst="rect">
            <a:avLst/>
          </a:prstGeom>
        </p:spPr>
        <p:txBody>
          <a:bodyPr wrap="square">
            <a:spAutoFit/>
          </a:bodyPr>
          <a:lstStyle/>
          <a:p>
            <a:r>
              <a:rPr lang="en-US" dirty="0" smtClean="0"/>
              <a:t>3. Click in the Data Range box and select the range A2:F4.</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tretch>
            <a:fillRect/>
          </a:stretch>
        </p:blipFill>
        <p:spPr bwMode="auto">
          <a:xfrm>
            <a:off x="914400" y="1828800"/>
            <a:ext cx="7010400" cy="4038600"/>
          </a:xfrm>
          <a:prstGeom prst="rect">
            <a:avLst/>
          </a:prstGeom>
          <a:noFill/>
          <a:ln w="9525">
            <a:noFill/>
            <a:miter lim="800000"/>
            <a:headEnd/>
            <a:tailEnd/>
          </a:ln>
          <a:effectLst/>
        </p:spPr>
      </p:pic>
      <p:sp>
        <p:nvSpPr>
          <p:cNvPr id="5" name="Rectangle 4"/>
          <p:cNvSpPr/>
          <p:nvPr/>
        </p:nvSpPr>
        <p:spPr>
          <a:xfrm>
            <a:off x="381000" y="990601"/>
            <a:ext cx="8534400" cy="923330"/>
          </a:xfrm>
          <a:prstGeom prst="rect">
            <a:avLst/>
          </a:prstGeom>
        </p:spPr>
        <p:txBody>
          <a:bodyPr wrap="square">
            <a:spAutoFit/>
          </a:bodyPr>
          <a:lstStyle/>
          <a:p>
            <a:r>
              <a:rPr lang="en-US" dirty="0" smtClean="0"/>
              <a:t>4. Click </a:t>
            </a:r>
            <a:r>
              <a:rPr lang="en-US" dirty="0" smtClean="0"/>
              <a:t>OK</a:t>
            </a:r>
          </a:p>
          <a:p>
            <a:r>
              <a:rPr lang="en-US" dirty="0" smtClean="0"/>
              <a:t>.</a:t>
            </a:r>
            <a:endParaRPr lang="en-US" dirty="0" smtClean="0"/>
          </a:p>
          <a:p>
            <a:r>
              <a:rPr lang="en-US" dirty="0" smtClean="0"/>
              <a:t>Result: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tretch>
            <a:fillRect/>
          </a:stretch>
        </p:blipFill>
        <p:spPr bwMode="auto">
          <a:xfrm>
            <a:off x="457200" y="2667002"/>
            <a:ext cx="7543800" cy="3505199"/>
          </a:xfrm>
          <a:prstGeom prst="rect">
            <a:avLst/>
          </a:prstGeom>
          <a:noFill/>
          <a:ln w="9525">
            <a:noFill/>
            <a:miter lim="800000"/>
            <a:headEnd/>
            <a:tailEnd/>
          </a:ln>
          <a:effectLst/>
        </p:spPr>
      </p:pic>
      <p:sp>
        <p:nvSpPr>
          <p:cNvPr id="5" name="Rectangle 4"/>
          <p:cNvSpPr/>
          <p:nvPr/>
        </p:nvSpPr>
        <p:spPr>
          <a:xfrm>
            <a:off x="152400" y="838202"/>
            <a:ext cx="8534400" cy="1200329"/>
          </a:xfrm>
          <a:prstGeom prst="rect">
            <a:avLst/>
          </a:prstGeom>
        </p:spPr>
        <p:txBody>
          <a:bodyPr wrap="square">
            <a:spAutoFit/>
          </a:bodyPr>
          <a:lstStyle/>
          <a:p>
            <a:r>
              <a:rPr lang="en-US" dirty="0" smtClean="0"/>
              <a:t>5. Change the value of cell F3 to 0</a:t>
            </a:r>
            <a:r>
              <a:rPr lang="en-US" dirty="0" smtClean="0"/>
              <a:t>.</a:t>
            </a:r>
          </a:p>
          <a:p>
            <a:endParaRPr lang="en-US" dirty="0" smtClean="0"/>
          </a:p>
          <a:p>
            <a:endParaRPr lang="en-US" dirty="0" smtClean="0"/>
          </a:p>
          <a:p>
            <a:r>
              <a:rPr lang="en-US" dirty="0" smtClean="0"/>
              <a:t>Result. Excel automatically updates the </a:t>
            </a:r>
            <a:r>
              <a:rPr lang="en-US" dirty="0" err="1" smtClean="0"/>
              <a:t>sparkline</a:t>
            </a: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SUMIF function in Excel</a:t>
            </a:r>
            <a:endParaRPr lang="en-US" dirty="0"/>
          </a:p>
        </p:txBody>
      </p:sp>
      <p:sp>
        <p:nvSpPr>
          <p:cNvPr id="3" name="Content Placeholder 2"/>
          <p:cNvSpPr>
            <a:spLocks noGrp="1"/>
          </p:cNvSpPr>
          <p:nvPr>
            <p:ph idx="1"/>
          </p:nvPr>
        </p:nvSpPr>
        <p:spPr/>
        <p:txBody>
          <a:bodyPr>
            <a:normAutofit lnSpcReduction="10000"/>
          </a:bodyPr>
          <a:lstStyle/>
          <a:p>
            <a:r>
              <a:rPr lang="en-US" dirty="0" smtClean="0"/>
              <a:t>The SUMIF function is a worksheet function that adds all numbers in a range of cells based on one criteria (for example, is equal to 2000).</a:t>
            </a:r>
          </a:p>
          <a:p>
            <a:r>
              <a:rPr lang="en-US" dirty="0" smtClean="0"/>
              <a:t>The SUMIF function is a built-in function in Excel that is categorized as a Math/Trig Function. It can be used as a worksheet function (WS) in Excel. As a worksheet function, the SUMIF function can be entered as part of a formula in a cell of a worksheet.</a:t>
            </a:r>
          </a:p>
          <a:p>
            <a:r>
              <a:rPr lang="en-US" dirty="0" smtClean="0"/>
              <a:t>The SUMIF function returns a numeric value.</a:t>
            </a:r>
          </a:p>
          <a:p>
            <a:r>
              <a:rPr lang="en-US" b="1" dirty="0" smtClean="0"/>
              <a:t>Syntax:</a:t>
            </a:r>
          </a:p>
          <a:p>
            <a:r>
              <a:rPr lang="en-US" dirty="0" smtClean="0"/>
              <a:t>SUMIF( range, criteria, [</a:t>
            </a:r>
            <a:r>
              <a:rPr lang="en-US" dirty="0" err="1" smtClean="0"/>
              <a:t>sum_range</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2689860" y="3150711"/>
            <a:ext cx="3764280" cy="1958340"/>
          </a:xfrm>
          <a:prstGeom prst="rect">
            <a:avLst/>
          </a:prstGeom>
          <a:noFill/>
          <a:ln w="9525">
            <a:noFill/>
            <a:miter lim="800000"/>
            <a:headEnd/>
            <a:tailEnd/>
          </a:ln>
          <a:effectLst/>
        </p:spPr>
      </p:pic>
      <p:sp>
        <p:nvSpPr>
          <p:cNvPr id="5" name="Rectangle 4"/>
          <p:cNvSpPr/>
          <p:nvPr/>
        </p:nvSpPr>
        <p:spPr>
          <a:xfrm rot="10800000" flipV="1">
            <a:off x="1219200" y="5044826"/>
            <a:ext cx="5638800" cy="646331"/>
          </a:xfrm>
          <a:prstGeom prst="rect">
            <a:avLst/>
          </a:prstGeom>
        </p:spPr>
        <p:txBody>
          <a:bodyPr wrap="square">
            <a:spAutoFit/>
          </a:bodyPr>
          <a:lstStyle/>
          <a:p>
            <a:r>
              <a:rPr lang="en-US" dirty="0" smtClean="0"/>
              <a:t>=SUMIF(A2:A6, D2, C2:C6)</a:t>
            </a:r>
          </a:p>
          <a:p>
            <a:r>
              <a:rPr lang="en-US" i="1" dirty="0" smtClean="0"/>
              <a:t>Result: 218.6 'Criteria is the value in cell D2</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2"/>
            <a:ext cx="8229600" cy="2697163"/>
          </a:xfrm>
        </p:spPr>
        <p:txBody>
          <a:bodyPr>
            <a:normAutofit/>
          </a:bodyPr>
          <a:lstStyle/>
          <a:p>
            <a:pPr algn="ctr">
              <a:buNone/>
            </a:pPr>
            <a:r>
              <a:rPr lang="en-US" sz="9600" dirty="0" smtClean="0">
                <a:latin typeface="Times New Roman" pitchFamily="18" charset="0"/>
                <a:cs typeface="Times New Roman" pitchFamily="18" charset="0"/>
              </a:rPr>
              <a:t>Thank you</a:t>
            </a:r>
            <a:endParaRPr lang="en-US" sz="9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lstStyle/>
          <a:p>
            <a:pPr>
              <a:buNone/>
            </a:pPr>
            <a:r>
              <a:rPr lang="en-US" dirty="0" smtClean="0"/>
              <a:t>1.Intoduction</a:t>
            </a:r>
          </a:p>
          <a:p>
            <a:pPr>
              <a:buNone/>
            </a:pPr>
            <a:r>
              <a:rPr lang="en-US" dirty="0" smtClean="0"/>
              <a:t>2.Sorting Data</a:t>
            </a:r>
          </a:p>
          <a:p>
            <a:pPr>
              <a:buNone/>
            </a:pPr>
            <a:r>
              <a:rPr lang="en-US" dirty="0" smtClean="0"/>
              <a:t>3.Charts</a:t>
            </a:r>
          </a:p>
          <a:p>
            <a:pPr>
              <a:buNone/>
            </a:pPr>
            <a:r>
              <a:rPr lang="en-US" dirty="0" smtClean="0"/>
              <a:t>4.</a:t>
            </a:r>
            <a:r>
              <a:rPr lang="en-US" b="1" dirty="0" smtClean="0"/>
              <a:t> </a:t>
            </a:r>
            <a:r>
              <a:rPr lang="en-US" dirty="0" smtClean="0"/>
              <a:t>Pivot Tables</a:t>
            </a:r>
          </a:p>
          <a:p>
            <a:pPr>
              <a:buNone/>
            </a:pPr>
            <a:r>
              <a:rPr lang="en-US" dirty="0" smtClean="0"/>
              <a:t>5.</a:t>
            </a:r>
            <a:r>
              <a:rPr lang="en-US" b="1" dirty="0" smtClean="0"/>
              <a:t> </a:t>
            </a:r>
            <a:r>
              <a:rPr lang="en-US" dirty="0" smtClean="0"/>
              <a:t>VLOOKUP</a:t>
            </a:r>
          </a:p>
          <a:p>
            <a:pPr>
              <a:buNone/>
            </a:pPr>
            <a:r>
              <a:rPr lang="en-US" dirty="0" smtClean="0"/>
              <a:t>6.</a:t>
            </a:r>
            <a:r>
              <a:rPr lang="en-US" b="1" dirty="0" smtClean="0"/>
              <a:t> </a:t>
            </a:r>
            <a:r>
              <a:rPr lang="en-US" dirty="0" err="1" smtClean="0"/>
              <a:t>Sparkline</a:t>
            </a:r>
            <a:endParaRPr lang="en-US" dirty="0" smtClean="0"/>
          </a:p>
          <a:p>
            <a:pPr>
              <a:buNone/>
            </a:pPr>
            <a:r>
              <a:rPr lang="en-US" dirty="0" smtClean="0"/>
              <a:t>7.</a:t>
            </a:r>
            <a:r>
              <a:rPr lang="en-US" b="1" dirty="0" smtClean="0"/>
              <a:t> </a:t>
            </a:r>
            <a:r>
              <a:rPr lang="en-US" dirty="0" smtClean="0"/>
              <a:t>SUMIF function </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544" y="776290"/>
            <a:ext cx="6698456" cy="1470025"/>
          </a:xfrm>
        </p:spPr>
        <p:txBody>
          <a:bodyPr/>
          <a:lstStyle/>
          <a:p>
            <a:r>
              <a:rPr lang="en-US" dirty="0" smtClean="0"/>
              <a:t>Any Queries?!</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1.Introduction </a:t>
            </a:r>
            <a:r>
              <a:rPr lang="en-US" b="1" dirty="0"/>
              <a:t>to Microsoft Excel</a:t>
            </a:r>
            <a:endParaRPr lang="en-US" dirty="0"/>
          </a:p>
        </p:txBody>
      </p:sp>
      <p:sp>
        <p:nvSpPr>
          <p:cNvPr id="3" name="Content Placeholder 2"/>
          <p:cNvSpPr>
            <a:spLocks noGrp="1"/>
          </p:cNvSpPr>
          <p:nvPr>
            <p:ph idx="1"/>
          </p:nvPr>
        </p:nvSpPr>
        <p:spPr/>
        <p:txBody>
          <a:bodyPr/>
          <a:lstStyle/>
          <a:p>
            <a:r>
              <a:rPr lang="en-US" dirty="0"/>
              <a:t>Microsoft Excel is a spreadsheet program included in the Microsoft suite of applications. Spreadsheets </a:t>
            </a:r>
            <a:r>
              <a:rPr lang="en-US" dirty="0" smtClean="0"/>
              <a:t>present tables </a:t>
            </a:r>
            <a:r>
              <a:rPr lang="en-US" dirty="0"/>
              <a:t>of values arranged in rows and columns that can be manipulated mathematically using both basic </a:t>
            </a:r>
            <a:r>
              <a:rPr lang="en-US" dirty="0" smtClean="0"/>
              <a:t>and complex </a:t>
            </a:r>
            <a:r>
              <a:rPr lang="en-US" dirty="0"/>
              <a:t>arithmetic operations and functions.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381002"/>
            <a:ext cx="8915400" cy="6172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Modifying a Worksheet</a:t>
            </a:r>
            <a:endParaRPr lang="en-US" dirty="0"/>
          </a:p>
        </p:txBody>
      </p:sp>
      <p:pic>
        <p:nvPicPr>
          <p:cNvPr id="2051" name="Picture 3"/>
          <p:cNvPicPr>
            <a:picLocks noGrp="1" noChangeAspect="1" noChangeArrowheads="1"/>
          </p:cNvPicPr>
          <p:nvPr>
            <p:ph idx="1"/>
          </p:nvPr>
        </p:nvPicPr>
        <p:blipFill>
          <a:blip r:embed="rId2" cstate="print"/>
          <a:stretch>
            <a:fillRect/>
          </a:stretch>
        </p:blipFill>
        <p:spPr bwMode="auto">
          <a:xfrm>
            <a:off x="2103120" y="3063081"/>
            <a:ext cx="4937760" cy="2133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1671640" y="3305175"/>
            <a:ext cx="5800725" cy="2476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1671640" y="3305175"/>
            <a:ext cx="5800725" cy="24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tretch>
            <a:fillRect/>
          </a:stretch>
        </p:blipFill>
        <p:spPr bwMode="auto">
          <a:xfrm>
            <a:off x="1219202" y="838201"/>
            <a:ext cx="6198871" cy="1752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1295403" y="2590800"/>
            <a:ext cx="4648199"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2"/>
            <a:ext cx="8229600" cy="5821363"/>
          </a:xfrm>
        </p:spPr>
        <p:txBody>
          <a:bodyPr/>
          <a:lstStyle/>
          <a:p>
            <a:endParaRPr lang="en-US" dirty="0" smtClean="0"/>
          </a:p>
          <a:p>
            <a:endParaRPr lang="en-US" dirty="0" smtClean="0"/>
          </a:p>
          <a:p>
            <a:r>
              <a:rPr lang="en-US" dirty="0" smtClean="0"/>
              <a:t>Sort text</a:t>
            </a:r>
            <a:endParaRPr lang="en-US" dirty="0" smtClean="0"/>
          </a:p>
          <a:p>
            <a:r>
              <a:rPr lang="en-US" dirty="0" smtClean="0"/>
              <a:t>Select a cell in the column you want to sort.</a:t>
            </a:r>
          </a:p>
          <a:p>
            <a:r>
              <a:rPr lang="en-US" dirty="0" smtClean="0"/>
              <a:t>On the </a:t>
            </a:r>
            <a:r>
              <a:rPr lang="en-US" b="1" dirty="0" smtClean="0"/>
              <a:t>Data</a:t>
            </a:r>
            <a:r>
              <a:rPr lang="en-US" dirty="0" smtClean="0"/>
              <a:t> tab, in the </a:t>
            </a:r>
            <a:r>
              <a:rPr lang="en-US" b="1" dirty="0" smtClean="0"/>
              <a:t>Sort &amp; Filter</a:t>
            </a:r>
            <a:r>
              <a:rPr lang="en-US" dirty="0" smtClean="0"/>
              <a:t> group, do one of the following:</a:t>
            </a:r>
          </a:p>
          <a:p>
            <a:pPr lvl="1"/>
            <a:r>
              <a:rPr lang="en-US" dirty="0" smtClean="0"/>
              <a:t>To quick sort in ascending order, click  (</a:t>
            </a:r>
            <a:r>
              <a:rPr lang="en-US" b="1" dirty="0" smtClean="0"/>
              <a:t>Sort A to Z</a:t>
            </a:r>
            <a:r>
              <a:rPr lang="en-US" dirty="0" smtClean="0"/>
              <a:t>).</a:t>
            </a:r>
          </a:p>
          <a:p>
            <a:pPr lvl="1"/>
            <a:r>
              <a:rPr lang="en-US" dirty="0" smtClean="0"/>
              <a:t>To quick sort in descending order, click  (</a:t>
            </a:r>
            <a:r>
              <a:rPr lang="en-US" b="1" dirty="0" smtClean="0"/>
              <a:t>Sort Z to A</a:t>
            </a:r>
            <a:r>
              <a:rPr lang="en-US" dirty="0" smtClean="0"/>
              <a:t>).</a:t>
            </a:r>
          </a:p>
          <a:p>
            <a:pPr>
              <a:buNone/>
            </a:pPr>
            <a:endParaRPr lang="en-US"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Sorting Data</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838200" y="1295400"/>
            <a:ext cx="6858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463</TotalTime>
  <Words>839</Words>
  <Application>Microsoft Office PowerPoint</Application>
  <PresentationFormat>On-screen Show (4:3)</PresentationFormat>
  <Paragraphs>94</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DATA ANALYTICS WITH EXCEL</vt:lpstr>
      <vt:lpstr>Abstract</vt:lpstr>
      <vt:lpstr>Contents</vt:lpstr>
      <vt:lpstr>1.Introduction to Microsoft Excel</vt:lpstr>
      <vt:lpstr>Slide 5</vt:lpstr>
      <vt:lpstr>Modifying a Worksheet</vt:lpstr>
      <vt:lpstr>Slide 7</vt:lpstr>
      <vt:lpstr>Slide 8</vt:lpstr>
      <vt:lpstr>Sorting Data</vt:lpstr>
      <vt:lpstr>Slide 10</vt:lpstr>
      <vt:lpstr>Range </vt:lpstr>
      <vt:lpstr>Slide 12</vt:lpstr>
      <vt:lpstr>Charts in MS Excel</vt:lpstr>
      <vt:lpstr>Slide 14</vt:lpstr>
      <vt:lpstr>Slide 15</vt:lpstr>
      <vt:lpstr>Pivot Tables</vt:lpstr>
      <vt:lpstr>Slide 17</vt:lpstr>
      <vt:lpstr>Slide 18</vt:lpstr>
      <vt:lpstr>Slide 19</vt:lpstr>
      <vt:lpstr>VLOOKUP</vt:lpstr>
      <vt:lpstr>Slide 21</vt:lpstr>
      <vt:lpstr>Sparkline in Excel</vt:lpstr>
      <vt:lpstr>Slide 23</vt:lpstr>
      <vt:lpstr>Slide 24</vt:lpstr>
      <vt:lpstr>Slide 25</vt:lpstr>
      <vt:lpstr>Slide 26</vt:lpstr>
      <vt:lpstr>SUMIF function in Excel</vt:lpstr>
      <vt:lpstr>For Example</vt:lpstr>
      <vt:lpstr>Slide 29</vt:lpstr>
      <vt:lpstr>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with Excel</dc:title>
  <dc:creator>SKR</dc:creator>
  <cp:lastModifiedBy>SKR</cp:lastModifiedBy>
  <cp:revision>46</cp:revision>
  <dcterms:created xsi:type="dcterms:W3CDTF">2021-01-23T14:30:05Z</dcterms:created>
  <dcterms:modified xsi:type="dcterms:W3CDTF">2021-02-01T15:53:27Z</dcterms:modified>
</cp:coreProperties>
</file>