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8" r:id="rId4"/>
    <p:sldId id="259" r:id="rId5"/>
    <p:sldId id="261" r:id="rId6"/>
    <p:sldId id="262" r:id="rId7"/>
    <p:sldId id="260" r:id="rId8"/>
    <p:sldId id="263" r:id="rId9"/>
    <p:sldId id="264" r:id="rId10"/>
    <p:sldId id="265" r:id="rId11"/>
    <p:sldId id="266" r:id="rId12"/>
    <p:sldId id="267" r:id="rId13"/>
    <p:sldId id="272" r:id="rId14"/>
    <p:sldId id="273" r:id="rId15"/>
    <p:sldId id="274"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E463-1FC2-D5F2-A586-48E02A80757B}"/>
              </a:ext>
            </a:extLst>
          </p:cNvPr>
          <p:cNvSpPr>
            <a:spLocks noGrp="1"/>
          </p:cNvSpPr>
          <p:nvPr>
            <p:ph type="ctrTitle"/>
          </p:nvPr>
        </p:nvSpPr>
        <p:spPr>
          <a:xfrm>
            <a:off x="2541972" y="2895849"/>
            <a:ext cx="6263984" cy="1568368"/>
          </a:xfrm>
        </p:spPr>
        <p:txBody>
          <a:bodyPr/>
          <a:lstStyle/>
          <a:p>
            <a:r>
              <a:rPr lang="en-US" dirty="0"/>
              <a:t>ENVIRONMENTAL MONITORING </a:t>
            </a:r>
          </a:p>
        </p:txBody>
      </p:sp>
      <p:sp>
        <p:nvSpPr>
          <p:cNvPr id="3" name="Subtitle 2">
            <a:extLst>
              <a:ext uri="{FF2B5EF4-FFF2-40B4-BE49-F238E27FC236}">
                <a16:creationId xmlns:a16="http://schemas.microsoft.com/office/drawing/2014/main" id="{520C1E97-8BA3-38D4-55B7-8EF14FC1B6E2}"/>
              </a:ext>
            </a:extLst>
          </p:cNvPr>
          <p:cNvSpPr>
            <a:spLocks noGrp="1"/>
          </p:cNvSpPr>
          <p:nvPr>
            <p:ph type="subTitle" idx="1"/>
          </p:nvPr>
        </p:nvSpPr>
        <p:spPr>
          <a:xfrm>
            <a:off x="2683933" y="1871131"/>
            <a:ext cx="6815669" cy="500781"/>
          </a:xfrm>
        </p:spPr>
        <p:txBody>
          <a:bodyPr/>
          <a:lstStyle/>
          <a:p>
            <a:r>
              <a:rPr lang="en-US" dirty="0"/>
              <a:t>GANESH COLLEGE OF ENGINEERING </a:t>
            </a:r>
          </a:p>
        </p:txBody>
      </p:sp>
      <p:pic>
        <p:nvPicPr>
          <p:cNvPr id="7" name="Picture 6">
            <a:extLst>
              <a:ext uri="{FF2B5EF4-FFF2-40B4-BE49-F238E27FC236}">
                <a16:creationId xmlns:a16="http://schemas.microsoft.com/office/drawing/2014/main" id="{DCBFF113-200E-FFC9-7777-0FFD01AA3DA8}"/>
              </a:ext>
            </a:extLst>
          </p:cNvPr>
          <p:cNvPicPr>
            <a:picLocks noChangeAspect="1"/>
          </p:cNvPicPr>
          <p:nvPr/>
        </p:nvPicPr>
        <p:blipFill>
          <a:blip r:embed="rId2"/>
          <a:stretch>
            <a:fillRect/>
          </a:stretch>
        </p:blipFill>
        <p:spPr>
          <a:xfrm>
            <a:off x="3547885" y="2315175"/>
            <a:ext cx="5650438" cy="600297"/>
          </a:xfrm>
          <a:prstGeom prst="rect">
            <a:avLst/>
          </a:prstGeom>
        </p:spPr>
      </p:pic>
      <p:sp>
        <p:nvSpPr>
          <p:cNvPr id="8" name="TextBox 7">
            <a:extLst>
              <a:ext uri="{FF2B5EF4-FFF2-40B4-BE49-F238E27FC236}">
                <a16:creationId xmlns:a16="http://schemas.microsoft.com/office/drawing/2014/main" id="{5575615C-081D-7FFF-BFA1-303BF6F9ACAD}"/>
              </a:ext>
            </a:extLst>
          </p:cNvPr>
          <p:cNvSpPr txBox="1"/>
          <p:nvPr/>
        </p:nvSpPr>
        <p:spPr>
          <a:xfrm>
            <a:off x="5182723" y="2513476"/>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C80F6FB9-C50B-FACE-0BAF-167DFBC7F83C}"/>
              </a:ext>
            </a:extLst>
          </p:cNvPr>
          <p:cNvSpPr txBox="1"/>
          <p:nvPr/>
        </p:nvSpPr>
        <p:spPr>
          <a:xfrm>
            <a:off x="8283923" y="4107926"/>
            <a:ext cx="1828800" cy="1477328"/>
          </a:xfrm>
          <a:prstGeom prst="rect">
            <a:avLst/>
          </a:prstGeom>
          <a:noFill/>
        </p:spPr>
        <p:txBody>
          <a:bodyPr wrap="square" rtlCol="0">
            <a:spAutoFit/>
          </a:bodyPr>
          <a:lstStyle/>
          <a:p>
            <a:pPr algn="l"/>
            <a:r>
              <a:rPr lang="en-US" dirty="0"/>
              <a:t>POOJA (LEADER)</a:t>
            </a:r>
          </a:p>
          <a:p>
            <a:pPr algn="l"/>
            <a:r>
              <a:rPr lang="en-US" dirty="0" err="1"/>
              <a:t>S.Narmadha</a:t>
            </a:r>
            <a:endParaRPr lang="en-US" dirty="0"/>
          </a:p>
          <a:p>
            <a:pPr algn="l"/>
            <a:r>
              <a:rPr lang="en-US" dirty="0" err="1"/>
              <a:t>s.Rashitha</a:t>
            </a:r>
            <a:endParaRPr lang="en-US" dirty="0"/>
          </a:p>
          <a:p>
            <a:pPr algn="l"/>
            <a:endParaRPr lang="en-US" dirty="0"/>
          </a:p>
        </p:txBody>
      </p:sp>
    </p:spTree>
    <p:extLst>
      <p:ext uri="{BB962C8B-B14F-4D97-AF65-F5344CB8AC3E}">
        <p14:creationId xmlns:p14="http://schemas.microsoft.com/office/powerpoint/2010/main" val="3991404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8A8F-B946-A7EB-2A61-360B4B6335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61A766-4EB1-986C-8957-3AB678DEC312}"/>
              </a:ext>
            </a:extLst>
          </p:cNvPr>
          <p:cNvSpPr>
            <a:spLocks noGrp="1"/>
          </p:cNvSpPr>
          <p:nvPr>
            <p:ph idx="1"/>
          </p:nvPr>
        </p:nvSpPr>
        <p:spPr/>
        <p:txBody>
          <a:bodyPr>
            <a:normAutofit fontScale="55000" lnSpcReduction="20000"/>
          </a:bodyPr>
          <a:lstStyle/>
          <a:p>
            <a:r>
              <a:rPr lang="en-US" dirty="0"/>
              <a:t>M1 = </a:t>
            </a:r>
            <a:r>
              <a:rPr lang="en-US" dirty="0" err="1"/>
              <a:t>RandomForestRegressor</a:t>
            </a:r>
            <a:r>
              <a:rPr lang="en-US" dirty="0"/>
              <a:t>()
# separating class label and other attributes
train1 = </a:t>
            </a:r>
            <a:r>
              <a:rPr lang="en-US" dirty="0" err="1"/>
              <a:t>train.drop</a:t>
            </a:r>
            <a:r>
              <a:rPr lang="en-US" dirty="0"/>
              <a:t>([‘</a:t>
            </a:r>
            <a:r>
              <a:rPr lang="en-US" dirty="0" err="1"/>
              <a:t>air_quality_index</a:t>
            </a:r>
            <a:r>
              <a:rPr lang="en-US" dirty="0"/>
              <a:t>’], axis=1)
target = train[‘</a:t>
            </a:r>
            <a:r>
              <a:rPr lang="en-US" dirty="0" err="1"/>
              <a:t>air_quality_index</a:t>
            </a:r>
            <a:r>
              <a:rPr lang="en-US" dirty="0"/>
              <a:t>’]
# Fitting the model
m1.fit(train1, target)
‘’’</a:t>
            </a:r>
            <a:r>
              <a:rPr lang="en-US" dirty="0" err="1"/>
              <a:t>RandomForestRegressor</a:t>
            </a:r>
            <a:r>
              <a:rPr lang="en-US" dirty="0"/>
              <a:t>(</a:t>
            </a:r>
            <a:r>
              <a:rPr lang="en-US" dirty="0" err="1"/>
              <a:t>bootst</a:t>
            </a:r>
            <a:endParaRPr lang="en-US" dirty="0"/>
          </a:p>
        </p:txBody>
      </p:sp>
    </p:spTree>
    <p:extLst>
      <p:ext uri="{BB962C8B-B14F-4D97-AF65-F5344CB8AC3E}">
        <p14:creationId xmlns:p14="http://schemas.microsoft.com/office/powerpoint/2010/main" val="242391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27ED-AE33-2B1A-D727-24BE23C62A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00EBF0-B1EC-D8DC-4E2B-125A2C2B5D63}"/>
              </a:ext>
            </a:extLst>
          </p:cNvPr>
          <p:cNvSpPr>
            <a:spLocks noGrp="1"/>
          </p:cNvSpPr>
          <p:nvPr>
            <p:ph idx="1"/>
          </p:nvPr>
        </p:nvSpPr>
        <p:spPr/>
        <p:txBody>
          <a:bodyPr>
            <a:normAutofit fontScale="47500" lnSpcReduction="20000"/>
          </a:bodyPr>
          <a:lstStyle/>
          <a:p>
            <a:r>
              <a:rPr lang="en-US" dirty="0"/>
              <a:t>‘’’</a:t>
            </a:r>
            <a:r>
              <a:rPr lang="en-US" dirty="0" err="1"/>
              <a:t>RandomForestRegressor</a:t>
            </a:r>
            <a:r>
              <a:rPr lang="en-US" dirty="0"/>
              <a:t>(bootstrap=True, </a:t>
            </a:r>
            <a:r>
              <a:rPr lang="en-US" dirty="0" err="1"/>
              <a:t>ccp_alpha</a:t>
            </a:r>
            <a:r>
              <a:rPr lang="en-US" dirty="0"/>
              <a:t>=0.0, criterion=‘</a:t>
            </a:r>
            <a:r>
              <a:rPr lang="en-US" dirty="0" err="1"/>
              <a:t>mse</a:t>
            </a:r>
            <a:r>
              <a:rPr lang="en-US" dirty="0"/>
              <a:t>’,
                      </a:t>
            </a:r>
            <a:r>
              <a:rPr lang="en-US" dirty="0" err="1"/>
              <a:t>max_depth</a:t>
            </a:r>
            <a:r>
              <a:rPr lang="en-US" dirty="0"/>
              <a:t>=None, </a:t>
            </a:r>
            <a:r>
              <a:rPr lang="en-US" dirty="0" err="1"/>
              <a:t>max_features</a:t>
            </a:r>
            <a:r>
              <a:rPr lang="en-US" dirty="0"/>
              <a:t>=‘auto’, </a:t>
            </a:r>
            <a:r>
              <a:rPr lang="en-US" dirty="0" err="1"/>
              <a:t>max_leaf_nodes</a:t>
            </a:r>
            <a:r>
              <a:rPr lang="en-US" dirty="0"/>
              <a:t>=None,
                      </a:t>
            </a:r>
            <a:r>
              <a:rPr lang="en-US" dirty="0" err="1"/>
              <a:t>max_samples</a:t>
            </a:r>
            <a:r>
              <a:rPr lang="en-US" dirty="0"/>
              <a:t>=None, </a:t>
            </a:r>
            <a:r>
              <a:rPr lang="en-US" dirty="0" err="1"/>
              <a:t>min_impurity_decrease</a:t>
            </a:r>
            <a:r>
              <a:rPr lang="en-US" dirty="0"/>
              <a:t>=0.0,
                      </a:t>
            </a:r>
            <a:r>
              <a:rPr lang="en-US" dirty="0" err="1"/>
              <a:t>min_impurity_split</a:t>
            </a:r>
            <a:r>
              <a:rPr lang="en-US" dirty="0"/>
              <a:t>=None, </a:t>
            </a:r>
            <a:r>
              <a:rPr lang="en-US" dirty="0" err="1"/>
              <a:t>min_samples_leaf</a:t>
            </a:r>
            <a:r>
              <a:rPr lang="en-US" dirty="0"/>
              <a:t>=1,
                      </a:t>
            </a:r>
            <a:r>
              <a:rPr lang="en-US" dirty="0" err="1"/>
              <a:t>min_samples_split</a:t>
            </a:r>
            <a:r>
              <a:rPr lang="en-US" dirty="0"/>
              <a:t>=2, </a:t>
            </a:r>
            <a:r>
              <a:rPr lang="en-US" dirty="0" err="1"/>
              <a:t>min_weight_fraction_leaf</a:t>
            </a:r>
            <a:r>
              <a:rPr lang="en-US" dirty="0"/>
              <a:t>=0.0, 
                      </a:t>
            </a:r>
            <a:r>
              <a:rPr lang="en-US" dirty="0" err="1"/>
              <a:t>n_estimators</a:t>
            </a:r>
            <a:r>
              <a:rPr lang="en-US" dirty="0"/>
              <a:t>=100, </a:t>
            </a:r>
            <a:r>
              <a:rPr lang="en-US" dirty="0" err="1"/>
              <a:t>n_jobs</a:t>
            </a:r>
            <a:r>
              <a:rPr lang="en-US" dirty="0"/>
              <a:t>=None, </a:t>
            </a:r>
            <a:r>
              <a:rPr lang="en-US" dirty="0" err="1"/>
              <a:t>oob_score</a:t>
            </a:r>
            <a:r>
              <a:rPr lang="en-US" dirty="0"/>
              <a:t>=False,
                      </a:t>
            </a:r>
            <a:r>
              <a:rPr lang="en-US" dirty="0" err="1"/>
              <a:t>random_state</a:t>
            </a:r>
            <a:endParaRPr lang="en-US" dirty="0"/>
          </a:p>
        </p:txBody>
      </p:sp>
    </p:spTree>
    <p:extLst>
      <p:ext uri="{BB962C8B-B14F-4D97-AF65-F5344CB8AC3E}">
        <p14:creationId xmlns:p14="http://schemas.microsoft.com/office/powerpoint/2010/main" val="408363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1826-AFCD-66C2-1446-1D0B6F01B2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974D5-0C28-E57E-7FC2-06307E0D46F9}"/>
              </a:ext>
            </a:extLst>
          </p:cNvPr>
          <p:cNvSpPr>
            <a:spLocks noGrp="1"/>
          </p:cNvSpPr>
          <p:nvPr>
            <p:ph idx="1"/>
          </p:nvPr>
        </p:nvSpPr>
        <p:spPr/>
        <p:txBody>
          <a:bodyPr>
            <a:normAutofit fontScale="55000" lnSpcReduction="20000"/>
          </a:bodyPr>
          <a:lstStyle/>
          <a:p>
            <a:r>
              <a:rPr lang="en-US" dirty="0"/>
              <a:t>Calculating the score and the score is  97.96360799890066%
m1.score(train1, target) * 100
# predicting the model with other values (testing the data)
# so AQI is 123.71
m1.predict([[123, 45, 67, 34, 5, 0, 23]])
# </a:t>
            </a:r>
            <a:r>
              <a:rPr lang="en-US" dirty="0" err="1"/>
              <a:t>Adaboost</a:t>
            </a:r>
            <a:r>
              <a:rPr lang="en-US" dirty="0"/>
              <a:t> model
# importing module</a:t>
            </a:r>
          </a:p>
        </p:txBody>
      </p:sp>
    </p:spTree>
    <p:extLst>
      <p:ext uri="{BB962C8B-B14F-4D97-AF65-F5344CB8AC3E}">
        <p14:creationId xmlns:p14="http://schemas.microsoft.com/office/powerpoint/2010/main" val="41046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E5E0-A73E-9E50-48A3-3381C123BE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6AEAA8-A23C-1FBE-27DA-DFA91AF4BA7E}"/>
              </a:ext>
            </a:extLst>
          </p:cNvPr>
          <p:cNvSpPr>
            <a:spLocks noGrp="1"/>
          </p:cNvSpPr>
          <p:nvPr>
            <p:ph idx="1"/>
          </p:nvPr>
        </p:nvSpPr>
        <p:spPr/>
        <p:txBody>
          <a:bodyPr>
            <a:normAutofit fontScale="77500" lnSpcReduction="20000"/>
          </a:bodyPr>
          <a:lstStyle/>
          <a:p>
            <a:r>
              <a:rPr lang="en-US" dirty="0"/>
              <a:t>Importing module
# defining model
m2 = </a:t>
            </a:r>
            <a:r>
              <a:rPr lang="en-US" dirty="0" err="1"/>
              <a:t>AdaBoostRegressor</a:t>
            </a:r>
            <a:r>
              <a:rPr lang="en-US" dirty="0"/>
              <a:t>()
# Fitting the model
m2.fit(train1, target)
 </a:t>
            </a:r>
          </a:p>
        </p:txBody>
      </p:sp>
    </p:spTree>
    <p:extLst>
      <p:ext uri="{BB962C8B-B14F-4D97-AF65-F5344CB8AC3E}">
        <p14:creationId xmlns:p14="http://schemas.microsoft.com/office/powerpoint/2010/main" val="258871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8B3C-9AD4-FBD4-7F66-7FD6EFF78F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0F9F55-B84F-5D4C-202E-2C8F8833B766}"/>
              </a:ext>
            </a:extLst>
          </p:cNvPr>
          <p:cNvSpPr>
            <a:spLocks noGrp="1"/>
          </p:cNvSpPr>
          <p:nvPr>
            <p:ph idx="1"/>
          </p:nvPr>
        </p:nvSpPr>
        <p:spPr/>
        <p:txBody>
          <a:bodyPr>
            <a:normAutofit lnSpcReduction="10000"/>
          </a:bodyPr>
          <a:lstStyle/>
          <a:p>
            <a:r>
              <a:rPr lang="en-US" dirty="0"/>
              <a:t>‘</a:t>
            </a:r>
            <a:r>
              <a:rPr lang="en-US" dirty="0" err="1"/>
              <a:t>AdaBoostRegressor</a:t>
            </a:r>
            <a:r>
              <a:rPr lang="en-US" dirty="0"/>
              <a:t>(</a:t>
            </a:r>
            <a:r>
              <a:rPr lang="en-US" dirty="0" err="1"/>
              <a:t>base_estimator</a:t>
            </a:r>
            <a:r>
              <a:rPr lang="en-US" dirty="0"/>
              <a:t>=None, </a:t>
            </a:r>
            <a:r>
              <a:rPr lang="en-US" dirty="0" err="1"/>
              <a:t>learning_rate</a:t>
            </a:r>
            <a:r>
              <a:rPr lang="en-US" dirty="0"/>
              <a:t>=1.0, loss=‘linear’,
                  </a:t>
            </a:r>
            <a:r>
              <a:rPr lang="en-US" dirty="0" err="1"/>
              <a:t>n_estimators</a:t>
            </a:r>
            <a:r>
              <a:rPr lang="en-US" dirty="0"/>
              <a:t>=50, </a:t>
            </a:r>
            <a:r>
              <a:rPr lang="en-US" dirty="0" err="1"/>
              <a:t>random_state</a:t>
            </a:r>
            <a:r>
              <a:rPr lang="en-US" dirty="0"/>
              <a:t>=None)’’’
# calculating the score and the score is  96.15377360010211%
m2.score(train1, target)*</a:t>
            </a:r>
          </a:p>
        </p:txBody>
      </p:sp>
    </p:spTree>
    <p:extLst>
      <p:ext uri="{BB962C8B-B14F-4D97-AF65-F5344CB8AC3E}">
        <p14:creationId xmlns:p14="http://schemas.microsoft.com/office/powerpoint/2010/main" val="1889467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AD3A-DBA4-C5A7-6AAA-6D0424F63F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6ADE43-75A2-6E81-1873-8581C0068A7A}"/>
              </a:ext>
            </a:extLst>
          </p:cNvPr>
          <p:cNvSpPr>
            <a:spLocks noGrp="1"/>
          </p:cNvSpPr>
          <p:nvPr>
            <p:ph idx="1"/>
          </p:nvPr>
        </p:nvSpPr>
        <p:spPr/>
        <p:txBody>
          <a:bodyPr/>
          <a:lstStyle/>
          <a:p>
            <a:r>
              <a:rPr lang="en-US" dirty="0"/>
              <a:t>*100
# predicting the model with other values (testing the data)
# so AQI is 94.42105263
m2.predict([[123, 45, 67, 34, 5, 0, </a:t>
            </a:r>
          </a:p>
        </p:txBody>
      </p:sp>
    </p:spTree>
    <p:extLst>
      <p:ext uri="{BB962C8B-B14F-4D97-AF65-F5344CB8AC3E}">
        <p14:creationId xmlns:p14="http://schemas.microsoft.com/office/powerpoint/2010/main" val="2205945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4577-25C6-D3B4-8E40-C96167E6244B}"/>
              </a:ext>
            </a:extLst>
          </p:cNvPr>
          <p:cNvSpPr>
            <a:spLocks noGrp="1"/>
          </p:cNvSpPr>
          <p:nvPr>
            <p:ph type="title"/>
          </p:nvPr>
        </p:nvSpPr>
        <p:spPr/>
        <p:txBody>
          <a:bodyPr/>
          <a:lstStyle/>
          <a:p>
            <a:r>
              <a:rPr lang="en-US" dirty="0"/>
              <a:t>OUTPUT </a:t>
            </a:r>
          </a:p>
        </p:txBody>
      </p:sp>
      <p:pic>
        <p:nvPicPr>
          <p:cNvPr id="4" name="Content Placeholder 3">
            <a:extLst>
              <a:ext uri="{FF2B5EF4-FFF2-40B4-BE49-F238E27FC236}">
                <a16:creationId xmlns:a16="http://schemas.microsoft.com/office/drawing/2014/main" id="{5E5603D9-259A-DAFD-3ED0-E75F534F7519}"/>
              </a:ext>
            </a:extLst>
          </p:cNvPr>
          <p:cNvPicPr>
            <a:picLocks noGrp="1" noChangeAspect="1"/>
          </p:cNvPicPr>
          <p:nvPr>
            <p:ph idx="1"/>
          </p:nvPr>
        </p:nvPicPr>
        <p:blipFill>
          <a:blip r:embed="rId2"/>
          <a:stretch>
            <a:fillRect/>
          </a:stretch>
        </p:blipFill>
        <p:spPr>
          <a:xfrm>
            <a:off x="4271968" y="2557463"/>
            <a:ext cx="3648064" cy="3317875"/>
          </a:xfrm>
        </p:spPr>
      </p:pic>
    </p:spTree>
    <p:extLst>
      <p:ext uri="{BB962C8B-B14F-4D97-AF65-F5344CB8AC3E}">
        <p14:creationId xmlns:p14="http://schemas.microsoft.com/office/powerpoint/2010/main" val="2178316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591F-89DE-4777-E58E-12C1AEFF958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5FFACBB-0EBB-1045-551A-260335C2E034}"/>
              </a:ext>
            </a:extLst>
          </p:cNvPr>
          <p:cNvPicPr>
            <a:picLocks noGrp="1" noChangeAspect="1"/>
          </p:cNvPicPr>
          <p:nvPr>
            <p:ph idx="1"/>
          </p:nvPr>
        </p:nvPicPr>
        <p:blipFill>
          <a:blip r:embed="rId2"/>
          <a:stretch>
            <a:fillRect/>
          </a:stretch>
        </p:blipFill>
        <p:spPr>
          <a:xfrm>
            <a:off x="4437062" y="2557463"/>
            <a:ext cx="3317875" cy="3317875"/>
          </a:xfrm>
        </p:spPr>
      </p:pic>
    </p:spTree>
    <p:extLst>
      <p:ext uri="{BB962C8B-B14F-4D97-AF65-F5344CB8AC3E}">
        <p14:creationId xmlns:p14="http://schemas.microsoft.com/office/powerpoint/2010/main" val="229674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8BF8-C7F6-172E-6071-D2E6764BDB9E}"/>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1F154BEC-4E36-6DB7-B1DA-D58B56674A64}"/>
              </a:ext>
            </a:extLst>
          </p:cNvPr>
          <p:cNvSpPr>
            <a:spLocks noGrp="1"/>
          </p:cNvSpPr>
          <p:nvPr>
            <p:ph idx="1"/>
          </p:nvPr>
        </p:nvSpPr>
        <p:spPr/>
        <p:txBody>
          <a:bodyPr/>
          <a:lstStyle/>
          <a:p>
            <a:pPr marL="457200" indent="-457200">
              <a:buFont typeface="+mj-lt"/>
              <a:buAutoNum type="arabicPeriod"/>
            </a:pPr>
            <a:r>
              <a:rPr lang="en-US" dirty="0">
                <a:solidFill>
                  <a:schemeClr val="accent4"/>
                </a:solidFill>
              </a:rPr>
              <a:t>Environmental monitoring</a:t>
            </a:r>
          </a:p>
          <a:p>
            <a:pPr marL="457200" indent="-457200">
              <a:buFont typeface="+mj-lt"/>
              <a:buAutoNum type="arabicPeriod"/>
            </a:pPr>
            <a:r>
              <a:rPr lang="en-US" dirty="0">
                <a:solidFill>
                  <a:schemeClr val="accent4"/>
                </a:solidFill>
              </a:rPr>
              <a:t>Air pollution</a:t>
            </a:r>
          </a:p>
          <a:p>
            <a:pPr marL="457200" indent="-457200">
              <a:buFont typeface="+mj-lt"/>
              <a:buAutoNum type="arabicPeriod"/>
            </a:pPr>
            <a:r>
              <a:rPr lang="en-US" dirty="0">
                <a:solidFill>
                  <a:schemeClr val="accent4"/>
                </a:solidFill>
              </a:rPr>
              <a:t>Air Quality</a:t>
            </a:r>
          </a:p>
          <a:p>
            <a:pPr marL="457200" indent="-457200">
              <a:buFont typeface="+mj-lt"/>
              <a:buAutoNum type="arabicPeriod"/>
            </a:pPr>
            <a:r>
              <a:rPr lang="en-US" dirty="0">
                <a:solidFill>
                  <a:schemeClr val="accent4"/>
                </a:solidFill>
              </a:rPr>
              <a:t>Air pollution index python</a:t>
            </a:r>
          </a:p>
          <a:p>
            <a:pPr marL="457200" indent="-457200">
              <a:buFont typeface="+mj-lt"/>
              <a:buAutoNum type="arabicPeriod"/>
            </a:pPr>
            <a:r>
              <a:rPr lang="en-US" dirty="0">
                <a:solidFill>
                  <a:schemeClr val="accent4"/>
                </a:solidFill>
              </a:rPr>
              <a:t>Air pollution program </a:t>
            </a:r>
          </a:p>
        </p:txBody>
      </p:sp>
    </p:spTree>
    <p:extLst>
      <p:ext uri="{BB962C8B-B14F-4D97-AF65-F5344CB8AC3E}">
        <p14:creationId xmlns:p14="http://schemas.microsoft.com/office/powerpoint/2010/main" val="263339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9AA5-6982-EEDA-6038-A7E9F8B70BC5}"/>
              </a:ext>
            </a:extLst>
          </p:cNvPr>
          <p:cNvSpPr>
            <a:spLocks noGrp="1"/>
          </p:cNvSpPr>
          <p:nvPr>
            <p:ph type="title"/>
          </p:nvPr>
        </p:nvSpPr>
        <p:spPr/>
        <p:txBody>
          <a:bodyPr/>
          <a:lstStyle/>
          <a:p>
            <a:r>
              <a:rPr lang="en-US" dirty="0"/>
              <a:t>ENVIRONMENTAL MONITORING </a:t>
            </a:r>
          </a:p>
        </p:txBody>
      </p:sp>
      <p:sp>
        <p:nvSpPr>
          <p:cNvPr id="3" name="Content Placeholder 2">
            <a:extLst>
              <a:ext uri="{FF2B5EF4-FFF2-40B4-BE49-F238E27FC236}">
                <a16:creationId xmlns:a16="http://schemas.microsoft.com/office/drawing/2014/main" id="{B2FF2064-BB74-A285-867D-B88F50615C27}"/>
              </a:ext>
            </a:extLst>
          </p:cNvPr>
          <p:cNvSpPr>
            <a:spLocks noGrp="1"/>
          </p:cNvSpPr>
          <p:nvPr>
            <p:ph idx="1"/>
          </p:nvPr>
        </p:nvSpPr>
        <p:spPr>
          <a:xfrm>
            <a:off x="1295402" y="2556932"/>
            <a:ext cx="9601196" cy="3318936"/>
          </a:xfrm>
        </p:spPr>
        <p:txBody>
          <a:bodyPr/>
          <a:lstStyle/>
          <a:p>
            <a:r>
              <a:rPr lang="en-US" dirty="0"/>
              <a:t>Only a few countries of Europe and Central Asia have been able to maintain existing monitoring activities.</a:t>
            </a:r>
          </a:p>
          <a:p>
            <a:endParaRPr lang="en-US" dirty="0"/>
          </a:p>
          <a:p>
            <a:r>
              <a:rPr lang="en-US" dirty="0"/>
              <a:t>The monitoring of urban air pollution — an important human health risk — is poor in many cities of the </a:t>
            </a:r>
            <a:r>
              <a:rPr lang="en-US" dirty="0" err="1"/>
              <a:t>subregion</a:t>
            </a:r>
            <a:r>
              <a:rPr lang="en-US" dirty="0"/>
              <a:t>.</a:t>
            </a:r>
          </a:p>
          <a:p>
            <a:pPr marL="0" indent="0">
              <a:buNone/>
            </a:pPr>
            <a:r>
              <a:rPr lang="en-US" dirty="0"/>
              <a:t>Monitoring of </a:t>
            </a:r>
            <a:r>
              <a:rPr lang="en-US" dirty="0" err="1"/>
              <a:t>transboundary</a:t>
            </a:r>
            <a:r>
              <a:rPr lang="en-US" dirty="0"/>
              <a:t> air pollution also needs strengthening.</a:t>
            </a:r>
          </a:p>
          <a:p>
            <a:r>
              <a:rPr lang="en-US" dirty="0"/>
              <a:t> </a:t>
            </a:r>
          </a:p>
        </p:txBody>
      </p:sp>
    </p:spTree>
    <p:extLst>
      <p:ext uri="{BB962C8B-B14F-4D97-AF65-F5344CB8AC3E}">
        <p14:creationId xmlns:p14="http://schemas.microsoft.com/office/powerpoint/2010/main" val="53659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8B84-B743-53C0-4FEC-5D80A021AAFE}"/>
              </a:ext>
            </a:extLst>
          </p:cNvPr>
          <p:cNvSpPr>
            <a:spLocks noGrp="1"/>
          </p:cNvSpPr>
          <p:nvPr>
            <p:ph type="title"/>
          </p:nvPr>
        </p:nvSpPr>
        <p:spPr/>
        <p:txBody>
          <a:bodyPr/>
          <a:lstStyle/>
          <a:p>
            <a:r>
              <a:rPr lang="en-US" dirty="0"/>
              <a:t>AIR POLLUTION </a:t>
            </a:r>
          </a:p>
        </p:txBody>
      </p:sp>
      <p:sp>
        <p:nvSpPr>
          <p:cNvPr id="3" name="Content Placeholder 2">
            <a:extLst>
              <a:ext uri="{FF2B5EF4-FFF2-40B4-BE49-F238E27FC236}">
                <a16:creationId xmlns:a16="http://schemas.microsoft.com/office/drawing/2014/main" id="{13FC997C-14D5-BD9C-5C98-92ED6D9B21B1}"/>
              </a:ext>
            </a:extLst>
          </p:cNvPr>
          <p:cNvSpPr>
            <a:spLocks noGrp="1"/>
          </p:cNvSpPr>
          <p:nvPr>
            <p:ph idx="1"/>
          </p:nvPr>
        </p:nvSpPr>
        <p:spPr>
          <a:xfrm>
            <a:off x="1052608" y="2590552"/>
            <a:ext cx="9601196" cy="3318936"/>
          </a:xfrm>
        </p:spPr>
        <p:txBody>
          <a:bodyPr>
            <a:normAutofit lnSpcReduction="10000"/>
          </a:bodyPr>
          <a:lstStyle/>
          <a:p>
            <a:r>
              <a:rPr lang="en-US" dirty="0"/>
              <a:t>Air pollutants are known for their adverse effects on human health and ecosystems.</a:t>
            </a:r>
          </a:p>
          <a:p>
            <a:r>
              <a:rPr lang="en-US" dirty="0"/>
              <a:t>Pollutants also erode technical infrastructure and cultural monuments. </a:t>
            </a:r>
          </a:p>
          <a:p>
            <a:endParaRPr lang="en-US" dirty="0"/>
          </a:p>
          <a:p>
            <a:r>
              <a:rPr lang="en-US" dirty="0"/>
              <a:t>The air pollutants indicator assesses pressures from specific pollutants on atmospheric air across individual countries, but also identifies pressures from particular national sectors like energy, transport, industrial processes, agriculture and waste management.</a:t>
            </a:r>
          </a:p>
        </p:txBody>
      </p:sp>
    </p:spTree>
    <p:extLst>
      <p:ext uri="{BB962C8B-B14F-4D97-AF65-F5344CB8AC3E}">
        <p14:creationId xmlns:p14="http://schemas.microsoft.com/office/powerpoint/2010/main" val="84458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8848-E6FC-BF36-B88B-85943EB10BA1}"/>
              </a:ext>
            </a:extLst>
          </p:cNvPr>
          <p:cNvSpPr>
            <a:spLocks noGrp="1"/>
          </p:cNvSpPr>
          <p:nvPr>
            <p:ph type="title"/>
          </p:nvPr>
        </p:nvSpPr>
        <p:spPr/>
        <p:txBody>
          <a:bodyPr/>
          <a:lstStyle/>
          <a:p>
            <a:r>
              <a:rPr lang="en-US" dirty="0"/>
              <a:t>AIR QUALITY </a:t>
            </a:r>
          </a:p>
        </p:txBody>
      </p:sp>
      <p:sp>
        <p:nvSpPr>
          <p:cNvPr id="3" name="Content Placeholder 2">
            <a:extLst>
              <a:ext uri="{FF2B5EF4-FFF2-40B4-BE49-F238E27FC236}">
                <a16:creationId xmlns:a16="http://schemas.microsoft.com/office/drawing/2014/main" id="{77CED11A-5363-95C3-97F7-72E3006E30EA}"/>
              </a:ext>
            </a:extLst>
          </p:cNvPr>
          <p:cNvSpPr>
            <a:spLocks noGrp="1"/>
          </p:cNvSpPr>
          <p:nvPr>
            <p:ph idx="1"/>
          </p:nvPr>
        </p:nvSpPr>
        <p:spPr/>
        <p:txBody>
          <a:bodyPr/>
          <a:lstStyle/>
          <a:p>
            <a:r>
              <a:rPr lang="en-US" dirty="0"/>
              <a:t>AQI Level	AQI Range
Good	0 – 50
Moderate	51 – 100
Unhealthy	101 – 150
Unhealthy for Strong People	151 – 200
Hazardous	201+</a:t>
            </a:r>
          </a:p>
        </p:txBody>
      </p:sp>
    </p:spTree>
    <p:extLst>
      <p:ext uri="{BB962C8B-B14F-4D97-AF65-F5344CB8AC3E}">
        <p14:creationId xmlns:p14="http://schemas.microsoft.com/office/powerpoint/2010/main" val="133669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8245-E720-2033-4B69-EDC2C37D29D0}"/>
              </a:ext>
            </a:extLst>
          </p:cNvPr>
          <p:cNvSpPr>
            <a:spLocks noGrp="1"/>
          </p:cNvSpPr>
          <p:nvPr>
            <p:ph type="title"/>
          </p:nvPr>
        </p:nvSpPr>
        <p:spPr/>
        <p:txBody>
          <a:bodyPr>
            <a:normAutofit fontScale="90000"/>
          </a:bodyPr>
          <a:lstStyle/>
          <a:p>
            <a:r>
              <a:rPr lang="en-US" dirty="0"/>
              <a:t>AIR QUALITY  INTEX USING PYTHON </a:t>
            </a:r>
          </a:p>
        </p:txBody>
      </p:sp>
      <p:sp>
        <p:nvSpPr>
          <p:cNvPr id="3" name="Content Placeholder 2">
            <a:extLst>
              <a:ext uri="{FF2B5EF4-FFF2-40B4-BE49-F238E27FC236}">
                <a16:creationId xmlns:a16="http://schemas.microsoft.com/office/drawing/2014/main" id="{2E3BBBAC-321E-E008-1175-11F38CE8390A}"/>
              </a:ext>
            </a:extLst>
          </p:cNvPr>
          <p:cNvSpPr>
            <a:spLocks noGrp="1"/>
          </p:cNvSpPr>
          <p:nvPr>
            <p:ph idx="1"/>
          </p:nvPr>
        </p:nvSpPr>
        <p:spPr/>
        <p:txBody>
          <a:bodyPr/>
          <a:lstStyle/>
          <a:p>
            <a:r>
              <a:rPr lang="en-US" dirty="0"/>
              <a:t>The air quality index is an index for reporting air quality on a daily basis.</a:t>
            </a:r>
          </a:p>
          <a:p>
            <a:endParaRPr lang="en-US" dirty="0"/>
          </a:p>
          <a:p>
            <a:r>
              <a:rPr lang="en-US" dirty="0"/>
              <a:t> In other words, it is a measure of how air pollution affects one’s health within a short time period. </a:t>
            </a:r>
          </a:p>
          <a:p>
            <a:r>
              <a:rPr lang="en-US" dirty="0"/>
              <a:t>The AQI is calculated based on the average concentration of a particular pollutant measured over a standard time interval. </a:t>
            </a:r>
          </a:p>
        </p:txBody>
      </p:sp>
    </p:spTree>
    <p:extLst>
      <p:ext uri="{BB962C8B-B14F-4D97-AF65-F5344CB8AC3E}">
        <p14:creationId xmlns:p14="http://schemas.microsoft.com/office/powerpoint/2010/main" val="364599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D26A-5D59-16F3-E5ED-769091E3741E}"/>
              </a:ext>
            </a:extLst>
          </p:cNvPr>
          <p:cNvSpPr>
            <a:spLocks noGrp="1"/>
          </p:cNvSpPr>
          <p:nvPr>
            <p:ph type="title"/>
          </p:nvPr>
        </p:nvSpPr>
        <p:spPr>
          <a:xfrm>
            <a:off x="1295401" y="982132"/>
            <a:ext cx="9601196" cy="1303867"/>
          </a:xfrm>
        </p:spPr>
        <p:txBody>
          <a:bodyPr/>
          <a:lstStyle/>
          <a:p>
            <a:r>
              <a:rPr lang="en-US" dirty="0"/>
              <a:t>AIR POLLUTION PROGRAM </a:t>
            </a:r>
          </a:p>
        </p:txBody>
      </p:sp>
      <p:sp>
        <p:nvSpPr>
          <p:cNvPr id="3" name="Content Placeholder 2">
            <a:extLst>
              <a:ext uri="{FF2B5EF4-FFF2-40B4-BE49-F238E27FC236}">
                <a16:creationId xmlns:a16="http://schemas.microsoft.com/office/drawing/2014/main" id="{3A5B93CA-BB46-477D-71EC-C14732B9E723}"/>
              </a:ext>
            </a:extLst>
          </p:cNvPr>
          <p:cNvSpPr>
            <a:spLocks noGrp="1"/>
          </p:cNvSpPr>
          <p:nvPr>
            <p:ph idx="1"/>
          </p:nvPr>
        </p:nvSpPr>
        <p:spPr>
          <a:xfrm>
            <a:off x="1295401" y="2556932"/>
            <a:ext cx="9601196" cy="3318936"/>
          </a:xfrm>
        </p:spPr>
        <p:txBody>
          <a:bodyPr>
            <a:normAutofit fontScale="62500" lnSpcReduction="20000"/>
          </a:bodyPr>
          <a:lstStyle/>
          <a:p>
            <a:r>
              <a:rPr lang="en-US" dirty="0"/>
              <a:t># importing pandas module for data frame
import pandas as </a:t>
            </a:r>
            <a:r>
              <a:rPr lang="en-US" dirty="0" err="1"/>
              <a:t>pd</a:t>
            </a:r>
            <a:r>
              <a:rPr lang="en-US" dirty="0"/>
              <a:t>
# loading dataset and storing in train variable
train=</a:t>
            </a:r>
            <a:r>
              <a:rPr lang="en-US" dirty="0" err="1"/>
              <a:t>pd.read_csv</a:t>
            </a:r>
            <a:r>
              <a:rPr lang="en-US" dirty="0"/>
              <a:t>(‘</a:t>
            </a:r>
            <a:r>
              <a:rPr lang="en-US" dirty="0" err="1"/>
              <a:t>AQI.csv</a:t>
            </a:r>
            <a:r>
              <a:rPr lang="en-US" dirty="0"/>
              <a:t>’)
# display top 5 data
</a:t>
            </a:r>
            <a:r>
              <a:rPr lang="en-US" dirty="0" err="1"/>
              <a:t>train.head</a:t>
            </a:r>
            <a:r>
              <a:rPr lang="en-US" dirty="0"/>
              <a:t>()</a:t>
            </a:r>
          </a:p>
        </p:txBody>
      </p:sp>
    </p:spTree>
    <p:extLst>
      <p:ext uri="{BB962C8B-B14F-4D97-AF65-F5344CB8AC3E}">
        <p14:creationId xmlns:p14="http://schemas.microsoft.com/office/powerpoint/2010/main" val="420440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653A-573C-AA15-263E-64CFFDBAE102}"/>
              </a:ext>
            </a:extLst>
          </p:cNvPr>
          <p:cNvSpPr>
            <a:spLocks noGrp="1"/>
          </p:cNvSpPr>
          <p:nvPr>
            <p:ph type="title"/>
          </p:nvPr>
        </p:nvSpPr>
        <p:spPr/>
        <p:txBody>
          <a:bodyPr/>
          <a:lstStyle/>
          <a:p>
            <a:r>
              <a:rPr lang="en-US" dirty="0"/>
              <a:t>OUTPUT </a:t>
            </a:r>
          </a:p>
        </p:txBody>
      </p:sp>
      <p:pic>
        <p:nvPicPr>
          <p:cNvPr id="4" name="Content Placeholder 3">
            <a:extLst>
              <a:ext uri="{FF2B5EF4-FFF2-40B4-BE49-F238E27FC236}">
                <a16:creationId xmlns:a16="http://schemas.microsoft.com/office/drawing/2014/main" id="{1726F2B0-B30E-8FB1-F47B-6E0D9E678F51}"/>
              </a:ext>
            </a:extLst>
          </p:cNvPr>
          <p:cNvPicPr>
            <a:picLocks noGrp="1" noChangeAspect="1"/>
          </p:cNvPicPr>
          <p:nvPr>
            <p:ph idx="1"/>
          </p:nvPr>
        </p:nvPicPr>
        <p:blipFill>
          <a:blip r:embed="rId2"/>
          <a:stretch>
            <a:fillRect/>
          </a:stretch>
        </p:blipFill>
        <p:spPr>
          <a:xfrm>
            <a:off x="3205162" y="3392488"/>
            <a:ext cx="5781675" cy="1647825"/>
          </a:xfrm>
          <a:effectLst/>
        </p:spPr>
      </p:pic>
    </p:spTree>
    <p:extLst>
      <p:ext uri="{BB962C8B-B14F-4D97-AF65-F5344CB8AC3E}">
        <p14:creationId xmlns:p14="http://schemas.microsoft.com/office/powerpoint/2010/main" val="24780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E917-E5F7-496D-55DD-C5D96795D5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8E5200-DAB9-2943-94DF-098B2C5AB02B}"/>
              </a:ext>
            </a:extLst>
          </p:cNvPr>
          <p:cNvSpPr>
            <a:spLocks noGrp="1"/>
          </p:cNvSpPr>
          <p:nvPr>
            <p:ph idx="1"/>
          </p:nvPr>
        </p:nvSpPr>
        <p:spPr/>
        <p:txBody>
          <a:bodyPr>
            <a:normAutofit lnSpcReduction="10000"/>
          </a:bodyPr>
          <a:lstStyle/>
          <a:p>
            <a:r>
              <a:rPr lang="en-US" dirty="0"/>
              <a:t># importing </a:t>
            </a:r>
            <a:r>
              <a:rPr lang="en-US" dirty="0" err="1"/>
              <a:t>Randomforest</a:t>
            </a:r>
            <a:r>
              <a:rPr lang="en-US" dirty="0"/>
              <a:t>
from </a:t>
            </a:r>
            <a:r>
              <a:rPr lang="en-US" dirty="0" err="1"/>
              <a:t>sklearn.ensemble</a:t>
            </a:r>
            <a:r>
              <a:rPr lang="en-US" dirty="0"/>
              <a:t> import </a:t>
            </a:r>
            <a:r>
              <a:rPr lang="en-US" dirty="0" err="1"/>
              <a:t>AdaBoostRegressor</a:t>
            </a:r>
            <a:r>
              <a:rPr lang="en-US" dirty="0"/>
              <a:t>
from </a:t>
            </a:r>
            <a:r>
              <a:rPr lang="en-US" dirty="0" err="1"/>
              <a:t>sklearn.ensemble</a:t>
            </a:r>
            <a:r>
              <a:rPr lang="en-US" dirty="0"/>
              <a:t> import </a:t>
            </a:r>
            <a:r>
              <a:rPr lang="en-US" dirty="0" err="1"/>
              <a:t>RandomForestRegressor</a:t>
            </a:r>
            <a:r>
              <a:rPr lang="en-US" dirty="0"/>
              <a:t>
# creating model</a:t>
            </a:r>
          </a:p>
        </p:txBody>
      </p:sp>
    </p:spTree>
    <p:extLst>
      <p:ext uri="{BB962C8B-B14F-4D97-AF65-F5344CB8AC3E}">
        <p14:creationId xmlns:p14="http://schemas.microsoft.com/office/powerpoint/2010/main" val="472592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ENVIRONMENTAL MONITORING </vt:lpstr>
      <vt:lpstr>INTRODUCTION </vt:lpstr>
      <vt:lpstr>ENVIRONMENTAL MONITORING </vt:lpstr>
      <vt:lpstr>AIR POLLUTION </vt:lpstr>
      <vt:lpstr>AIR QUALITY </vt:lpstr>
      <vt:lpstr>AIR QUALITY  INTEX USING PYTHON </vt:lpstr>
      <vt:lpstr>AIR POLLUTION PROGRAM </vt:lpstr>
      <vt:lpstr>OUTPUT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 </dc:title>
  <dc:creator>narmadhasmani@gmail.com</dc:creator>
  <cp:lastModifiedBy>narmadhasmani@gmail.com</cp:lastModifiedBy>
  <cp:revision>1</cp:revision>
  <dcterms:created xsi:type="dcterms:W3CDTF">2023-10-22T13:55:14Z</dcterms:created>
  <dcterms:modified xsi:type="dcterms:W3CDTF">2023-10-22T14:40:25Z</dcterms:modified>
</cp:coreProperties>
</file>