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7"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10/17/2023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10/17/2023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10/17/2023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B5D44-1AF1-8936-7A62-32B08A7AFE25}"/>
              </a:ext>
            </a:extLst>
          </p:cNvPr>
          <p:cNvSpPr>
            <a:spLocks noGrp="1"/>
          </p:cNvSpPr>
          <p:nvPr>
            <p:ph type="ctrTitle"/>
          </p:nvPr>
        </p:nvSpPr>
        <p:spPr>
          <a:xfrm>
            <a:off x="1958042" y="862865"/>
            <a:ext cx="10984751" cy="1480704"/>
          </a:xfrm>
        </p:spPr>
        <p:txBody>
          <a:bodyPr/>
          <a:lstStyle/>
          <a:p>
            <a:r>
              <a:rPr lang="en-US" dirty="0"/>
              <a:t>GANESH COLLEGE OF ENGINEERING </a:t>
            </a:r>
          </a:p>
        </p:txBody>
      </p:sp>
      <p:sp>
        <p:nvSpPr>
          <p:cNvPr id="3" name="Subtitle 2">
            <a:extLst>
              <a:ext uri="{FF2B5EF4-FFF2-40B4-BE49-F238E27FC236}">
                <a16:creationId xmlns:a16="http://schemas.microsoft.com/office/drawing/2014/main" id="{5278E191-10D5-CD98-8374-45CC3EDF77F4}"/>
              </a:ext>
            </a:extLst>
          </p:cNvPr>
          <p:cNvSpPr>
            <a:spLocks noGrp="1"/>
          </p:cNvSpPr>
          <p:nvPr>
            <p:ph type="subTitle" idx="1"/>
          </p:nvPr>
        </p:nvSpPr>
        <p:spPr>
          <a:xfrm>
            <a:off x="6406028" y="4158096"/>
            <a:ext cx="4071471" cy="1480704"/>
          </a:xfrm>
        </p:spPr>
        <p:txBody>
          <a:bodyPr/>
          <a:lstStyle/>
          <a:p>
            <a:r>
              <a:rPr lang="en-US" dirty="0" err="1"/>
              <a:t>M.Pooja</a:t>
            </a:r>
            <a:r>
              <a:rPr lang="en-US" dirty="0"/>
              <a:t> (leader)</a:t>
            </a:r>
          </a:p>
          <a:p>
            <a:r>
              <a:rPr lang="en-US" dirty="0" err="1"/>
              <a:t>S.Narmadha</a:t>
            </a:r>
            <a:endParaRPr lang="en-US" dirty="0"/>
          </a:p>
          <a:p>
            <a:r>
              <a:rPr lang="en-US" dirty="0" err="1"/>
              <a:t>s.Rashitha</a:t>
            </a:r>
            <a:r>
              <a:rPr lang="en-US" dirty="0"/>
              <a:t> </a:t>
            </a:r>
          </a:p>
        </p:txBody>
      </p:sp>
      <p:sp>
        <p:nvSpPr>
          <p:cNvPr id="4" name="TextBox 3">
            <a:extLst>
              <a:ext uri="{FF2B5EF4-FFF2-40B4-BE49-F238E27FC236}">
                <a16:creationId xmlns:a16="http://schemas.microsoft.com/office/drawing/2014/main" id="{7EFE6291-3CCB-C9AE-6964-0515C7BD47E3}"/>
              </a:ext>
            </a:extLst>
          </p:cNvPr>
          <p:cNvSpPr txBox="1"/>
          <p:nvPr/>
        </p:nvSpPr>
        <p:spPr>
          <a:xfrm>
            <a:off x="2550084" y="2995481"/>
            <a:ext cx="5854327" cy="369332"/>
          </a:xfrm>
          <a:prstGeom prst="rect">
            <a:avLst/>
          </a:prstGeom>
          <a:noFill/>
        </p:spPr>
        <p:txBody>
          <a:bodyPr wrap="square" rtlCol="0">
            <a:spAutoFit/>
          </a:bodyPr>
          <a:lstStyle/>
          <a:p>
            <a:pPr algn="l"/>
            <a:r>
              <a:rPr lang="en-US" dirty="0"/>
              <a:t>ENVIRONMENTAL Monitoring </a:t>
            </a:r>
          </a:p>
        </p:txBody>
      </p:sp>
      <p:sp>
        <p:nvSpPr>
          <p:cNvPr id="5" name="TextBox 4">
            <a:extLst>
              <a:ext uri="{FF2B5EF4-FFF2-40B4-BE49-F238E27FC236}">
                <a16:creationId xmlns:a16="http://schemas.microsoft.com/office/drawing/2014/main" id="{45529555-DB05-67C2-A8A4-805FF6B84A1B}"/>
              </a:ext>
            </a:extLst>
          </p:cNvPr>
          <p:cNvSpPr txBox="1"/>
          <p:nvPr/>
        </p:nvSpPr>
        <p:spPr>
          <a:xfrm>
            <a:off x="2550084" y="3973430"/>
            <a:ext cx="4989605" cy="369332"/>
          </a:xfrm>
          <a:prstGeom prst="rect">
            <a:avLst/>
          </a:prstGeom>
          <a:noFill/>
        </p:spPr>
        <p:txBody>
          <a:bodyPr wrap="square" rtlCol="0">
            <a:spAutoFit/>
          </a:bodyPr>
          <a:lstStyle/>
          <a:p>
            <a:pPr algn="l"/>
            <a:r>
              <a:rPr lang="en-US" dirty="0"/>
              <a:t>IBM NAANMULATHA </a:t>
            </a:r>
          </a:p>
        </p:txBody>
      </p:sp>
    </p:spTree>
    <p:extLst>
      <p:ext uri="{BB962C8B-B14F-4D97-AF65-F5344CB8AC3E}">
        <p14:creationId xmlns:p14="http://schemas.microsoft.com/office/powerpoint/2010/main" val="1660773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F136F-7927-4B24-E949-D1A7C1764B06}"/>
              </a:ext>
            </a:extLst>
          </p:cNvPr>
          <p:cNvSpPr>
            <a:spLocks noGrp="1"/>
          </p:cNvSpPr>
          <p:nvPr>
            <p:ph type="title"/>
          </p:nvPr>
        </p:nvSpPr>
        <p:spPr/>
        <p:txBody>
          <a:bodyPr/>
          <a:lstStyle/>
          <a:p>
            <a:r>
              <a:rPr lang="en-US" dirty="0"/>
              <a:t>BIODIVERSITY ENVIRONMENTAL MONITORING </a:t>
            </a:r>
          </a:p>
        </p:txBody>
      </p:sp>
      <p:sp>
        <p:nvSpPr>
          <p:cNvPr id="3" name="Content Placeholder 2">
            <a:extLst>
              <a:ext uri="{FF2B5EF4-FFF2-40B4-BE49-F238E27FC236}">
                <a16:creationId xmlns:a16="http://schemas.microsoft.com/office/drawing/2014/main" id="{02AD55D4-49FB-779F-5AB1-8B144B4DC1D3}"/>
              </a:ext>
            </a:extLst>
          </p:cNvPr>
          <p:cNvSpPr>
            <a:spLocks noGrp="1"/>
          </p:cNvSpPr>
          <p:nvPr>
            <p:ph idx="1"/>
          </p:nvPr>
        </p:nvSpPr>
        <p:spPr/>
        <p:txBody>
          <a:bodyPr/>
          <a:lstStyle/>
          <a:p>
            <a:r>
              <a:rPr lang="en-US" dirty="0"/>
              <a:t>Biodiversity is all the different kinds of life you’ll find in one area—the variety of animals, plants, fungi, and even microorganisms like bacteria that make up our natural world. </a:t>
            </a:r>
          </a:p>
          <a:p>
            <a:endParaRPr lang="en-US" dirty="0"/>
          </a:p>
          <a:p>
            <a:endParaRPr lang="en-US" dirty="0"/>
          </a:p>
          <a:p>
            <a:r>
              <a:rPr lang="en-US" dirty="0"/>
              <a:t>Each of these species and organisms work together in ecosystems, like an intricate web, to maintain balance and support life.</a:t>
            </a:r>
          </a:p>
          <a:p>
            <a:endParaRPr lang="en-US" dirty="0"/>
          </a:p>
        </p:txBody>
      </p:sp>
    </p:spTree>
    <p:extLst>
      <p:ext uri="{BB962C8B-B14F-4D97-AF65-F5344CB8AC3E}">
        <p14:creationId xmlns:p14="http://schemas.microsoft.com/office/powerpoint/2010/main" val="4141605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F6B4A-A040-DEA7-B1AB-672D3F0E8A26}"/>
              </a:ext>
            </a:extLst>
          </p:cNvPr>
          <p:cNvSpPr>
            <a:spLocks noGrp="1"/>
          </p:cNvSpPr>
          <p:nvPr>
            <p:ph type="title"/>
          </p:nvPr>
        </p:nvSpPr>
        <p:spPr/>
        <p:txBody>
          <a:bodyPr/>
          <a:lstStyle/>
          <a:p>
            <a:r>
              <a:rPr lang="en-US" dirty="0"/>
              <a:t>
Waste fill-level monitoring</a:t>
            </a:r>
            <a:br>
              <a:rPr lang="en-US" dirty="0"/>
            </a:br>
            <a:endParaRPr lang="en-US" dirty="0"/>
          </a:p>
        </p:txBody>
      </p:sp>
      <p:sp>
        <p:nvSpPr>
          <p:cNvPr id="3" name="Content Placeholder 2">
            <a:extLst>
              <a:ext uri="{FF2B5EF4-FFF2-40B4-BE49-F238E27FC236}">
                <a16:creationId xmlns:a16="http://schemas.microsoft.com/office/drawing/2014/main" id="{D81A6FE8-7A17-95AC-0994-30B2DBF989DE}"/>
              </a:ext>
            </a:extLst>
          </p:cNvPr>
          <p:cNvSpPr>
            <a:spLocks noGrp="1"/>
          </p:cNvSpPr>
          <p:nvPr>
            <p:ph idx="1"/>
          </p:nvPr>
        </p:nvSpPr>
        <p:spPr>
          <a:xfrm>
            <a:off x="577477" y="2988235"/>
            <a:ext cx="11037046" cy="2605368"/>
          </a:xfrm>
        </p:spPr>
        <p:txBody>
          <a:bodyPr>
            <a:normAutofit lnSpcReduction="10000"/>
          </a:bodyPr>
          <a:lstStyle/>
          <a:p>
            <a:r>
              <a:rPr lang="en-US" dirty="0"/>
              <a:t>The solution provides real-time online access to data related to monitored bins, boxes, or containers</a:t>
            </a:r>
          </a:p>
          <a:p>
            <a:endParaRPr lang="en-US" dirty="0"/>
          </a:p>
          <a:p>
            <a:endParaRPr lang="en-US" dirty="0"/>
          </a:p>
          <a:p>
            <a:r>
              <a:rPr lang="en-US" dirty="0"/>
              <a:t>Waste Monitoring solution combines Smart Sensors, Smart Waste Management Software System, and Citizen App.
Sensor  Waste Monitoring solution allows cities and businesses to uncover and understand the complex dynamics of their waste production</a:t>
            </a:r>
          </a:p>
        </p:txBody>
      </p:sp>
    </p:spTree>
    <p:extLst>
      <p:ext uri="{BB962C8B-B14F-4D97-AF65-F5344CB8AC3E}">
        <p14:creationId xmlns:p14="http://schemas.microsoft.com/office/powerpoint/2010/main" val="2472477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7CCF3-99FB-F40E-3FFF-D33848DC61EC}"/>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168934B4-E59C-264F-CC2D-F29BDFDD53E7}"/>
              </a:ext>
            </a:extLst>
          </p:cNvPr>
          <p:cNvPicPr>
            <a:picLocks noGrp="1" noChangeAspect="1"/>
          </p:cNvPicPr>
          <p:nvPr>
            <p:ph idx="1"/>
          </p:nvPr>
        </p:nvPicPr>
        <p:blipFill>
          <a:blip r:embed="rId2"/>
          <a:stretch>
            <a:fillRect/>
          </a:stretch>
        </p:blipFill>
        <p:spPr>
          <a:xfrm>
            <a:off x="2498542" y="2603500"/>
            <a:ext cx="6139228" cy="3416300"/>
          </a:xfrm>
        </p:spPr>
      </p:pic>
    </p:spTree>
    <p:extLst>
      <p:ext uri="{BB962C8B-B14F-4D97-AF65-F5344CB8AC3E}">
        <p14:creationId xmlns:p14="http://schemas.microsoft.com/office/powerpoint/2010/main" val="1069641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94268-5503-7EE1-EC9B-F1121BDEC0ED}"/>
              </a:ext>
            </a:extLst>
          </p:cNvPr>
          <p:cNvSpPr>
            <a:spLocks noGrp="1"/>
          </p:cNvSpPr>
          <p:nvPr>
            <p:ph type="title"/>
          </p:nvPr>
        </p:nvSpPr>
        <p:spPr/>
        <p:txBody>
          <a:bodyPr/>
          <a:lstStyle/>
          <a:p>
            <a:r>
              <a:rPr lang="en-US" dirty="0"/>
              <a:t>REMOTE SENSING </a:t>
            </a:r>
          </a:p>
        </p:txBody>
      </p:sp>
      <p:sp>
        <p:nvSpPr>
          <p:cNvPr id="3" name="Content Placeholder 2">
            <a:extLst>
              <a:ext uri="{FF2B5EF4-FFF2-40B4-BE49-F238E27FC236}">
                <a16:creationId xmlns:a16="http://schemas.microsoft.com/office/drawing/2014/main" id="{473CD823-F234-30E9-C202-BF51341E3F49}"/>
              </a:ext>
            </a:extLst>
          </p:cNvPr>
          <p:cNvSpPr>
            <a:spLocks noGrp="1"/>
          </p:cNvSpPr>
          <p:nvPr>
            <p:ph idx="1"/>
          </p:nvPr>
        </p:nvSpPr>
        <p:spPr/>
        <p:txBody>
          <a:bodyPr/>
          <a:lstStyle/>
          <a:p>
            <a:r>
              <a:rPr lang="en-US" dirty="0"/>
              <a:t>Remote sensing is used in numerous fields, including geophysics, geography, land surveying and most Earth science</a:t>
            </a:r>
          </a:p>
          <a:p>
            <a:endParaRPr lang="en-US" dirty="0"/>
          </a:p>
          <a:p>
            <a:r>
              <a:rPr lang="en-US" dirty="0"/>
              <a:t>E.g. exploration geophysics, hydrology, ecology, meteorology, oceanography, glaciology, geology); it also has military, intelligence, commercial, economic, planning, and humanitarian applications, among others.</a:t>
            </a:r>
          </a:p>
        </p:txBody>
      </p:sp>
    </p:spTree>
    <p:extLst>
      <p:ext uri="{BB962C8B-B14F-4D97-AF65-F5344CB8AC3E}">
        <p14:creationId xmlns:p14="http://schemas.microsoft.com/office/powerpoint/2010/main" val="1785774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13096-7BB8-6AAA-31C7-AE2423B9C01B}"/>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517AE0D4-01C9-AD1A-90C1-D03EB8E462DD}"/>
              </a:ext>
            </a:extLst>
          </p:cNvPr>
          <p:cNvPicPr>
            <a:picLocks noGrp="1" noChangeAspect="1"/>
          </p:cNvPicPr>
          <p:nvPr>
            <p:ph idx="1"/>
          </p:nvPr>
        </p:nvPicPr>
        <p:blipFill>
          <a:blip r:embed="rId2"/>
          <a:stretch>
            <a:fillRect/>
          </a:stretch>
        </p:blipFill>
        <p:spPr>
          <a:xfrm>
            <a:off x="3151676" y="2603500"/>
            <a:ext cx="4832961" cy="3416300"/>
          </a:xfrm>
        </p:spPr>
      </p:pic>
    </p:spTree>
    <p:extLst>
      <p:ext uri="{BB962C8B-B14F-4D97-AF65-F5344CB8AC3E}">
        <p14:creationId xmlns:p14="http://schemas.microsoft.com/office/powerpoint/2010/main" val="1214134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29CA2-89F4-7389-7469-5DD943216892}"/>
              </a:ext>
            </a:extLst>
          </p:cNvPr>
          <p:cNvSpPr>
            <a:spLocks noGrp="1"/>
          </p:cNvSpPr>
          <p:nvPr>
            <p:ph type="title"/>
          </p:nvPr>
        </p:nvSpPr>
        <p:spPr/>
        <p:txBody>
          <a:bodyPr/>
          <a:lstStyle/>
          <a:p>
            <a:r>
              <a:rPr lang="en-US" dirty="0"/>
              <a:t>Program </a:t>
            </a:r>
          </a:p>
        </p:txBody>
      </p:sp>
      <p:sp>
        <p:nvSpPr>
          <p:cNvPr id="3" name="Content Placeholder 2">
            <a:extLst>
              <a:ext uri="{FF2B5EF4-FFF2-40B4-BE49-F238E27FC236}">
                <a16:creationId xmlns:a16="http://schemas.microsoft.com/office/drawing/2014/main" id="{A98CCCAA-16CC-F26E-7A2B-EB0E064DC7A0}"/>
              </a:ext>
            </a:extLst>
          </p:cNvPr>
          <p:cNvSpPr>
            <a:spLocks noGrp="1"/>
          </p:cNvSpPr>
          <p:nvPr>
            <p:ph idx="1"/>
          </p:nvPr>
        </p:nvSpPr>
        <p:spPr/>
        <p:txBody>
          <a:bodyPr>
            <a:normAutofit fontScale="85000" lnSpcReduction="20000"/>
          </a:bodyPr>
          <a:lstStyle/>
          <a:p>
            <a:r>
              <a:rPr lang="en-US" dirty="0"/>
              <a:t>Import network</a:t>
            </a:r>
          </a:p>
          <a:p>
            <a:r>
              <a:rPr lang="en-US" dirty="0"/>
              <a:t>
import time</a:t>
            </a:r>
          </a:p>
          <a:p>
            <a:r>
              <a:rPr lang="en-US" dirty="0"/>
              <a:t>
From machine import Pin</a:t>
            </a:r>
          </a:p>
          <a:p>
            <a:r>
              <a:rPr lang="en-US" dirty="0"/>
              <a:t>
Import </a:t>
            </a:r>
            <a:r>
              <a:rPr lang="en-US" dirty="0" err="1"/>
              <a:t>dht</a:t>
            </a:r>
            <a:endParaRPr lang="en-US" dirty="0"/>
          </a:p>
          <a:p>
            <a:r>
              <a:rPr lang="en-US" dirty="0"/>
              <a:t>
Import </a:t>
            </a:r>
            <a:r>
              <a:rPr lang="en-US" dirty="0" err="1"/>
              <a:t>ujson</a:t>
            </a:r>
            <a:endParaRPr lang="en-US" dirty="0"/>
          </a:p>
          <a:p>
            <a:r>
              <a:rPr lang="en-US" dirty="0"/>
              <a:t>
From </a:t>
            </a:r>
            <a:r>
              <a:rPr lang="en-US" dirty="0" err="1"/>
              <a:t>umqtt.simple</a:t>
            </a:r>
            <a:r>
              <a:rPr lang="en-US" dirty="0"/>
              <a:t> import </a:t>
            </a:r>
            <a:r>
              <a:rPr lang="en-US" dirty="0" err="1"/>
              <a:t>MQTTClient</a:t>
            </a:r>
            <a:endParaRPr lang="en-US" dirty="0"/>
          </a:p>
          <a:p>
            <a:endParaRPr lang="en-US" dirty="0"/>
          </a:p>
          <a:p>
            <a:endParaRPr lang="en-US" dirty="0"/>
          </a:p>
        </p:txBody>
      </p:sp>
    </p:spTree>
    <p:extLst>
      <p:ext uri="{BB962C8B-B14F-4D97-AF65-F5344CB8AC3E}">
        <p14:creationId xmlns:p14="http://schemas.microsoft.com/office/powerpoint/2010/main" val="229182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9F966-36C3-85ED-3128-0B627550A9D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902A2BE-8444-E6AB-5FFD-18C29858CA30}"/>
              </a:ext>
            </a:extLst>
          </p:cNvPr>
          <p:cNvSpPr>
            <a:spLocks noGrp="1"/>
          </p:cNvSpPr>
          <p:nvPr>
            <p:ph idx="1"/>
          </p:nvPr>
        </p:nvSpPr>
        <p:spPr/>
        <p:txBody>
          <a:bodyPr>
            <a:normAutofit fontScale="85000" lnSpcReduction="20000"/>
          </a:bodyPr>
          <a:lstStyle/>
          <a:p>
            <a:r>
              <a:rPr lang="en-US" dirty="0"/>
              <a:t># MQTT Server Parameters</a:t>
            </a:r>
          </a:p>
          <a:p>
            <a:r>
              <a:rPr lang="en-US" dirty="0"/>
              <a:t>
MQTT_CLIENT_ID = “</a:t>
            </a:r>
            <a:r>
              <a:rPr lang="en-US" dirty="0" err="1"/>
              <a:t>micropython</a:t>
            </a:r>
            <a:r>
              <a:rPr lang="en-US" dirty="0"/>
              <a:t>-weather-demo”</a:t>
            </a:r>
          </a:p>
          <a:p>
            <a:r>
              <a:rPr lang="en-US" dirty="0"/>
              <a:t>
MQTT_BROKER    = “</a:t>
            </a:r>
            <a:r>
              <a:rPr lang="en-US" dirty="0" err="1"/>
              <a:t>broker.mqttdashboard.com</a:t>
            </a:r>
            <a:r>
              <a:rPr lang="en-US" dirty="0"/>
              <a:t>”</a:t>
            </a:r>
          </a:p>
          <a:p>
            <a:r>
              <a:rPr lang="en-US" dirty="0"/>
              <a:t>
MQTT_USER      = “”</a:t>
            </a:r>
          </a:p>
          <a:p>
            <a:r>
              <a:rPr lang="en-US" dirty="0"/>
              <a:t>
MQTT_PASSWORD  = “”</a:t>
            </a:r>
          </a:p>
          <a:p>
            <a:r>
              <a:rPr lang="en-US" dirty="0"/>
              <a:t>
MQTT_TOPIC     = “</a:t>
            </a:r>
            <a:r>
              <a:rPr lang="en-US" dirty="0" err="1"/>
              <a:t>wokwi</a:t>
            </a:r>
            <a:r>
              <a:rPr lang="en-US" dirty="0"/>
              <a:t>-weather”</a:t>
            </a:r>
          </a:p>
        </p:txBody>
      </p:sp>
    </p:spTree>
    <p:extLst>
      <p:ext uri="{BB962C8B-B14F-4D97-AF65-F5344CB8AC3E}">
        <p14:creationId xmlns:p14="http://schemas.microsoft.com/office/powerpoint/2010/main" val="2538647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89BA4-0576-75AB-4232-8641F1C45A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793977A-5891-29BF-D7A4-F91E3444E292}"/>
              </a:ext>
            </a:extLst>
          </p:cNvPr>
          <p:cNvSpPr>
            <a:spLocks noGrp="1"/>
          </p:cNvSpPr>
          <p:nvPr>
            <p:ph idx="1"/>
          </p:nvPr>
        </p:nvSpPr>
        <p:spPr/>
        <p:txBody>
          <a:bodyPr>
            <a:normAutofit fontScale="85000" lnSpcReduction="20000"/>
          </a:bodyPr>
          <a:lstStyle/>
          <a:p>
            <a:r>
              <a:rPr lang="en-US" dirty="0" err="1"/>
              <a:t>Configsip</a:t>
            </a:r>
            <a:r>
              <a:rPr lang="en-US" dirty="0"/>
              <a:t>: 0, SPIWP:0xee</a:t>
            </a:r>
          </a:p>
          <a:p>
            <a:r>
              <a:rPr lang="en-US" dirty="0"/>
              <a:t>
clk_drv:0x00,q_drv:0x00,d_drv:0x00,cs0_drv:0x00,hd_drv:0x00,wp_drv:0x00</a:t>
            </a:r>
          </a:p>
          <a:p>
            <a:r>
              <a:rPr lang="en-US" dirty="0"/>
              <a:t>
</a:t>
            </a:r>
            <a:r>
              <a:rPr lang="en-US" dirty="0" err="1"/>
              <a:t>mode:DIO</a:t>
            </a:r>
            <a:r>
              <a:rPr lang="en-US" dirty="0"/>
              <a:t>, clock div:2</a:t>
            </a:r>
          </a:p>
          <a:p>
            <a:r>
              <a:rPr lang="en-US" dirty="0"/>
              <a:t>
load:0x3fff0030,len:4728</a:t>
            </a:r>
          </a:p>
          <a:p>
            <a:r>
              <a:rPr lang="en-US" dirty="0"/>
              <a:t>
load:0x40078000,len:14876</a:t>
            </a:r>
          </a:p>
          <a:p>
            <a:r>
              <a:rPr lang="en-US" dirty="0"/>
              <a:t>
ho 0 tail 12 room 4</a:t>
            </a:r>
          </a:p>
        </p:txBody>
      </p:sp>
    </p:spTree>
    <p:extLst>
      <p:ext uri="{BB962C8B-B14F-4D97-AF65-F5344CB8AC3E}">
        <p14:creationId xmlns:p14="http://schemas.microsoft.com/office/powerpoint/2010/main" val="3265450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DAD15-9B09-AEAC-A24E-C2A1FE05BA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35C22BC-E933-DECF-B804-2121C2CAA997}"/>
              </a:ext>
            </a:extLst>
          </p:cNvPr>
          <p:cNvSpPr>
            <a:spLocks noGrp="1"/>
          </p:cNvSpPr>
          <p:nvPr>
            <p:ph idx="1"/>
          </p:nvPr>
        </p:nvSpPr>
        <p:spPr/>
        <p:txBody>
          <a:bodyPr/>
          <a:lstStyle/>
          <a:p>
            <a:r>
              <a:rPr lang="en-US" dirty="0" err="1"/>
              <a:t>Umqtt</a:t>
            </a:r>
            <a:r>
              <a:rPr lang="en-US" dirty="0"/>
              <a:t>/</a:t>
            </a:r>
            <a:r>
              <a:rPr lang="en-US" dirty="0" err="1"/>
              <a:t>simple.py</a:t>
            </a:r>
            <a:r>
              <a:rPr lang="en-US" dirty="0"/>
              <a:t>”, line 134, in publish</a:t>
            </a:r>
          </a:p>
          <a:p>
            <a:r>
              <a:rPr lang="en-US" dirty="0"/>
              <a:t>
</a:t>
            </a:r>
            <a:r>
              <a:rPr lang="en-US" dirty="0" err="1"/>
              <a:t>OSError</a:t>
            </a:r>
            <a:r>
              <a:rPr lang="en-US" dirty="0"/>
              <a:t>: [</a:t>
            </a:r>
            <a:r>
              <a:rPr lang="en-US" dirty="0" err="1"/>
              <a:t>Errno</a:t>
            </a:r>
            <a:r>
              <a:rPr lang="en-US" dirty="0"/>
              <a:t> 104] ECONNRESET</a:t>
            </a:r>
          </a:p>
          <a:p>
            <a:r>
              <a:rPr lang="en-US" dirty="0"/>
              <a:t>
</a:t>
            </a:r>
            <a:r>
              <a:rPr lang="en-US" dirty="0" err="1"/>
              <a:t>MicroPython</a:t>
            </a:r>
            <a:r>
              <a:rPr lang="en-US" dirty="0"/>
              <a:t> v1.21.0 on 2023-10-05; Generic ESP32 module with ESP32</a:t>
            </a:r>
          </a:p>
          <a:p>
            <a:r>
              <a:rPr lang="en-US" dirty="0"/>
              <a:t>
Type “help ()” for more information</a:t>
            </a:r>
          </a:p>
        </p:txBody>
      </p:sp>
    </p:spTree>
    <p:extLst>
      <p:ext uri="{BB962C8B-B14F-4D97-AF65-F5344CB8AC3E}">
        <p14:creationId xmlns:p14="http://schemas.microsoft.com/office/powerpoint/2010/main" val="1656157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68FF7-1108-E695-D3DD-F4100B669AAF}"/>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2EE40362-FB8D-F397-DD39-D093BB511221}"/>
              </a:ext>
            </a:extLst>
          </p:cNvPr>
          <p:cNvSpPr>
            <a:spLocks noGrp="1"/>
          </p:cNvSpPr>
          <p:nvPr>
            <p:ph idx="1"/>
          </p:nvPr>
        </p:nvSpPr>
        <p:spPr/>
        <p:txBody>
          <a:bodyPr/>
          <a:lstStyle/>
          <a:p>
            <a:r>
              <a:rPr lang="en-US" dirty="0"/>
              <a:t>Validation and verification of cleaning and sanitation programs. …</a:t>
            </a:r>
          </a:p>
          <a:p>
            <a:endParaRPr lang="en-US" dirty="0"/>
          </a:p>
          <a:p>
            <a:endParaRPr lang="en-US" dirty="0"/>
          </a:p>
          <a:p>
            <a:r>
              <a:rPr lang="en-US" dirty="0"/>
              <a:t>Provides data of the overall effectiveness of your sanitary program, personnel practices, and operations procedures. .</a:t>
            </a:r>
          </a:p>
          <a:p>
            <a:endParaRPr lang="en-US" dirty="0"/>
          </a:p>
          <a:p>
            <a:r>
              <a:rPr lang="en-US" dirty="0"/>
              <a:t>Provides data about indicator organisms, spoilage organisms, and pathogens to prevent outbreaks.</a:t>
            </a:r>
          </a:p>
        </p:txBody>
      </p:sp>
    </p:spTree>
    <p:extLst>
      <p:ext uri="{BB962C8B-B14F-4D97-AF65-F5344CB8AC3E}">
        <p14:creationId xmlns:p14="http://schemas.microsoft.com/office/powerpoint/2010/main" val="1479378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7AEF2-0F03-C547-B265-2D93B9E23E7F}"/>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7258A2BF-FFED-92D9-9BD8-E4916F6E63DB}"/>
              </a:ext>
            </a:extLst>
          </p:cNvPr>
          <p:cNvSpPr>
            <a:spLocks noGrp="1"/>
          </p:cNvSpPr>
          <p:nvPr>
            <p:ph idx="1"/>
          </p:nvPr>
        </p:nvSpPr>
        <p:spPr/>
        <p:txBody>
          <a:bodyPr/>
          <a:lstStyle/>
          <a:p>
            <a:r>
              <a:rPr lang="en-US" dirty="0"/>
              <a:t>1.Air monitoring</a:t>
            </a:r>
          </a:p>
          <a:p>
            <a:r>
              <a:rPr lang="en-US" dirty="0"/>
              <a:t>2.soil monitoring</a:t>
            </a:r>
          </a:p>
          <a:p>
            <a:r>
              <a:rPr lang="en-US" dirty="0"/>
              <a:t>3.IoT based environmental monitoring</a:t>
            </a:r>
          </a:p>
          <a:p>
            <a:r>
              <a:rPr lang="en-US" dirty="0"/>
              <a:t>4.Biodiversity environmental monitoring</a:t>
            </a:r>
          </a:p>
          <a:p>
            <a:r>
              <a:rPr lang="en-US" dirty="0"/>
              <a:t>5.waste fill level</a:t>
            </a:r>
          </a:p>
          <a:p>
            <a:r>
              <a:rPr lang="en-US" dirty="0"/>
              <a:t>6. program</a:t>
            </a:r>
          </a:p>
          <a:p>
            <a:r>
              <a:rPr lang="en-US"/>
              <a:t>conclusion</a:t>
            </a:r>
            <a:endParaRPr lang="en-US" dirty="0"/>
          </a:p>
        </p:txBody>
      </p:sp>
    </p:spTree>
    <p:extLst>
      <p:ext uri="{BB962C8B-B14F-4D97-AF65-F5344CB8AC3E}">
        <p14:creationId xmlns:p14="http://schemas.microsoft.com/office/powerpoint/2010/main" val="3671249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BBF9F-BE12-80FC-8760-37208DBD8F28}"/>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57034FF7-404C-4DC9-AE75-2B34C24FD329}"/>
              </a:ext>
            </a:extLst>
          </p:cNvPr>
          <p:cNvSpPr>
            <a:spLocks noGrp="1"/>
          </p:cNvSpPr>
          <p:nvPr>
            <p:ph idx="1"/>
          </p:nvPr>
        </p:nvSpPr>
        <p:spPr/>
        <p:txBody>
          <a:bodyPr/>
          <a:lstStyle/>
          <a:p>
            <a:r>
              <a:rPr lang="en-US" dirty="0"/>
              <a:t>Environmental monitoring is critical to the protection of human health and the environment. </a:t>
            </a:r>
          </a:p>
          <a:p>
            <a:endParaRPr lang="en-US" dirty="0"/>
          </a:p>
          <a:p>
            <a:endParaRPr lang="en-US" dirty="0"/>
          </a:p>
          <a:p>
            <a:r>
              <a:rPr lang="en-US" dirty="0"/>
              <a:t>As the human population continues to increase, as industrial development and energy use continues to expand, and despite advances in pollution control, the continued production of pollution remains inevitable.</a:t>
            </a:r>
          </a:p>
        </p:txBody>
      </p:sp>
    </p:spTree>
    <p:extLst>
      <p:ext uri="{BB962C8B-B14F-4D97-AF65-F5344CB8AC3E}">
        <p14:creationId xmlns:p14="http://schemas.microsoft.com/office/powerpoint/2010/main" val="530008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48F5F-6C5D-845C-F049-47181A8E4467}"/>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EB39C031-CEAA-D3D3-8DA3-FD73C6B4B573}"/>
              </a:ext>
            </a:extLst>
          </p:cNvPr>
          <p:cNvPicPr>
            <a:picLocks noGrp="1" noChangeAspect="1"/>
          </p:cNvPicPr>
          <p:nvPr>
            <p:ph idx="1"/>
          </p:nvPr>
        </p:nvPicPr>
        <p:blipFill>
          <a:blip r:embed="rId2"/>
          <a:stretch>
            <a:fillRect/>
          </a:stretch>
        </p:blipFill>
        <p:spPr>
          <a:xfrm>
            <a:off x="2371746" y="2530278"/>
            <a:ext cx="6327828" cy="4219772"/>
          </a:xfrm>
        </p:spPr>
      </p:pic>
    </p:spTree>
    <p:extLst>
      <p:ext uri="{BB962C8B-B14F-4D97-AF65-F5344CB8AC3E}">
        <p14:creationId xmlns:p14="http://schemas.microsoft.com/office/powerpoint/2010/main" val="3946630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085E6-C194-3A14-10B8-1F06490C5C5E}"/>
              </a:ext>
            </a:extLst>
          </p:cNvPr>
          <p:cNvSpPr>
            <a:spLocks noGrp="1"/>
          </p:cNvSpPr>
          <p:nvPr>
            <p:ph type="title"/>
          </p:nvPr>
        </p:nvSpPr>
        <p:spPr/>
        <p:txBody>
          <a:bodyPr/>
          <a:lstStyle/>
          <a:p>
            <a:r>
              <a:rPr lang="en-US" dirty="0"/>
              <a:t>Environmental monitoring </a:t>
            </a:r>
          </a:p>
        </p:txBody>
      </p:sp>
      <p:sp>
        <p:nvSpPr>
          <p:cNvPr id="3" name="Content Placeholder 2">
            <a:extLst>
              <a:ext uri="{FF2B5EF4-FFF2-40B4-BE49-F238E27FC236}">
                <a16:creationId xmlns:a16="http://schemas.microsoft.com/office/drawing/2014/main" id="{09430D7B-52A7-D22B-997B-58F92CB62A28}"/>
              </a:ext>
            </a:extLst>
          </p:cNvPr>
          <p:cNvSpPr>
            <a:spLocks noGrp="1"/>
          </p:cNvSpPr>
          <p:nvPr>
            <p:ph idx="1"/>
          </p:nvPr>
        </p:nvSpPr>
        <p:spPr>
          <a:xfrm>
            <a:off x="1154954" y="2468032"/>
            <a:ext cx="8825659" cy="3416300"/>
          </a:xfrm>
        </p:spPr>
        <p:txBody>
          <a:bodyPr>
            <a:normAutofit lnSpcReduction="10000"/>
          </a:bodyPr>
          <a:lstStyle/>
          <a:p>
            <a:r>
              <a:rPr lang="en-US" dirty="0"/>
              <a:t>Monitoring programs are published outlines within an organization that detail precisely which elements are being monitored, overall objectives, specific strategies, proposed sampling methods, projects within each strategy, and time frames.</a:t>
            </a:r>
          </a:p>
          <a:p>
            <a:endParaRPr lang="en-US" dirty="0"/>
          </a:p>
          <a:p>
            <a:r>
              <a:rPr lang="en-US" dirty="0"/>
              <a:t>Environmental monitoring products and environmental monitoring software, such as Environmental Data Management Systems (EDMS), facilitate the implementation and monitoring of environmental monitoring and assessment programs, which includes a central data management hub, automated environmental monitoring alerts, compliance checking, validation, quality control, and generation of reports on dataset comparisons.</a:t>
            </a:r>
          </a:p>
          <a:p>
            <a:pPr marL="0" indent="0">
              <a:buNone/>
            </a:pPr>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3528478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2EC14-9876-776C-20FE-37E07952D4E6}"/>
              </a:ext>
            </a:extLst>
          </p:cNvPr>
          <p:cNvSpPr>
            <a:spLocks noGrp="1"/>
          </p:cNvSpPr>
          <p:nvPr>
            <p:ph type="title"/>
          </p:nvPr>
        </p:nvSpPr>
        <p:spPr/>
        <p:txBody>
          <a:bodyPr/>
          <a:lstStyle/>
          <a:p>
            <a:r>
              <a:rPr lang="en-US" dirty="0"/>
              <a:t>AIR MONITORING </a:t>
            </a:r>
          </a:p>
        </p:txBody>
      </p:sp>
      <p:sp>
        <p:nvSpPr>
          <p:cNvPr id="3" name="Content Placeholder 2">
            <a:extLst>
              <a:ext uri="{FF2B5EF4-FFF2-40B4-BE49-F238E27FC236}">
                <a16:creationId xmlns:a16="http://schemas.microsoft.com/office/drawing/2014/main" id="{465FD94A-AC83-155F-3821-5122CF743887}"/>
              </a:ext>
            </a:extLst>
          </p:cNvPr>
          <p:cNvSpPr>
            <a:spLocks noGrp="1"/>
          </p:cNvSpPr>
          <p:nvPr>
            <p:ph idx="1"/>
          </p:nvPr>
        </p:nvSpPr>
        <p:spPr/>
        <p:txBody>
          <a:bodyPr/>
          <a:lstStyle/>
          <a:p>
            <a:r>
              <a:rPr lang="en-US" dirty="0"/>
              <a:t>Environmental data gathered using specialized observation tools, such as sensor networks and Geographic Information System (GIS) models, from multiple different environmental networks and institutes is integrated into air dispersion models, which combine emissions, meteorological, and topographic data to detect and predict concentration of air pollutants.</a:t>
            </a:r>
          </a:p>
        </p:txBody>
      </p:sp>
    </p:spTree>
    <p:extLst>
      <p:ext uri="{BB962C8B-B14F-4D97-AF65-F5344CB8AC3E}">
        <p14:creationId xmlns:p14="http://schemas.microsoft.com/office/powerpoint/2010/main" val="4105474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7B43C-8132-7414-9253-6123A51046E5}"/>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C4BEB588-BA8E-6D52-69AA-07ACF70181E2}"/>
              </a:ext>
            </a:extLst>
          </p:cNvPr>
          <p:cNvPicPr>
            <a:picLocks noGrp="1" noChangeAspect="1"/>
          </p:cNvPicPr>
          <p:nvPr>
            <p:ph idx="1"/>
          </p:nvPr>
        </p:nvPicPr>
        <p:blipFill>
          <a:blip r:embed="rId2"/>
          <a:stretch>
            <a:fillRect/>
          </a:stretch>
        </p:blipFill>
        <p:spPr>
          <a:xfrm>
            <a:off x="3551474" y="2603500"/>
            <a:ext cx="4033365" cy="3416300"/>
          </a:xfrm>
        </p:spPr>
      </p:pic>
    </p:spTree>
    <p:extLst>
      <p:ext uri="{BB962C8B-B14F-4D97-AF65-F5344CB8AC3E}">
        <p14:creationId xmlns:p14="http://schemas.microsoft.com/office/powerpoint/2010/main" val="1188216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2F31D-83D4-ABB9-81BB-2DD2FDA3B334}"/>
              </a:ext>
            </a:extLst>
          </p:cNvPr>
          <p:cNvSpPr>
            <a:spLocks noGrp="1"/>
          </p:cNvSpPr>
          <p:nvPr>
            <p:ph type="title"/>
          </p:nvPr>
        </p:nvSpPr>
        <p:spPr/>
        <p:txBody>
          <a:bodyPr/>
          <a:lstStyle/>
          <a:p>
            <a:r>
              <a:rPr lang="en-US" dirty="0"/>
              <a:t>SOIL  MONITORING </a:t>
            </a:r>
          </a:p>
        </p:txBody>
      </p:sp>
      <p:sp>
        <p:nvSpPr>
          <p:cNvPr id="3" name="Content Placeholder 2">
            <a:extLst>
              <a:ext uri="{FF2B5EF4-FFF2-40B4-BE49-F238E27FC236}">
                <a16:creationId xmlns:a16="http://schemas.microsoft.com/office/drawing/2014/main" id="{C44D024D-055B-91A2-889B-923E28137322}"/>
              </a:ext>
            </a:extLst>
          </p:cNvPr>
          <p:cNvSpPr>
            <a:spLocks noGrp="1"/>
          </p:cNvSpPr>
          <p:nvPr>
            <p:ph idx="1"/>
          </p:nvPr>
        </p:nvSpPr>
        <p:spPr/>
        <p:txBody>
          <a:bodyPr/>
          <a:lstStyle/>
          <a:p>
            <a:r>
              <a:rPr lang="en-US" dirty="0"/>
              <a:t>Grab sampling (individual samples) and composite sampling (multiple samples) .</a:t>
            </a:r>
          </a:p>
          <a:p>
            <a:endParaRPr lang="en-US" dirty="0"/>
          </a:p>
          <a:p>
            <a:endParaRPr lang="en-US" dirty="0"/>
          </a:p>
          <a:p>
            <a:r>
              <a:rPr lang="en-US" dirty="0"/>
              <a:t>To monitor soil, set baselines, and detect threats such as acidification, biodiversity loss, compaction, contamination, erosion, organic material loss, salinization, and slope instability.</a:t>
            </a:r>
          </a:p>
        </p:txBody>
      </p:sp>
    </p:spTree>
    <p:extLst>
      <p:ext uri="{BB962C8B-B14F-4D97-AF65-F5344CB8AC3E}">
        <p14:creationId xmlns:p14="http://schemas.microsoft.com/office/powerpoint/2010/main" val="472551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0C499-8223-69D6-5CEF-82AD849D96C5}"/>
              </a:ext>
            </a:extLst>
          </p:cNvPr>
          <p:cNvSpPr>
            <a:spLocks noGrp="1"/>
          </p:cNvSpPr>
          <p:nvPr>
            <p:ph type="title"/>
          </p:nvPr>
        </p:nvSpPr>
        <p:spPr/>
        <p:txBody>
          <a:bodyPr/>
          <a:lstStyle/>
          <a:p>
            <a:r>
              <a:rPr lang="en-US" dirty="0"/>
              <a:t>IOT BASED ENVIRONMENTAL Monitoring </a:t>
            </a:r>
          </a:p>
        </p:txBody>
      </p:sp>
      <p:sp>
        <p:nvSpPr>
          <p:cNvPr id="3" name="Content Placeholder 2">
            <a:extLst>
              <a:ext uri="{FF2B5EF4-FFF2-40B4-BE49-F238E27FC236}">
                <a16:creationId xmlns:a16="http://schemas.microsoft.com/office/drawing/2014/main" id="{FC83BA03-2B1E-128F-C9CC-782504A3D44D}"/>
              </a:ext>
            </a:extLst>
          </p:cNvPr>
          <p:cNvSpPr>
            <a:spLocks noGrp="1"/>
          </p:cNvSpPr>
          <p:nvPr>
            <p:ph idx="1"/>
          </p:nvPr>
        </p:nvSpPr>
        <p:spPr/>
        <p:txBody>
          <a:bodyPr/>
          <a:lstStyle/>
          <a:p>
            <a:r>
              <a:rPr lang="en-US" dirty="0"/>
              <a:t>Environmental monitoring solutions have evolved over the years into Smart Environmental Monitoring (SEM) systems</a:t>
            </a:r>
          </a:p>
          <a:p>
            <a:endParaRPr lang="en-US" dirty="0"/>
          </a:p>
          <a:p>
            <a:r>
              <a:rPr lang="en-US" dirty="0"/>
              <a:t>Machine Learning (ML) techniques, and the Internet of Things (IoT). Technologies such as IoT devices and wireless sensor networks have made advanced environmental monitoring using IoT a more streamlined and Artificial Intelligence-controlled process. </a:t>
            </a:r>
          </a:p>
          <a:p>
            <a:endParaRPr lang="en-US" dirty="0"/>
          </a:p>
          <a:p>
            <a:endParaRPr lang="en-US" dirty="0"/>
          </a:p>
        </p:txBody>
      </p:sp>
    </p:spTree>
    <p:extLst>
      <p:ext uri="{BB962C8B-B14F-4D97-AF65-F5344CB8AC3E}">
        <p14:creationId xmlns:p14="http://schemas.microsoft.com/office/powerpoint/2010/main" val="321238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09BCE-BBAF-853D-2BDD-BCBC03136B5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B410821-87EC-D7B7-F2B5-BC20B3C1EE8C}"/>
              </a:ext>
            </a:extLst>
          </p:cNvPr>
          <p:cNvSpPr>
            <a:spLocks noGrp="1"/>
          </p:cNvSpPr>
          <p:nvPr>
            <p:ph idx="1"/>
          </p:nvPr>
        </p:nvSpPr>
        <p:spPr>
          <a:xfrm>
            <a:off x="1090708" y="2297206"/>
            <a:ext cx="8825659" cy="4040094"/>
          </a:xfrm>
        </p:spPr>
        <p:txBody>
          <a:bodyPr/>
          <a:lstStyle/>
          <a:p>
            <a:r>
              <a:rPr lang="en-US" dirty="0"/>
              <a:t>IoT for environmental monitoring facilitates the development of wireless, remote environmental monitoring systems, which enable operations to remove much</a:t>
            </a:r>
          </a:p>
          <a:p>
            <a:endParaRPr lang="en-US" dirty="0"/>
          </a:p>
          <a:p>
            <a:r>
              <a:rPr lang="en-US" dirty="0"/>
              <a:t>Facilitates sophisticated on-site testing, provides lower latency, and connects detection systems to response teams, ultimately resulting in higher rates of significant disaster and contamination prevention</a:t>
            </a:r>
          </a:p>
          <a:p>
            <a:endParaRPr lang="en-US" dirty="0"/>
          </a:p>
          <a:p>
            <a:endParaRPr lang="en-US" dirty="0"/>
          </a:p>
        </p:txBody>
      </p:sp>
    </p:spTree>
    <p:extLst>
      <p:ext uri="{BB962C8B-B14F-4D97-AF65-F5344CB8AC3E}">
        <p14:creationId xmlns:p14="http://schemas.microsoft.com/office/powerpoint/2010/main" val="4199797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C3A22-EAD8-B0ED-B92D-0047F6E9B655}"/>
              </a:ext>
            </a:extLst>
          </p:cNvPr>
          <p:cNvSpPr>
            <a:spLocks noGrp="1"/>
          </p:cNvSpPr>
          <p:nvPr>
            <p:ph type="title"/>
          </p:nvPr>
        </p:nvSpPr>
        <p:spPr/>
        <p:txBody>
          <a:bodyPr/>
          <a:lstStyle/>
          <a:p>
            <a:r>
              <a:rPr lang="en-US" dirty="0"/>
              <a:t>STANDARDING OF ENVIRONMENTAL </a:t>
            </a:r>
          </a:p>
        </p:txBody>
      </p:sp>
      <p:pic>
        <p:nvPicPr>
          <p:cNvPr id="4" name="Content Placeholder 3">
            <a:extLst>
              <a:ext uri="{FF2B5EF4-FFF2-40B4-BE49-F238E27FC236}">
                <a16:creationId xmlns:a16="http://schemas.microsoft.com/office/drawing/2014/main" id="{F69DF288-C36A-8878-A694-727F792206DC}"/>
              </a:ext>
            </a:extLst>
          </p:cNvPr>
          <p:cNvPicPr>
            <a:picLocks noGrp="1" noChangeAspect="1"/>
          </p:cNvPicPr>
          <p:nvPr>
            <p:ph idx="1"/>
          </p:nvPr>
        </p:nvPicPr>
        <p:blipFill>
          <a:blip r:embed="rId2"/>
          <a:stretch>
            <a:fillRect/>
          </a:stretch>
        </p:blipFill>
        <p:spPr>
          <a:xfrm>
            <a:off x="2493486" y="2603500"/>
            <a:ext cx="6149340" cy="3416300"/>
          </a:xfrm>
        </p:spPr>
      </p:pic>
    </p:spTree>
    <p:extLst>
      <p:ext uri="{BB962C8B-B14F-4D97-AF65-F5344CB8AC3E}">
        <p14:creationId xmlns:p14="http://schemas.microsoft.com/office/powerpoint/2010/main" val="22581367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21</Slides>
  <Notes>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Ion Boardroom</vt:lpstr>
      <vt:lpstr>GANESH COLLEGE OF ENGINEERING </vt:lpstr>
      <vt:lpstr>INTRODUCTION </vt:lpstr>
      <vt:lpstr>Environmental monitoring </vt:lpstr>
      <vt:lpstr>AIR MONITORING </vt:lpstr>
      <vt:lpstr>PowerPoint Presentation</vt:lpstr>
      <vt:lpstr>SOIL  MONITORING </vt:lpstr>
      <vt:lpstr>IOT BASED ENVIRONMENTAL Monitoring </vt:lpstr>
      <vt:lpstr>PowerPoint Presentation</vt:lpstr>
      <vt:lpstr>STANDARDING OF ENVIRONMENTAL </vt:lpstr>
      <vt:lpstr>BIODIVERSITY ENVIRONMENTAL MONITORING </vt:lpstr>
      <vt:lpstr>
Waste fill-level monitoring </vt:lpstr>
      <vt:lpstr>PowerPoint Presentation</vt:lpstr>
      <vt:lpstr>REMOTE SENSING </vt:lpstr>
      <vt:lpstr>PowerPoint Presentation</vt:lpstr>
      <vt:lpstr>Program </vt:lpstr>
      <vt:lpstr>PowerPoint Presentation</vt:lpstr>
      <vt:lpstr>PowerPoint Presentation</vt:lpstr>
      <vt:lpstr>PowerPoint Presentation</vt:lpstr>
      <vt:lpstr>ADVANTAGES</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GANESH COLLEGE OF ENGINEERING </dc:title>
  <dc:creator>narmadhasmani@gmail.com</dc:creator>
  <cp:lastModifiedBy>narmadhasmani@gmail.com</cp:lastModifiedBy>
  <cp:revision>2</cp:revision>
  <dcterms:created xsi:type="dcterms:W3CDTF">2023-10-17T14:20:39Z</dcterms:created>
  <dcterms:modified xsi:type="dcterms:W3CDTF">2023-10-17T15:30:17Z</dcterms:modified>
</cp:coreProperties>
</file>