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4" r:id="rId5"/>
    <p:sldId id="271" r:id="rId6"/>
    <p:sldId id="272" r:id="rId7"/>
    <p:sldId id="265" r:id="rId8"/>
    <p:sldId id="273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B874E-D650-412C-8444-3AB8BC9D842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447C6-65C5-47E3-BDF3-787206E8C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6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047" y="1228140"/>
            <a:ext cx="9153687" cy="14688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Anomaly </a:t>
            </a:r>
            <a:r>
              <a:rPr lang="en-US" sz="5400" b="1" dirty="0"/>
              <a:t>detection </a:t>
            </a:r>
            <a:endParaRPr lang="en-US" sz="5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5669281" y="3324113"/>
            <a:ext cx="6390042" cy="1636571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by…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V.Narmadha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artificial intelligence and data science, 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Issac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newton college of engineering and technology.         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94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0776" y="656216"/>
            <a:ext cx="804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WOWS IN MY SOLUTION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36839" y="1495312"/>
            <a:ext cx="77132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Fraud detection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Network intrusion detection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Manufacturing quality control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Healthcare monitoring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Predictive maintenance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Traffic monitoring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Environmental monitoring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Retail and E-commerce.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56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0621" y="1580691"/>
            <a:ext cx="93161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practical application of anomaly detection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In the manufacturing and industrial sector, anomaly detection helps in predictive maintenance of equipment.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Sensors </a:t>
            </a:r>
            <a:r>
              <a:rPr lang="en-US" dirty="0"/>
              <a:t>on machines collect data on various parameters like temperature, vibration, and sound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Machine learning models analyze this data to identify patterns indicating potential equipment failures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AI models can be trained and deployed to automatically analyze datasets, define “normal behavior”, and identify breaches in patterns quickly and effectively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These models can then be used to predict future anomalies to avoid additional breaches in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20932" y="720763"/>
            <a:ext cx="5088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61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09421" y="3410175"/>
            <a:ext cx="7444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  <a:endParaRPr lang="en-US" sz="4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05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104" y="624110"/>
            <a:ext cx="8911687" cy="128089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AGENDA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98664" y="1678193"/>
            <a:ext cx="516367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/>
              <a:t>PROJECT STATEMENT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/>
              <a:t>PROJECT OERVIEW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/>
              <a:t>PROJECT MODELLING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/>
              <a:t>RESULTS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/>
              <a:t>SOLUTION AND ITS PROPOSITIONS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/>
              <a:t>WOWS IN MY SOLUTION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/>
              <a:t>APPLICATION AREAS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3381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51570" y="495018"/>
            <a:ext cx="8911687" cy="1280890"/>
          </a:xfrm>
        </p:spPr>
        <p:txBody>
          <a:bodyPr/>
          <a:lstStyle/>
          <a:p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33356" y="3533660"/>
            <a:ext cx="51959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Collection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Preprocessing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 Architecture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Compile a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Fine-tuning and Optimization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Deployment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Monitoring and Maintenance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60320" y="1361374"/>
            <a:ext cx="94559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Supervised anomaly detection allows historical data to be labeled as “normal” and “abnormal,” in order to develop models to apply those labels to new data.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Anomaly </a:t>
            </a:r>
            <a:r>
              <a:rPr lang="en-US" dirty="0"/>
              <a:t>detection can be applied to unlabeled data in unsupervised machine learning, using the historical data to analyze the probability distribution of values that can then determine if a new value is unlikely and therefore an anomaly.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67476" y="419715"/>
            <a:ext cx="8911687" cy="1280890"/>
          </a:xfrm>
        </p:spPr>
        <p:txBody>
          <a:bodyPr/>
          <a:lstStyle/>
          <a:p>
            <a:r>
              <a:rPr lang="en-US" b="1" dirty="0" smtClean="0"/>
              <a:t> </a:t>
            </a: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MODELING</a:t>
            </a:r>
            <a:endParaRPr lang="en-US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47741" y="1216338"/>
            <a:ext cx="9942490" cy="4849612"/>
          </a:xfrm>
        </p:spPr>
        <p:txBody>
          <a:bodyPr>
            <a:no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dirty="0"/>
              <a:t>Anomaly detection is the process of finding outlier values in a series of data. </a:t>
            </a:r>
            <a:endParaRPr lang="en-US" dirty="0" smtClean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dirty="0" smtClean="0"/>
              <a:t>That </a:t>
            </a:r>
            <a:r>
              <a:rPr lang="en-US" dirty="0"/>
              <a:t>process assumes you have data that falls within a certain understood range (based on historical data, for example), and that occasional values outside that range happen fairly infrequently</a:t>
            </a:r>
            <a:r>
              <a:rPr lang="en-US" dirty="0" smtClean="0"/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solidFill>
                  <a:srgbClr val="383838"/>
                </a:solidFill>
              </a:rPr>
              <a:t>Basic </a:t>
            </a:r>
            <a:r>
              <a:rPr lang="en-US" altLang="en-US" dirty="0">
                <a:solidFill>
                  <a:srgbClr val="383838"/>
                </a:solidFill>
              </a:rPr>
              <a:t>knowledge of deep learning with </a:t>
            </a:r>
            <a:r>
              <a:rPr lang="en-US" altLang="en-US" dirty="0" err="1">
                <a:solidFill>
                  <a:srgbClr val="383838"/>
                </a:solidFill>
              </a:rPr>
              <a:t>Keras</a:t>
            </a:r>
            <a:r>
              <a:rPr lang="en-US" altLang="en-US" dirty="0">
                <a:solidFill>
                  <a:srgbClr val="383838"/>
                </a:solidFill>
              </a:rPr>
              <a:t> library, the </a:t>
            </a:r>
            <a:r>
              <a:rPr lang="en-US" altLang="en-US" dirty="0" err="1">
                <a:solidFill>
                  <a:srgbClr val="383838"/>
                </a:solidFill>
              </a:rPr>
              <a:t>Tkinter</a:t>
            </a:r>
            <a:r>
              <a:rPr lang="en-US" altLang="en-US" dirty="0">
                <a:solidFill>
                  <a:srgbClr val="383838"/>
                </a:solidFill>
              </a:rPr>
              <a:t> library for GUI building, and Python programming are required to run this amazing project</a:t>
            </a:r>
            <a:r>
              <a:rPr lang="en-US" altLang="en-US" dirty="0" smtClean="0">
                <a:solidFill>
                  <a:srgbClr val="383838"/>
                </a:solidFill>
              </a:rPr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rgbClr val="383838"/>
                </a:solidFill>
              </a:rPr>
              <a:t>Commands to Install the necessary libraries for this project: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rgbClr val="383838"/>
                </a:solidFill>
              </a:rPr>
              <a:t>pip install </a:t>
            </a:r>
            <a:r>
              <a:rPr lang="en-US" altLang="en-US" dirty="0" err="1">
                <a:solidFill>
                  <a:srgbClr val="383838"/>
                </a:solidFill>
              </a:rPr>
              <a:t>numpy</a:t>
            </a:r>
            <a:r>
              <a:rPr lang="en-US" altLang="en-US" dirty="0">
                <a:solidFill>
                  <a:srgbClr val="383838"/>
                </a:solidFill>
              </a:rPr>
              <a:t> </a:t>
            </a:r>
            <a:endParaRPr lang="en-US" altLang="en-US" dirty="0" smtClean="0">
              <a:solidFill>
                <a:srgbClr val="383838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solidFill>
                  <a:srgbClr val="383838"/>
                </a:solidFill>
              </a:rPr>
              <a:t>pip </a:t>
            </a:r>
            <a:r>
              <a:rPr lang="en-US" altLang="en-US" dirty="0">
                <a:solidFill>
                  <a:srgbClr val="383838"/>
                </a:solidFill>
              </a:rPr>
              <a:t>install </a:t>
            </a:r>
            <a:r>
              <a:rPr lang="en-US" altLang="en-US" dirty="0" err="1" smtClean="0">
                <a:solidFill>
                  <a:srgbClr val="383838"/>
                </a:solidFill>
              </a:rPr>
              <a:t>tensorflow</a:t>
            </a:r>
            <a:endParaRPr lang="en-US" altLang="en-US" dirty="0" smtClean="0">
              <a:solidFill>
                <a:srgbClr val="383838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solidFill>
                  <a:srgbClr val="383838"/>
                </a:solidFill>
              </a:rPr>
              <a:t>pip </a:t>
            </a:r>
            <a:r>
              <a:rPr lang="en-US" altLang="en-US" dirty="0">
                <a:solidFill>
                  <a:srgbClr val="383838"/>
                </a:solidFill>
              </a:rPr>
              <a:t>install </a:t>
            </a:r>
            <a:r>
              <a:rPr lang="en-US" altLang="en-US" dirty="0" err="1" smtClean="0">
                <a:solidFill>
                  <a:srgbClr val="383838"/>
                </a:solidFill>
              </a:rPr>
              <a:t>keras</a:t>
            </a:r>
            <a:endParaRPr lang="en-US" altLang="en-US" dirty="0" smtClean="0">
              <a:solidFill>
                <a:srgbClr val="383838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solidFill>
                  <a:srgbClr val="383838"/>
                </a:solidFill>
              </a:rPr>
              <a:t>pip </a:t>
            </a:r>
            <a:r>
              <a:rPr lang="en-US" altLang="en-US" dirty="0">
                <a:solidFill>
                  <a:srgbClr val="383838"/>
                </a:solidFill>
              </a:rPr>
              <a:t>install pillow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r>
              <a:rPr lang="en-US" sz="1050" dirty="0"/>
              <a:t/>
            </a:r>
            <a:br>
              <a:rPr lang="en-US" sz="1050" dirty="0"/>
            </a:br>
            <a:endParaRPr 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8025537" y="1273805"/>
            <a:ext cx="330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5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6530" y="785611"/>
            <a:ext cx="101485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MNIST dataset</a:t>
            </a:r>
          </a:p>
          <a:p>
            <a:r>
              <a:rPr lang="en-US" dirty="0"/>
              <a:t>Among thousands of datasets available in the market, MNIST is the most popular dataset for enthusiasts of machine learning and deep learning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Above </a:t>
            </a:r>
            <a:r>
              <a:rPr lang="en-US" dirty="0"/>
              <a:t>60,000 plus training images </a:t>
            </a:r>
            <a:r>
              <a:rPr lang="en-US" dirty="0" smtClean="0"/>
              <a:t>rom </a:t>
            </a:r>
            <a:r>
              <a:rPr lang="en-US" dirty="0"/>
              <a:t>zero to nine and more than 10,000 images for testing are present in the </a:t>
            </a:r>
            <a:r>
              <a:rPr lang="en-US" u="sng" dirty="0">
                <a:hlinkClick r:id="rId2"/>
              </a:rPr>
              <a:t>MNIST dataset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</a:t>
            </a:r>
            <a:r>
              <a:rPr lang="en-US" dirty="0"/>
              <a:t>, 10 different classes are in the MNIST dataset. 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 </a:t>
            </a:r>
            <a:r>
              <a:rPr lang="en-US" b="1" dirty="0"/>
              <a:t>Import libraries and dataset</a:t>
            </a:r>
          </a:p>
          <a:p>
            <a:r>
              <a:rPr lang="en-US" dirty="0"/>
              <a:t>At the project beginning, we import all the needed modules for training our model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We can easily import the dataset and start working on that because the </a:t>
            </a:r>
            <a:r>
              <a:rPr lang="en-US" dirty="0" err="1"/>
              <a:t>Keras</a:t>
            </a:r>
            <a:r>
              <a:rPr lang="en-US" dirty="0"/>
              <a:t> library already contains many datasets and MNIST is one of them.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call </a:t>
            </a:r>
            <a:r>
              <a:rPr lang="en-US" dirty="0" err="1"/>
              <a:t>mnist.load_data</a:t>
            </a:r>
            <a:r>
              <a:rPr lang="en-US" dirty="0"/>
              <a:t>() function to get training data with its labels and also the testing data with its labels.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3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9859" y="399245"/>
            <a:ext cx="1023870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Its time for the creation of the CNN model for this Python-based data science project.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convolutional layer and pooling layers are the two wheels of a CNN model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The reason behind the success of CNN for image classification problems is its feasibility with grid structured data.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will use the </a:t>
            </a:r>
            <a:r>
              <a:rPr lang="en-US" dirty="0" err="1"/>
              <a:t>Adadelta</a:t>
            </a:r>
            <a:r>
              <a:rPr lang="en-US" dirty="0"/>
              <a:t> optimizer for the model compilation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To start the training of the model we can simply call the </a:t>
            </a:r>
            <a:r>
              <a:rPr lang="en-US" dirty="0" err="1"/>
              <a:t>model.fit</a:t>
            </a:r>
            <a:r>
              <a:rPr lang="en-US" dirty="0"/>
              <a:t>() function of </a:t>
            </a:r>
            <a:r>
              <a:rPr lang="en-US" dirty="0" err="1"/>
              <a:t>Keras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takes the training data, validation data, epochs, and batch size as the parameter.</a:t>
            </a:r>
          </a:p>
          <a:p>
            <a:r>
              <a:rPr lang="en-US" dirty="0"/>
              <a:t>The training of model takes some time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To evaluate how accurate our model works, we have around 10,000 images in our dataset.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the training of the data model, we do not include the testing data that’s why it is new data for our model.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Around </a:t>
            </a:r>
            <a:r>
              <a:rPr lang="en-US" dirty="0"/>
              <a:t>99% accuracy is achieved with this well-balanced MNIST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7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92593" y="322729"/>
            <a:ext cx="581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2800" b="1" i="1" dirty="0" smtClean="0"/>
              <a:t> 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12" r="20529" b="20238"/>
          <a:stretch/>
        </p:blipFill>
        <p:spPr>
          <a:xfrm>
            <a:off x="2592593" y="1803043"/>
            <a:ext cx="7993487" cy="350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1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6" t="14859" r="20017" b="16370"/>
          <a:stretch/>
        </p:blipFill>
        <p:spPr>
          <a:xfrm>
            <a:off x="3103808" y="2125014"/>
            <a:ext cx="7315201" cy="41727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78051" y="759854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R</a:t>
            </a:r>
            <a:r>
              <a:rPr lang="en-US" sz="4000" b="1" dirty="0" smtClean="0"/>
              <a:t>esult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2094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1986" y="494852"/>
            <a:ext cx="9391426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/>
              <a:t>Anomaly detection </a:t>
            </a:r>
            <a:r>
              <a:rPr lang="en-US" dirty="0"/>
              <a:t>is a technique for finding an unusual point or pattern in a given set. The term anomaly is also referred to as outlier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 </a:t>
            </a:r>
            <a:r>
              <a:rPr lang="en-US" dirty="0"/>
              <a:t>Earlier, the data mining researchers were focused on other techniques like classification and clustering. Outlier are found as a part of data cleansing process</a:t>
            </a:r>
            <a:r>
              <a:rPr lang="en-US" dirty="0" smtClean="0"/>
              <a:t>.</a:t>
            </a:r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  <a:p>
            <a:pPr fontAlgn="base"/>
            <a:r>
              <a:rPr lang="en-US" sz="1600" b="1" i="1" u="sng" dirty="0"/>
              <a:t>Approach: </a:t>
            </a:r>
            <a:endParaRPr lang="en-US" sz="1600" b="1" i="1" u="sng" dirty="0" smtClean="0"/>
          </a:p>
          <a:p>
            <a:pPr fontAlgn="base"/>
            <a:endParaRPr lang="en-US" sz="1600" b="1" dirty="0"/>
          </a:p>
          <a:p>
            <a:pPr fontAlgn="base"/>
            <a:r>
              <a:rPr lang="en-US" sz="1600" dirty="0"/>
              <a:t>We will approach this project by using a three-layered Neural Network. </a:t>
            </a:r>
            <a:endParaRPr lang="en-US" sz="1600" dirty="0" smtClean="0"/>
          </a:p>
          <a:p>
            <a:pPr fontAlgn="base"/>
            <a:endParaRPr lang="en-US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b="1" dirty="0"/>
              <a:t>The input layer:</a:t>
            </a:r>
            <a:r>
              <a:rPr lang="en-US" sz="1600" dirty="0"/>
              <a:t> It distributes the features of our examples to the next layer for calculation of activations of the next layer</a:t>
            </a:r>
            <a:r>
              <a:rPr lang="en-US" sz="1600" dirty="0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b="1" dirty="0"/>
              <a:t>The hidden layer:</a:t>
            </a:r>
            <a:r>
              <a:rPr lang="en-US" sz="1600" dirty="0"/>
              <a:t> They are made of hidden units called activations providing nonlinear ties for the network. </a:t>
            </a:r>
            <a:endParaRPr lang="en-US" sz="1600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 smtClean="0"/>
              <a:t>A </a:t>
            </a:r>
            <a:r>
              <a:rPr lang="en-US" sz="1600" dirty="0"/>
              <a:t>number of hidden layers can vary according to our requirements</a:t>
            </a:r>
            <a:r>
              <a:rPr lang="en-US" sz="1600" dirty="0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b="1" dirty="0"/>
              <a:t>The output layer:</a:t>
            </a:r>
            <a:r>
              <a:rPr lang="en-US" sz="1600" dirty="0"/>
              <a:t> The nodes here are called output units</a:t>
            </a:r>
            <a:r>
              <a:rPr lang="en-US" sz="1600" dirty="0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/>
              <a:t>It provides us with the final prediction of the Neural Network on the basis of which final predictions can be made</a:t>
            </a:r>
            <a:r>
              <a:rPr lang="en-US" sz="1600" dirty="0" smtClean="0"/>
              <a:t>.</a:t>
            </a:r>
          </a:p>
          <a:p>
            <a:pPr fontAlgn="base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6444055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181</TotalTime>
  <Words>430</Words>
  <Application>Microsoft Office PowerPoint</Application>
  <PresentationFormat>Widescreen</PresentationFormat>
  <Paragraphs>124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Anomaly detection </vt:lpstr>
      <vt:lpstr>AGENDA</vt:lpstr>
      <vt:lpstr>PROJECT OVERVIEW</vt:lpstr>
      <vt:lpstr> PROJECT MODELING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Kaviya C B.Tech AI&amp;DS Sir Issac Newton College Of Engineering and Technology.</dc:title>
  <dc:creator>Admin</dc:creator>
  <cp:lastModifiedBy>Admin</cp:lastModifiedBy>
  <cp:revision>9</cp:revision>
  <dcterms:created xsi:type="dcterms:W3CDTF">2024-03-28T21:05:04Z</dcterms:created>
  <dcterms:modified xsi:type="dcterms:W3CDTF">2024-04-01T10:28:10Z</dcterms:modified>
</cp:coreProperties>
</file>