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0" name="Slide Image Placeholder 1"/>
          <p:cNvSpPr>
            <a:spLocks noChangeAspect="1" noRot="1" noGrp="1"/>
          </p:cNvSpPr>
          <p:nvPr>
            <p:ph type="sldImg"/>
          </p:nvPr>
        </p:nvSpPr>
        <p:spPr/>
      </p:sp>
      <p:sp>
        <p:nvSpPr>
          <p:cNvPr id="1048671" name="Notes Placeholder 2"/>
          <p:cNvSpPr>
            <a:spLocks noGrp="1"/>
          </p:cNvSpPr>
          <p:nvPr>
            <p:ph type="body" idx="1"/>
          </p:nvPr>
        </p:nvSpPr>
        <p:spPr/>
        <p:txBody>
          <a:bodyPr/>
          <a:p>
            <a:endParaRPr dirty="0" lang="en-IN"/>
          </a:p>
        </p:txBody>
      </p:sp>
      <p:sp>
        <p:nvSpPr>
          <p:cNvPr id="1048672"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32" name=""/>
        <p:cNvGrpSpPr/>
        <p:nvPr/>
      </p:nvGrpSpPr>
      <p:grpSpPr>
        <a:xfrm>
          <a:off x="0" y="0"/>
          <a:ext cx="0" cy="0"/>
          <a:chOff x="0" y="0"/>
          <a:chExt cx="0" cy="0"/>
        </a:xfrm>
      </p:grpSpPr>
      <p:sp>
        <p:nvSpPr>
          <p:cNvPr id="1048637"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38"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3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4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4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9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a:xfrm>
            <a:off x="609600" y="1577340"/>
            <a:ext cx="10972800" cy="266700"/>
          </a:xfrm>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26" name=""/>
        <p:cNvGrpSpPr/>
        <p:nvPr/>
      </p:nvGrpSpPr>
      <p:grpSpPr>
        <a:xfrm>
          <a:off x="0" y="0"/>
          <a:ext cx="0" cy="0"/>
          <a:chOff x="0" y="0"/>
          <a:chExt cx="0" cy="0"/>
        </a:xfrm>
      </p:grpSpPr>
      <p:sp>
        <p:nvSpPr>
          <p:cNvPr id="104860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14.jpeg"/><Relationship Id="rId3" Type="http://schemas.openxmlformats.org/officeDocument/2006/relationships/image" Target="../media/image15.jpeg"/><Relationship Id="rId4"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65FF65"/>
        </a:solidFill>
      </p:bgPr>
    </p:bg>
    <p:spTree>
      <p:nvGrpSpPr>
        <p:cNvPr id="37" name=""/>
        <p:cNvGrpSpPr/>
        <p:nvPr/>
      </p:nvGrpSpPr>
      <p:grpSpPr>
        <a:xfrm>
          <a:off x="0" y="0"/>
          <a:ext cx="0" cy="0"/>
          <a:chOff x="0" y="0"/>
          <a:chExt cx="0" cy="0"/>
        </a:xfrm>
      </p:grpSpPr>
      <p:grpSp>
        <p:nvGrpSpPr>
          <p:cNvPr id="38" name="object 2"/>
          <p:cNvGrpSpPr/>
          <p:nvPr/>
        </p:nvGrpSpPr>
        <p:grpSpPr>
          <a:xfrm>
            <a:off x="876299" y="990600"/>
            <a:ext cx="1743075" cy="1333500"/>
            <a:chOff x="742950" y="1104900"/>
            <a:chExt cx="1743075" cy="1333500"/>
          </a:xfrm>
        </p:grpSpPr>
        <p:sp>
          <p:nvSpPr>
            <p:cNvPr id="1048663"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64"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65"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66"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67" name="object 7"/>
          <p:cNvSpPr txBox="1">
            <a:spLocks noGrp="1"/>
          </p:cNvSpPr>
          <p:nvPr>
            <p:ph type="ctrTitle"/>
          </p:nvPr>
        </p:nvSpPr>
        <p:spPr>
          <a:xfrm>
            <a:off x="2819400" y="1552574"/>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64"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68"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69" name="TextBox 13"/>
          <p:cNvSpPr txBox="1"/>
          <p:nvPr/>
        </p:nvSpPr>
        <p:spPr>
          <a:xfrm>
            <a:off x="1140399" y="2675255"/>
            <a:ext cx="9911200" cy="2301240"/>
          </a:xfrm>
          <a:prstGeom prst="rect"/>
          <a:noFill/>
        </p:spPr>
        <p:txBody>
          <a:bodyPr anchor="t" bIns="45720" lIns="91440" rIns="91440" rtlCol="0" tIns="45720" wrap="square">
            <a:spAutoFit/>
          </a:bodyPr>
          <a:p>
            <a:r>
              <a:rPr dirty="0" sz="2400" lang="en-US"/>
              <a:t>STUDENT NAME:</a:t>
            </a:r>
            <a:r>
              <a:rPr dirty="0" sz="2400" lang="en-US"/>
              <a:t> </a:t>
            </a:r>
            <a:r>
              <a:rPr dirty="0" sz="2400" lang="en-US"/>
              <a:t>N</a:t>
            </a:r>
            <a:r>
              <a:rPr dirty="0" sz="2400" lang="en-US"/>
              <a:t>a</a:t>
            </a:r>
            <a:r>
              <a:rPr dirty="0" sz="2400" lang="en-US"/>
              <a:t>r</a:t>
            </a:r>
            <a:r>
              <a:rPr dirty="0" sz="2400" lang="en-US"/>
              <a:t>m</a:t>
            </a:r>
            <a:r>
              <a:rPr dirty="0" sz="2400" lang="en-US"/>
              <a:t>a</a:t>
            </a:r>
            <a:r>
              <a:rPr dirty="0" sz="2400" lang="en-US"/>
              <a:t>t</a:t>
            </a:r>
            <a:r>
              <a:rPr dirty="0" sz="2400" lang="en-US"/>
              <a:t>h</a:t>
            </a:r>
            <a:r>
              <a:rPr dirty="0" sz="2400" lang="en-US"/>
              <a:t>a</a:t>
            </a:r>
            <a:r>
              <a:rPr dirty="0" sz="2400" lang="en-US"/>
              <a:t>.</a:t>
            </a:r>
            <a:r>
              <a:rPr dirty="0" sz="2400" lang="en-US"/>
              <a:t>P</a:t>
            </a:r>
            <a:endParaRPr altLang="en-US" lang="zh-CN"/>
          </a:p>
          <a:p>
            <a:r>
              <a:rPr dirty="0" sz="2400" lang="en-US"/>
              <a:t>REGISTER NO AND NMID: </a:t>
            </a:r>
            <a:r>
              <a:rPr dirty="0" sz="2400" lang="en-US"/>
              <a:t>2</a:t>
            </a:r>
            <a:r>
              <a:rPr dirty="0" sz="2400" lang="en-US"/>
              <a:t>4</a:t>
            </a:r>
            <a:r>
              <a:rPr dirty="0" sz="2400" lang="en-US"/>
              <a:t>2</a:t>
            </a:r>
            <a:r>
              <a:rPr dirty="0" sz="2400" lang="en-US"/>
              <a:t>2</a:t>
            </a:r>
            <a:r>
              <a:rPr dirty="0" sz="2400" lang="en-US"/>
              <a:t>k</a:t>
            </a:r>
            <a:r>
              <a:rPr dirty="0" sz="2400" lang="en-US"/>
              <a:t>2</a:t>
            </a:r>
            <a:r>
              <a:rPr dirty="0" sz="2400" lang="en-US"/>
              <a:t>1</a:t>
            </a:r>
            <a:r>
              <a:rPr dirty="0" sz="2400" lang="en-US"/>
              <a:t>8</a:t>
            </a:r>
            <a:r>
              <a:rPr dirty="0" sz="2400" lang="en-US"/>
              <a:t>4</a:t>
            </a:r>
            <a:r>
              <a:rPr dirty="0" sz="2400" lang="en-US"/>
              <a:t> </a:t>
            </a:r>
            <a:r>
              <a:rPr dirty="0" sz="2400" lang="en-US"/>
              <a:t>ABE57FA2BB5131289C24880EC58E0DFB</a:t>
            </a:r>
            <a:endParaRPr dirty="0" sz="2400" lang="en-US">
              <a:cs typeface="Calibri"/>
            </a:endParaRPr>
          </a:p>
          <a:p>
            <a:r>
              <a:rPr dirty="0" sz="2400" lang="en-US"/>
              <a:t>DEPARTMENT: </a:t>
            </a:r>
            <a:r>
              <a:rPr dirty="0" sz="2400" lang="en-US"/>
              <a:t>B</a:t>
            </a:r>
            <a:r>
              <a:rPr dirty="0" sz="2400" lang="en-US"/>
              <a:t>s</a:t>
            </a:r>
            <a:r>
              <a:rPr dirty="0" sz="2400" lang="en-US"/>
              <a:t>c</a:t>
            </a:r>
            <a:r>
              <a:rPr dirty="0" sz="2400" lang="en-US"/>
              <a:t> </a:t>
            </a:r>
            <a:r>
              <a:rPr dirty="0" sz="2400" lang="en-US"/>
              <a:t>C</a:t>
            </a:r>
            <a:r>
              <a:rPr dirty="0" sz="2400" lang="en-US"/>
              <a:t>omputer </a:t>
            </a:r>
            <a:r>
              <a:rPr dirty="0" sz="2400" lang="en-US"/>
              <a:t>S</a:t>
            </a:r>
            <a:r>
              <a:rPr dirty="0" sz="2400" lang="en-US"/>
              <a:t>cience </a:t>
            </a:r>
            <a:endParaRPr altLang="en-US" lang="zh-CN"/>
          </a:p>
          <a:p>
            <a:r>
              <a:rPr dirty="0" sz="2400" lang="en-US"/>
              <a:t>COLLEGE: COLLEGE/ UNIVERSITY</a:t>
            </a:r>
            <a:r>
              <a:rPr dirty="0" sz="2400" lang="en-US"/>
              <a:t>:</a:t>
            </a:r>
            <a:r>
              <a:rPr dirty="0" sz="2400" lang="en-US"/>
              <a:t> </a:t>
            </a:r>
            <a:r>
              <a:rPr dirty="0" sz="2400" lang="en-US"/>
              <a:t>P</a:t>
            </a:r>
            <a:r>
              <a:rPr dirty="0" sz="2400" lang="en-US"/>
              <a:t>u</a:t>
            </a:r>
            <a:r>
              <a:rPr dirty="0" sz="2400" lang="en-US"/>
              <a:t>r</a:t>
            </a:r>
            <a:r>
              <a:rPr dirty="0" sz="2400" lang="en-US"/>
              <a:t>a</a:t>
            </a:r>
            <a:r>
              <a:rPr dirty="0" sz="2400" lang="en-US"/>
              <a:t>t</a:t>
            </a:r>
            <a:r>
              <a:rPr dirty="0" sz="2400" lang="en-US"/>
              <a:t>c</a:t>
            </a:r>
            <a:r>
              <a:rPr dirty="0" sz="2400" lang="en-US"/>
              <a:t>hi </a:t>
            </a:r>
            <a:r>
              <a:rPr dirty="0" sz="2400" lang="en-US"/>
              <a:t>T</a:t>
            </a:r>
            <a:r>
              <a:rPr dirty="0" sz="2400" lang="en-US"/>
              <a:t>halivi </a:t>
            </a:r>
            <a:r>
              <a:rPr dirty="0" sz="2400" lang="en-US"/>
              <a:t>Amma </a:t>
            </a:r>
            <a:r>
              <a:rPr dirty="0" sz="2400" lang="en-US"/>
              <a:t>G</a:t>
            </a:r>
            <a:r>
              <a:rPr dirty="0" sz="2400" lang="en-US"/>
              <a:t>o</a:t>
            </a:r>
            <a:r>
              <a:rPr dirty="0" sz="2400" lang="en-US"/>
              <a:t>v</a:t>
            </a:r>
            <a:r>
              <a:rPr dirty="0" sz="2400" lang="en-US"/>
              <a:t>e</a:t>
            </a:r>
            <a:r>
              <a:rPr dirty="0" sz="2400" lang="en-US"/>
              <a:t>rnment</a:t>
            </a:r>
            <a:r>
              <a:rPr dirty="0" sz="2400" lang="en-US"/>
              <a:t> </a:t>
            </a:r>
            <a:r>
              <a:rPr dirty="0" sz="2400" lang="en-US"/>
              <a:t>A</a:t>
            </a:r>
            <a:r>
              <a:rPr dirty="0" sz="2400" lang="en-US"/>
              <a:t>rts </a:t>
            </a:r>
            <a:r>
              <a:rPr dirty="0" sz="2400" lang="en-US"/>
              <a:t>and</a:t>
            </a:r>
            <a:r>
              <a:rPr dirty="0" sz="2400" lang="en-US"/>
              <a:t> </a:t>
            </a:r>
            <a:r>
              <a:rPr dirty="0" sz="2400" lang="en-US"/>
              <a:t>S</a:t>
            </a:r>
            <a:r>
              <a:rPr dirty="0" sz="2400" lang="en-US"/>
              <a:t>c</a:t>
            </a:r>
            <a:r>
              <a:rPr dirty="0" sz="2400" lang="en-US"/>
              <a:t>ience</a:t>
            </a:r>
            <a:r>
              <a:rPr dirty="0" sz="2400" lang="en-US"/>
              <a:t> </a:t>
            </a:r>
            <a:r>
              <a:rPr dirty="0" sz="2400" lang="en-US"/>
              <a:t>C</a:t>
            </a:r>
            <a:r>
              <a:rPr dirty="0" sz="2400" lang="en-US"/>
              <a:t>o</a:t>
            </a:r>
            <a:r>
              <a:rPr dirty="0" sz="2400" lang="en-US"/>
              <a:t>l</a:t>
            </a:r>
            <a:r>
              <a:rPr dirty="0" sz="2400" lang="en-US"/>
              <a:t>l</a:t>
            </a:r>
            <a:r>
              <a:rPr dirty="0" sz="2400" lang="en-US"/>
              <a:t>ege</a:t>
            </a:r>
            <a:r>
              <a:rPr dirty="0" sz="2400" lang="en-US"/>
              <a:t>/</a:t>
            </a:r>
            <a:r>
              <a:rPr dirty="0" sz="2400" lang="en-US"/>
              <a:t>B</a:t>
            </a:r>
            <a:r>
              <a:rPr dirty="0" sz="2400" lang="en-US"/>
              <a:t>h</a:t>
            </a:r>
            <a:r>
              <a:rPr dirty="0" sz="2400" lang="en-US"/>
              <a:t>a</a:t>
            </a:r>
            <a:r>
              <a:rPr dirty="0" sz="2400" lang="en-US"/>
              <a:t>r</a:t>
            </a:r>
            <a:r>
              <a:rPr dirty="0" sz="2400" lang="en-US"/>
              <a:t>a</a:t>
            </a:r>
            <a:r>
              <a:rPr dirty="0" sz="2400" lang="en-US"/>
              <a:t>t</a:t>
            </a:r>
            <a:r>
              <a:rPr dirty="0" sz="2400" lang="en-US"/>
              <a:t>hiyar</a:t>
            </a:r>
            <a:r>
              <a:rPr dirty="0" sz="2400" lang="en-US"/>
              <a:t> </a:t>
            </a:r>
            <a:r>
              <a:rPr dirty="0" sz="2400" lang="en-US"/>
              <a:t>U</a:t>
            </a:r>
            <a:r>
              <a:rPr dirty="0" sz="2400" lang="en-US"/>
              <a:t>n</a:t>
            </a:r>
            <a:r>
              <a:rPr dirty="0" sz="2400" lang="en-US"/>
              <a:t>i</a:t>
            </a:r>
            <a:r>
              <a:rPr dirty="0" sz="2400" lang="en-US"/>
              <a:t>v</a:t>
            </a:r>
            <a:r>
              <a:rPr dirty="0" sz="2400" lang="en-US"/>
              <a:t>ersity</a:t>
            </a:r>
            <a:endParaRPr altLang="en-US" 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08000"/>
        </a:solidFill>
      </p:bgPr>
    </p:bg>
    <p:spTree>
      <p:nvGrpSpPr>
        <p:cNvPr id="42" name=""/>
        <p:cNvGrpSpPr/>
        <p:nvPr/>
      </p:nvGrpSpPr>
      <p:grpSpPr>
        <a:xfrm>
          <a:off x="0" y="0"/>
          <a:ext cx="0" cy="0"/>
          <a:chOff x="0" y="0"/>
          <a:chExt cx="0" cy="0"/>
        </a:xfrm>
      </p:grpSpPr>
      <p:sp>
        <p:nvSpPr>
          <p:cNvPr id="104867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9850983" y="3699058"/>
            <a:ext cx="2341017" cy="2922607"/>
          </a:xfrm>
          <a:prstGeom prst="rect"/>
        </p:spPr>
      </p:pic>
      <p:sp>
        <p:nvSpPr>
          <p:cNvPr id="1048679" name="object 7"/>
          <p:cNvSpPr txBox="1">
            <a:spLocks noGrp="1"/>
          </p:cNvSpPr>
          <p:nvPr>
            <p:ph type="title"/>
          </p:nvPr>
        </p:nvSpPr>
        <p:spPr>
          <a:xfrm>
            <a:off x="262820" y="1031239"/>
            <a:ext cx="8480425" cy="6642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6" name=""/>
          <p:cNvPicPr>
            <a:picLocks/>
          </p:cNvPicPr>
          <p:nvPr/>
        </p:nvPicPr>
        <p:blipFill>
          <a:blip xmlns:r="http://schemas.openxmlformats.org/officeDocument/2006/relationships" r:embed="rId2"/>
          <a:stretch>
            <a:fillRect/>
          </a:stretch>
        </p:blipFill>
        <p:spPr>
          <a:xfrm rot="0">
            <a:off x="262820" y="1869015"/>
            <a:ext cx="2272227" cy="4443456"/>
          </a:xfrm>
          <a:prstGeom prst="rect"/>
        </p:spPr>
      </p:pic>
      <p:pic>
        <p:nvPicPr>
          <p:cNvPr id="2097167" name=""/>
          <p:cNvPicPr>
            <a:picLocks/>
          </p:cNvPicPr>
          <p:nvPr/>
        </p:nvPicPr>
        <p:blipFill>
          <a:blip xmlns:r="http://schemas.openxmlformats.org/officeDocument/2006/relationships" r:embed="rId3"/>
          <a:stretch>
            <a:fillRect/>
          </a:stretch>
        </p:blipFill>
        <p:spPr>
          <a:xfrm rot="20976">
            <a:off x="3045396" y="1865077"/>
            <a:ext cx="2538134" cy="4412966"/>
          </a:xfrm>
          <a:prstGeom prst="rect"/>
        </p:spPr>
      </p:pic>
      <p:pic>
        <p:nvPicPr>
          <p:cNvPr id="2097168" name=""/>
          <p:cNvPicPr>
            <a:picLocks/>
          </p:cNvPicPr>
          <p:nvPr/>
        </p:nvPicPr>
        <p:blipFill>
          <a:blip xmlns:r="http://schemas.openxmlformats.org/officeDocument/2006/relationships" r:embed="rId4"/>
          <a:stretch>
            <a:fillRect/>
          </a:stretch>
        </p:blipFill>
        <p:spPr>
          <a:xfrm rot="0">
            <a:off x="6093878" y="1725367"/>
            <a:ext cx="2306863" cy="476572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92D050"/>
        </a:solidFill>
      </p:bgPr>
    </p:bg>
    <p:spTree>
      <p:nvGrpSpPr>
        <p:cNvPr id="43" name=""/>
        <p:cNvGrpSpPr/>
        <p:nvPr/>
      </p:nvGrpSpPr>
      <p:grpSpPr>
        <a:xfrm>
          <a:off x="0" y="0"/>
          <a:ext cx="0" cy="0"/>
          <a:chOff x="0" y="0"/>
          <a:chExt cx="0" cy="0"/>
        </a:xfrm>
      </p:grpSpPr>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9"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pic>
        <p:nvPicPr>
          <p:cNvPr id="2097170" name=""/>
          <p:cNvPicPr>
            <a:picLocks/>
          </p:cNvPicPr>
          <p:nvPr/>
        </p:nvPicPr>
        <p:blipFill>
          <a:blip xmlns:r="http://schemas.openxmlformats.org/officeDocument/2006/relationships" r:embed="rId2"/>
          <a:stretch>
            <a:fillRect/>
          </a:stretch>
        </p:blipFill>
        <p:spPr>
          <a:xfrm rot="0">
            <a:off x="990083" y="729511"/>
            <a:ext cx="3086182" cy="5398978"/>
          </a:xfrm>
          <a:prstGeom prst="rect"/>
        </p:spPr>
      </p:pic>
      <p:pic>
        <p:nvPicPr>
          <p:cNvPr id="2097171" name=""/>
          <p:cNvPicPr>
            <a:picLocks/>
          </p:cNvPicPr>
          <p:nvPr/>
        </p:nvPicPr>
        <p:blipFill>
          <a:blip xmlns:r="http://schemas.openxmlformats.org/officeDocument/2006/relationships" r:embed="rId3"/>
          <a:stretch>
            <a:fillRect/>
          </a:stretch>
        </p:blipFill>
        <p:spPr>
          <a:xfrm rot="0">
            <a:off x="5049074" y="720989"/>
            <a:ext cx="3294000" cy="5407499"/>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9900"/>
        </a:solidFill>
      </p:bgPr>
    </p:bg>
    <p:spTree>
      <p:nvGrpSpPr>
        <p:cNvPr id="44" name=""/>
        <p:cNvGrpSpPr/>
        <p:nvPr/>
      </p:nvGrpSpPr>
      <p:grpSpPr>
        <a:xfrm>
          <a:off x="0" y="0"/>
          <a:ext cx="0" cy="0"/>
          <a:chOff x="0" y="0"/>
          <a:chExt cx="0" cy="0"/>
        </a:xfrm>
      </p:grpSpPr>
      <p:sp>
        <p:nvSpPr>
          <p:cNvPr id="1048686" name=""/>
          <p:cNvSpPr txBox="1"/>
          <p:nvPr/>
        </p:nvSpPr>
        <p:spPr>
          <a:xfrm>
            <a:off x="0" y="258119"/>
            <a:ext cx="4000000" cy="916940"/>
          </a:xfrm>
          <a:prstGeom prst="rect"/>
        </p:spPr>
        <p:txBody>
          <a:bodyPr rtlCol="0" wrap="square">
            <a:spAutoFit/>
          </a:bodyPr>
          <a:p>
            <a:r>
              <a:rPr b="1" sz="5400" lang="en-US">
                <a:solidFill>
                  <a:srgbClr val="000000"/>
                </a:solidFill>
              </a:rPr>
              <a:t>C</a:t>
            </a:r>
            <a:r>
              <a:rPr b="1" sz="5400" lang="en-US">
                <a:solidFill>
                  <a:srgbClr val="000000"/>
                </a:solidFill>
              </a:rPr>
              <a:t>O</a:t>
            </a:r>
            <a:r>
              <a:rPr b="1" sz="5400" lang="en-US">
                <a:solidFill>
                  <a:srgbClr val="000000"/>
                </a:solidFill>
              </a:rPr>
              <a:t>N</a:t>
            </a:r>
            <a:r>
              <a:rPr b="1" sz="5400" lang="en-US">
                <a:solidFill>
                  <a:srgbClr val="000000"/>
                </a:solidFill>
              </a:rPr>
              <a:t>L</a:t>
            </a:r>
            <a:r>
              <a:rPr b="1" sz="5400" lang="en-US">
                <a:solidFill>
                  <a:srgbClr val="000000"/>
                </a:solidFill>
              </a:rPr>
              <a:t>U</a:t>
            </a:r>
            <a:r>
              <a:rPr b="1" sz="5400" lang="en-US">
                <a:solidFill>
                  <a:srgbClr val="000000"/>
                </a:solidFill>
              </a:rPr>
              <a:t>S</a:t>
            </a:r>
            <a:r>
              <a:rPr b="1" sz="5400" lang="en-US">
                <a:solidFill>
                  <a:srgbClr val="000000"/>
                </a:solidFill>
              </a:rPr>
              <a:t>I</a:t>
            </a:r>
            <a:r>
              <a:rPr b="1" sz="5400" lang="en-US">
                <a:solidFill>
                  <a:srgbClr val="000000"/>
                </a:solidFill>
              </a:rPr>
              <a:t>O</a:t>
            </a:r>
            <a:r>
              <a:rPr b="1" sz="5400" lang="en-US">
                <a:solidFill>
                  <a:srgbClr val="000000"/>
                </a:solidFill>
              </a:rPr>
              <a:t>N</a:t>
            </a:r>
            <a:endParaRPr sz="2800" lang="en-IN">
              <a:solidFill>
                <a:srgbClr val="000000"/>
              </a:solidFill>
            </a:endParaRPr>
          </a:p>
        </p:txBody>
      </p:sp>
      <p:sp>
        <p:nvSpPr>
          <p:cNvPr id="1048687" name=""/>
          <p:cNvSpPr txBox="1"/>
          <p:nvPr/>
        </p:nvSpPr>
        <p:spPr>
          <a:xfrm>
            <a:off x="655801" y="1175059"/>
            <a:ext cx="8334438" cy="5539740"/>
          </a:xfrm>
          <a:prstGeom prst="rect"/>
        </p:spPr>
        <p:txBody>
          <a:bodyPr rtlCol="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sz="2800" lang="en-IN">
                <a:solidFill>
                  <a:srgbClr val="000000"/>
                </a:solidFill>
                <a:latin typeface="Calibri"/>
              </a:rPr>
              <a:t>The assignment problem is a fundamental optimization problem in operations research that deals with assigning a set of tasks to a set of agents in the most efficient way, minimizing cost or maximizing profit. It ensures that resources are allocated optimally without duplication or wastage. Methods such as the Hungarian Algorithm provide systematic and efficient solutions to these problems. The wide application of the assignment problem in areas like job scheduling, transportation, project management, and decision-making highlights its importance. In conclusion, solving the assignment problem not only reduces cost and time but also improves productivity and resource utilization.</a:t>
            </a:r>
            <a:endParaRPr sz="2800" lang="en-IN">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3399FF"/>
        </a:solidFill>
      </p:bgPr>
    </p:bg>
    <p:spTree>
      <p:nvGrpSpPr>
        <p:cNvPr id="45" name=""/>
        <p:cNvGrpSpPr/>
        <p:nvPr/>
      </p:nvGrpSpPr>
      <p:grpSpPr>
        <a:xfrm>
          <a:off x="0" y="0"/>
          <a:ext cx="0" cy="0"/>
          <a:chOff x="0" y="0"/>
          <a:chExt cx="0" cy="0"/>
        </a:xfrm>
      </p:grpSpPr>
      <p:sp>
        <p:nvSpPr>
          <p:cNvPr id="1048688" name=""/>
          <p:cNvSpPr txBox="1"/>
          <p:nvPr/>
        </p:nvSpPr>
        <p:spPr>
          <a:xfrm>
            <a:off x="4096000" y="3219450"/>
            <a:ext cx="4000000" cy="815339"/>
          </a:xfrm>
          <a:prstGeom prst="rect"/>
        </p:spPr>
        <p:txBody>
          <a:bodyPr rtlCol="0" wrap="square">
            <a:spAutoFit/>
          </a:bodyPr>
          <a:p>
            <a:r>
              <a:rPr sz="4800" lang="en-US">
                <a:solidFill>
                  <a:srgbClr val="000000"/>
                </a:solidFill>
              </a:rPr>
              <a:t>G</a:t>
            </a:r>
            <a:r>
              <a:rPr sz="4800" lang="en-US">
                <a:solidFill>
                  <a:srgbClr val="000000"/>
                </a:solidFill>
              </a:rPr>
              <a:t>I</a:t>
            </a:r>
            <a:r>
              <a:rPr sz="4800" lang="en-US">
                <a:solidFill>
                  <a:srgbClr val="000000"/>
                </a:solidFill>
              </a:rPr>
              <a:t>T</a:t>
            </a:r>
            <a:r>
              <a:rPr sz="4800" lang="en-US">
                <a:solidFill>
                  <a:srgbClr val="000000"/>
                </a:solidFill>
              </a:rPr>
              <a:t>H</a:t>
            </a:r>
            <a:r>
              <a:rPr sz="4800" lang="en-US">
                <a:solidFill>
                  <a:srgbClr val="000000"/>
                </a:solidFill>
              </a:rPr>
              <a:t>U</a:t>
            </a:r>
            <a:r>
              <a:rPr sz="4800" lang="en-US">
                <a:solidFill>
                  <a:srgbClr val="000000"/>
                </a:solidFill>
              </a:rPr>
              <a:t>B</a:t>
            </a:r>
            <a:r>
              <a:rPr sz="4800" lang="en-US">
                <a:solidFill>
                  <a:srgbClr val="000000"/>
                </a:solidFill>
              </a:rPr>
              <a:t> </a:t>
            </a:r>
            <a:r>
              <a:rPr sz="4800" lang="en-US">
                <a:solidFill>
                  <a:srgbClr val="000000"/>
                </a:solidFill>
              </a:rPr>
              <a:t>L</a:t>
            </a:r>
            <a:r>
              <a:rPr sz="4800" lang="en-US">
                <a:solidFill>
                  <a:srgbClr val="000000"/>
                </a:solidFill>
              </a:rPr>
              <a:t>I</a:t>
            </a:r>
            <a:r>
              <a:rPr sz="4800" lang="en-US">
                <a:solidFill>
                  <a:srgbClr val="000000"/>
                </a:solidFill>
              </a:rPr>
              <a:t>N</a:t>
            </a:r>
            <a:r>
              <a:rPr sz="4800" lang="en-US">
                <a:solidFill>
                  <a:srgbClr val="000000"/>
                </a:solidFill>
              </a:rPr>
              <a:t>K</a:t>
            </a:r>
            <a:endParaRPr sz="2800" lang="en-IN">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9900"/>
        </a:solidFill>
      </p:bgPr>
    </p:bg>
    <p:spTree>
      <p:nvGrpSpPr>
        <p:cNvPr id="46" name=""/>
        <p:cNvGrpSpPr/>
        <p:nvPr/>
      </p:nvGrpSpPr>
      <p:grpSpPr>
        <a:xfrm>
          <a:off x="0" y="0"/>
          <a:ext cx="0" cy="0"/>
          <a:chOff x="0" y="0"/>
          <a:chExt cx="0" cy="0"/>
        </a:xfrm>
      </p:grpSpPr>
      <p:sp>
        <p:nvSpPr>
          <p:cNvPr id="1048689" name=""/>
          <p:cNvSpPr txBox="1"/>
          <p:nvPr/>
        </p:nvSpPr>
        <p:spPr>
          <a:xfrm>
            <a:off x="4096000" y="3219450"/>
            <a:ext cx="4000000" cy="701039"/>
          </a:xfrm>
          <a:prstGeom prst="rect"/>
        </p:spPr>
        <p:txBody>
          <a:bodyPr rtlCol="0" wrap="square">
            <a:spAutoFit/>
          </a:bodyPr>
          <a:p>
            <a:r>
              <a:rPr b="0" sz="4000" lang="en-US">
                <a:solidFill>
                  <a:srgbClr val="000000"/>
                </a:solidFill>
              </a:rPr>
              <a:t>T</a:t>
            </a:r>
            <a:r>
              <a:rPr b="0" sz="4000" lang="en-US">
                <a:solidFill>
                  <a:srgbClr val="000000"/>
                </a:solidFill>
              </a:rPr>
              <a:t>h</a:t>
            </a:r>
            <a:r>
              <a:rPr b="0" sz="4000" lang="en-US">
                <a:solidFill>
                  <a:srgbClr val="000000"/>
                </a:solidFill>
              </a:rPr>
              <a:t>a</a:t>
            </a:r>
            <a:r>
              <a:rPr b="0" sz="4000" lang="en-US">
                <a:solidFill>
                  <a:srgbClr val="000000"/>
                </a:solidFill>
              </a:rPr>
              <a:t>n</a:t>
            </a:r>
            <a:r>
              <a:rPr b="0" sz="4000" lang="en-US">
                <a:solidFill>
                  <a:srgbClr val="000000"/>
                </a:solidFill>
              </a:rPr>
              <a:t>k</a:t>
            </a:r>
            <a:r>
              <a:rPr b="0" sz="4000" lang="en-US">
                <a:solidFill>
                  <a:srgbClr val="000000"/>
                </a:solidFill>
              </a:rPr>
              <a:t> </a:t>
            </a:r>
            <a:r>
              <a:rPr b="0" sz="4000" lang="en-US">
                <a:solidFill>
                  <a:srgbClr val="000000"/>
                </a:solidFill>
              </a:rPr>
              <a:t>Y</a:t>
            </a:r>
            <a:r>
              <a:rPr b="0" sz="4000" lang="en-US">
                <a:solidFill>
                  <a:srgbClr val="000000"/>
                </a:solidFill>
              </a:rPr>
              <a:t>o</a:t>
            </a:r>
            <a:r>
              <a:rPr b="0" sz="4000" lang="en-US">
                <a:solidFill>
                  <a:srgbClr val="000000"/>
                </a:solidFill>
              </a:rPr>
              <a:t>u</a:t>
            </a:r>
            <a:r>
              <a:rPr altLang="en-US" b="0" sz="4000" lang="en-IN">
                <a:solidFill>
                  <a:srgbClr val="000000"/>
                </a:solidFill>
              </a:rPr>
              <a:t>🙏</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FF9900"/>
        </a:solidFill>
      </p:bgPr>
    </p:bg>
    <p:spTree>
      <p:nvGrpSpPr>
        <p:cNvPr id="34" name=""/>
        <p:cNvGrpSpPr/>
        <p:nvPr/>
      </p:nvGrpSpPr>
      <p:grpSpPr>
        <a:xfrm>
          <a:off x="0" y="0"/>
          <a:ext cx="0" cy="0"/>
          <a:chOff x="0" y="0"/>
          <a:chExt cx="0" cy="0"/>
        </a:xfrm>
      </p:grpSpPr>
      <p:sp>
        <p:nvSpPr>
          <p:cNvPr id="1048646"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02A5E3"/>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5" name="object 3"/>
          <p:cNvGrpSpPr/>
          <p:nvPr/>
        </p:nvGrpSpPr>
        <p:grpSpPr>
          <a:xfrm>
            <a:off x="7443849" y="0"/>
            <a:ext cx="4752975" cy="6863080"/>
            <a:chOff x="7443849" y="0"/>
            <a:chExt cx="4752975" cy="6863080"/>
          </a:xfrm>
        </p:grpSpPr>
        <p:sp>
          <p:nvSpPr>
            <p:cNvPr id="104864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7"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8"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9"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0"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6" name="object 18"/>
          <p:cNvGrpSpPr/>
          <p:nvPr/>
        </p:nvGrpSpPr>
        <p:grpSpPr>
          <a:xfrm>
            <a:off x="466725" y="6410325"/>
            <a:ext cx="3705225" cy="295275"/>
            <a:chOff x="466725" y="6410325"/>
            <a:chExt cx="3705225" cy="295275"/>
          </a:xfrm>
        </p:grpSpPr>
        <p:pic>
          <p:nvPicPr>
            <p:cNvPr id="2097162"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3"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6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62" name=""/>
          <p:cNvSpPr txBox="1"/>
          <p:nvPr/>
        </p:nvSpPr>
        <p:spPr>
          <a:xfrm>
            <a:off x="4096000" y="3219450"/>
            <a:ext cx="4000000" cy="510540"/>
          </a:xfrm>
          <a:prstGeom prst="rect"/>
        </p:spPr>
        <p:txBody>
          <a:bodyPr rtlCol="0" wrap="square">
            <a:spAutoFit/>
          </a:bodyPr>
          <a:p>
            <a:r>
              <a:rPr sz="2800" lang="en-US">
                <a:solidFill>
                  <a:srgbClr val="000000"/>
                </a:solidFill>
              </a:rPr>
              <a:t>A</a:t>
            </a:r>
            <a:r>
              <a:rPr sz="2800" lang="en-US">
                <a:solidFill>
                  <a:srgbClr val="000000"/>
                </a:solidFill>
              </a:rPr>
              <a:t>S</a:t>
            </a:r>
            <a:r>
              <a:rPr sz="2800" lang="en-US">
                <a:solidFill>
                  <a:srgbClr val="000000"/>
                </a:solidFill>
              </a:rPr>
              <a:t>S</a:t>
            </a:r>
            <a:r>
              <a:rPr sz="2800" lang="en-US">
                <a:solidFill>
                  <a:srgbClr val="000000"/>
                </a:solidFill>
              </a:rPr>
              <a:t>IGNMENT </a:t>
            </a:r>
            <a:r>
              <a:rPr sz="2800" lang="en-US">
                <a:solidFill>
                  <a:srgbClr val="000000"/>
                </a:solidFill>
              </a:rPr>
              <a:t>P</a:t>
            </a:r>
            <a:r>
              <a:rPr sz="2800" lang="en-US">
                <a:solidFill>
                  <a:srgbClr val="000000"/>
                </a:solidFill>
              </a:rPr>
              <a:t>R</a:t>
            </a:r>
            <a:r>
              <a:rPr sz="2800" lang="en-US">
                <a:solidFill>
                  <a:srgbClr val="000000"/>
                </a:solidFill>
              </a:rPr>
              <a:t>OB</a:t>
            </a:r>
            <a:r>
              <a:rPr sz="2800" lang="en-US">
                <a:solidFill>
                  <a:srgbClr val="000000"/>
                </a:solidFill>
              </a:rPr>
              <a:t>LE</a:t>
            </a:r>
            <a:r>
              <a:rPr sz="2800" lang="en-US">
                <a:solidFill>
                  <a:srgbClr val="000000"/>
                </a:solidFill>
              </a:rPr>
              <a:t>M </a:t>
            </a:r>
            <a:endParaRPr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rgbClr val="FFFFFF"/>
        </a:solidFill>
      </p:bgPr>
    </p:bg>
    <p:spTree>
      <p:nvGrpSpPr>
        <p:cNvPr id="29" name=""/>
        <p:cNvGrpSpPr/>
        <p:nvPr/>
      </p:nvGrpSpPr>
      <p:grpSpPr>
        <a:xfrm>
          <a:off x="0" y="0"/>
          <a:ext cx="0" cy="0"/>
          <a:chOff x="0" y="0"/>
          <a:chExt cx="0" cy="0"/>
        </a:xfrm>
      </p:grpSpPr>
      <p:sp>
        <p:nvSpPr>
          <p:cNvPr id="1048620" name="object 2"/>
          <p:cNvSpPr/>
          <p:nvPr/>
        </p:nvSpPr>
        <p:spPr>
          <a:xfrm>
            <a:off x="-626232" y="161925"/>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FE5E5"/>
          </a:solidFill>
        </p:spPr>
        <p:txBody>
          <a:bodyPr bIns="0" lIns="0" rIns="0" rtlCol="0" tIns="0" wrap="square"/>
          <a:p>
            <a:endParaRPr dirty="0"/>
          </a:p>
        </p:txBody>
      </p:sp>
      <p:grpSp>
        <p:nvGrpSpPr>
          <p:cNvPr id="30" name="object 3"/>
          <p:cNvGrpSpPr/>
          <p:nvPr/>
        </p:nvGrpSpPr>
        <p:grpSpPr>
          <a:xfrm>
            <a:off x="7443849" y="0"/>
            <a:ext cx="4752975" cy="6863080"/>
            <a:chOff x="7443849" y="0"/>
            <a:chExt cx="4752975" cy="6863080"/>
          </a:xfrm>
        </p:grpSpPr>
        <p:sp>
          <p:nvSpPr>
            <p:cNvPr id="104862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7"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1" name="object 18"/>
          <p:cNvGrpSpPr/>
          <p:nvPr/>
        </p:nvGrpSpPr>
        <p:grpSpPr>
          <a:xfrm>
            <a:off x="47625" y="3819523"/>
            <a:ext cx="4124325" cy="3009900"/>
            <a:chOff x="47625" y="3819523"/>
            <a:chExt cx="4124325" cy="3009900"/>
          </a:xfrm>
        </p:grpSpPr>
        <p:pic>
          <p:nvPicPr>
            <p:cNvPr id="2097158"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9"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4" name="object 21"/>
          <p:cNvSpPr txBox="1">
            <a:spLocks noGrp="1"/>
          </p:cNvSpPr>
          <p:nvPr>
            <p:ph type="title"/>
          </p:nvPr>
        </p:nvSpPr>
        <p:spPr>
          <a:xfrm>
            <a:off x="914399" y="809625"/>
            <a:ext cx="3040871" cy="375287"/>
          </a:xfrm>
          <a:prstGeom prst="rect"/>
        </p:spPr>
        <p:txBody>
          <a:bodyPr anchor="ctr" bIns="0" lIns="0" rIns="0" rtlCol="0" tIns="13335" vert="horz" wrap="square">
            <a:spAutoFit/>
          </a:bodyPr>
          <a:p>
            <a:pPr algn="l" marL="12700">
              <a:lnSpc>
                <a:spcPct val="50000"/>
              </a:lnSpc>
              <a:spcBef>
                <a:spcPts val="105"/>
              </a:spcBef>
            </a:pPr>
            <a:r>
              <a:rPr dirty="0" spc="25"/>
              <a:t>A</a:t>
            </a:r>
            <a:r>
              <a:rPr dirty="0" spc="-5"/>
              <a:t>G</a:t>
            </a:r>
            <a:r>
              <a:rPr dirty="0" spc="-35"/>
              <a:t>E</a:t>
            </a:r>
            <a:r>
              <a:rPr dirty="0" spc="15"/>
              <a:t>N</a:t>
            </a:r>
            <a:r>
              <a:rPr dirty="0"/>
              <a:t>D</a:t>
            </a:r>
            <a:r>
              <a:rPr dirty="0" lang="en-US"/>
              <a:t>T</a:t>
            </a:r>
            <a:r>
              <a:rPr dirty="0" lang="en-US"/>
              <a:t>A</a:t>
            </a:r>
            <a:endParaRPr altLang="en-US" lang="zh-CN"/>
          </a:p>
        </p:txBody>
      </p:sp>
      <p:sp>
        <p:nvSpPr>
          <p:cNvPr id="104863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6"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9900"/>
        </a:solidFill>
      </p:bgPr>
    </p:bg>
    <p:spTree>
      <p:nvGrpSpPr>
        <p:cNvPr id="27" name=""/>
        <p:cNvGrpSpPr/>
        <p:nvPr/>
      </p:nvGrpSpPr>
      <p:grpSpPr>
        <a:xfrm>
          <a:off x="0" y="0"/>
          <a:ext cx="0" cy="0"/>
          <a:chOff x="0" y="0"/>
          <a:chExt cx="0" cy="0"/>
        </a:xfrm>
      </p:grpSpPr>
      <p:sp>
        <p:nvSpPr>
          <p:cNvPr id="1048612" name=""/>
          <p:cNvSpPr txBox="1"/>
          <p:nvPr/>
        </p:nvSpPr>
        <p:spPr>
          <a:xfrm rot="21600000">
            <a:off x="631906" y="801749"/>
            <a:ext cx="7231445" cy="510540"/>
          </a:xfrm>
          <a:prstGeom prst="rect"/>
        </p:spPr>
        <p:txBody>
          <a:bodyPr rtlCol="0" wrap="square">
            <a:spAutoFit/>
          </a:bodyPr>
          <a:p>
            <a:r>
              <a:rPr b="1" sz="2800" lang="en-US">
                <a:solidFill>
                  <a:srgbClr val="000000"/>
                </a:solidFill>
              </a:rPr>
              <a:t>P</a:t>
            </a:r>
            <a:r>
              <a:rPr b="1" sz="2800" lang="en-US">
                <a:solidFill>
                  <a:srgbClr val="000000"/>
                </a:solidFill>
              </a:rPr>
              <a:t>R</a:t>
            </a:r>
            <a:r>
              <a:rPr b="1" sz="2800" lang="en-US">
                <a:solidFill>
                  <a:srgbClr val="000000"/>
                </a:solidFill>
              </a:rPr>
              <a:t>O</a:t>
            </a:r>
            <a:r>
              <a:rPr b="1" sz="2800" lang="en-US">
                <a:solidFill>
                  <a:srgbClr val="000000"/>
                </a:solidFill>
              </a:rPr>
              <a:t>B</a:t>
            </a:r>
            <a:r>
              <a:rPr b="1" sz="2800" lang="en-US">
                <a:solidFill>
                  <a:srgbClr val="000000"/>
                </a:solidFill>
              </a:rPr>
              <a:t>LEM </a:t>
            </a:r>
            <a:r>
              <a:rPr b="1" sz="2800" lang="en-US">
                <a:solidFill>
                  <a:srgbClr val="000000"/>
                </a:solidFill>
              </a:rPr>
              <a:t>S</a:t>
            </a:r>
            <a:r>
              <a:rPr b="1" sz="2800" lang="en-US">
                <a:solidFill>
                  <a:srgbClr val="000000"/>
                </a:solidFill>
              </a:rPr>
              <a:t>T</a:t>
            </a:r>
            <a:r>
              <a:rPr b="1" sz="2800" lang="en-US">
                <a:solidFill>
                  <a:srgbClr val="000000"/>
                </a:solidFill>
              </a:rPr>
              <a:t>ATEMENT </a:t>
            </a:r>
            <a:endParaRPr b="1" sz="2800" lang="en-US">
              <a:solidFill>
                <a:srgbClr val="000000"/>
              </a:solidFill>
            </a:endParaRPr>
          </a:p>
        </p:txBody>
      </p:sp>
      <p:sp>
        <p:nvSpPr>
          <p:cNvPr id="1048613" name=""/>
          <p:cNvSpPr txBox="1"/>
          <p:nvPr/>
        </p:nvSpPr>
        <p:spPr>
          <a:xfrm>
            <a:off x="631906" y="1563728"/>
            <a:ext cx="7117774" cy="4282440"/>
          </a:xfrm>
          <a:prstGeom prst="rect"/>
        </p:spPr>
        <p:txBody>
          <a:bodyPr rtlCol="0" wrap="square">
            <a:spAutoFit/>
          </a:bodyPr>
          <a:p>
            <a:r>
              <a:rPr sz="2800" lang="en-IN">
                <a:solidFill>
                  <a:srgbClr val="000000"/>
                </a:solidFill>
              </a:rPr>
              <a:t>Students often struggle to present their academic achievements, skills, and projects in a structured and professional manner. Traditional resumes fail to capture creativity, practical skills, and hands-on experiences, making it difficult for students to stand out in academic or career opportunities. There is a need for a digital portfolio solution that allows students to effectively showcase their competencies, projects, and growth.</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9933FF"/>
        </a:solidFill>
      </p:bgPr>
    </p:bg>
    <p:spTree>
      <p:nvGrpSpPr>
        <p:cNvPr id="19" name=""/>
        <p:cNvGrpSpPr/>
        <p:nvPr/>
      </p:nvGrpSpPr>
      <p:grpSpPr>
        <a:xfrm>
          <a:off x="0" y="0"/>
          <a:ext cx="0" cy="0"/>
          <a:chOff x="0" y="0"/>
          <a:chExt cx="0" cy="0"/>
        </a:xfrm>
      </p:grpSpPr>
      <p:grpSp>
        <p:nvGrpSpPr>
          <p:cNvPr id="20" name="object 2"/>
          <p:cNvGrpSpPr/>
          <p:nvPr/>
        </p:nvGrpSpPr>
        <p:grpSpPr>
          <a:xfrm>
            <a:off x="8658225" y="2647950"/>
            <a:ext cx="3533775" cy="3810000"/>
            <a:chOff x="8658225" y="2647950"/>
            <a:chExt cx="3533775" cy="381000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59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53"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59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00" name=""/>
          <p:cNvSpPr txBox="1"/>
          <p:nvPr/>
        </p:nvSpPr>
        <p:spPr>
          <a:xfrm>
            <a:off x="6096000" y="-10148651"/>
            <a:ext cx="7645904" cy="3025141"/>
          </a:xfrm>
          <a:prstGeom prst="rect"/>
        </p:spPr>
        <p:txBody>
          <a:bodyPr rtlCol="0" wrap="square">
            <a:spAutoFit/>
          </a:bodyPr>
          <a:p>
            <a:r>
              <a:rPr sz="2800" lang="en-US">
                <a:solidFill>
                  <a:srgbClr val="000000"/>
                </a:solidFill>
              </a:rPr>
              <a:t>The problem is usually represented as a cost matrix, where each cell indicates the cost of assigning a specific agent to a tas</a:t>
            </a:r>
            <a:r>
              <a:rPr sz="2800" lang="en-US">
                <a:solidFill>
                  <a:srgbClr val="000000"/>
                </a:solidFill>
              </a:rPr>
              <a:t>k</a:t>
            </a:r>
            <a:r>
              <a:rPr sz="2800" lang="en-US">
                <a:solidFill>
                  <a:srgbClr val="000000"/>
                </a:solidFill>
              </a:rPr>
              <a:t>.</a:t>
            </a:r>
            <a:r>
              <a:rPr sz="2800" lang="en-US">
                <a:solidFill>
                  <a:srgbClr val="000000"/>
                </a:solidFill>
              </a:rPr>
              <a:t>
The most common solution tech</a:t>
            </a:r>
            <a:r>
              <a:rPr sz="2800" lang="en-US">
                <a:solidFill>
                  <a:srgbClr val="000000"/>
                </a:solidFill>
              </a:rPr>
              <a:t>nique is the Hungarian Algorithm (a.k.a. Kuhn-Munkres algorithm), which solves the problem in polynomial time and guarantees an optimal assignment.</a:t>
            </a:r>
            <a:endParaRPr sz="2800" lang="en-US">
              <a:solidFill>
                <a:srgbClr val="000000"/>
              </a:solidFill>
            </a:endParaRPr>
          </a:p>
        </p:txBody>
      </p:sp>
      <p:sp>
        <p:nvSpPr>
          <p:cNvPr id="1048601" name=""/>
          <p:cNvSpPr txBox="1"/>
          <p:nvPr/>
        </p:nvSpPr>
        <p:spPr>
          <a:xfrm>
            <a:off x="1346635" y="1695449"/>
            <a:ext cx="6843274" cy="4701539"/>
          </a:xfrm>
          <a:prstGeom prst="rect"/>
        </p:spPr>
        <p:txBody>
          <a:bodyPr rtlCol="0" wrap="square">
            <a:spAutoFit/>
          </a:bodyPr>
          <a:p>
            <a:r>
              <a:rPr sz="2800" lang="en-US">
                <a:solidFill>
                  <a:srgbClr val="000000"/>
                </a:solidFill>
              </a:rPr>
              <a:t>By developing this portfolio system,student will have a</a:t>
            </a:r>
            <a:endParaRPr sz="2800" lang="en-IN">
              <a:solidFill>
                <a:srgbClr val="000000"/>
              </a:solidFill>
            </a:endParaRPr>
          </a:p>
          <a:p>
            <a:r>
              <a:rPr sz="2800" lang="en-US">
                <a:solidFill>
                  <a:srgbClr val="000000"/>
                </a:solidFill>
              </a:rPr>
              <a:t>personalized digital identity that goes beyond a traditional</a:t>
            </a:r>
            <a:endParaRPr sz="2800" lang="en-IN">
              <a:solidFill>
                <a:srgbClr val="000000"/>
              </a:solidFill>
            </a:endParaRPr>
          </a:p>
          <a:p>
            <a:r>
              <a:rPr sz="2800" lang="en-US">
                <a:solidFill>
                  <a:srgbClr val="000000"/>
                </a:solidFill>
              </a:rPr>
              <a:t>CV, enchancing their chances of securing opportunities in</a:t>
            </a:r>
            <a:endParaRPr sz="2800" lang="en-IN">
              <a:solidFill>
                <a:srgbClr val="000000"/>
              </a:solidFill>
            </a:endParaRPr>
          </a:p>
          <a:p>
            <a:r>
              <a:rPr sz="2800" lang="en-US">
                <a:solidFill>
                  <a:srgbClr val="000000"/>
                </a:solidFill>
              </a:rPr>
              <a:t>competitive environments. It will also provide academic</a:t>
            </a:r>
            <a:endParaRPr sz="2800" lang="en-IN">
              <a:solidFill>
                <a:srgbClr val="000000"/>
              </a:solidFill>
            </a:endParaRPr>
          </a:p>
          <a:p>
            <a:r>
              <a:rPr sz="2800" lang="en-US">
                <a:solidFill>
                  <a:srgbClr val="000000"/>
                </a:solidFill>
              </a:rPr>
              <a:t>institutions and recruiters with a reliable and holistic view</a:t>
            </a:r>
            <a:endParaRPr sz="2800" lang="en-IN">
              <a:solidFill>
                <a:srgbClr val="000000"/>
              </a:solidFill>
            </a:endParaRPr>
          </a:p>
          <a:p>
            <a:r>
              <a:rPr sz="2800" lang="en-US">
                <a:solidFill>
                  <a:srgbClr val="000000"/>
                </a:solidFill>
              </a:rPr>
              <a:t>of a students’s potential.</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3399FF"/>
        </a:solidFill>
      </p:bgPr>
    </p:bg>
    <p:spTree>
      <p:nvGrpSpPr>
        <p:cNvPr id="25" name=""/>
        <p:cNvGrpSpPr/>
        <p:nvPr/>
      </p:nvGrpSpPr>
      <p:grpSpPr>
        <a:xfrm>
          <a:off x="0" y="0"/>
          <a:ext cx="0" cy="0"/>
          <a:chOff x="0" y="0"/>
          <a:chExt cx="0" cy="0"/>
        </a:xfrm>
      </p:grpSpPr>
      <p:sp>
        <p:nvSpPr>
          <p:cNvPr id="1048602"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05" name="object 5"/>
          <p:cNvSpPr txBox="1">
            <a:spLocks noGrp="1"/>
          </p:cNvSpPr>
          <p:nvPr>
            <p:ph type="title"/>
          </p:nvPr>
        </p:nvSpPr>
        <p:spPr>
          <a:xfrm>
            <a:off x="723900" y="465946"/>
            <a:ext cx="5214606"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4"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06"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07" name=""/>
          <p:cNvSpPr txBox="1"/>
          <p:nvPr/>
        </p:nvSpPr>
        <p:spPr>
          <a:xfrm>
            <a:off x="3810000" y="3251200"/>
            <a:ext cx="4572000" cy="929640"/>
          </a:xfrm>
          <a:prstGeom prst="rect"/>
        </p:spPr>
        <p:txBody>
          <a:bodyPr rtlCol="0" wrap="square">
            <a:spAutoFit/>
          </a:bodyPr>
          <a:p>
            <a:r>
              <a:rPr sz="2800" lang="en-US">
                <a:solidFill>
                  <a:srgbClr val="000000"/>
                </a:solidFill>
              </a:rPr>
              <a:t>
</a:t>
            </a:r>
            <a:endParaRPr sz="2800" lang="en-US">
              <a:solidFill>
                <a:srgbClr val="000000"/>
              </a:solidFill>
            </a:endParaRPr>
          </a:p>
        </p:txBody>
      </p:sp>
      <p:sp>
        <p:nvSpPr>
          <p:cNvPr id="1048608" name=""/>
          <p:cNvSpPr txBox="1"/>
          <p:nvPr/>
        </p:nvSpPr>
        <p:spPr>
          <a:xfrm>
            <a:off x="3488728" y="2682874"/>
            <a:ext cx="5532619" cy="510540"/>
          </a:xfrm>
          <a:prstGeom prst="rect"/>
        </p:spPr>
        <p:txBody>
          <a:bodyPr rtlCol="0" wrap="square">
            <a:spAutoFit/>
          </a:bodyPr>
          <a:p>
            <a:r>
              <a:rPr sz="2800" lang="en-US">
                <a:solidFill>
                  <a:srgbClr val="000000"/>
                </a:solidFill>
              </a:rPr>
              <a:t>P</a:t>
            </a:r>
            <a:r>
              <a:rPr sz="2800" lang="en-US">
                <a:solidFill>
                  <a:srgbClr val="000000"/>
                </a:solidFill>
              </a:rPr>
              <a:t>r</a:t>
            </a:r>
            <a:r>
              <a:rPr sz="2800" lang="en-US">
                <a:solidFill>
                  <a:srgbClr val="000000"/>
                </a:solidFill>
              </a:rPr>
              <a:t>i</a:t>
            </a:r>
            <a:r>
              <a:rPr sz="2800" lang="en-US">
                <a:solidFill>
                  <a:srgbClr val="000000"/>
                </a:solidFill>
              </a:rPr>
              <a:t>m</a:t>
            </a:r>
            <a:r>
              <a:rPr sz="2800" lang="en-US">
                <a:solidFill>
                  <a:srgbClr val="000000"/>
                </a:solidFill>
              </a:rPr>
              <a:t>a</a:t>
            </a:r>
            <a:r>
              <a:rPr sz="2800" lang="en-US">
                <a:solidFill>
                  <a:srgbClr val="000000"/>
                </a:solidFill>
              </a:rPr>
              <a:t>ry</a:t>
            </a:r>
            <a:r>
              <a:rPr sz="2800" lang="en-US">
                <a:solidFill>
                  <a:srgbClr val="000000"/>
                </a:solidFill>
              </a:rPr>
              <a:t> </a:t>
            </a:r>
            <a:r>
              <a:rPr sz="2800" lang="en-US">
                <a:solidFill>
                  <a:srgbClr val="000000"/>
                </a:solidFill>
              </a:rPr>
              <a:t>E</a:t>
            </a:r>
            <a:r>
              <a:rPr sz="2800" lang="en-US">
                <a:solidFill>
                  <a:srgbClr val="000000"/>
                </a:solidFill>
              </a:rPr>
              <a:t>n</a:t>
            </a:r>
            <a:r>
              <a:rPr sz="2800" lang="en-US">
                <a:solidFill>
                  <a:srgbClr val="000000"/>
                </a:solidFill>
              </a:rPr>
              <a:t>d</a:t>
            </a:r>
            <a:r>
              <a:rPr sz="2800" lang="en-US">
                <a:solidFill>
                  <a:srgbClr val="000000"/>
                </a:solidFill>
              </a:rPr>
              <a:t> </a:t>
            </a:r>
            <a:r>
              <a:rPr sz="2800" lang="en-US">
                <a:solidFill>
                  <a:srgbClr val="000000"/>
                </a:solidFill>
              </a:rPr>
              <a:t>U</a:t>
            </a:r>
            <a:r>
              <a:rPr sz="2800" lang="en-US">
                <a:solidFill>
                  <a:srgbClr val="000000"/>
                </a:solidFill>
              </a:rPr>
              <a:t>s</a:t>
            </a:r>
            <a:r>
              <a:rPr sz="2800" lang="en-US">
                <a:solidFill>
                  <a:srgbClr val="000000"/>
                </a:solidFill>
              </a:rPr>
              <a:t>e</a:t>
            </a:r>
            <a:r>
              <a:rPr sz="2800" lang="en-US">
                <a:solidFill>
                  <a:srgbClr val="000000"/>
                </a:solidFill>
              </a:rPr>
              <a:t>r</a:t>
            </a:r>
            <a:r>
              <a:rPr sz="2800" lang="en-US">
                <a:solidFill>
                  <a:srgbClr val="000000"/>
                </a:solidFill>
              </a:rPr>
              <a:t> </a:t>
            </a:r>
            <a:r>
              <a:rPr sz="2800" lang="en-US">
                <a:solidFill>
                  <a:srgbClr val="000000"/>
                </a:solidFill>
              </a:rPr>
              <a:t>S</a:t>
            </a:r>
            <a:r>
              <a:rPr sz="2800" lang="en-US">
                <a:solidFill>
                  <a:srgbClr val="000000"/>
                </a:solidFill>
              </a:rPr>
              <a:t>t</a:t>
            </a:r>
            <a:r>
              <a:rPr sz="2800" lang="en-US">
                <a:solidFill>
                  <a:srgbClr val="000000"/>
                </a:solidFill>
              </a:rPr>
              <a:t>u</a:t>
            </a:r>
            <a:r>
              <a:rPr sz="2800" lang="en-US">
                <a:solidFill>
                  <a:srgbClr val="000000"/>
                </a:solidFill>
              </a:rPr>
              <a:t>d</a:t>
            </a:r>
            <a:r>
              <a:rPr sz="2800" lang="en-US">
                <a:solidFill>
                  <a:srgbClr val="000000"/>
                </a:solidFill>
              </a:rPr>
              <a:t>ents</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92D050"/>
        </a:solidFill>
      </p:bgPr>
    </p:bg>
    <p:spTree>
      <p:nvGrpSpPr>
        <p:cNvPr id="28"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7" name="object 6"/>
          <p:cNvSpPr txBox="1">
            <a:spLocks noGrp="1"/>
          </p:cNvSpPr>
          <p:nvPr>
            <p:ph type="title"/>
          </p:nvPr>
        </p:nvSpPr>
        <p:spPr>
          <a:xfrm>
            <a:off x="408603" y="291463"/>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18"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19" name=""/>
          <p:cNvSpPr txBox="1"/>
          <p:nvPr/>
        </p:nvSpPr>
        <p:spPr>
          <a:xfrm rot="35284" flipH="1">
            <a:off x="4036334" y="1712813"/>
            <a:ext cx="3396902" cy="2606039"/>
          </a:xfrm>
          <a:prstGeom prst="rect"/>
        </p:spPr>
        <p:txBody>
          <a:bodyPr rtlCol="0" wrap="square">
            <a:spAutoFit/>
          </a:bodyPr>
          <a:p>
            <a:r>
              <a:rPr sz="2800" lang="en-US">
                <a:solidFill>
                  <a:srgbClr val="000000"/>
                </a:solidFill>
              </a:rPr>
              <a:t>Tools:</a:t>
            </a:r>
            <a:endParaRPr sz="2800" lang="en-IN">
              <a:solidFill>
                <a:srgbClr val="000000"/>
              </a:solidFill>
            </a:endParaRPr>
          </a:p>
          <a:p>
            <a:r>
              <a:rPr sz="2800" lang="en-US">
                <a:solidFill>
                  <a:srgbClr val="000000"/>
                </a:solidFill>
              </a:rPr>
              <a:t>Trebedit</a:t>
            </a:r>
            <a:endParaRPr sz="2800" lang="en-IN">
              <a:solidFill>
                <a:srgbClr val="000000"/>
              </a:solidFill>
            </a:endParaRPr>
          </a:p>
          <a:p>
            <a:r>
              <a:rPr sz="2800" lang="en-US">
                <a:solidFill>
                  <a:srgbClr val="000000"/>
                </a:solidFill>
              </a:rPr>
              <a:t>Techniques:</a:t>
            </a:r>
            <a:endParaRPr sz="2800" lang="en-IN">
              <a:solidFill>
                <a:srgbClr val="000000"/>
              </a:solidFill>
            </a:endParaRPr>
          </a:p>
          <a:p>
            <a:r>
              <a:rPr sz="2800" lang="en-US">
                <a:solidFill>
                  <a:srgbClr val="000000"/>
                </a:solidFill>
              </a:rPr>
              <a:t>HTML5</a:t>
            </a:r>
            <a:endParaRPr sz="2800" lang="en-IN">
              <a:solidFill>
                <a:srgbClr val="000000"/>
              </a:solidFill>
            </a:endParaRPr>
          </a:p>
          <a:p>
            <a:r>
              <a:rPr sz="2800" lang="en-US">
                <a:solidFill>
                  <a:srgbClr val="000000"/>
                </a:solidFill>
              </a:rPr>
              <a:t>CSS3</a:t>
            </a:r>
            <a:endParaRPr sz="2800" lang="en-IN">
              <a:solidFill>
                <a:srgbClr val="000000"/>
              </a:solidFill>
            </a:endParaRPr>
          </a:p>
          <a:p>
            <a:r>
              <a:rPr sz="2800" lang="en-US">
                <a:solidFill>
                  <a:srgbClr val="000000"/>
                </a:solidFill>
              </a:rPr>
              <a:t>JavaScript</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CB00"/>
        </a:solidFill>
      </p:bgPr>
    </p:bg>
    <p:spTree>
      <p:nvGrpSpPr>
        <p:cNvPr id="33" name=""/>
        <p:cNvGrpSpPr/>
        <p:nvPr/>
      </p:nvGrpSpPr>
      <p:grpSpPr>
        <a:xfrm>
          <a:off x="0" y="0"/>
          <a:ext cx="0" cy="0"/>
          <a:chOff x="0" y="0"/>
          <a:chExt cx="0" cy="0"/>
        </a:xfrm>
      </p:grpSpPr>
      <p:sp>
        <p:nvSpPr>
          <p:cNvPr id="104864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4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44" name="object 8"/>
          <p:cNvSpPr txBox="1"/>
          <p:nvPr/>
        </p:nvSpPr>
        <p:spPr>
          <a:xfrm>
            <a:off x="459377" y="353322"/>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4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pic>
        <p:nvPicPr>
          <p:cNvPr id="2097161" name=""/>
          <p:cNvPicPr>
            <a:picLocks/>
          </p:cNvPicPr>
          <p:nvPr/>
        </p:nvPicPr>
        <p:blipFill>
          <a:blip xmlns:r="http://schemas.openxmlformats.org/officeDocument/2006/relationships" r:embed="rId2"/>
          <a:stretch>
            <a:fillRect/>
          </a:stretch>
        </p:blipFill>
        <p:spPr>
          <a:xfrm rot="22498">
            <a:off x="3720968" y="1399260"/>
            <a:ext cx="2269002" cy="4451471"/>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99CCFF"/>
        </a:solidFill>
      </p:bgPr>
    </p:bg>
    <p:spTree>
      <p:nvGrpSpPr>
        <p:cNvPr id="41" name=""/>
        <p:cNvGrpSpPr/>
        <p:nvPr/>
      </p:nvGrpSpPr>
      <p:grpSpPr>
        <a:xfrm>
          <a:off x="0" y="0"/>
          <a:ext cx="0" cy="0"/>
          <a:chOff x="0" y="0"/>
          <a:chExt cx="0" cy="0"/>
        </a:xfrm>
      </p:grpSpPr>
      <p:sp>
        <p:nvSpPr>
          <p:cNvPr id="1048673" name="Title 1"/>
          <p:cNvSpPr>
            <a:spLocks noGrp="1"/>
          </p:cNvSpPr>
          <p:nvPr>
            <p:ph type="title"/>
          </p:nvPr>
        </p:nvSpPr>
        <p:spPr>
          <a:xfrm>
            <a:off x="306336" y="454409"/>
            <a:ext cx="10681335" cy="723901"/>
          </a:xfrm>
        </p:spPr>
        <p:txBody>
          <a:bodyPr/>
          <a:p>
            <a:r>
              <a:rPr dirty="0" lang="en-IN"/>
              <a:t>FEATURES AND FUNCTIONALITY</a:t>
            </a:r>
          </a:p>
        </p:txBody>
      </p:sp>
      <p:sp>
        <p:nvSpPr>
          <p:cNvPr id="1048674" name=""/>
          <p:cNvSpPr txBox="1"/>
          <p:nvPr/>
        </p:nvSpPr>
        <p:spPr>
          <a:xfrm>
            <a:off x="3810000" y="3251200"/>
            <a:ext cx="4572000" cy="3025140"/>
          </a:xfrm>
          <a:prstGeom prst="rect"/>
        </p:spPr>
        <p:txBody>
          <a:bodyPr rtlCol="0" wrap="square">
            <a:spAutoFit/>
          </a:bodyPr>
          <a:p>
            <a:r>
              <a:rPr sz="2800" lang="en-IN">
                <a:solidFill>
                  <a:srgbClr val="000000"/>
                </a:solidFill>
              </a:rPr>
              <a:t>Features = What’s inside (profile, skills, projects, achievements, etc.).
Functionalities = What users can do (create, edit, share, export, search).</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2024-03-18T04:07:22Z</dcterms:created>
  <dcterms:modified xsi:type="dcterms:W3CDTF">2025-08-29T05:28:53Z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eb9a3e5f0bee415cad819005453680f5</vt:lpwstr>
  </property>
</Properties>
</file>