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0" name=""/>
        <p:cNvGrpSpPr/>
        <p:nvPr/>
      </p:nvGrpSpPr>
      <p:grpSpPr>
        <a:xfrm>
          <a:off x="0" y="0"/>
          <a:ext cx="0" cy="0"/>
          <a:chOff x="0" y="0"/>
          <a:chExt cx="0" cy="0"/>
        </a:xfrm>
      </p:grpSpPr>
      <p:sp>
        <p:nvSpPr>
          <p:cNvPr id="104861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2" name=""/>
        <p:cNvGrpSpPr/>
        <p:nvPr/>
      </p:nvGrpSpPr>
      <p:grpSpPr>
        <a:xfrm>
          <a:off x="0" y="0"/>
          <a:ext cx="0" cy="0"/>
          <a:chOff x="0" y="0"/>
          <a:chExt cx="0" cy="0"/>
        </a:xfrm>
      </p:grpSpPr>
      <p:sp>
        <p:nvSpPr>
          <p:cNvPr id="10485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5FF65"/>
        </a:solidFill>
      </p:bgPr>
    </p:bg>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2819400" y="1552574"/>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9"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1140399" y="2675255"/>
            <a:ext cx="9911200" cy="2301240"/>
          </a:xfrm>
          <a:prstGeom prst="rect"/>
          <a:noFill/>
        </p:spPr>
        <p:txBody>
          <a:bodyPr anchor="t" bIns="45720" lIns="91440" rIns="91440" rtlCol="0" tIns="45720" wrap="square">
            <a:spAutoFit/>
          </a:bodyPr>
          <a:p>
            <a:r>
              <a:rPr dirty="0" sz="2400" lang="en-US"/>
              <a:t>STUDENT NAME:</a:t>
            </a:r>
            <a:r>
              <a:rPr dirty="0" sz="2400" lang="en-US"/>
              <a:t> </a:t>
            </a:r>
            <a:r>
              <a:rPr dirty="0" sz="2400" lang="en-US"/>
              <a:t>N</a:t>
            </a:r>
            <a:r>
              <a:rPr dirty="0" sz="2400" lang="en-US"/>
              <a:t>a</a:t>
            </a:r>
            <a:r>
              <a:rPr dirty="0" sz="2400" lang="en-US"/>
              <a:t>r</a:t>
            </a:r>
            <a:r>
              <a:rPr dirty="0" sz="2400" lang="en-US"/>
              <a:t>m</a:t>
            </a:r>
            <a:r>
              <a:rPr dirty="0" sz="2400" lang="en-US"/>
              <a:t>a</a:t>
            </a:r>
            <a:r>
              <a:rPr dirty="0" sz="2400" lang="en-US"/>
              <a:t>t</a:t>
            </a:r>
            <a:r>
              <a:rPr dirty="0" sz="2400" lang="en-US"/>
              <a:t>h</a:t>
            </a:r>
            <a:r>
              <a:rPr dirty="0" sz="2400" lang="en-US"/>
              <a:t>a</a:t>
            </a:r>
            <a:r>
              <a:rPr dirty="0" sz="2400" lang="en-US"/>
              <a:t>.</a:t>
            </a:r>
            <a:r>
              <a:rPr dirty="0" sz="2400" lang="en-US"/>
              <a:t>P</a:t>
            </a:r>
            <a:endParaRPr altLang="en-US" lang="zh-CN"/>
          </a:p>
          <a:p>
            <a:r>
              <a:rPr dirty="0" sz="2400" lang="en-US"/>
              <a:t>REGISTER NO AND NMID: </a:t>
            </a:r>
            <a:r>
              <a:rPr dirty="0" sz="2400" lang="en-US"/>
              <a:t>2</a:t>
            </a:r>
            <a:r>
              <a:rPr dirty="0" sz="2400" lang="en-US"/>
              <a:t>4</a:t>
            </a:r>
            <a:r>
              <a:rPr dirty="0" sz="2400" lang="en-US"/>
              <a:t>2</a:t>
            </a:r>
            <a:r>
              <a:rPr dirty="0" sz="2400" lang="en-US"/>
              <a:t>2</a:t>
            </a:r>
            <a:r>
              <a:rPr dirty="0" sz="2400" lang="en-US"/>
              <a:t>k</a:t>
            </a:r>
            <a:r>
              <a:rPr dirty="0" sz="2400" lang="en-US"/>
              <a:t>2</a:t>
            </a:r>
            <a:r>
              <a:rPr dirty="0" sz="2400" lang="en-US"/>
              <a:t>1</a:t>
            </a:r>
            <a:r>
              <a:rPr dirty="0" sz="2400" lang="en-US"/>
              <a:t>8</a:t>
            </a:r>
            <a:r>
              <a:rPr dirty="0" sz="2400" lang="en-US"/>
              <a:t>4</a:t>
            </a:r>
            <a:r>
              <a:rPr dirty="0" sz="2400" lang="en-US"/>
              <a:t> </a:t>
            </a:r>
            <a:r>
              <a:rPr dirty="0" sz="2400" lang="en-US"/>
              <a:t>ABE57FA2BB5131289C24880EC58E0DFB</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omputer </a:t>
            </a:r>
            <a:r>
              <a:rPr dirty="0" sz="2400" lang="en-US"/>
              <a:t>S</a:t>
            </a:r>
            <a:r>
              <a:rPr dirty="0" sz="2400" lang="en-US"/>
              <a:t>cience </a:t>
            </a:r>
            <a:endParaRPr altLang="en-US" lang="zh-CN"/>
          </a:p>
          <a:p>
            <a:r>
              <a:rPr dirty="0" sz="2400" lang="en-US"/>
              <a:t>COLLEGE: COLLEGE/ UNIVERSITY</a:t>
            </a:r>
            <a:r>
              <a:rPr dirty="0" sz="2400" lang="en-US"/>
              <a:t>:</a:t>
            </a:r>
            <a:r>
              <a:rPr dirty="0" sz="2400" lang="en-US"/>
              <a:t> </a:t>
            </a:r>
            <a:r>
              <a:rPr dirty="0" sz="2400" lang="en-US"/>
              <a:t>P</a:t>
            </a:r>
            <a:r>
              <a:rPr dirty="0" sz="2400" lang="en-US"/>
              <a:t>u</a:t>
            </a:r>
            <a:r>
              <a:rPr dirty="0" sz="2400" lang="en-US"/>
              <a:t>r</a:t>
            </a:r>
            <a:r>
              <a:rPr dirty="0" sz="2400" lang="en-US"/>
              <a:t>a</a:t>
            </a:r>
            <a:r>
              <a:rPr dirty="0" sz="2400" lang="en-US"/>
              <a:t>t</a:t>
            </a:r>
            <a:r>
              <a:rPr dirty="0" sz="2400" lang="en-US"/>
              <a:t>c</a:t>
            </a:r>
            <a:r>
              <a:rPr dirty="0" sz="2400" lang="en-US"/>
              <a:t>hi </a:t>
            </a:r>
            <a:r>
              <a:rPr dirty="0" sz="2400" lang="en-US"/>
              <a:t>T</a:t>
            </a:r>
            <a:r>
              <a:rPr dirty="0" sz="2400" lang="en-US"/>
              <a:t>halivi </a:t>
            </a:r>
            <a:r>
              <a:rPr dirty="0" sz="2400" lang="en-US"/>
              <a:t>Amma </a:t>
            </a:r>
            <a:r>
              <a:rPr dirty="0" sz="2400" lang="en-US"/>
              <a:t>G</a:t>
            </a:r>
            <a:r>
              <a:rPr dirty="0" sz="2400" lang="en-US"/>
              <a:t>o</a:t>
            </a:r>
            <a:r>
              <a:rPr dirty="0" sz="2400" lang="en-US"/>
              <a:t>v</a:t>
            </a:r>
            <a:r>
              <a:rPr dirty="0" sz="2400" lang="en-US"/>
              <a:t>e</a:t>
            </a:r>
            <a:r>
              <a:rPr dirty="0" sz="2400" lang="en-US"/>
              <a:t>rnment</a:t>
            </a:r>
            <a:r>
              <a:rPr dirty="0" sz="2400" lang="en-US"/>
              <a:t> </a:t>
            </a:r>
            <a:r>
              <a:rPr dirty="0" sz="2400" lang="en-US"/>
              <a:t>A</a:t>
            </a:r>
            <a:r>
              <a:rPr dirty="0" sz="2400" lang="en-US"/>
              <a:t>rts </a:t>
            </a:r>
            <a:r>
              <a:rPr dirty="0" sz="2400" lang="en-US"/>
              <a:t>and</a:t>
            </a:r>
            <a:r>
              <a:rPr dirty="0" sz="2400" lang="en-US"/>
              <a:t> </a:t>
            </a:r>
            <a:r>
              <a:rPr dirty="0" sz="2400" lang="en-US"/>
              <a:t>S</a:t>
            </a:r>
            <a:r>
              <a:rPr dirty="0" sz="2400" lang="en-US"/>
              <a:t>c</a:t>
            </a:r>
            <a:r>
              <a:rPr dirty="0" sz="2400" lang="en-US"/>
              <a:t>ience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hiyar</a:t>
            </a:r>
            <a:r>
              <a:rPr dirty="0" sz="2400" lang="en-US"/>
              <a:t> </a:t>
            </a:r>
            <a:r>
              <a:rPr dirty="0" sz="2400" lang="en-US"/>
              <a:t>U</a:t>
            </a:r>
            <a:r>
              <a:rPr dirty="0" sz="2400" lang="en-US"/>
              <a:t>n</a:t>
            </a:r>
            <a:r>
              <a:rPr dirty="0" sz="2400" lang="en-US"/>
              <a:t>i</a:t>
            </a:r>
            <a:r>
              <a:rPr dirty="0" sz="2400" lang="en-US"/>
              <a:t>v</a:t>
            </a:r>
            <a:r>
              <a:rPr dirty="0" sz="2400" lang="en-US"/>
              <a:t>ersity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8000"/>
        </a:solidFill>
      </p:bgPr>
    </p:bg>
    <p:spTree>
      <p:nvGrpSpPr>
        <p:cNvPr id="28" name=""/>
        <p:cNvGrpSpPr/>
        <p:nvPr/>
      </p:nvGrpSpPr>
      <p:grpSpPr>
        <a:xfrm>
          <a:off x="0" y="0"/>
          <a:ext cx="0" cy="0"/>
          <a:chOff x="0" y="0"/>
          <a:chExt cx="0" cy="0"/>
        </a:xfrm>
      </p:grpSpPr>
      <p:sp>
        <p:nvSpPr>
          <p:cNvPr id="104860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9850983" y="3699058"/>
            <a:ext cx="2341017" cy="2922607"/>
          </a:xfrm>
          <a:prstGeom prst="rect"/>
        </p:spPr>
      </p:pic>
      <p:sp>
        <p:nvSpPr>
          <p:cNvPr id="1048610" name="object 7"/>
          <p:cNvSpPr txBox="1">
            <a:spLocks noGrp="1"/>
          </p:cNvSpPr>
          <p:nvPr>
            <p:ph type="title"/>
          </p:nvPr>
        </p:nvSpPr>
        <p:spPr>
          <a:xfrm>
            <a:off x="262820" y="1031239"/>
            <a:ext cx="8480425" cy="664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6" name=""/>
          <p:cNvPicPr>
            <a:picLocks/>
          </p:cNvPicPr>
          <p:nvPr/>
        </p:nvPicPr>
        <p:blipFill>
          <a:blip xmlns:r="http://schemas.openxmlformats.org/officeDocument/2006/relationships" r:embed="rId2"/>
          <a:stretch>
            <a:fillRect/>
          </a:stretch>
        </p:blipFill>
        <p:spPr>
          <a:xfrm rot="0">
            <a:off x="262820" y="1869015"/>
            <a:ext cx="2272227" cy="4443456"/>
          </a:xfrm>
          <a:prstGeom prst="rect"/>
        </p:spPr>
      </p:pic>
      <p:pic>
        <p:nvPicPr>
          <p:cNvPr id="2097157" name=""/>
          <p:cNvPicPr>
            <a:picLocks/>
          </p:cNvPicPr>
          <p:nvPr/>
        </p:nvPicPr>
        <p:blipFill>
          <a:blip xmlns:r="http://schemas.openxmlformats.org/officeDocument/2006/relationships" r:embed="rId3"/>
          <a:stretch>
            <a:fillRect/>
          </a:stretch>
        </p:blipFill>
        <p:spPr>
          <a:xfrm rot="20976">
            <a:off x="3045396" y="1865077"/>
            <a:ext cx="2538134" cy="4412966"/>
          </a:xfrm>
          <a:prstGeom prst="rect"/>
        </p:spPr>
      </p:pic>
      <p:pic>
        <p:nvPicPr>
          <p:cNvPr id="2097158" name=""/>
          <p:cNvPicPr>
            <a:picLocks/>
          </p:cNvPicPr>
          <p:nvPr/>
        </p:nvPicPr>
        <p:blipFill>
          <a:blip xmlns:r="http://schemas.openxmlformats.org/officeDocument/2006/relationships" r:embed="rId4"/>
          <a:stretch>
            <a:fillRect/>
          </a:stretch>
        </p:blipFill>
        <p:spPr>
          <a:xfrm rot="0">
            <a:off x="6093878" y="1725367"/>
            <a:ext cx="2306863" cy="47657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p:bgPr>
    </p:bg>
    <p:spTree>
      <p:nvGrpSpPr>
        <p:cNvPr id="26"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990083" y="729511"/>
            <a:ext cx="3086182" cy="5398978"/>
          </a:xfrm>
          <a:prstGeom prst="rect"/>
        </p:spPr>
      </p:pic>
      <p:pic>
        <p:nvPicPr>
          <p:cNvPr id="2097154" name=""/>
          <p:cNvPicPr>
            <a:picLocks/>
          </p:cNvPicPr>
          <p:nvPr/>
        </p:nvPicPr>
        <p:blipFill>
          <a:blip xmlns:r="http://schemas.openxmlformats.org/officeDocument/2006/relationships" r:embed="rId3"/>
          <a:stretch>
            <a:fillRect/>
          </a:stretch>
        </p:blipFill>
        <p:spPr>
          <a:xfrm rot="0">
            <a:off x="5049074" y="720989"/>
            <a:ext cx="3294000" cy="540749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23" name=""/>
        <p:cNvGrpSpPr/>
        <p:nvPr/>
      </p:nvGrpSpPr>
      <p:grpSpPr>
        <a:xfrm>
          <a:off x="0" y="0"/>
          <a:ext cx="0" cy="0"/>
          <a:chOff x="0" y="0"/>
          <a:chExt cx="0" cy="0"/>
        </a:xfrm>
      </p:grpSpPr>
      <p:sp>
        <p:nvSpPr>
          <p:cNvPr id="1048594" name=""/>
          <p:cNvSpPr txBox="1"/>
          <p:nvPr/>
        </p:nvSpPr>
        <p:spPr>
          <a:xfrm>
            <a:off x="2944092" y="0"/>
            <a:ext cx="4000000" cy="916940"/>
          </a:xfrm>
          <a:prstGeom prst="rect"/>
        </p:spPr>
        <p:txBody>
          <a:bodyPr rtlCol="0" wrap="square">
            <a:spAutoFit/>
          </a:bodyPr>
          <a:p>
            <a:r>
              <a:rPr b="1" sz="5400" lang="en-US">
                <a:solidFill>
                  <a:srgbClr val="000000"/>
                </a:solidFill>
              </a:rPr>
              <a:t>C</a:t>
            </a:r>
            <a:r>
              <a:rPr b="1" sz="5400" lang="en-US">
                <a:solidFill>
                  <a:srgbClr val="000000"/>
                </a:solidFill>
              </a:rPr>
              <a:t>O</a:t>
            </a:r>
            <a:r>
              <a:rPr b="1" sz="5400" lang="en-US">
                <a:solidFill>
                  <a:srgbClr val="000000"/>
                </a:solidFill>
              </a:rPr>
              <a:t>N</a:t>
            </a:r>
            <a:r>
              <a:rPr b="1" sz="5400" lang="en-US">
                <a:solidFill>
                  <a:srgbClr val="000000"/>
                </a:solidFill>
              </a:rPr>
              <a:t>L</a:t>
            </a:r>
            <a:r>
              <a:rPr b="1" sz="5400" lang="en-US">
                <a:solidFill>
                  <a:srgbClr val="000000"/>
                </a:solidFill>
              </a:rPr>
              <a:t>U</a:t>
            </a:r>
            <a:r>
              <a:rPr b="1" sz="5400" lang="en-US">
                <a:solidFill>
                  <a:srgbClr val="000000"/>
                </a:solidFill>
              </a:rPr>
              <a:t>S</a:t>
            </a:r>
            <a:r>
              <a:rPr b="1" sz="5400" lang="en-US">
                <a:solidFill>
                  <a:srgbClr val="000000"/>
                </a:solidFill>
              </a:rPr>
              <a:t>I</a:t>
            </a:r>
            <a:r>
              <a:rPr b="1" sz="5400" lang="en-US">
                <a:solidFill>
                  <a:srgbClr val="000000"/>
                </a:solidFill>
              </a:rPr>
              <a:t>O</a:t>
            </a:r>
            <a:r>
              <a:rPr b="1" sz="5400" lang="en-US">
                <a:solidFill>
                  <a:srgbClr val="000000"/>
                </a:solidFill>
              </a:rPr>
              <a:t>N</a:t>
            </a:r>
            <a:endParaRPr sz="2800" lang="en-IN">
              <a:solidFill>
                <a:srgbClr val="000000"/>
              </a:solidFill>
            </a:endParaRPr>
          </a:p>
        </p:txBody>
      </p:sp>
      <p:sp>
        <p:nvSpPr>
          <p:cNvPr id="1048595" name=""/>
          <p:cNvSpPr txBox="1"/>
          <p:nvPr/>
        </p:nvSpPr>
        <p:spPr>
          <a:xfrm>
            <a:off x="1174314" y="1287780"/>
            <a:ext cx="8856233" cy="4282439"/>
          </a:xfrm>
          <a:prstGeom prst="rect"/>
        </p:spPr>
        <p:txBody>
          <a:bodyPr rtlCol="0" wrap="square">
            <a:spAutoFit/>
          </a:bodyPr>
          <a:p>
            <a:r>
              <a:rPr sz="2800" lang="en-IN">
                <a:solidFill>
                  <a:srgbClr val="000000"/>
                </a:solidFill>
              </a:rPr>
              <a:t>A portfolio serves as a comprehensive showcase of an individual’s skills, projects, and accomplishments in a structured and visually appealing manner. It not only highlights professional and academic achievements but also demonstrates creativity, technical abilities, and personal branding. By providing easy navigation, interactive elements, and responsive design, a portfolio helps create a strong impression on potential employers, clients, or collaborators, making it an essential tool for career growth and opportunities.</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99FF"/>
        </a:solidFill>
      </p:bgPr>
    </p:bg>
    <p:spTree>
      <p:nvGrpSpPr>
        <p:cNvPr id="24" name=""/>
        <p:cNvGrpSpPr/>
        <p:nvPr/>
      </p:nvGrpSpPr>
      <p:grpSpPr>
        <a:xfrm>
          <a:off x="0" y="0"/>
          <a:ext cx="0" cy="0"/>
          <a:chOff x="0" y="0"/>
          <a:chExt cx="0" cy="0"/>
        </a:xfrm>
      </p:grpSpPr>
      <p:sp>
        <p:nvSpPr>
          <p:cNvPr id="1048596" name=""/>
          <p:cNvSpPr txBox="1"/>
          <p:nvPr/>
        </p:nvSpPr>
        <p:spPr>
          <a:xfrm>
            <a:off x="3807859" y="1994886"/>
            <a:ext cx="4000000" cy="815339"/>
          </a:xfrm>
          <a:prstGeom prst="rect"/>
        </p:spPr>
        <p:txBody>
          <a:bodyPr rtlCol="0" wrap="square">
            <a:spAutoFit/>
          </a:bodyPr>
          <a:p>
            <a:r>
              <a:rPr sz="4800" lang="en-US">
                <a:solidFill>
                  <a:srgbClr val="000000"/>
                </a:solidFill>
              </a:rPr>
              <a:t>G</a:t>
            </a:r>
            <a:r>
              <a:rPr sz="4800" lang="en-US">
                <a:solidFill>
                  <a:srgbClr val="000000"/>
                </a:solidFill>
              </a:rPr>
              <a:t>I</a:t>
            </a:r>
            <a:r>
              <a:rPr sz="4800" lang="en-US">
                <a:solidFill>
                  <a:srgbClr val="000000"/>
                </a:solidFill>
              </a:rPr>
              <a:t>T</a:t>
            </a:r>
            <a:r>
              <a:rPr sz="4800" lang="en-US">
                <a:solidFill>
                  <a:srgbClr val="000000"/>
                </a:solidFill>
              </a:rPr>
              <a:t>H</a:t>
            </a:r>
            <a:r>
              <a:rPr sz="4800" lang="en-US">
                <a:solidFill>
                  <a:srgbClr val="000000"/>
                </a:solidFill>
              </a:rPr>
              <a:t>U</a:t>
            </a:r>
            <a:r>
              <a:rPr sz="4800" lang="en-US">
                <a:solidFill>
                  <a:srgbClr val="000000"/>
                </a:solidFill>
              </a:rPr>
              <a:t>B</a:t>
            </a:r>
            <a:r>
              <a:rPr sz="4800" lang="en-US">
                <a:solidFill>
                  <a:srgbClr val="000000"/>
                </a:solidFill>
              </a:rPr>
              <a:t> </a:t>
            </a:r>
            <a:r>
              <a:rPr sz="4800" lang="en-US">
                <a:solidFill>
                  <a:srgbClr val="000000"/>
                </a:solidFill>
              </a:rPr>
              <a:t>L</a:t>
            </a:r>
            <a:r>
              <a:rPr sz="4800" lang="en-US">
                <a:solidFill>
                  <a:srgbClr val="000000"/>
                </a:solidFill>
              </a:rPr>
              <a:t>I</a:t>
            </a:r>
            <a:r>
              <a:rPr sz="4800" lang="en-US">
                <a:solidFill>
                  <a:srgbClr val="000000"/>
                </a:solidFill>
              </a:rPr>
              <a:t>N</a:t>
            </a:r>
            <a:r>
              <a:rPr sz="4800" lang="en-US">
                <a:solidFill>
                  <a:srgbClr val="000000"/>
                </a:solidFill>
              </a:rPr>
              <a:t>K</a:t>
            </a:r>
            <a:endParaRPr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27" name=""/>
        <p:cNvGrpSpPr/>
        <p:nvPr/>
      </p:nvGrpSpPr>
      <p:grpSpPr>
        <a:xfrm>
          <a:off x="0" y="0"/>
          <a:ext cx="0" cy="0"/>
          <a:chOff x="0" y="0"/>
          <a:chExt cx="0" cy="0"/>
        </a:xfrm>
      </p:grpSpPr>
      <p:sp>
        <p:nvSpPr>
          <p:cNvPr id="1048605" name=""/>
          <p:cNvSpPr txBox="1"/>
          <p:nvPr/>
        </p:nvSpPr>
        <p:spPr>
          <a:xfrm>
            <a:off x="4096000" y="3219450"/>
            <a:ext cx="4000000" cy="701039"/>
          </a:xfrm>
          <a:prstGeom prst="rect"/>
        </p:spPr>
        <p:txBody>
          <a:bodyPr rtlCol="0" wrap="square">
            <a:spAutoFit/>
          </a:bodyPr>
          <a:p>
            <a:r>
              <a:rPr b="0" sz="4000" lang="en-US">
                <a:solidFill>
                  <a:srgbClr val="000000"/>
                </a:solidFill>
              </a:rPr>
              <a:t>T</a:t>
            </a:r>
            <a:r>
              <a:rPr b="0" sz="4000" lang="en-US">
                <a:solidFill>
                  <a:srgbClr val="000000"/>
                </a:solidFill>
              </a:rPr>
              <a:t>h</a:t>
            </a:r>
            <a:r>
              <a:rPr b="0" sz="4000" lang="en-US">
                <a:solidFill>
                  <a:srgbClr val="000000"/>
                </a:solidFill>
              </a:rPr>
              <a:t>a</a:t>
            </a:r>
            <a:r>
              <a:rPr b="0" sz="4000" lang="en-US">
                <a:solidFill>
                  <a:srgbClr val="000000"/>
                </a:solidFill>
              </a:rPr>
              <a:t>n</a:t>
            </a:r>
            <a:r>
              <a:rPr b="0" sz="4000" lang="en-US">
                <a:solidFill>
                  <a:srgbClr val="000000"/>
                </a:solidFill>
              </a:rPr>
              <a:t>k</a:t>
            </a:r>
            <a:r>
              <a:rPr b="0" sz="4000" lang="en-US">
                <a:solidFill>
                  <a:srgbClr val="000000"/>
                </a:solidFill>
              </a:rPr>
              <a:t> </a:t>
            </a:r>
            <a:r>
              <a:rPr b="0" sz="4000" lang="en-US">
                <a:solidFill>
                  <a:srgbClr val="000000"/>
                </a:solidFill>
              </a:rPr>
              <a:t>Y</a:t>
            </a:r>
            <a:r>
              <a:rPr b="0" sz="4000" lang="en-US">
                <a:solidFill>
                  <a:srgbClr val="000000"/>
                </a:solidFill>
              </a:rPr>
              <a:t>o</a:t>
            </a:r>
            <a:r>
              <a:rPr b="0" sz="4000" lang="en-US">
                <a:solidFill>
                  <a:srgbClr val="000000"/>
                </a:solidFill>
              </a:rPr>
              <a:t>u</a:t>
            </a:r>
            <a:r>
              <a:rPr altLang="en-US" b="0" sz="4000" lang="en-IN">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9900"/>
        </a:solidFill>
      </p:bgPr>
    </p:bg>
    <p:spTree>
      <p:nvGrpSpPr>
        <p:cNvPr id="35" name=""/>
        <p:cNvGrpSpPr/>
        <p:nvPr/>
      </p:nvGrpSpPr>
      <p:grpSpPr>
        <a:xfrm>
          <a:off x="0" y="0"/>
          <a:ext cx="0" cy="0"/>
          <a:chOff x="0" y="0"/>
          <a:chExt cx="0" cy="0"/>
        </a:xfrm>
      </p:grpSpPr>
      <p:sp>
        <p:nvSpPr>
          <p:cNvPr id="1048630" name="object 2"/>
          <p:cNvSpPr/>
          <p:nvPr/>
        </p:nvSpPr>
        <p:spPr>
          <a:xfrm>
            <a:off x="-43296" y="0"/>
            <a:ext cx="133956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2A5E3"/>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3871314" y="777672"/>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
          <p:cNvSpPr txBox="1"/>
          <p:nvPr/>
        </p:nvSpPr>
        <p:spPr>
          <a:xfrm>
            <a:off x="3079372" y="3076790"/>
            <a:ext cx="9403272" cy="701040"/>
          </a:xfrm>
          <a:prstGeom prst="rect"/>
        </p:spPr>
        <p:txBody>
          <a:bodyPr rtlCol="0" wrap="square">
            <a:spAutoFit/>
          </a:bodyPr>
          <a:p>
            <a:r>
              <a:rPr sz="4000" lang="en-US">
                <a:solidFill>
                  <a:srgbClr val="000000"/>
                </a:solidFill>
              </a:rPr>
              <a:t>N</a:t>
            </a:r>
            <a:r>
              <a:rPr sz="4000" lang="en-US">
                <a:solidFill>
                  <a:srgbClr val="000000"/>
                </a:solidFill>
              </a:rPr>
              <a:t>A</a:t>
            </a:r>
            <a:r>
              <a:rPr sz="4000" lang="en-US">
                <a:solidFill>
                  <a:srgbClr val="000000"/>
                </a:solidFill>
              </a:rPr>
              <a:t>R</a:t>
            </a:r>
            <a:r>
              <a:rPr sz="4000" lang="en-US">
                <a:solidFill>
                  <a:srgbClr val="000000"/>
                </a:solidFill>
              </a:rPr>
              <a:t>M</a:t>
            </a:r>
            <a:r>
              <a:rPr sz="4000" lang="en-US">
                <a:solidFill>
                  <a:srgbClr val="000000"/>
                </a:solidFill>
              </a:rPr>
              <a:t>A</a:t>
            </a:r>
            <a:r>
              <a:rPr sz="4000" lang="en-US">
                <a:solidFill>
                  <a:srgbClr val="000000"/>
                </a:solidFill>
              </a:rPr>
              <a:t>T</a:t>
            </a:r>
            <a:r>
              <a:rPr sz="4000" lang="en-US">
                <a:solidFill>
                  <a:srgbClr val="000000"/>
                </a:solidFill>
              </a:rPr>
              <a:t>H</a:t>
            </a:r>
            <a:r>
              <a:rPr sz="4000" lang="en-US">
                <a:solidFill>
                  <a:srgbClr val="000000"/>
                </a:solidFill>
              </a:rPr>
              <a:t>A</a:t>
            </a:r>
            <a:r>
              <a:rPr sz="4000" lang="en-US">
                <a:solidFill>
                  <a:srgbClr val="000000"/>
                </a:solidFill>
              </a:rPr>
              <a:t> </a:t>
            </a:r>
            <a:r>
              <a:rPr sz="4000" lang="en-US">
                <a:solidFill>
                  <a:srgbClr val="000000"/>
                </a:solidFill>
              </a:rPr>
              <a:t>P</a:t>
            </a:r>
            <a:r>
              <a:rPr sz="4000" lang="en-US">
                <a:solidFill>
                  <a:srgbClr val="000000"/>
                </a:solidFill>
              </a:rPr>
              <a:t>O</a:t>
            </a:r>
            <a:r>
              <a:rPr sz="4000" lang="en-US">
                <a:solidFill>
                  <a:srgbClr val="000000"/>
                </a:solidFill>
              </a:rPr>
              <a:t>R</a:t>
            </a:r>
            <a:r>
              <a:rPr sz="4000" lang="en-US">
                <a:solidFill>
                  <a:srgbClr val="000000"/>
                </a:solidFill>
              </a:rPr>
              <a:t>T</a:t>
            </a:r>
            <a:r>
              <a:rPr sz="4000" lang="en-US">
                <a:solidFill>
                  <a:srgbClr val="000000"/>
                </a:solidFill>
              </a:rPr>
              <a:t>F</a:t>
            </a:r>
            <a:r>
              <a:rPr sz="4000" lang="en-US">
                <a:solidFill>
                  <a:srgbClr val="000000"/>
                </a:solidFill>
              </a:rPr>
              <a:t>O</a:t>
            </a:r>
            <a:r>
              <a:rPr sz="4000" lang="en-US">
                <a:solidFill>
                  <a:srgbClr val="000000"/>
                </a:solidFill>
              </a:rPr>
              <a:t>L</a:t>
            </a:r>
            <a:r>
              <a:rPr sz="4000" lang="en-US">
                <a:solidFill>
                  <a:srgbClr val="000000"/>
                </a:solidFill>
              </a:rPr>
              <a:t>IO</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8" name=""/>
        <p:cNvGrpSpPr/>
        <p:nvPr/>
      </p:nvGrpSpPr>
      <p:grpSpPr>
        <a:xfrm>
          <a:off x="0" y="0"/>
          <a:ext cx="0" cy="0"/>
          <a:chOff x="0" y="0"/>
          <a:chExt cx="0" cy="0"/>
        </a:xfrm>
      </p:grpSpPr>
      <p:sp>
        <p:nvSpPr>
          <p:cNvPr id="1048647" name="object 2"/>
          <p:cNvSpPr/>
          <p:nvPr/>
        </p:nvSpPr>
        <p:spPr>
          <a:xfrm>
            <a:off x="-626232" y="16192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E5E5"/>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914399" y="809625"/>
            <a:ext cx="3040871" cy="375287"/>
          </a:xfrm>
          <a:prstGeom prst="rect"/>
        </p:spPr>
        <p:txBody>
          <a:bodyPr anchor="ctr" bIns="0" lIns="0" rIns="0" rtlCol="0" tIns="13335" vert="horz" wrap="square">
            <a:spAutoFit/>
          </a:bodyPr>
          <a:p>
            <a:pPr algn="l" marL="12700">
              <a:lnSpc>
                <a:spcPct val="50000"/>
              </a:lnSpc>
              <a:spcBef>
                <a:spcPts val="105"/>
              </a:spcBef>
            </a:pPr>
            <a:r>
              <a:rPr dirty="0" spc="25"/>
              <a:t>A</a:t>
            </a:r>
            <a:r>
              <a:rPr dirty="0" spc="-5"/>
              <a:t>G</a:t>
            </a:r>
            <a:r>
              <a:rPr dirty="0" spc="-35"/>
              <a:t>E</a:t>
            </a:r>
            <a:r>
              <a:rPr dirty="0" spc="15"/>
              <a:t>N</a:t>
            </a:r>
            <a:r>
              <a:rPr dirty="0"/>
              <a:t>D</a:t>
            </a:r>
            <a:r>
              <a:rPr dirty="0" lang="en-US"/>
              <a:t>T</a:t>
            </a:r>
            <a:r>
              <a:rPr dirty="0" lang="en-US"/>
              <a:t>A</a:t>
            </a:r>
            <a:endParaRPr altLang="en-US" lang="zh-CN"/>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41" name=""/>
        <p:cNvGrpSpPr/>
        <p:nvPr/>
      </p:nvGrpSpPr>
      <p:grpSpPr>
        <a:xfrm>
          <a:off x="0" y="0"/>
          <a:ext cx="0" cy="0"/>
          <a:chOff x="0" y="0"/>
          <a:chExt cx="0" cy="0"/>
        </a:xfrm>
      </p:grpSpPr>
      <p:sp>
        <p:nvSpPr>
          <p:cNvPr id="1048664" name=""/>
          <p:cNvSpPr txBox="1"/>
          <p:nvPr/>
        </p:nvSpPr>
        <p:spPr>
          <a:xfrm rot="21600000">
            <a:off x="631906" y="801749"/>
            <a:ext cx="7231445" cy="510540"/>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B</a:t>
            </a:r>
            <a:r>
              <a:rPr b="1" sz="2800" lang="en-US">
                <a:solidFill>
                  <a:srgbClr val="000000"/>
                </a:solidFill>
              </a:rPr>
              <a:t>LEM </a:t>
            </a:r>
            <a:r>
              <a:rPr b="1" sz="2800" lang="en-US">
                <a:solidFill>
                  <a:srgbClr val="000000"/>
                </a:solidFill>
              </a:rPr>
              <a:t>S</a:t>
            </a:r>
            <a:r>
              <a:rPr b="1" sz="2800" lang="en-US">
                <a:solidFill>
                  <a:srgbClr val="000000"/>
                </a:solidFill>
              </a:rPr>
              <a:t>T</a:t>
            </a:r>
            <a:r>
              <a:rPr b="1" sz="2800" lang="en-US">
                <a:solidFill>
                  <a:srgbClr val="000000"/>
                </a:solidFill>
              </a:rPr>
              <a:t>ATEMENT </a:t>
            </a:r>
            <a:endParaRPr b="1" sz="2800" lang="en-US">
              <a:solidFill>
                <a:srgbClr val="000000"/>
              </a:solidFill>
            </a:endParaRPr>
          </a:p>
        </p:txBody>
      </p:sp>
      <p:sp>
        <p:nvSpPr>
          <p:cNvPr id="1048665" name=""/>
          <p:cNvSpPr txBox="1"/>
          <p:nvPr/>
        </p:nvSpPr>
        <p:spPr>
          <a:xfrm>
            <a:off x="631906" y="1563728"/>
            <a:ext cx="7117774" cy="4282440"/>
          </a:xfrm>
          <a:prstGeom prst="rect"/>
        </p:spPr>
        <p:txBody>
          <a:bodyPr rtlCol="0" wrap="square">
            <a:spAutoFit/>
          </a:bodyPr>
          <a:p>
            <a:r>
              <a:rPr sz="2800" lang="en-IN">
                <a:solidFill>
                  <a:srgbClr val="000000"/>
                </a:solidFill>
              </a:rPr>
              <a:t>Students often struggle to present their academic achievements, skills, and projects in a structured and professional manner. Traditional resumes fail to capture creativity, practical skills, and hands-on experiences, making it difficult for students to stand out in academic or career opportunities. There is a need for a digital portfolio solution that allows students to effectively showcase their competencies, projects, and growth.</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33FF"/>
        </a:solidFill>
      </p:bgPr>
    </p:bg>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1" name=""/>
          <p:cNvSpPr txBox="1"/>
          <p:nvPr/>
        </p:nvSpPr>
        <p:spPr>
          <a:xfrm>
            <a:off x="6096000" y="-10148651"/>
            <a:ext cx="7645904" cy="3025141"/>
          </a:xfrm>
          <a:prstGeom prst="rect"/>
        </p:spPr>
        <p:txBody>
          <a:bodyPr rtlCol="0" wrap="square">
            <a:spAutoFit/>
          </a:bodyPr>
          <a:p>
            <a:r>
              <a:rPr sz="2800" lang="en-US">
                <a:solidFill>
                  <a:srgbClr val="000000"/>
                </a:solidFill>
              </a:rPr>
              <a:t>The problem is usually represented as a cost matrix, where each cell indicates the cost of assigning a specific agent to a tas</a:t>
            </a:r>
            <a:r>
              <a:rPr sz="2800" lang="en-US">
                <a:solidFill>
                  <a:srgbClr val="000000"/>
                </a:solidFill>
              </a:rPr>
              <a:t>k</a:t>
            </a:r>
            <a:r>
              <a:rPr sz="2800" lang="en-US">
                <a:solidFill>
                  <a:srgbClr val="000000"/>
                </a:solidFill>
              </a:rPr>
              <a:t>.</a:t>
            </a:r>
            <a:r>
              <a:rPr sz="2800" lang="en-US">
                <a:solidFill>
                  <a:srgbClr val="000000"/>
                </a:solidFill>
              </a:rPr>
              <a:t>
The most common solution tech</a:t>
            </a:r>
            <a:r>
              <a:rPr sz="2800" lang="en-US">
                <a:solidFill>
                  <a:srgbClr val="000000"/>
                </a:solidFill>
              </a:rPr>
              <a:t>nique is the Hungarian Algorithm (a.k.a. Kuhn-Munkres algorithm), which solves the problem in polynomial time and guarantees an optimal assignment.</a:t>
            </a:r>
            <a:endParaRPr sz="2800" lang="en-US">
              <a:solidFill>
                <a:srgbClr val="000000"/>
              </a:solidFill>
            </a:endParaRPr>
          </a:p>
        </p:txBody>
      </p:sp>
      <p:sp>
        <p:nvSpPr>
          <p:cNvPr id="1048672" name=""/>
          <p:cNvSpPr txBox="1"/>
          <p:nvPr/>
        </p:nvSpPr>
        <p:spPr>
          <a:xfrm>
            <a:off x="1346635" y="1695449"/>
            <a:ext cx="6843274" cy="4701539"/>
          </a:xfrm>
          <a:prstGeom prst="rect"/>
        </p:spPr>
        <p:txBody>
          <a:bodyPr rtlCol="0" wrap="square">
            <a:spAutoFit/>
          </a:bodyPr>
          <a:p>
            <a:r>
              <a:rPr sz="2800" lang="en-US">
                <a:solidFill>
                  <a:srgbClr val="000000"/>
                </a:solidFill>
              </a:rPr>
              <a:t>By developing this portfolio system,student will have a</a:t>
            </a:r>
            <a:endParaRPr sz="2800" lang="en-IN">
              <a:solidFill>
                <a:srgbClr val="000000"/>
              </a:solidFill>
            </a:endParaRPr>
          </a:p>
          <a:p>
            <a:r>
              <a:rPr sz="2800" lang="en-US">
                <a:solidFill>
                  <a:srgbClr val="000000"/>
                </a:solidFill>
              </a:rPr>
              <a:t>personalized digital identity that goes beyond a traditional</a:t>
            </a:r>
            <a:endParaRPr sz="2800" lang="en-IN">
              <a:solidFill>
                <a:srgbClr val="000000"/>
              </a:solidFill>
            </a:endParaRPr>
          </a:p>
          <a:p>
            <a:r>
              <a:rPr sz="2800" lang="en-US">
                <a:solidFill>
                  <a:srgbClr val="000000"/>
                </a:solidFill>
              </a:rPr>
              <a:t>CV, enchancing their chances of securing opportunities in</a:t>
            </a:r>
            <a:endParaRPr sz="2800" lang="en-IN">
              <a:solidFill>
                <a:srgbClr val="000000"/>
              </a:solidFill>
            </a:endParaRPr>
          </a:p>
          <a:p>
            <a:r>
              <a:rPr sz="2800" lang="en-US">
                <a:solidFill>
                  <a:srgbClr val="000000"/>
                </a:solidFill>
              </a:rPr>
              <a:t>competitive environments. It will also provide academic</a:t>
            </a:r>
            <a:endParaRPr sz="2800" lang="en-IN">
              <a:solidFill>
                <a:srgbClr val="000000"/>
              </a:solidFill>
            </a:endParaRPr>
          </a:p>
          <a:p>
            <a:r>
              <a:rPr sz="2800" lang="en-US">
                <a:solidFill>
                  <a:srgbClr val="000000"/>
                </a:solidFill>
              </a:rPr>
              <a:t>institutions and recruiters with a reliable and holistic view</a:t>
            </a:r>
            <a:endParaRPr sz="2800" lang="en-IN">
              <a:solidFill>
                <a:srgbClr val="000000"/>
              </a:solidFill>
            </a:endParaRPr>
          </a:p>
          <a:p>
            <a:r>
              <a:rPr sz="2800" lang="en-US">
                <a:solidFill>
                  <a:srgbClr val="000000"/>
                </a:solidFill>
              </a:rPr>
              <a:t>of a students’s potential.</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4" name=""/>
        <p:cNvGrpSpPr/>
        <p:nvPr/>
      </p:nvGrpSpPr>
      <p:grpSpPr>
        <a:xfrm>
          <a:off x="0" y="0"/>
          <a:ext cx="0" cy="0"/>
          <a:chOff x="0" y="0"/>
          <a:chExt cx="0" cy="0"/>
        </a:xfrm>
      </p:grpSpPr>
      <p:sp>
        <p:nvSpPr>
          <p:cNvPr id="104867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5"/>
          <p:cNvSpPr txBox="1">
            <a:spLocks noGrp="1"/>
          </p:cNvSpPr>
          <p:nvPr>
            <p:ph type="title"/>
          </p:nvPr>
        </p:nvSpPr>
        <p:spPr>
          <a:xfrm>
            <a:off x="723900" y="465946"/>
            <a:ext cx="5214606"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8" name=""/>
          <p:cNvSpPr txBox="1"/>
          <p:nvPr/>
        </p:nvSpPr>
        <p:spPr>
          <a:xfrm>
            <a:off x="3810000" y="3251200"/>
            <a:ext cx="4572000" cy="929640"/>
          </a:xfrm>
          <a:prstGeom prst="rect"/>
        </p:spPr>
        <p:txBody>
          <a:bodyPr rtlCol="0" wrap="square">
            <a:spAutoFit/>
          </a:bodyPr>
          <a:p>
            <a:r>
              <a:rPr sz="2800" lang="en-US">
                <a:solidFill>
                  <a:srgbClr val="000000"/>
                </a:solidFill>
              </a:rPr>
              <a:t>
</a:t>
            </a:r>
            <a:endParaRPr sz="2800" lang="en-US">
              <a:solidFill>
                <a:srgbClr val="000000"/>
              </a:solidFill>
            </a:endParaRPr>
          </a:p>
        </p:txBody>
      </p:sp>
      <p:sp>
        <p:nvSpPr>
          <p:cNvPr id="1048679" name=""/>
          <p:cNvSpPr txBox="1"/>
          <p:nvPr/>
        </p:nvSpPr>
        <p:spPr>
          <a:xfrm>
            <a:off x="723899" y="1365249"/>
            <a:ext cx="9342812" cy="4701540"/>
          </a:xfrm>
          <a:prstGeom prst="rect"/>
        </p:spPr>
        <p:txBody>
          <a:bodyPr rtlCol="0" wrap="square">
            <a:spAutoFit/>
          </a:bodyPr>
          <a:p>
            <a:r>
              <a:rPr sz="2800" lang="en-IN">
                <a:solidFill>
                  <a:srgbClr val="000000"/>
                </a:solidFill>
              </a:rPr>
              <a:t>1. Employers – To evaluate skills and suitability for jobs</a:t>
            </a:r>
            <a:endParaRPr sz="2800" lang="en-IN">
              <a:solidFill>
                <a:srgbClr val="000000"/>
              </a:solidFill>
            </a:endParaRPr>
          </a:p>
          <a:p>
            <a:r>
              <a:rPr sz="2800" lang="en-IN">
                <a:solidFill>
                  <a:srgbClr val="000000"/>
                </a:solidFill>
              </a:rPr>
              <a:t>
2. Recruiters – To shortlist candidates for interviews</a:t>
            </a:r>
            <a:endParaRPr sz="2800" lang="en-IN">
              <a:solidFill>
                <a:srgbClr val="000000"/>
              </a:solidFill>
            </a:endParaRPr>
          </a:p>
          <a:p>
            <a:r>
              <a:rPr sz="2800" lang="en-IN">
                <a:solidFill>
                  <a:srgbClr val="000000"/>
                </a:solidFill>
              </a:rPr>
              <a:t>
3. Clients – To assess capability for projects or services</a:t>
            </a:r>
            <a:endParaRPr sz="2800" lang="en-IN">
              <a:solidFill>
                <a:srgbClr val="000000"/>
              </a:solidFill>
            </a:endParaRPr>
          </a:p>
          <a:p>
            <a:r>
              <a:rPr sz="2800" lang="en-IN">
                <a:solidFill>
                  <a:srgbClr val="000000"/>
                </a:solidFill>
              </a:rPr>
              <a:t>
4. Collabor</a:t>
            </a:r>
            <a:r>
              <a:rPr sz="2800" lang="en-IN">
                <a:solidFill>
                  <a:srgbClr val="000000"/>
                </a:solidFill>
              </a:rPr>
              <a:t>ators/Team Members – To understand expertise for joint work</a:t>
            </a:r>
            <a:endParaRPr sz="2800" lang="en-IN">
              <a:solidFill>
                <a:srgbClr val="000000"/>
              </a:solidFill>
            </a:endParaRPr>
          </a:p>
          <a:p>
            <a:r>
              <a:rPr sz="2800" lang="en-IN">
                <a:solidFill>
                  <a:srgbClr val="000000"/>
                </a:solidFill>
              </a:rPr>
              <a:t>
5. Educational Institutions – To review achievements for admissions or scholarships.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p:bgPr>
    </p:bg>
    <p:spTree>
      <p:nvGrpSpPr>
        <p:cNvPr id="45"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408603" y="291463"/>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
          <p:cNvSpPr txBox="1"/>
          <p:nvPr/>
        </p:nvSpPr>
        <p:spPr>
          <a:xfrm rot="35284" flipH="1">
            <a:off x="4036334" y="1712813"/>
            <a:ext cx="3396902" cy="2606039"/>
          </a:xfrm>
          <a:prstGeom prst="rect"/>
        </p:spPr>
        <p:txBody>
          <a:bodyPr rtlCol="0" wrap="square">
            <a:spAutoFit/>
          </a:bodyPr>
          <a:p>
            <a:r>
              <a:rPr sz="2800" lang="en-US">
                <a:solidFill>
                  <a:srgbClr val="000000"/>
                </a:solidFill>
              </a:rPr>
              <a:t>Tools:</a:t>
            </a:r>
            <a:endParaRPr sz="2800" lang="en-IN">
              <a:solidFill>
                <a:srgbClr val="000000"/>
              </a:solidFill>
            </a:endParaRPr>
          </a:p>
          <a:p>
            <a:r>
              <a:rPr sz="2800" lang="en-US">
                <a:solidFill>
                  <a:srgbClr val="000000"/>
                </a:solidFill>
              </a:rPr>
              <a:t>Trebedit</a:t>
            </a:r>
            <a:endParaRPr sz="2800" lang="en-IN">
              <a:solidFill>
                <a:srgbClr val="000000"/>
              </a:solidFill>
            </a:endParaRPr>
          </a:p>
          <a:p>
            <a:r>
              <a:rPr sz="2800" lang="en-US">
                <a:solidFill>
                  <a:srgbClr val="000000"/>
                </a:solidFill>
              </a:rPr>
              <a:t>Techniques:</a:t>
            </a:r>
            <a:endParaRPr sz="2800" lang="en-IN">
              <a:solidFill>
                <a:srgbClr val="000000"/>
              </a:solidFill>
            </a:endParaRPr>
          </a:p>
          <a:p>
            <a:r>
              <a:rPr sz="2800" lang="en-US">
                <a:solidFill>
                  <a:srgbClr val="000000"/>
                </a:solidFill>
              </a:rPr>
              <a:t>HTML5</a:t>
            </a:r>
            <a:endParaRPr sz="2800" lang="en-IN">
              <a:solidFill>
                <a:srgbClr val="000000"/>
              </a:solidFill>
            </a:endParaRPr>
          </a:p>
          <a:p>
            <a:r>
              <a:rPr sz="2800" lang="en-US">
                <a:solidFill>
                  <a:srgbClr val="000000"/>
                </a:solidFill>
              </a:rPr>
              <a:t>CSS3</a:t>
            </a:r>
            <a:endParaRPr sz="2800" lang="en-IN">
              <a:solidFill>
                <a:srgbClr val="000000"/>
              </a:solidFill>
            </a:endParaRPr>
          </a:p>
          <a:p>
            <a:r>
              <a:rPr sz="2800" lang="en-US">
                <a:solidFill>
                  <a:srgbClr val="000000"/>
                </a:solidFill>
              </a:rPr>
              <a:t>JavaScript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B00"/>
        </a:solidFill>
      </p:bgPr>
    </p:bg>
    <p:spTree>
      <p:nvGrpSpPr>
        <p:cNvPr id="46"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8" name="object 8"/>
          <p:cNvSpPr txBox="1"/>
          <p:nvPr/>
        </p:nvSpPr>
        <p:spPr>
          <a:xfrm>
            <a:off x="459377" y="353322"/>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
          <p:cNvPicPr>
            <a:picLocks/>
          </p:cNvPicPr>
          <p:nvPr/>
        </p:nvPicPr>
        <p:blipFill>
          <a:blip xmlns:r="http://schemas.openxmlformats.org/officeDocument/2006/relationships" r:embed="rId2"/>
          <a:stretch>
            <a:fillRect/>
          </a:stretch>
        </p:blipFill>
        <p:spPr>
          <a:xfrm rot="22498">
            <a:off x="3720968" y="1399260"/>
            <a:ext cx="2269002" cy="44514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29" name=""/>
        <p:cNvGrpSpPr/>
        <p:nvPr/>
      </p:nvGrpSpPr>
      <p:grpSpPr>
        <a:xfrm>
          <a:off x="0" y="0"/>
          <a:ext cx="0" cy="0"/>
          <a:chOff x="0" y="0"/>
          <a:chExt cx="0" cy="0"/>
        </a:xfrm>
      </p:grpSpPr>
      <p:sp>
        <p:nvSpPr>
          <p:cNvPr id="1048613" name="Title 1"/>
          <p:cNvSpPr>
            <a:spLocks noGrp="1"/>
          </p:cNvSpPr>
          <p:nvPr>
            <p:ph type="title"/>
          </p:nvPr>
        </p:nvSpPr>
        <p:spPr>
          <a:xfrm>
            <a:off x="306336" y="454409"/>
            <a:ext cx="10681335" cy="723901"/>
          </a:xfrm>
        </p:spPr>
        <p:txBody>
          <a:bodyPr/>
          <a:p>
            <a:r>
              <a:rPr dirty="0" lang="en-IN"/>
              <a:t>FEATURES AND FUNCTIONALITY</a:t>
            </a:r>
          </a:p>
        </p:txBody>
      </p:sp>
      <p:sp>
        <p:nvSpPr>
          <p:cNvPr id="1048614" name=""/>
          <p:cNvSpPr txBox="1"/>
          <p:nvPr/>
        </p:nvSpPr>
        <p:spPr>
          <a:xfrm>
            <a:off x="787976" y="1519429"/>
            <a:ext cx="8719705" cy="5539740"/>
          </a:xfrm>
          <a:prstGeom prst="rect"/>
        </p:spPr>
        <p:txBody>
          <a:bodyPr rtlCol="0" wrap="square">
            <a:spAutoFit/>
          </a:bodyPr>
          <a:p>
            <a:r>
              <a:rPr sz="2800" lang="en-IN">
                <a:solidFill>
                  <a:srgbClr val="000000"/>
                </a:solidFill>
              </a:rPr>
              <a:t>Homepage: Welcome, brief intro &amp; navigation
About Me:</a:t>
            </a:r>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y</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nt</a:t>
            </a:r>
            <a:endParaRPr sz="2800" lang="en-IN">
              <a:solidFill>
                <a:srgbClr val="000000"/>
              </a:solidFill>
            </a:endParaRPr>
          </a:p>
          <a:p>
            <a:r>
              <a:rPr sz="2800" lang="en-IN">
                <a:solidFill>
                  <a:srgbClr val="000000"/>
                </a:solidFill>
              </a:rPr>
              <a:t>
</a:t>
            </a:r>
            <a:r>
              <a:rPr sz="2800" lang="en-US">
                <a:solidFill>
                  <a:srgbClr val="000000"/>
                </a:solidFill>
              </a:rPr>
              <a:t>C</a:t>
            </a:r>
            <a:r>
              <a:rPr sz="2800" lang="en-US">
                <a:solidFill>
                  <a:srgbClr val="000000"/>
                </a:solidFill>
              </a:rPr>
              <a:t>e</a:t>
            </a:r>
            <a:r>
              <a:rPr sz="2800" lang="en-US">
                <a:solidFill>
                  <a:srgbClr val="000000"/>
                </a:solidFill>
              </a:rPr>
              <a:t>r</a:t>
            </a:r>
            <a:r>
              <a:rPr sz="2800" lang="en-US">
                <a:solidFill>
                  <a:srgbClr val="000000"/>
                </a:solidFill>
              </a:rPr>
              <a:t>t</a:t>
            </a:r>
            <a:r>
              <a:rPr sz="2800" lang="en-US">
                <a:solidFill>
                  <a:srgbClr val="000000"/>
                </a:solidFill>
              </a:rPr>
              <a:t>i</a:t>
            </a:r>
            <a:r>
              <a:rPr sz="2800" lang="en-US">
                <a:solidFill>
                  <a:srgbClr val="000000"/>
                </a:solidFill>
              </a:rPr>
              <a:t>ficate</a:t>
            </a:r>
            <a:r>
              <a:rPr sz="2800" lang="en-IN">
                <a:solidFill>
                  <a:srgbClr val="000000"/>
                </a:solidFill>
              </a:rPr>
              <a:t>:</a:t>
            </a:r>
            <a:r>
              <a:rPr sz="2800" lang="en-US">
                <a:solidFill>
                  <a:srgbClr val="000000"/>
                </a:solidFill>
              </a:rPr>
              <a:t> </a:t>
            </a:r>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o</a:t>
            </a:r>
            <a:r>
              <a:rPr sz="2800" lang="en-US">
                <a:solidFill>
                  <a:srgbClr val="000000"/>
                </a:solidFill>
              </a:rPr>
              <a:t>p</a:t>
            </a:r>
            <a:r>
              <a:rPr sz="2800" lang="en-US">
                <a:solidFill>
                  <a:srgbClr val="000000"/>
                </a:solidFill>
              </a:rPr>
              <a:t>ed</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n</a:t>
            </a:r>
            <a:r>
              <a:rPr sz="2800" lang="en-US">
                <a:solidFill>
                  <a:srgbClr val="000000"/>
                </a:solidFill>
              </a:rPr>
              <a:t>d</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a</a:t>
            </a:r>
            <a:r>
              <a:rPr sz="2800" lang="en-US">
                <a:solidFill>
                  <a:srgbClr val="000000"/>
                </a:solidFill>
              </a:rPr>
              <a:t>l</a:t>
            </a:r>
            <a:endParaRPr sz="2800" lang="en-IN">
              <a:solidFill>
                <a:srgbClr val="000000"/>
              </a:solidFill>
            </a:endParaRPr>
          </a:p>
          <a:p>
            <a:endParaRPr sz="2800" lang="en-IN">
              <a:solidFill>
                <a:srgbClr val="000000"/>
              </a:solidFill>
            </a:endParaRPr>
          </a:p>
          <a:p>
            <a:r>
              <a:rPr sz="2800" lang="en-US">
                <a:solidFill>
                  <a:srgbClr val="000000"/>
                </a:solidFill>
              </a:rPr>
              <a:t>E</a:t>
            </a:r>
            <a:r>
              <a:rPr sz="2800" lang="en-US">
                <a:solidFill>
                  <a:srgbClr val="000000"/>
                </a:solidFill>
              </a:rPr>
              <a:t>d</a:t>
            </a:r>
            <a:r>
              <a:rPr sz="2800" lang="en-US">
                <a:solidFill>
                  <a:srgbClr val="000000"/>
                </a:solidFill>
              </a:rPr>
              <a:t>u</a:t>
            </a:r>
            <a:r>
              <a:rPr sz="2800" lang="en-US">
                <a:solidFill>
                  <a:srgbClr val="000000"/>
                </a:solidFill>
              </a:rPr>
              <a:t>cation</a:t>
            </a:r>
            <a:r>
              <a:rPr sz="2800" lang="en-US">
                <a:solidFill>
                  <a:srgbClr val="000000"/>
                </a:solidFill>
              </a:rPr>
              <a:t>:</a:t>
            </a:r>
            <a:r>
              <a:rPr sz="2800" lang="en-US">
                <a:solidFill>
                  <a:srgbClr val="000000"/>
                </a:solidFill>
              </a:rPr>
              <a:t>B</a:t>
            </a:r>
            <a:r>
              <a:rPr sz="2800" lang="en-US">
                <a:solidFill>
                  <a:srgbClr val="000000"/>
                </a:solidFill>
              </a:rPr>
              <a:t>.</a:t>
            </a:r>
            <a:r>
              <a:rPr sz="2800" lang="en-US">
                <a:solidFill>
                  <a:srgbClr val="000000"/>
                </a:solidFill>
              </a:rPr>
              <a:t>s</a:t>
            </a:r>
            <a:r>
              <a:rPr sz="2800" lang="en-US">
                <a:solidFill>
                  <a:srgbClr val="000000"/>
                </a:solidFill>
              </a:rPr>
              <a:t>c</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ience</a:t>
            </a:r>
            <a:endParaRPr sz="2800" lang="en-IN">
              <a:solidFill>
                <a:srgbClr val="000000"/>
              </a:solidFill>
            </a:endParaRPr>
          </a:p>
          <a:p>
            <a:r>
              <a:rPr sz="2800" lang="en-IN">
                <a:solidFill>
                  <a:srgbClr val="000000"/>
                </a:solidFill>
              </a:rPr>
              <a:t>
Skills: Tech stack visually represented
Contact: Form + links to email and social profiles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2024-03-16T08:07:22Z</dcterms:created>
  <dcterms:modified xsi:type="dcterms:W3CDTF">2025-08-29T08:50:50Z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eb9a3e5f0bee415cad819005453680f5</vt:lpwstr>
  </property>
</Properties>
</file>