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9" r:id="rId3"/>
    <p:sldId id="300" r:id="rId4"/>
    <p:sldId id="302" r:id="rId5"/>
    <p:sldId id="313" r:id="rId6"/>
    <p:sldId id="309" r:id="rId7"/>
    <p:sldId id="304" r:id="rId8"/>
    <p:sldId id="307" r:id="rId9"/>
    <p:sldId id="308" r:id="rId10"/>
    <p:sldId id="310" r:id="rId11"/>
    <p:sldId id="311" r:id="rId12"/>
    <p:sldId id="312" r:id="rId13"/>
  </p:sldIdLst>
  <p:sldSz cx="12192000" cy="6858000"/>
  <p:notesSz cx="6881813" cy="9296400"/>
  <p:custDataLst>
    <p:tags r:id="rId16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Usman" initials="MU" lastIdx="2" clrIdx="0">
    <p:extLst>
      <p:ext uri="{19B8F6BF-5375-455C-9EA6-DF929625EA0E}">
        <p15:presenceInfo xmlns:p15="http://schemas.microsoft.com/office/powerpoint/2012/main" userId="989465f693c0bf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23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324" cy="465758"/>
          </a:xfrm>
          <a:prstGeom prst="rect">
            <a:avLst/>
          </a:prstGeom>
        </p:spPr>
        <p:txBody>
          <a:bodyPr vert="horz" lIns="85341" tIns="42670" rIns="85341" bIns="4267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9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7951" y="0"/>
            <a:ext cx="2982324" cy="465758"/>
          </a:xfrm>
          <a:prstGeom prst="rect">
            <a:avLst/>
          </a:prstGeom>
        </p:spPr>
        <p:txBody>
          <a:bodyPr vert="horz" lIns="85341" tIns="42670" rIns="85341" bIns="4267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900">
                <a:latin typeface="Arial" pitchFamily="34" charset="0"/>
                <a:cs typeface="Arial" pitchFamily="34" charset="0"/>
              </a:rPr>
              <a:pPr>
                <a:defRPr/>
              </a:pPr>
              <a:t>18.02.2022</a:t>
            </a:fld>
            <a:endParaRPr lang="de-DE" sz="9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8830643"/>
            <a:ext cx="2982324" cy="465758"/>
          </a:xfrm>
          <a:prstGeom prst="rect">
            <a:avLst/>
          </a:prstGeom>
        </p:spPr>
        <p:txBody>
          <a:bodyPr vert="horz" lIns="85341" tIns="42670" rIns="85341" bIns="4267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9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7951" y="8830643"/>
            <a:ext cx="2982324" cy="465758"/>
          </a:xfrm>
          <a:prstGeom prst="rect">
            <a:avLst/>
          </a:prstGeom>
        </p:spPr>
        <p:txBody>
          <a:bodyPr vert="horz" lIns="85341" tIns="42670" rIns="85341" bIns="4267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9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9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324" cy="465758"/>
          </a:xfrm>
          <a:prstGeom prst="rect">
            <a:avLst/>
          </a:prstGeom>
        </p:spPr>
        <p:txBody>
          <a:bodyPr vert="horz" lIns="85341" tIns="42670" rIns="85341" bIns="4267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7951" y="0"/>
            <a:ext cx="2982324" cy="465758"/>
          </a:xfrm>
          <a:prstGeom prst="rect">
            <a:avLst/>
          </a:prstGeom>
        </p:spPr>
        <p:txBody>
          <a:bodyPr vert="horz" lIns="85341" tIns="42670" rIns="85341" bIns="4267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18.02.2022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62050"/>
            <a:ext cx="5576887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341" tIns="42670" rIns="85341" bIns="4267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7874" y="4474443"/>
            <a:ext cx="5506066" cy="3659727"/>
          </a:xfrm>
          <a:prstGeom prst="rect">
            <a:avLst/>
          </a:prstGeom>
        </p:spPr>
        <p:txBody>
          <a:bodyPr vert="horz" lIns="85341" tIns="42670" rIns="85341" bIns="4267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8830643"/>
            <a:ext cx="2982324" cy="465758"/>
          </a:xfrm>
          <a:prstGeom prst="rect">
            <a:avLst/>
          </a:prstGeom>
        </p:spPr>
        <p:txBody>
          <a:bodyPr vert="horz" lIns="85341" tIns="42670" rIns="85341" bIns="4267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7951" y="8830643"/>
            <a:ext cx="2982324" cy="465758"/>
          </a:xfrm>
          <a:prstGeom prst="rect">
            <a:avLst/>
          </a:prstGeom>
        </p:spPr>
        <p:txBody>
          <a:bodyPr vert="horz" lIns="85341" tIns="42670" rIns="85341" bIns="4267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41217" y="2691785"/>
            <a:ext cx="9959745" cy="371011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3600" dirty="0">
                <a:solidFill>
                  <a:schemeClr val="tx1"/>
                </a:solidFill>
                <a:highlight>
                  <a:srgbClr val="FFFFFF"/>
                </a:highlight>
                <a:cs typeface="Gill Sans MT"/>
              </a:defRPr>
            </a:lvl1pPr>
          </a:lstStyle>
          <a:p>
            <a:pPr lvl="0"/>
            <a:r>
              <a:rPr lang="en-US" dirty="0"/>
              <a:t>Design and Implementation of Smart Farming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24294" y="3276699"/>
            <a:ext cx="628369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highlight>
                  <a:srgbClr val="FFFFFF"/>
                </a:highlight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IoT Project Proposal</a:t>
            </a:r>
          </a:p>
          <a:p>
            <a:endParaRPr lang="en-US" dirty="0"/>
          </a:p>
          <a:p>
            <a:r>
              <a:rPr lang="en-US" dirty="0"/>
              <a:t>Group 2 – Hafsa Murtaza, </a:t>
            </a:r>
            <a:r>
              <a:rPr lang="en-US" dirty="0" err="1"/>
              <a:t>Narmeen</a:t>
            </a:r>
            <a:r>
              <a:rPr lang="en-US" dirty="0"/>
              <a:t> Falak</a:t>
            </a:r>
          </a:p>
          <a:p>
            <a:endParaRPr lang="en-US" dirty="0"/>
          </a:p>
          <a:p>
            <a:r>
              <a:rPr lang="en-US" dirty="0"/>
              <a:t>Supervisor: Prof. Dr. </a:t>
            </a:r>
            <a:r>
              <a:rPr lang="en-US" dirty="0" err="1"/>
              <a:t>Chaiyod</a:t>
            </a:r>
            <a:r>
              <a:rPr lang="en-US" dirty="0"/>
              <a:t> </a:t>
            </a:r>
            <a:r>
              <a:rPr lang="en-US" dirty="0" err="1"/>
              <a:t>Pirak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7128C11-5038-4B50-9CA9-B9ED164CD4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897" y="6078568"/>
            <a:ext cx="1219200" cy="72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24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57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383118" y="2487600"/>
            <a:ext cx="11425767" cy="1079500"/>
          </a:xfrm>
          <a:prstGeom prst="rect">
            <a:avLst/>
          </a:prstGeom>
        </p:spPr>
        <p:txBody>
          <a:bodyPr lIns="0" tIns="0" rIns="0" bIns="0" anchor="ctr" anchorCtr="0"/>
          <a:lstStyle>
            <a:lvl1pPr lvl="0" eaLnBrk="1" hangingPunct="1">
              <a:lnSpc>
                <a:spcPct val="90000"/>
              </a:lnSpc>
              <a:defRPr sz="2400" b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Gill Sans MT"/>
              </a:defRPr>
            </a:lvl1pPr>
            <a:lvl2pPr eaLnBrk="1" hangingPunct="1">
              <a:lnSpc>
                <a:spcPct val="90000"/>
              </a:lnSpc>
              <a:defRPr sz="4400">
                <a:cs typeface="Arial" panose="020B0604020202020204" pitchFamily="34" charset="0"/>
              </a:defRPr>
            </a:lvl2pPr>
            <a:lvl3pPr eaLnBrk="1" hangingPunct="1">
              <a:lnSpc>
                <a:spcPct val="90000"/>
              </a:lnSpc>
              <a:defRPr sz="4400">
                <a:cs typeface="Arial" panose="020B0604020202020204" pitchFamily="34" charset="0"/>
              </a:defRPr>
            </a:lvl3pPr>
            <a:lvl4pPr eaLnBrk="1" hangingPunct="1">
              <a:lnSpc>
                <a:spcPct val="90000"/>
              </a:lnSpc>
              <a:defRPr sz="4400">
                <a:cs typeface="Arial" panose="020B0604020202020204" pitchFamily="34" charset="0"/>
              </a:defRPr>
            </a:lvl4pPr>
            <a:lvl5pPr eaLnBrk="1" hangingPunct="1">
              <a:lnSpc>
                <a:spcPct val="90000"/>
              </a:lnSpc>
              <a:defRPr sz="4400">
                <a:cs typeface="Arial" panose="020B0604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cs typeface="Arial" panose="020B0604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cs typeface="Arial" panose="020B0604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cs typeface="Arial" panose="020B0604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cs typeface="Arial" panose="020B0604020202020204" pitchFamily="34" charset="0"/>
              </a:defRPr>
            </a:lvl9pPr>
          </a:lstStyle>
          <a:p>
            <a:pPr lvl="0" algn="ctr"/>
            <a:r>
              <a:rPr lang="de-DE" sz="3600">
                <a:effectLst>
                  <a:outerShdw blurRad="190500" dist="38100" dir="2700000" algn="tl" rotWithShape="0">
                    <a:prstClr val="black">
                      <a:alpha val="75000"/>
                    </a:prstClr>
                  </a:outerShdw>
                </a:effectLst>
              </a:rPr>
              <a:t>Thank You</a:t>
            </a:r>
            <a:endParaRPr lang="en-US" sz="3600">
              <a:effectLst>
                <a:outerShdw blurRad="190500" dist="38100" dir="2700000" algn="tl" rotWithShape="0">
                  <a:prstClr val="black">
                    <a:alpha val="7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106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57" userDrawn="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48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57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383118" y="2487600"/>
            <a:ext cx="11425767" cy="1079500"/>
          </a:xfrm>
          <a:prstGeom prst="rect">
            <a:avLst/>
          </a:prstGeom>
        </p:spPr>
        <p:txBody>
          <a:bodyPr lIns="0" tIns="0" rIns="0" bIns="0" anchor="ctr" anchorCtr="0"/>
          <a:lstStyle>
            <a:lvl1pPr lvl="0" eaLnBrk="1" hangingPunct="1">
              <a:lnSpc>
                <a:spcPct val="90000"/>
              </a:lnSpc>
              <a:defRPr sz="2400" b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Gill Sans MT"/>
              </a:defRPr>
            </a:lvl1pPr>
            <a:lvl2pPr eaLnBrk="1" hangingPunct="1">
              <a:lnSpc>
                <a:spcPct val="90000"/>
              </a:lnSpc>
              <a:defRPr sz="4400">
                <a:cs typeface="Arial" panose="020B0604020202020204" pitchFamily="34" charset="0"/>
              </a:defRPr>
            </a:lvl2pPr>
            <a:lvl3pPr eaLnBrk="1" hangingPunct="1">
              <a:lnSpc>
                <a:spcPct val="90000"/>
              </a:lnSpc>
              <a:defRPr sz="4400">
                <a:cs typeface="Arial" panose="020B0604020202020204" pitchFamily="34" charset="0"/>
              </a:defRPr>
            </a:lvl3pPr>
            <a:lvl4pPr eaLnBrk="1" hangingPunct="1">
              <a:lnSpc>
                <a:spcPct val="90000"/>
              </a:lnSpc>
              <a:defRPr sz="4400">
                <a:cs typeface="Arial" panose="020B0604020202020204" pitchFamily="34" charset="0"/>
              </a:defRPr>
            </a:lvl4pPr>
            <a:lvl5pPr eaLnBrk="1" hangingPunct="1">
              <a:lnSpc>
                <a:spcPct val="90000"/>
              </a:lnSpc>
              <a:defRPr sz="4400">
                <a:cs typeface="Arial" panose="020B0604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cs typeface="Arial" panose="020B0604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cs typeface="Arial" panose="020B0604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cs typeface="Arial" panose="020B0604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cs typeface="Arial" panose="020B0604020202020204" pitchFamily="34" charset="0"/>
              </a:defRPr>
            </a:lvl9pPr>
          </a:lstStyle>
          <a:p>
            <a:pPr lvl="0"/>
            <a:r>
              <a:rPr lang="de-DE" sz="3600">
                <a:effectLst>
                  <a:outerShdw blurRad="190500" dist="38100" dir="2700000" algn="tl" rotWithShape="0">
                    <a:prstClr val="black">
                      <a:alpha val="75000"/>
                    </a:prstClr>
                  </a:outerShdw>
                </a:effectLst>
              </a:rPr>
              <a:t>Backup</a:t>
            </a:r>
            <a:endParaRPr lang="en-US" sz="3600">
              <a:effectLst>
                <a:outerShdw blurRad="190500" dist="38100" dir="2700000" algn="tl" rotWithShape="0">
                  <a:prstClr val="black">
                    <a:alpha val="7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8733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57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74786" y="2487600"/>
            <a:ext cx="11333214" cy="540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3600" dirty="0">
                <a:cs typeface="Gill Sans M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74786" y="3196800"/>
            <a:ext cx="11333214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6121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57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TextImage_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088995" y="6423660"/>
            <a:ext cx="6490365" cy="30777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>
                <a:latin typeface="+mn-lt"/>
              </a:defRPr>
            </a:lvl1pPr>
            <a:lvl2pPr marL="216100" indent="0">
              <a:buNone/>
              <a:defRPr>
                <a:latin typeface="+mn-lt"/>
              </a:defRPr>
            </a:lvl2pPr>
            <a:lvl3pPr marL="432100" indent="0">
              <a:buNone/>
              <a:defRPr>
                <a:latin typeface="+mn-lt"/>
              </a:defRPr>
            </a:lvl3pPr>
            <a:lvl4pPr marL="648000" indent="0">
              <a:buNone/>
              <a:defRPr>
                <a:latin typeface="+mn-lt"/>
              </a:defRPr>
            </a:lvl4pPr>
            <a:lvl5pPr marL="6480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86281" y="1597176"/>
            <a:ext cx="7550472" cy="438795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buClrTx/>
              <a:buSzPct val="100000"/>
              <a:defRPr sz="2000">
                <a:latin typeface="+mn-lt"/>
              </a:defRPr>
            </a:lvl1pPr>
            <a:lvl2pPr marL="449263" indent="-233363">
              <a:spcBef>
                <a:spcPts val="600"/>
              </a:spcBef>
              <a:buClrTx/>
              <a:buFont typeface="Courier New" charset="0"/>
              <a:buChar char="o"/>
              <a:tabLst/>
              <a:defRPr sz="1800">
                <a:latin typeface="+mn-lt"/>
              </a:defRPr>
            </a:lvl2pPr>
            <a:lvl3pPr marL="668338" indent="-219075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3pPr>
            <a:lvl4pPr marL="900113" indent="-273050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6281" y="1057039"/>
            <a:ext cx="7550472" cy="420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en-US"/>
              <a:t>Second Header</a:t>
            </a:r>
          </a:p>
        </p:txBody>
      </p:sp>
      <p:sp>
        <p:nvSpPr>
          <p:cNvPr id="7" name="Title Placeholder 3">
            <a:extLst>
              <a:ext uri="{FF2B5EF4-FFF2-40B4-BE49-F238E27FC236}">
                <a16:creationId xmlns:a16="http://schemas.microsoft.com/office/drawing/2014/main" id="{48A49E11-EEBA-2F48-8975-8109EE6D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84" y="73891"/>
            <a:ext cx="11424000" cy="6713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orient="horz" pos="1003" userDrawn="1">
          <p15:clr>
            <a:srgbClr val="F26B43"/>
          </p15:clr>
        </p15:guide>
        <p15:guide id="3" orient="horz" pos="3770" userDrawn="1">
          <p15:clr>
            <a:srgbClr val="F26B43"/>
          </p15:clr>
        </p15:guide>
        <p15:guide id="4" pos="241" userDrawn="1">
          <p15:clr>
            <a:srgbClr val="F26B43"/>
          </p15:clr>
        </p15:guide>
        <p15:guide id="5" pos="7439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809" userDrawn="1">
          <p15:clr>
            <a:srgbClr val="F26B43"/>
          </p15:clr>
        </p15:guide>
        <p15:guide id="8" pos="3871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NoSubtitle_TextImage_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088995" y="6423660"/>
            <a:ext cx="6490365" cy="30777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>
                <a:latin typeface="+mn-lt"/>
              </a:defRPr>
            </a:lvl1pPr>
            <a:lvl2pPr marL="216100" indent="0">
              <a:buNone/>
              <a:defRPr>
                <a:latin typeface="+mn-lt"/>
              </a:defRPr>
            </a:lvl2pPr>
            <a:lvl3pPr marL="432100" indent="0">
              <a:buNone/>
              <a:defRPr>
                <a:latin typeface="+mn-lt"/>
              </a:defRPr>
            </a:lvl3pPr>
            <a:lvl4pPr marL="648000" indent="0">
              <a:buNone/>
              <a:defRPr>
                <a:latin typeface="+mn-lt"/>
              </a:defRPr>
            </a:lvl4pPr>
            <a:lvl5pPr marL="6480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platzhalter 11"/>
          <p:cNvSpPr>
            <a:spLocks noGrp="1"/>
          </p:cNvSpPr>
          <p:nvPr>
            <p:ph type="body" sz="quarter" idx="20"/>
          </p:nvPr>
        </p:nvSpPr>
        <p:spPr>
          <a:xfrm>
            <a:off x="386281" y="1052514"/>
            <a:ext cx="7550472" cy="49326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buClrTx/>
              <a:buSzPct val="100000"/>
              <a:defRPr sz="2000">
                <a:latin typeface="+mn-lt"/>
              </a:defRPr>
            </a:lvl1pPr>
            <a:lvl2pPr marL="449263" indent="-233363">
              <a:spcBef>
                <a:spcPts val="600"/>
              </a:spcBef>
              <a:buClrTx/>
              <a:buFont typeface="Courier New" charset="0"/>
              <a:buChar char="o"/>
              <a:tabLst/>
              <a:defRPr sz="1800">
                <a:latin typeface="+mn-lt"/>
              </a:defRPr>
            </a:lvl2pPr>
            <a:lvl3pPr marL="668338" indent="-219075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3pPr>
            <a:lvl4pPr marL="900113" indent="-273050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3">
            <a:extLst>
              <a:ext uri="{FF2B5EF4-FFF2-40B4-BE49-F238E27FC236}">
                <a16:creationId xmlns:a16="http://schemas.microsoft.com/office/drawing/2014/main" id="{91CA8514-0196-4445-A2DE-ED706F08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84" y="73891"/>
            <a:ext cx="11424000" cy="6713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04054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orient="horz" pos="1003" userDrawn="1">
          <p15:clr>
            <a:srgbClr val="F26B43"/>
          </p15:clr>
        </p15:guide>
        <p15:guide id="3" orient="horz" pos="3770" userDrawn="1">
          <p15:clr>
            <a:srgbClr val="F26B43"/>
          </p15:clr>
        </p15:guide>
        <p15:guide id="4" pos="241" userDrawn="1">
          <p15:clr>
            <a:srgbClr val="F26B43"/>
          </p15:clr>
        </p15:guide>
        <p15:guide id="5" pos="7439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809" userDrawn="1">
          <p15:clr>
            <a:srgbClr val="F26B43"/>
          </p15:clr>
        </p15:guide>
        <p15:guide id="8" pos="3871" userDrawn="1">
          <p15:clr>
            <a:srgbClr val="F26B43"/>
          </p15:clr>
        </p15:guide>
        <p15:guide id="9" pos="967" userDrawn="1">
          <p15:clr>
            <a:srgbClr val="F26B43"/>
          </p15:clr>
        </p15:guide>
        <p15:guide id="10" pos="785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_Subtitle_Text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088995" y="6423660"/>
            <a:ext cx="6490365" cy="30777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>
                <a:latin typeface="+mn-lt"/>
              </a:defRPr>
            </a:lvl1pPr>
            <a:lvl2pPr marL="216100" indent="0">
              <a:buNone/>
              <a:defRPr>
                <a:latin typeface="+mn-lt"/>
              </a:defRPr>
            </a:lvl2pPr>
            <a:lvl3pPr marL="432100" indent="0">
              <a:buNone/>
              <a:defRPr>
                <a:latin typeface="+mn-lt"/>
              </a:defRPr>
            </a:lvl3pPr>
            <a:lvl4pPr marL="648000" indent="0">
              <a:buNone/>
              <a:defRPr>
                <a:latin typeface="+mn-lt"/>
              </a:defRPr>
            </a:lvl4pPr>
            <a:lvl5pPr marL="6480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86281" y="1597176"/>
            <a:ext cx="11422603" cy="438795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buClrTx/>
              <a:buSzPct val="100000"/>
              <a:defRPr sz="2000">
                <a:latin typeface="+mn-lt"/>
              </a:defRPr>
            </a:lvl1pPr>
            <a:lvl2pPr marL="449263" indent="-233363">
              <a:spcBef>
                <a:spcPts val="600"/>
              </a:spcBef>
              <a:buClrTx/>
              <a:buFont typeface="Courier New" charset="0"/>
              <a:buChar char="o"/>
              <a:tabLst/>
              <a:defRPr sz="1800">
                <a:latin typeface="+mn-lt"/>
              </a:defRPr>
            </a:lvl2pPr>
            <a:lvl3pPr marL="668338" indent="-219075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3pPr>
            <a:lvl4pPr marL="900113" indent="-273050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6281" y="1057039"/>
            <a:ext cx="11422603" cy="420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en-US"/>
              <a:t>Second Header</a:t>
            </a:r>
          </a:p>
        </p:txBody>
      </p:sp>
    </p:spTree>
    <p:extLst>
      <p:ext uri="{BB962C8B-B14F-4D97-AF65-F5344CB8AC3E}">
        <p14:creationId xmlns:p14="http://schemas.microsoft.com/office/powerpoint/2010/main" val="304790101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orient="horz" pos="1003" userDrawn="1">
          <p15:clr>
            <a:srgbClr val="F26B43"/>
          </p15:clr>
        </p15:guide>
        <p15:guide id="3" orient="horz" pos="3770" userDrawn="1">
          <p15:clr>
            <a:srgbClr val="F26B43"/>
          </p15:clr>
        </p15:guide>
        <p15:guide id="4" pos="241" userDrawn="1">
          <p15:clr>
            <a:srgbClr val="F26B43"/>
          </p15:clr>
        </p15:guide>
        <p15:guide id="5" pos="7439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809" userDrawn="1">
          <p15:clr>
            <a:srgbClr val="F26B43"/>
          </p15:clr>
        </p15:guide>
        <p15:guide id="8" pos="3871" userDrawn="1">
          <p15:clr>
            <a:srgbClr val="F26B43"/>
          </p15:clr>
        </p15:guide>
        <p15:guide id="9" pos="967" userDrawn="1">
          <p15:clr>
            <a:srgbClr val="F26B43"/>
          </p15:clr>
        </p15:guide>
        <p15:guide id="10" pos="785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_NoSubtitle_Text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088995" y="6423660"/>
            <a:ext cx="6490365" cy="30777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>
                <a:latin typeface="+mn-lt"/>
              </a:defRPr>
            </a:lvl1pPr>
            <a:lvl2pPr marL="216100" indent="0">
              <a:buNone/>
              <a:defRPr>
                <a:latin typeface="+mn-lt"/>
              </a:defRPr>
            </a:lvl2pPr>
            <a:lvl3pPr marL="432100" indent="0">
              <a:buNone/>
              <a:defRPr>
                <a:latin typeface="+mn-lt"/>
              </a:defRPr>
            </a:lvl3pPr>
            <a:lvl4pPr marL="648000" indent="0">
              <a:buNone/>
              <a:defRPr>
                <a:latin typeface="+mn-lt"/>
              </a:defRPr>
            </a:lvl4pPr>
            <a:lvl5pPr marL="6480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platzhalter 11"/>
          <p:cNvSpPr>
            <a:spLocks noGrp="1"/>
          </p:cNvSpPr>
          <p:nvPr>
            <p:ph type="body" sz="quarter" idx="20"/>
          </p:nvPr>
        </p:nvSpPr>
        <p:spPr>
          <a:xfrm>
            <a:off x="386281" y="1052514"/>
            <a:ext cx="11422603" cy="49326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buClrTx/>
              <a:buSzPct val="100000"/>
              <a:defRPr sz="2000">
                <a:latin typeface="+mn-lt"/>
              </a:defRPr>
            </a:lvl1pPr>
            <a:lvl2pPr marL="449263" indent="-233363">
              <a:spcBef>
                <a:spcPts val="600"/>
              </a:spcBef>
              <a:buClrTx/>
              <a:buFont typeface="Courier New" charset="0"/>
              <a:buChar char="o"/>
              <a:tabLst/>
              <a:defRPr sz="1800">
                <a:latin typeface="+mn-lt"/>
              </a:defRPr>
            </a:lvl2pPr>
            <a:lvl3pPr marL="668338" indent="-219075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3pPr>
            <a:lvl4pPr marL="900113" indent="-273050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7463755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orient="horz" pos="1003" userDrawn="1">
          <p15:clr>
            <a:srgbClr val="F26B43"/>
          </p15:clr>
        </p15:guide>
        <p15:guide id="3" orient="horz" pos="3770" userDrawn="1">
          <p15:clr>
            <a:srgbClr val="F26B43"/>
          </p15:clr>
        </p15:guide>
        <p15:guide id="4" pos="241" userDrawn="1">
          <p15:clr>
            <a:srgbClr val="F26B43"/>
          </p15:clr>
        </p15:guide>
        <p15:guide id="5" pos="7439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809" userDrawn="1">
          <p15:clr>
            <a:srgbClr val="F26B43"/>
          </p15:clr>
        </p15:guide>
        <p15:guide id="8" pos="3871" userDrawn="1">
          <p15:clr>
            <a:srgbClr val="F26B43"/>
          </p15:clr>
        </p15:guide>
        <p15:guide id="9" pos="967" userDrawn="1">
          <p15:clr>
            <a:srgbClr val="F26B43"/>
          </p15:clr>
        </p15:guide>
        <p15:guide id="10" pos="78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_Subtitle_Text-Text_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088995" y="6423660"/>
            <a:ext cx="6490365" cy="30777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>
                <a:latin typeface="+mn-lt"/>
              </a:defRPr>
            </a:lvl1pPr>
            <a:lvl2pPr marL="216100" indent="0">
              <a:buNone/>
              <a:defRPr>
                <a:latin typeface="+mn-lt"/>
              </a:defRPr>
            </a:lvl2pPr>
            <a:lvl3pPr marL="432100" indent="0">
              <a:buNone/>
              <a:defRPr>
                <a:latin typeface="+mn-lt"/>
              </a:defRPr>
            </a:lvl3pPr>
            <a:lvl4pPr marL="648000" indent="0">
              <a:buNone/>
              <a:defRPr>
                <a:latin typeface="+mn-lt"/>
              </a:defRPr>
            </a:lvl4pPr>
            <a:lvl5pPr marL="6480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20"/>
          </p:nvPr>
        </p:nvSpPr>
        <p:spPr>
          <a:xfrm>
            <a:off x="386282" y="1597176"/>
            <a:ext cx="5661036" cy="438795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buClrTx/>
              <a:buSzPct val="100000"/>
              <a:defRPr sz="2000">
                <a:latin typeface="+mn-lt"/>
              </a:defRPr>
            </a:lvl1pPr>
            <a:lvl2pPr marL="449263" indent="-233363">
              <a:spcBef>
                <a:spcPts val="600"/>
              </a:spcBef>
              <a:buClrTx/>
              <a:buFont typeface="Courier New" charset="0"/>
              <a:buChar char="o"/>
              <a:tabLst/>
              <a:defRPr sz="1800">
                <a:latin typeface="+mn-lt"/>
              </a:defRPr>
            </a:lvl2pPr>
            <a:lvl3pPr marL="668338" indent="-219075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3pPr>
            <a:lvl4pPr marL="900113" indent="-273050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5"/>
          </p:nvPr>
        </p:nvSpPr>
        <p:spPr>
          <a:xfrm>
            <a:off x="6144684" y="1597176"/>
            <a:ext cx="5664200" cy="438795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buClrTx/>
              <a:buSzPct val="100000"/>
              <a:defRPr sz="2000">
                <a:latin typeface="+mn-lt"/>
              </a:defRPr>
            </a:lvl1pPr>
            <a:lvl2pPr marL="449263" indent="-233363">
              <a:spcBef>
                <a:spcPts val="600"/>
              </a:spcBef>
              <a:buClrTx/>
              <a:buFont typeface="Courier New" charset="0"/>
              <a:buChar char="o"/>
              <a:tabLst/>
              <a:defRPr sz="1800">
                <a:latin typeface="+mn-lt"/>
              </a:defRPr>
            </a:lvl2pPr>
            <a:lvl3pPr marL="668338" indent="-219075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3pPr>
            <a:lvl4pPr marL="900113" indent="-273050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6282" y="1057039"/>
            <a:ext cx="5661036" cy="420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en-US"/>
              <a:t>Second Header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144684" y="1057039"/>
            <a:ext cx="5664200" cy="420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en-US"/>
              <a:t>Second Header</a:t>
            </a:r>
          </a:p>
        </p:txBody>
      </p:sp>
    </p:spTree>
    <p:extLst>
      <p:ext uri="{BB962C8B-B14F-4D97-AF65-F5344CB8AC3E}">
        <p14:creationId xmlns:p14="http://schemas.microsoft.com/office/powerpoint/2010/main" val="396071545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orient="horz" pos="1003" userDrawn="1">
          <p15:clr>
            <a:srgbClr val="F26B43"/>
          </p15:clr>
        </p15:guide>
        <p15:guide id="3" orient="horz" pos="3770" userDrawn="1">
          <p15:clr>
            <a:srgbClr val="F26B43"/>
          </p15:clr>
        </p15:guide>
        <p15:guide id="4" pos="241" userDrawn="1">
          <p15:clr>
            <a:srgbClr val="F26B43"/>
          </p15:clr>
        </p15:guide>
        <p15:guide id="5" pos="7439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809" userDrawn="1">
          <p15:clr>
            <a:srgbClr val="F26B43"/>
          </p15:clr>
        </p15:guide>
        <p15:guide id="8" pos="3871" userDrawn="1">
          <p15:clr>
            <a:srgbClr val="F26B43"/>
          </p15:clr>
        </p15:guide>
        <p15:guide id="9" pos="967" userDrawn="1">
          <p15:clr>
            <a:srgbClr val="F26B43"/>
          </p15:clr>
        </p15:guide>
        <p15:guide id="10" pos="785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_Subtitle_Text-Text_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088995" y="6423660"/>
            <a:ext cx="6490365" cy="30777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>
                <a:latin typeface="+mn-lt"/>
              </a:defRPr>
            </a:lvl1pPr>
            <a:lvl2pPr marL="216100" indent="0">
              <a:buNone/>
              <a:defRPr>
                <a:latin typeface="+mn-lt"/>
              </a:defRPr>
            </a:lvl2pPr>
            <a:lvl3pPr marL="432100" indent="0">
              <a:buNone/>
              <a:defRPr>
                <a:latin typeface="+mn-lt"/>
              </a:defRPr>
            </a:lvl3pPr>
            <a:lvl4pPr marL="648000" indent="0">
              <a:buNone/>
              <a:defRPr>
                <a:latin typeface="+mn-lt"/>
              </a:defRPr>
            </a:lvl4pPr>
            <a:lvl5pPr marL="6480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83118" y="1597176"/>
            <a:ext cx="11425767" cy="4387953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3118" y="1057039"/>
            <a:ext cx="11425767" cy="420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en-US"/>
              <a:t>Second Header</a:t>
            </a:r>
          </a:p>
        </p:txBody>
      </p:sp>
    </p:spTree>
    <p:extLst>
      <p:ext uri="{BB962C8B-B14F-4D97-AF65-F5344CB8AC3E}">
        <p14:creationId xmlns:p14="http://schemas.microsoft.com/office/powerpoint/2010/main" val="289006652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orient="horz" pos="1003" userDrawn="1">
          <p15:clr>
            <a:srgbClr val="F26B43"/>
          </p15:clr>
        </p15:guide>
        <p15:guide id="3" orient="horz" pos="3770" userDrawn="1">
          <p15:clr>
            <a:srgbClr val="F26B43"/>
          </p15:clr>
        </p15:guide>
        <p15:guide id="4" pos="241" userDrawn="1">
          <p15:clr>
            <a:srgbClr val="F26B43"/>
          </p15:clr>
        </p15:guide>
        <p15:guide id="5" pos="7439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809" userDrawn="1">
          <p15:clr>
            <a:srgbClr val="F26B43"/>
          </p15:clr>
        </p15:guide>
        <p15:guide id="8" pos="3871" userDrawn="1">
          <p15:clr>
            <a:srgbClr val="F26B43"/>
          </p15:clr>
        </p15:guide>
        <p15:guide id="9" pos="967" userDrawn="1">
          <p15:clr>
            <a:srgbClr val="F26B43"/>
          </p15:clr>
        </p15:guide>
        <p15:guide id="10" pos="785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44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1088994" y="6227762"/>
            <a:ext cx="44614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noProof="0" dirty="0"/>
              <a:t>Design and Implementation of Smart Farming – IoT Project Proposal</a:t>
            </a:r>
            <a:endParaRPr lang="en-US" sz="600" noProof="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383118" y="814388"/>
            <a:ext cx="1142576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 rot="60000">
            <a:off x="383117" y="6227764"/>
            <a:ext cx="575671" cy="4616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1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2600A6E-4EF8-4D1B-99FC-3C28B3BCF4D7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84884" y="73891"/>
            <a:ext cx="11424000" cy="6713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3267765" y="7153835"/>
            <a:ext cx="12192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err="1">
              <a:latin typeface="+mn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3267765" y="5486400"/>
            <a:ext cx="12192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err="1">
              <a:latin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D9D750-2CC0-44D8-8435-9E092325F7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897" y="6078568"/>
            <a:ext cx="1219200" cy="72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96" r:id="rId2"/>
    <p:sldLayoutId id="2147483761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7" r:id="rId9"/>
    <p:sldLayoutId id="2147483788" r:id="rId10"/>
    <p:sldLayoutId id="2147483798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200" b="1" kern="1200" smtClean="0">
          <a:solidFill>
            <a:schemeClr val="accent6"/>
          </a:solidFill>
          <a:effectLst/>
          <a:latin typeface="+mj-lt"/>
          <a:ea typeface="+mn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FF88-CD06-4172-B0BA-08022F586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396" y="1412783"/>
            <a:ext cx="9722916" cy="83068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highlight>
                  <a:srgbClr val="FFFFFF"/>
                </a:highlight>
              </a:rPr>
              <a:t>Des</a:t>
            </a:r>
            <a:r>
              <a:rPr lang="en-US" sz="4000" dirty="0"/>
              <a:t>ign and Implementation of Smart Farming</a:t>
            </a:r>
            <a:endParaRPr lang="en-US" sz="4000" dirty="0">
              <a:highlight>
                <a:srgbClr val="FFFFFF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C33E8-C757-4F56-8B26-BD95EEFE1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553" y="3940405"/>
            <a:ext cx="7444601" cy="925196"/>
          </a:xfrm>
        </p:spPr>
        <p:txBody>
          <a:bodyPr/>
          <a:lstStyle/>
          <a:p>
            <a:r>
              <a:rPr lang="en-US" dirty="0">
                <a:highlight>
                  <a:srgbClr val="FFFFFF"/>
                </a:highlight>
              </a:rPr>
              <a:t>																		</a:t>
            </a:r>
          </a:p>
          <a:p>
            <a:pPr algn="ctr"/>
            <a:r>
              <a:rPr lang="en-US" dirty="0">
                <a:highlight>
                  <a:srgbClr val="FFFFFF"/>
                </a:highlight>
              </a:rPr>
              <a:t>Supervisor:  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Prof. Dr.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Chaiyod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Pirak</a:t>
            </a:r>
            <a:endParaRPr lang="en-US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endParaRPr lang="en-US" dirty="0">
              <a:highlight>
                <a:srgbClr val="FFFFFF"/>
              </a:highligh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7B035C-EAFE-41DD-85DD-40F63D847A71}"/>
              </a:ext>
            </a:extLst>
          </p:cNvPr>
          <p:cNvSpPr txBox="1">
            <a:spLocks/>
          </p:cNvSpPr>
          <p:nvPr/>
        </p:nvSpPr>
        <p:spPr>
          <a:xfrm>
            <a:off x="2709553" y="2386484"/>
            <a:ext cx="7265659" cy="83068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600" b="1" kern="1200" dirty="0">
                <a:solidFill>
                  <a:schemeClr val="tx1"/>
                </a:solidFill>
                <a:effectLst/>
                <a:latin typeface="+mj-lt"/>
                <a:ea typeface="+mn-ea"/>
                <a:cs typeface="Gill Sans MT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dirty="0">
                <a:highlight>
                  <a:srgbClr val="FFFFFF"/>
                </a:highlight>
              </a:rPr>
              <a:t>IoT– Project Proposal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94A792-DCEF-4DE5-BE09-3A1F2D9A4090}"/>
              </a:ext>
            </a:extLst>
          </p:cNvPr>
          <p:cNvSpPr txBox="1">
            <a:spLocks/>
          </p:cNvSpPr>
          <p:nvPr/>
        </p:nvSpPr>
        <p:spPr>
          <a:xfrm>
            <a:off x="2709553" y="3360185"/>
            <a:ext cx="7265659" cy="83068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600" b="1" kern="1200" dirty="0">
                <a:solidFill>
                  <a:schemeClr val="tx1"/>
                </a:solidFill>
                <a:effectLst/>
                <a:latin typeface="+mj-lt"/>
                <a:ea typeface="+mn-ea"/>
                <a:cs typeface="Gill Sans MT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>
                <a:solidFill>
                  <a:srgbClr val="333333"/>
                </a:solidFill>
                <a:highlight>
                  <a:srgbClr val="FFFFFF"/>
                </a:highlight>
                <a:latin typeface="Roboto" panose="02000000000000000000" pitchFamily="2" charset="0"/>
                <a:cs typeface="Arial" panose="020B0604020202020204" pitchFamily="34" charset="0"/>
              </a:rPr>
              <a:t>Group 2 - Hafsa Murtaza, </a:t>
            </a:r>
            <a:r>
              <a:rPr lang="en-US" sz="2400" dirty="0" err="1">
                <a:solidFill>
                  <a:srgbClr val="333333"/>
                </a:solidFill>
                <a:highlight>
                  <a:srgbClr val="FFFFFF"/>
                </a:highlight>
                <a:latin typeface="Roboto" panose="02000000000000000000" pitchFamily="2" charset="0"/>
                <a:cs typeface="Arial" panose="020B0604020202020204" pitchFamily="34" charset="0"/>
              </a:rPr>
              <a:t>Narmeen</a:t>
            </a:r>
            <a:r>
              <a:rPr lang="en-US" sz="2400" dirty="0">
                <a:solidFill>
                  <a:srgbClr val="333333"/>
                </a:solidFill>
                <a:highlight>
                  <a:srgbClr val="FFFFFF"/>
                </a:highlight>
                <a:latin typeface="Roboto" panose="02000000000000000000" pitchFamily="2" charset="0"/>
                <a:cs typeface="Arial" panose="020B0604020202020204" pitchFamily="34" charset="0"/>
              </a:rPr>
              <a:t> Falak</a:t>
            </a:r>
          </a:p>
        </p:txBody>
      </p:sp>
      <p:pic>
        <p:nvPicPr>
          <p:cNvPr id="2050" name="Picture 2" descr="Farm-to-Fork beyond bold claims - the strategy must deliver for the planet,  consumers and farmers alike - The European Files">
            <a:extLst>
              <a:ext uri="{FF2B5EF4-FFF2-40B4-BE49-F238E27FC236}">
                <a16:creationId xmlns:a16="http://schemas.microsoft.com/office/drawing/2014/main" id="{DECC2BCF-A1C9-45BC-B5CA-95906C82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0444"/>
            <a:ext cx="12192000" cy="818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864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697CDF-A719-45DF-A91E-F02B23C56B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8F445D-67A2-4CF7-8D10-C7A08D1F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BC9ED-5870-404F-AB54-A9F0AE21D49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58CC9-A041-464C-B2BD-E0A5207E7C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Hafsa: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err="1"/>
              <a:t>Narmeen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6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E2AAED-8269-4A37-A311-422AE79452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B75AAD-5571-4A10-8A8B-2B779984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6CB17-A8FB-4DFD-8F13-86B49B7AF22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E3B3F6-3484-4374-8F79-545DD176A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37776"/>
              </p:ext>
            </p:extLst>
          </p:nvPr>
        </p:nvGraphicFramePr>
        <p:xfrm>
          <a:off x="3093720" y="1564802"/>
          <a:ext cx="6004560" cy="4373498"/>
        </p:xfrm>
        <a:graphic>
          <a:graphicData uri="http://schemas.openxmlformats.org/drawingml/2006/table">
            <a:tbl>
              <a:tblPr/>
              <a:tblGrid>
                <a:gridCol w="1478280">
                  <a:extLst>
                    <a:ext uri="{9D8B030D-6E8A-4147-A177-3AD203B41FA5}">
                      <a16:colId xmlns:a16="http://schemas.microsoft.com/office/drawing/2014/main" val="8553314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87286939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60537167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29549469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0699619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0130754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841915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8526304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68556282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15906398"/>
                    </a:ext>
                  </a:extLst>
                </a:gridCol>
              </a:tblGrid>
              <a:tr h="383080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087670"/>
                  </a:ext>
                </a:extLst>
              </a:tr>
              <a:tr h="383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45190"/>
                  </a:ext>
                </a:extLst>
              </a:tr>
              <a:tr h="8300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 and Design Finalization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226434"/>
                  </a:ext>
                </a:extLst>
              </a:tr>
              <a:tr h="8300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Hardware purchase and Implementation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851085"/>
                  </a:ext>
                </a:extLst>
              </a:tr>
              <a:tr h="6065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Software Implementation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02550"/>
                  </a:ext>
                </a:extLst>
              </a:tr>
              <a:tr h="4469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914207"/>
                  </a:ext>
                </a:extLst>
              </a:tr>
              <a:tr h="4469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Documentation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825907"/>
                  </a:ext>
                </a:extLst>
              </a:tr>
              <a:tr h="4469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Delivery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66956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510F171-9362-475C-B1D4-64801C711FA7}"/>
              </a:ext>
            </a:extLst>
          </p:cNvPr>
          <p:cNvSpPr>
            <a:spLocks noGrp="1" noChangeArrowheads="1"/>
          </p:cNvSpPr>
          <p:nvPr>
            <p:ph type="body" sz="quarter" idx="20"/>
          </p:nvPr>
        </p:nvSpPr>
        <p:spPr bwMode="auto">
          <a:xfrm>
            <a:off x="386281" y="901640"/>
            <a:ext cx="11422603" cy="493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2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850874-60DF-4857-BD87-7A50271FC0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A4B85D-F1A1-461A-BCD8-67787BD4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(If necessary):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104D5-256E-4303-985E-0734C9F5EA1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96FD2-EEE7-49B6-A66E-DA711F1A9C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Using ML (regression) on the saved data </a:t>
            </a:r>
          </a:p>
          <a:p>
            <a:pPr marL="0" indent="0">
              <a:buNone/>
            </a:pPr>
            <a:r>
              <a:rPr lang="en-US" dirty="0"/>
              <a:t>And extrapolating it further to predict the </a:t>
            </a:r>
            <a:br>
              <a:rPr lang="en-US"/>
            </a:br>
            <a:r>
              <a:rPr lang="en-US"/>
              <a:t>least</a:t>
            </a:r>
            <a:r>
              <a:rPr lang="en-US" dirty="0"/>
              <a:t> </a:t>
            </a:r>
            <a:r>
              <a:rPr lang="en-US"/>
              <a:t>Moisture </a:t>
            </a:r>
            <a:r>
              <a:rPr lang="en-US" dirty="0"/>
              <a:t>beforehand so as to </a:t>
            </a:r>
            <a:r>
              <a:rPr lang="en-US"/>
              <a:t>get the</a:t>
            </a:r>
            <a:br>
              <a:rPr lang="en-US"/>
            </a:br>
            <a:r>
              <a:rPr lang="en-US"/>
              <a:t> </a:t>
            </a:r>
            <a:r>
              <a:rPr lang="en-US" dirty="0"/>
              <a:t>water for the next </a:t>
            </a:r>
            <a:r>
              <a:rPr lang="en-US"/>
              <a:t>cycle ready.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C0687D97-818A-4FEF-9BB3-1659D5AA911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91" y="1178588"/>
            <a:ext cx="6306533" cy="48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5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8CC029-1E56-4C88-BA15-23851E98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6755A-DAF2-43BD-BD77-A79BEE78E2D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13288-36A9-4600-B0F4-01FD11E87D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032" y="1091598"/>
            <a:ext cx="10719889" cy="4674804"/>
          </a:xfrm>
        </p:spPr>
        <p:txBody>
          <a:bodyPr/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Conceptual Design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Features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 Components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Hardware Connection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Software Flowchart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 Distribution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 Timeline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1FAC05-F065-4C21-ACB7-6F28E9C8F4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2446ED-6377-4BEB-AEA3-E3699B3BF8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88995" y="6423660"/>
            <a:ext cx="7706214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F69CB-21D6-4215-B683-2DC734F4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96230-CD61-41AD-B09C-762FD1A0BD8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8" name="Picture 4" descr="Mini Water Pump DC 3-6V 3W ปั้มน้ำขนาดเล็ก DC 3-6V 3W | Shopee Thailand">
            <a:extLst>
              <a:ext uri="{FF2B5EF4-FFF2-40B4-BE49-F238E27FC236}">
                <a16:creationId xmlns:a16="http://schemas.microsoft.com/office/drawing/2014/main" id="{DABD3A7D-2B7F-475F-A998-E87ED3477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234" y="4221678"/>
            <a:ext cx="1003169" cy="100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deMCU ESP8266 V3 Lau WiFi รุ่นใหม่ ใช้กับ Arduino IDE ได้ ทดสอบ QC แล้ว  ส่งภายใน 3 วัน มีบริการเก็บเงินปลายทาง | Shopee Thailand">
            <a:extLst>
              <a:ext uri="{FF2B5EF4-FFF2-40B4-BE49-F238E27FC236}">
                <a16:creationId xmlns:a16="http://schemas.microsoft.com/office/drawing/2014/main" id="{C2E802AB-BC49-4364-AF20-6FC543528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04430" y="2541695"/>
            <a:ext cx="2780170" cy="258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A06A4-6C31-43D2-A29D-F6C9C06ADAA6}"/>
              </a:ext>
            </a:extLst>
          </p:cNvPr>
          <p:cNvSpPr txBox="1"/>
          <p:nvPr/>
        </p:nvSpPr>
        <p:spPr>
          <a:xfrm>
            <a:off x="2032213" y="5261376"/>
            <a:ext cx="1498862" cy="6426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+mn-lt"/>
              </a:rPr>
              <a:t>Mini DC Water Pump</a:t>
            </a:r>
          </a:p>
        </p:txBody>
      </p:sp>
      <p:pic>
        <p:nvPicPr>
          <p:cNvPr id="1034" name="Picture 10" descr="DHT11 Temperature and Humidity Sensor Module for Arduino Raspberry Pi :  Amazon.in: Industrial &amp;amp; Scientific">
            <a:extLst>
              <a:ext uri="{FF2B5EF4-FFF2-40B4-BE49-F238E27FC236}">
                <a16:creationId xmlns:a16="http://schemas.microsoft.com/office/drawing/2014/main" id="{F9E6D3E3-1832-479F-988F-6D93E5D5C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231" y="2659910"/>
            <a:ext cx="1031448" cy="103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45437E-4272-4ED9-8A25-F8B441DFB016}"/>
              </a:ext>
            </a:extLst>
          </p:cNvPr>
          <p:cNvSpPr txBox="1"/>
          <p:nvPr/>
        </p:nvSpPr>
        <p:spPr>
          <a:xfrm>
            <a:off x="1870388" y="3703204"/>
            <a:ext cx="1498862" cy="5184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latin typeface="+mn-lt"/>
              </a:rPr>
              <a:t>DHT11 as Temperature 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and Humidity Sensor</a:t>
            </a:r>
          </a:p>
        </p:txBody>
      </p:sp>
      <p:pic>
        <p:nvPicPr>
          <p:cNvPr id="1036" name="Picture 12" descr="พร้อมส่ง-Soil Moisture Sensor Module เซ็นเซอร์วัดความชื้นในดิน | Shopee  Thailand">
            <a:extLst>
              <a:ext uri="{FF2B5EF4-FFF2-40B4-BE49-F238E27FC236}">
                <a16:creationId xmlns:a16="http://schemas.microsoft.com/office/drawing/2014/main" id="{1E438C10-7026-4303-AB25-2D955E3B6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57" r="1260" b="11698"/>
          <a:stretch/>
        </p:blipFill>
        <p:spPr bwMode="auto">
          <a:xfrm>
            <a:off x="1684035" y="1457828"/>
            <a:ext cx="1755523" cy="119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B51A18-70A9-414B-ADC2-A90E2E6E90B6}"/>
              </a:ext>
            </a:extLst>
          </p:cNvPr>
          <p:cNvSpPr txBox="1"/>
          <p:nvPr/>
        </p:nvSpPr>
        <p:spPr>
          <a:xfrm>
            <a:off x="4230862" y="5112407"/>
            <a:ext cx="158205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err="1">
                <a:latin typeface="+mn-lt"/>
              </a:rPr>
              <a:t>NodeMCU</a:t>
            </a:r>
            <a:r>
              <a:rPr lang="en-US" sz="1200" dirty="0">
                <a:latin typeface="+mn-lt"/>
              </a:rPr>
              <a:t> – ESP8266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4075CED-8820-4ABA-ABA1-F06C405CDE67}"/>
              </a:ext>
            </a:extLst>
          </p:cNvPr>
          <p:cNvSpPr/>
          <p:nvPr/>
        </p:nvSpPr>
        <p:spPr>
          <a:xfrm rot="1753194">
            <a:off x="3408513" y="2455810"/>
            <a:ext cx="785076" cy="245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FFDA6FF-C6D1-48E4-8842-C007D71F20B4}"/>
              </a:ext>
            </a:extLst>
          </p:cNvPr>
          <p:cNvSpPr/>
          <p:nvPr/>
        </p:nvSpPr>
        <p:spPr>
          <a:xfrm rot="8928931">
            <a:off x="3363662" y="4727453"/>
            <a:ext cx="785076" cy="245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C3044B3-626C-4AAA-A7EA-038F6FB6D314}"/>
              </a:ext>
            </a:extLst>
          </p:cNvPr>
          <p:cNvSpPr/>
          <p:nvPr/>
        </p:nvSpPr>
        <p:spPr>
          <a:xfrm>
            <a:off x="3467147" y="3627080"/>
            <a:ext cx="667807" cy="25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40" name="Picture 16" descr="Strawberry Houseplants - Tips For Growing Strawberries Indoors">
            <a:extLst>
              <a:ext uri="{FF2B5EF4-FFF2-40B4-BE49-F238E27FC236}">
                <a16:creationId xmlns:a16="http://schemas.microsoft.com/office/drawing/2014/main" id="{7D34E436-0C64-4B6F-B247-C397355C3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887" y="1176602"/>
            <a:ext cx="1783113" cy="133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c 14">
            <a:extLst>
              <a:ext uri="{FF2B5EF4-FFF2-40B4-BE49-F238E27FC236}">
                <a16:creationId xmlns:a16="http://schemas.microsoft.com/office/drawing/2014/main" id="{132767D3-122E-40E3-BF79-8EE42D3BE008}"/>
              </a:ext>
            </a:extLst>
          </p:cNvPr>
          <p:cNvSpPr/>
          <p:nvPr/>
        </p:nvSpPr>
        <p:spPr>
          <a:xfrm rot="13727370">
            <a:off x="785911" y="1062232"/>
            <a:ext cx="4541124" cy="4162473"/>
          </a:xfrm>
          <a:prstGeom prst="arc">
            <a:avLst>
              <a:gd name="adj1" fmla="val 14909094"/>
              <a:gd name="adj2" fmla="val 5254799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98EEB-7C76-464B-A58F-0C7F9A6BD8EE}"/>
              </a:ext>
            </a:extLst>
          </p:cNvPr>
          <p:cNvSpPr txBox="1"/>
          <p:nvPr/>
        </p:nvSpPr>
        <p:spPr>
          <a:xfrm>
            <a:off x="115387" y="2876965"/>
            <a:ext cx="847386" cy="4716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50" dirty="0">
                <a:latin typeface="+mn-lt"/>
              </a:rPr>
              <a:t>Water pipe </a:t>
            </a:r>
            <a:br>
              <a:rPr lang="en-US" sz="1050" dirty="0">
                <a:latin typeface="+mn-lt"/>
              </a:rPr>
            </a:br>
            <a:r>
              <a:rPr lang="en-US" sz="1050" dirty="0">
                <a:latin typeface="+mn-lt"/>
              </a:rPr>
              <a:t>from pump</a:t>
            </a:r>
            <a:br>
              <a:rPr lang="en-US" sz="1050" dirty="0">
                <a:latin typeface="+mn-lt"/>
              </a:rPr>
            </a:br>
            <a:r>
              <a:rPr lang="en-US" sz="1050" dirty="0">
                <a:latin typeface="+mn-lt"/>
              </a:rPr>
              <a:t> outlet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46EAAA-C1A3-4E11-8FC0-AFB157E64F44}"/>
              </a:ext>
            </a:extLst>
          </p:cNvPr>
          <p:cNvCxnSpPr>
            <a:cxnSpLocks/>
          </p:cNvCxnSpPr>
          <p:nvPr/>
        </p:nvCxnSpPr>
        <p:spPr>
          <a:xfrm flipV="1">
            <a:off x="3398617" y="1938443"/>
            <a:ext cx="1183111" cy="22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0410FF-C1D2-4E34-AFDE-C2763A2350FD}"/>
              </a:ext>
            </a:extLst>
          </p:cNvPr>
          <p:cNvSpPr txBox="1"/>
          <p:nvPr/>
        </p:nvSpPr>
        <p:spPr>
          <a:xfrm>
            <a:off x="3548960" y="1618368"/>
            <a:ext cx="991056" cy="3493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+mn-lt"/>
              </a:rPr>
              <a:t>Sensor will be put inside the plant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14EC26C-F655-4BD8-8FDC-34520EE821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927" t="10238" r="2313" b="5722"/>
          <a:stretch/>
        </p:blipFill>
        <p:spPr>
          <a:xfrm>
            <a:off x="6379973" y="2249339"/>
            <a:ext cx="1625892" cy="824602"/>
          </a:xfrm>
          <a:prstGeom prst="rect">
            <a:avLst/>
          </a:prstGeom>
        </p:spPr>
      </p:pic>
      <p:pic>
        <p:nvPicPr>
          <p:cNvPr id="1042" name="Picture 18" descr="Introduction · FREEBOARD LAB">
            <a:extLst>
              <a:ext uri="{FF2B5EF4-FFF2-40B4-BE49-F238E27FC236}">
                <a16:creationId xmlns:a16="http://schemas.microsoft.com/office/drawing/2014/main" id="{74CEA1E7-BF33-450B-8118-0A717FD98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474" y="3942859"/>
            <a:ext cx="3076583" cy="169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NETPIE Mobile app ง่ายๆ แค่ติดตั้ง ล็อคอิน ใช้งาน">
            <a:extLst>
              <a:ext uri="{FF2B5EF4-FFF2-40B4-BE49-F238E27FC236}">
                <a16:creationId xmlns:a16="http://schemas.microsoft.com/office/drawing/2014/main" id="{CDF5C699-E36C-4823-9116-D9FA60FB4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059" y="1215847"/>
            <a:ext cx="1044548" cy="18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D7BB12F3-34D4-4DD5-93F8-4941FD88E300}"/>
              </a:ext>
            </a:extLst>
          </p:cNvPr>
          <p:cNvSpPr/>
          <p:nvPr/>
        </p:nvSpPr>
        <p:spPr>
          <a:xfrm rot="1753194">
            <a:off x="8402671" y="3354608"/>
            <a:ext cx="785076" cy="245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8131753-74FE-42A9-8DFF-06B9913E88FE}"/>
              </a:ext>
            </a:extLst>
          </p:cNvPr>
          <p:cNvSpPr/>
          <p:nvPr/>
        </p:nvSpPr>
        <p:spPr>
          <a:xfrm rot="19626818">
            <a:off x="8168512" y="1861540"/>
            <a:ext cx="785076" cy="245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54BC52-0BB3-4318-AD07-065AD7B895D2}"/>
              </a:ext>
            </a:extLst>
          </p:cNvPr>
          <p:cNvSpPr txBox="1"/>
          <p:nvPr/>
        </p:nvSpPr>
        <p:spPr>
          <a:xfrm>
            <a:off x="9212877" y="5655307"/>
            <a:ext cx="2071207" cy="2487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+mn-lt"/>
              </a:rPr>
              <a:t>Display Results on Freeboard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CD1C57-6698-4C23-A246-742AE9B611A8}"/>
              </a:ext>
            </a:extLst>
          </p:cNvPr>
          <p:cNvSpPr txBox="1"/>
          <p:nvPr/>
        </p:nvSpPr>
        <p:spPr>
          <a:xfrm>
            <a:off x="9292304" y="3121223"/>
            <a:ext cx="199178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+mn-lt"/>
              </a:rPr>
              <a:t>Notify on Mobile Application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B1357E8-BF1D-4BAF-AB14-C577EB622283}"/>
              </a:ext>
            </a:extLst>
          </p:cNvPr>
          <p:cNvSpPr/>
          <p:nvPr/>
        </p:nvSpPr>
        <p:spPr>
          <a:xfrm rot="19626818">
            <a:off x="5535318" y="2729224"/>
            <a:ext cx="785076" cy="245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46" name="Picture 22" descr="2Pcs 204 20X4 2004ขนาดเล็กจอแสดงผล LCD โมดูล Lcm Blue หรือสีเหลืองสีเขียว  Mini Lcd 5V สีขาว LED backlight 20*4 Wh2004d คุณภาพสูง|20*4 lcd|lcd display  moduledisplay module - AliExpress">
            <a:extLst>
              <a:ext uri="{FF2B5EF4-FFF2-40B4-BE49-F238E27FC236}">
                <a16:creationId xmlns:a16="http://schemas.microsoft.com/office/drawing/2014/main" id="{69826C3A-1400-46B3-A927-DC7E01B09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116" y="4407857"/>
            <a:ext cx="1719020" cy="110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rrow: Bent 23">
            <a:extLst>
              <a:ext uri="{FF2B5EF4-FFF2-40B4-BE49-F238E27FC236}">
                <a16:creationId xmlns:a16="http://schemas.microsoft.com/office/drawing/2014/main" id="{7ABC53F2-8390-4025-AE8C-FC4F74744084}"/>
              </a:ext>
            </a:extLst>
          </p:cNvPr>
          <p:cNvSpPr/>
          <p:nvPr/>
        </p:nvSpPr>
        <p:spPr>
          <a:xfrm rot="5400000">
            <a:off x="6164998" y="3441255"/>
            <a:ext cx="467150" cy="1269047"/>
          </a:xfrm>
          <a:prstGeom prst="bentArrow">
            <a:avLst>
              <a:gd name="adj1" fmla="val 25000"/>
              <a:gd name="adj2" fmla="val 2453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A76C69-61E7-47EF-8C8D-C4C52C2B4863}"/>
              </a:ext>
            </a:extLst>
          </p:cNvPr>
          <p:cNvSpPr txBox="1"/>
          <p:nvPr/>
        </p:nvSpPr>
        <p:spPr>
          <a:xfrm>
            <a:off x="6083482" y="5420184"/>
            <a:ext cx="158205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+mn-lt"/>
              </a:rPr>
              <a:t>LCD Display</a:t>
            </a:r>
          </a:p>
        </p:txBody>
      </p:sp>
    </p:spTree>
    <p:extLst>
      <p:ext uri="{BB962C8B-B14F-4D97-AF65-F5344CB8AC3E}">
        <p14:creationId xmlns:p14="http://schemas.microsoft.com/office/powerpoint/2010/main" val="120946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8F39A433-CBC9-4A66-A7F7-CF8D669045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88995" y="6423660"/>
            <a:ext cx="6490365" cy="30777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C6ADCCE-AE5F-48DA-A482-181A9D05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84" y="73891"/>
            <a:ext cx="11424000" cy="671309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EB0AA-6FD2-4950-8255-7CFAB2455DB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 rot="60000">
            <a:off x="383117" y="6227764"/>
            <a:ext cx="575671" cy="46166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C2600A6E-4EF8-4D1B-99FC-3C28B3BCF4D7}" type="slidenum">
              <a:rPr 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AD0460D-CE02-4EFC-8E50-7B2EFA6CDB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6281" y="838986"/>
            <a:ext cx="11422603" cy="5279010"/>
          </a:xfrm>
        </p:spPr>
        <p:txBody>
          <a:bodyPr/>
          <a:lstStyle/>
          <a:p>
            <a:pPr rtl="0" fontAlgn="base">
              <a:spcBef>
                <a:spcPts val="100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 Time Measurement</a:t>
            </a:r>
          </a:p>
          <a:p>
            <a:pPr lvl="1"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Temperature of the surroundings</a:t>
            </a:r>
          </a:p>
          <a:p>
            <a:pPr lvl="1">
              <a:spcBef>
                <a:spcPts val="100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Humidity of the surroundings</a:t>
            </a:r>
          </a:p>
          <a:p>
            <a:pPr lvl="1"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Soil Moisture of the Plant</a:t>
            </a:r>
          </a:p>
          <a:p>
            <a:pPr marL="215900" lvl="1" indent="0">
              <a:spcBef>
                <a:spcPts val="100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 Time Display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Temperature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of the surroundings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Humidity of the surroundings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Soil Moisture of the Plant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Water Pump On/Off Status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Data logging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Maximum 1000 samples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sample interval – every 60 mins</a:t>
            </a:r>
          </a:p>
          <a:p>
            <a:pPr marL="215900" lvl="1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15900" lvl="1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3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BB7050-F86E-47D4-ADAE-7F09CF8B27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46CA92-9C5B-4F87-8219-FF6A0FE1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E97FD-B8FA-43CA-95A6-93F9127353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1F8EF-DBC9-4B88-8E87-2C2E43FF4D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4462" y="1432874"/>
            <a:ext cx="8811160" cy="3100528"/>
          </a:xfrm>
        </p:spPr>
        <p:txBody>
          <a:bodyPr/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Water pump is controlled by a manual control and an automatic control (depending on soil moisture)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Send alert notification on mobile application if temperature, humidity or soil moisture is not in optimum limits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Send alert notification when water pump is turned on and when water pump is turned off.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1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BBD5ED-A04C-4729-B456-919B5E7B54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FA5B17-A0E8-4C27-99B6-191786CE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A6AEB-7B84-4848-9578-6AA0F24D3A3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0FD61-95B4-498B-8717-A3DC30F391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88995" y="1636333"/>
            <a:ext cx="7880808" cy="3695308"/>
          </a:xfrm>
        </p:spPr>
        <p:txBody>
          <a:bodyPr/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MCU: ESP8266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Mini Water Pump DC 3-6V 3W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Humidity sensor DHT11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Temperature sensor DHT11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Soil Moisture sensor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LCD Display (16*2 or 20*4)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Water pipe (inlet to pump; 5mm)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Water pipe (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oulet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from pump; outer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dia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7.5mm, inner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dia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4.5 mm )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5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6522F6-BE22-4EDE-AA56-8751564574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1B2E9-4B9D-4D5F-A714-1322121B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Flowchart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36FA-9647-4B87-A691-249B59A0BFA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A4EAC-7957-4876-AE21-8515B8E5B1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AD6E9-FCB8-4ECF-B32A-C42B0827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12" y="745200"/>
            <a:ext cx="5288437" cy="536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8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DF878FEF-C13F-476A-BB3D-9CEA420815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88995" y="6423660"/>
            <a:ext cx="6490365" cy="30777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3548B0D-C9D9-41F0-BD39-7CF45C46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84" y="73891"/>
            <a:ext cx="11424000" cy="671309"/>
          </a:xfrm>
        </p:spPr>
        <p:txBody>
          <a:bodyPr/>
          <a:lstStyle/>
          <a:p>
            <a:r>
              <a:rPr lang="en-US" dirty="0"/>
              <a:t>Software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00A12-F690-4D96-B999-C234CE40439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 rot="60000">
            <a:off x="383117" y="6227764"/>
            <a:ext cx="575671" cy="46166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C2600A6E-4EF8-4D1B-99FC-3C28B3BCF4D7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27608BE-7F26-4FB9-A758-D80DA25A29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2781" y="1486147"/>
            <a:ext cx="8201538" cy="3538340"/>
          </a:xfrm>
        </p:spPr>
        <p:txBody>
          <a:bodyPr/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Display humidity, temperature, soil moisture and pump status on mobile app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Enable user to control pump through mobile app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If temperature &gt;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upperLimitor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|| temp &lt;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lowerLimit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send notification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If humidity &gt;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upperLimit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|| humidity &lt;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lowerLimit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: send notification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If soil moisture &lt;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lowerLimit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: turn on pump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If soil moisture &gt;= threshold: turn off pump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If soil moisture &gt;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upperLimit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: send notification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ACBFA0-612C-4551-A754-3A1BF84BA8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589198-2739-40D2-A2AE-EB02A797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Features/Modules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71707-25C9-4F75-B589-F63EF70F212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EADE5-F536-471E-AF8A-0769ABCF32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52" y="789495"/>
            <a:ext cx="8407060" cy="5168245"/>
          </a:xfrm>
        </p:spPr>
        <p:txBody>
          <a:bodyPr/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Function: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MeasureTemp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16000" lvl="1" indent="-216000" defTabSz="21600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160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Input: measurement unit (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Celcius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), output: temperature value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Function: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SendTempNotification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marL="216000" lvl="1" indent="-216000" defTabSz="21600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160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Input: temperature value, minimum/maximum allowed temperature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Function: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MeasureHumidity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16000" lvl="1" indent="-216000" defTabSz="21600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160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Input: measurement unit ( percentage), output: humidity value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Function: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SendHumidityNotification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marL="216000" lvl="1" indent="-216000" defTabSz="21600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160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Input: humidity value, minimum/maximum allowed humidity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Function: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MeasureSoilMoisture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marL="216000" lvl="1" indent="-216000" defTabSz="21600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160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Input: measurement unit (bars), output: soil moisture value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Function: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RegulateMoisture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marL="216000" lvl="1" indent="-216000" defTabSz="21600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160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Input: desired moisture value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Function: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SendMoistureNotification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marL="216000" lvl="1" indent="-216000" defTabSz="21600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160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Input: current moisture value, maximum/minimum allowed moisture values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Function: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UpdateDisplay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16000" lvl="1" indent="-216000" defTabSz="21600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160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Input: temperature, humidity, soil moisture and water pump status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946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Generic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0&quot; rightDistribute=&quot;1&quot; dock=&quot;1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1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position left=&quot;31.125&quot; top=&quot;133.875&quot; width=&quot;657.75&quot; height=&quot;328.875&quot; /&gt;&lt;subtitle&gt;&lt;position left=&quot;31.25&quot; top=&quot;92.00031&quot; width=&quot;657.75&quot; height=&quot;19.25&quot; /&gt;&lt;font size=&quot;16&quot; /&gt;&lt;textframe marginBottom=&quot;0&quot; marginTop=&quot;0&quot; /&gt;&lt;paragraphformat alignment=&quot;1&quot; /&gt;&lt;/subtitle&gt;&lt;settings allowedSizingModeIds=&quot;1|2&quot; allowedFontSizes=&quot;8|9|10.5|11|12|14|16|18&quot; allowedTimeFormatIds=&quot;1|2|3&quot; slideLayout=&quot;11&quot; customLayoutName=&quot;&quot; customLayoutIndex=&quot;&quot; showBreak=&quot;1&quot; singleAgendaSlideSelected=&quot;0&quot; backupSlideTitle=&quot;Backup: %agendaName%&quot; topMargin=&quot;0&quot; leftMargin=&quot;0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&gt;&lt;paragraphformat alignment=&quot;1&quot; /&gt;&lt;textframe marginLeft=&quot;6&quot; /&gt;&lt;font bold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&gt;&lt;paragraphformat alignment=&quot;1&quot; /&gt;&lt;font bold=&quot;1&quot; /&gt;&lt;textframe marginLeft=&quot;6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5&quot; topMaxSpacing=&quot;5&quot; bottomMinSpacing=&quot;0&quot; bottomMaxSpacing=&quot;0&quot;&gt;&lt;element field=&quot;itemno&quot; type=&quot;autoshape&quot; autoShapeType=&quot;1&quot; indent=&quot;36.50472&quot; indent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 indent=&quot;36.50472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36.50472&quot; indentType=&quot;1&quot;&gt;&lt;paragraphformat alignment=&quot;1&quot; /&gt;&lt;/element&gt;&lt;element field=&quot;freecolumn&quot; type=&quot;autoshape&quot; autoShapeType=&quot;1&quot; indent=&quot;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36.50472*2*scale*fontScale&quot; top=&quot;0&quot; width=&quot;agendaWidth-topicLeftSpacing-itemNoWidth-36.50472*scale*fontScale&quot; height=&quot;itemHeight&quot; /&gt;&lt;fill foreColor=&quot;#D9D9D9&quot; visible=&quot;1&quot; /&gt;&lt;/element&gt;&lt;element field=&quot;itemno&quot; type=&quot;autoshape&quot; autoShapeType=&quot;1&quot; indent=&quot;36.50472&quot; indent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 indent=&quot;36.50472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36.50472&quot; indentType=&quot;1&quot;&gt;&lt;paragraphformat alignment=&quot;1&quot; /&gt;&lt;/element&gt;&lt;element field=&quot;freecolumn&quot; type=&quot;autoshape&quot; autoShapeType=&quot;1&quot; indent=&quot;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0&quot; break=&quot;1&quot; topMinSpacing=&quot;5&quot; topMaxSpacing=&quot;5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layoutId=&quot;1_1&quot; fontSizeAuto=&quot;0&quot; createSections=&quot;0&quot; singleSlideId=&quot;22829367-1081-43cf-93a7-501a4244050b&quot; backupSlideId=&quot;cd2dc354-1c8e-4155-9838-6db3e8b81ee6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52.87637&quot; /&gt;&lt;column field=&quot;responsible&quot; label=&quot;Responsible&quot; visible=&quot;1&quot; checked=&quot;1&quot; leftSpacing=&quot;0&quot; rightDistribute=&quot;1&quot; dock=&quot;1&quot; rightSpacing=&quot;52.87637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1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items&gt;&lt;item duration=&quot;30&quot; level=&quot;1&quot; generateAgendaSlide=&quot;1&quot; showAgendaItem=&quot;1&quot; isBreak=&quot;0&quot; itemNo=&quot;1&quot; subItemNo=&quot;0&quot; topic=&quot;Teilhomogenisierte Niedertemperaturbrennverfahren&quot; agendaSlideId=&quot;868d921e-0b57-4a56-a675-e1f6a1fd2168&quot; /&gt;&lt;item duration=&quot;30&quot; level=&quot;1&quot; generateAgendaSlide=&quot;1&quot; showAgendaItem=&quot;1&quot; isBreak=&quot;0&quot; itemNo=&quot;2&quot; subItemNo=&quot;0&quot; topic=&quot;Vollhomogenisierte &amp;#xD;&amp;#xA;Niedertemperaturbrennverfahren&quot; agendaSlideId=&quot;bf2f7fdc-cbd5-4ac2-aa34-45fc9ce87211&quot; /&gt;&lt;item duration=&quot;30&quot; level=&quot;1&quot; generateAgendaSlide=&quot;1&quot; showAgendaItem=&quot;1&quot; isBreak=&quot;0&quot; itemNo=&quot;3&quot; subItemNo=&quot;0&quot; topic=&quot;Large Eddy Simulationen&quot; agendaSlideId=&quot;41ee5669-b39a-47c2-8dd8-6738d8046d47&quot; /&gt;&lt;/items&gt;&lt;/agenda&gt;&lt;agenda name=&quot;New Agenda&quot; title=&quot;Agenda&quot; subtitle=&quot;&quot; sizingModeId=&quot;1&quot; fontSize=&quot;16&quot; startTime=&quot;540&quot; timeFormatId=&quot;1&quot; startItemNo=&quot;1&quot; createSingleAgendaSlide=&quot;0&quot; createSeparatingSlides=&quot;1&quot; createBackupSlide=&quot;1&quot; layoutId=&quot;1_1&quot; fontSizeAuto=&quot;0&quot; createSections=&quot;0&quot; backupSlideId=&quot;a63bd94e-2651-4bf1-adf5-e2c33ac5fa27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49.72083&quot; /&gt;&lt;column field=&quot;responsible&quot; label=&quot;Responsible&quot; visible=&quot;1&quot; checked=&quot;1&quot; leftSpacing=&quot;0&quot; rightDistribute=&quot;1&quot; dock=&quot;1&quot; rightSpacing=&quot;49.72083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1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items&gt;&lt;item duration=&quot;30&quot; level=&quot;1&quot; generateAgendaSlide=&quot;1&quot; showAgendaItem=&quot;1&quot; isBreak=&quot;0&quot; itemNo=&quot;1&quot; subItemNo=&quot;0&quot; topic=&quot;Teilhomogenisierte Niedertermperaturbrennverfahren&quot; agendaSlideId=&quot;f6cf6049-1d5b-43c8-a146-cd617873869c&quot; /&gt;&lt;/items&gt;&lt;/agenda&gt;&lt;/contents&gt;&lt;/ee4p&gt;"/>
</p:tagLst>
</file>

<file path=ppt/theme/theme1.xml><?xml version="1.0" encoding="utf-8"?>
<a:theme xmlns:a="http://schemas.openxmlformats.org/drawingml/2006/main" name="140715_Powerpointvorlage_institut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itv_powerpoint_empty" id="{4C71FB68-DE60-5A47-8C87-05349E470CF0}" vid="{F0B59D3E-D9BD-EF4D-998E-A187E9C09D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140715_Powerpointvorlage_institute</Template>
  <TotalTime>263</TotalTime>
  <Words>583</Words>
  <Application>Microsoft Office PowerPoint</Application>
  <PresentationFormat>Widescreen</PresentationFormat>
  <Paragraphs>170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Gill Sans MT</vt:lpstr>
      <vt:lpstr>Roboto</vt:lpstr>
      <vt:lpstr>Symbol</vt:lpstr>
      <vt:lpstr>Wingdings</vt:lpstr>
      <vt:lpstr>140715_Powerpointvorlage_institute</vt:lpstr>
      <vt:lpstr>Design and Implementation of Smart Farming</vt:lpstr>
      <vt:lpstr>Contents</vt:lpstr>
      <vt:lpstr>Conceptual Design</vt:lpstr>
      <vt:lpstr>Features</vt:lpstr>
      <vt:lpstr>Features (Cont)</vt:lpstr>
      <vt:lpstr>System Components</vt:lpstr>
      <vt:lpstr>Software Flowchart</vt:lpstr>
      <vt:lpstr>Software Features</vt:lpstr>
      <vt:lpstr>Software Features/Modules</vt:lpstr>
      <vt:lpstr>Task Distribution</vt:lpstr>
      <vt:lpstr>Timeline</vt:lpstr>
      <vt:lpstr>Additional (If necessary):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Usman</dc:creator>
  <cp:lastModifiedBy>Muhammad Usman</cp:lastModifiedBy>
  <cp:revision>6</cp:revision>
  <cp:lastPrinted>2015-02-24T09:53:35Z</cp:lastPrinted>
  <dcterms:created xsi:type="dcterms:W3CDTF">2020-03-02T17:16:21Z</dcterms:created>
  <dcterms:modified xsi:type="dcterms:W3CDTF">2022-02-18T06:59:29Z</dcterms:modified>
</cp:coreProperties>
</file>