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4" r:id="rId2"/>
    <p:sldId id="276" r:id="rId3"/>
    <p:sldId id="281" r:id="rId4"/>
    <p:sldId id="258" r:id="rId5"/>
    <p:sldId id="260" r:id="rId6"/>
    <p:sldId id="261" r:id="rId7"/>
    <p:sldId id="262" r:id="rId8"/>
    <p:sldId id="263" r:id="rId9"/>
    <p:sldId id="304" r:id="rId10"/>
    <p:sldId id="293" r:id="rId11"/>
    <p:sldId id="268" r:id="rId12"/>
    <p:sldId id="303" r:id="rId13"/>
    <p:sldId id="283" r:id="rId14"/>
    <p:sldId id="285" r:id="rId15"/>
    <p:sldId id="284" r:id="rId16"/>
    <p:sldId id="301" r:id="rId17"/>
    <p:sldId id="295" r:id="rId18"/>
    <p:sldId id="300" r:id="rId19"/>
    <p:sldId id="296" r:id="rId20"/>
    <p:sldId id="302" r:id="rId21"/>
    <p:sldId id="310" r:id="rId22"/>
    <p:sldId id="311" r:id="rId23"/>
    <p:sldId id="313" r:id="rId24"/>
    <p:sldId id="307" r:id="rId25"/>
    <p:sldId id="312" r:id="rId26"/>
    <p:sldId id="308" r:id="rId27"/>
    <p:sldId id="314" r:id="rId28"/>
    <p:sldId id="316" r:id="rId29"/>
    <p:sldId id="315" r:id="rId30"/>
    <p:sldId id="273" r:id="rId31"/>
    <p:sldId id="272" r:id="rId32"/>
    <p:sldId id="275"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4/26/2024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280" y="1340768"/>
            <a:ext cx="7711820" cy="2448272"/>
          </a:xfrm>
        </p:spPr>
        <p:txBody>
          <a:bodyPr>
            <a:noAutofit/>
          </a:bodyPr>
          <a:lstStyle/>
          <a:p>
            <a:pPr algn="ctr"/>
            <a:r>
              <a:rPr lang="en-US" sz="4000" b="0" dirty="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ENHANCE THE LIFETIME OF WIRELESS SENSOR NETWORK USING ATTACK DETECTION SYSTEM</a:t>
            </a:r>
          </a:p>
        </p:txBody>
      </p:sp>
      <p:sp>
        <p:nvSpPr>
          <p:cNvPr id="3" name="Subtitle 2"/>
          <p:cNvSpPr>
            <a:spLocks noGrp="1"/>
          </p:cNvSpPr>
          <p:nvPr>
            <p:ph type="subTitle" idx="1"/>
          </p:nvPr>
        </p:nvSpPr>
        <p:spPr>
          <a:xfrm>
            <a:off x="1043608" y="4581128"/>
            <a:ext cx="7711820" cy="1357322"/>
          </a:xfrm>
        </p:spPr>
        <p:txBody>
          <a:bodyPr>
            <a:normAutofit fontScale="92500" lnSpcReduction="10000"/>
          </a:bodyPr>
          <a:lstStyle/>
          <a:p>
            <a:pPr algn="just"/>
            <a:r>
              <a:rPr lang="en-US" sz="2000" dirty="0">
                <a:latin typeface="Times New Roman" pitchFamily="18" charset="0"/>
                <a:cs typeface="Times New Roman" pitchFamily="18" charset="0"/>
              </a:rPr>
              <a:t>GUIDED BY                                            BATCH MEMBERS</a:t>
            </a:r>
          </a:p>
          <a:p>
            <a:pPr algn="just"/>
            <a:r>
              <a:rPr lang="en-US" sz="2000" dirty="0">
                <a:latin typeface="Times New Roman" pitchFamily="18" charset="0"/>
                <a:cs typeface="Times New Roman" pitchFamily="18" charset="0"/>
              </a:rPr>
              <a:t>Dr.S.G.SUSILA                                        NARMIDHA.M - 810020106058</a:t>
            </a:r>
          </a:p>
          <a:p>
            <a:pPr algn="just"/>
            <a:r>
              <a:rPr lang="en-US" sz="2000" dirty="0">
                <a:latin typeface="Times New Roman" pitchFamily="18" charset="0"/>
                <a:cs typeface="Times New Roman" pitchFamily="18" charset="0"/>
              </a:rPr>
              <a:t>                                                                  PARKAVI.P       -  810020106061</a:t>
            </a:r>
          </a:p>
          <a:p>
            <a:pPr algn="just"/>
            <a:r>
              <a:rPr lang="en-US" sz="2000" dirty="0">
                <a:latin typeface="Times New Roman" pitchFamily="18" charset="0"/>
                <a:cs typeface="Times New Roman" pitchFamily="18" charset="0"/>
              </a:rPr>
              <a:t>                                                                  REVATHY.B      -  810020106075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714356"/>
            <a:ext cx="7632848" cy="857256"/>
          </a:xfrm>
        </p:spPr>
        <p:txBody>
          <a:bodyPr>
            <a:normAutofit/>
          </a:bodyPr>
          <a:lstStyle/>
          <a:p>
            <a:r>
              <a:rPr lang="en-US" sz="4000" b="1" dirty="0">
                <a:latin typeface="Times New Roman" pitchFamily="18" charset="0"/>
                <a:cs typeface="Times New Roman" pitchFamily="18" charset="0"/>
              </a:rPr>
              <a:t>  BLOCK DIAGRAM</a:t>
            </a:r>
            <a:endParaRPr lang="en-IN"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6832" y="1935163"/>
            <a:ext cx="3690336"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64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704088"/>
            <a:ext cx="6995120" cy="1143000"/>
          </a:xfrm>
        </p:spPr>
        <p:txBody>
          <a:bodyPr>
            <a:normAutofit/>
          </a:bodyPr>
          <a:lstStyle/>
          <a:p>
            <a:r>
              <a:rPr lang="en-IN" b="1" dirty="0">
                <a:latin typeface="Times New Roman" pitchFamily="18" charset="0"/>
                <a:cs typeface="Times New Roman" pitchFamily="18" charset="0"/>
              </a:rPr>
              <a:t> SET STRUCTURE </a:t>
            </a:r>
          </a:p>
        </p:txBody>
      </p:sp>
      <p:grpSp>
        <p:nvGrpSpPr>
          <p:cNvPr id="17" name="Canvas 1"/>
          <p:cNvGrpSpPr/>
          <p:nvPr/>
        </p:nvGrpSpPr>
        <p:grpSpPr>
          <a:xfrm>
            <a:off x="2194902" y="2168820"/>
            <a:ext cx="5486400" cy="3200400"/>
            <a:chOff x="0" y="0"/>
            <a:chExt cx="5486400" cy="3200400"/>
          </a:xfrm>
        </p:grpSpPr>
        <p:sp>
          <p:nvSpPr>
            <p:cNvPr id="18" name="Rectangle 17"/>
            <p:cNvSpPr/>
            <p:nvPr/>
          </p:nvSpPr>
          <p:spPr>
            <a:xfrm>
              <a:off x="0" y="0"/>
              <a:ext cx="5486400" cy="3200400"/>
            </a:xfrm>
            <a:prstGeom prst="rect">
              <a:avLst/>
            </a:prstGeom>
          </p:spPr>
        </p:sp>
        <p:sp>
          <p:nvSpPr>
            <p:cNvPr id="19" name="Text Box 3"/>
            <p:cNvSpPr txBox="1"/>
            <p:nvPr/>
          </p:nvSpPr>
          <p:spPr>
            <a:xfrm>
              <a:off x="254000" y="406400"/>
              <a:ext cx="88138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cs typeface="Times New Roman"/>
                </a:rPr>
                <a:t>Source Node</a:t>
              </a:r>
            </a:p>
          </p:txBody>
        </p:sp>
        <p:sp>
          <p:nvSpPr>
            <p:cNvPr id="20" name="Text Box 3"/>
            <p:cNvSpPr txBox="1"/>
            <p:nvPr/>
          </p:nvSpPr>
          <p:spPr>
            <a:xfrm>
              <a:off x="1521120" y="406400"/>
              <a:ext cx="136686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Proposed Key Management</a:t>
              </a:r>
              <a:endParaRPr lang="en-IN" sz="1200">
                <a:effectLst/>
                <a:ea typeface="Times New Roman"/>
              </a:endParaRPr>
            </a:p>
          </p:txBody>
        </p:sp>
        <p:sp>
          <p:nvSpPr>
            <p:cNvPr id="21" name="Text Box 3"/>
            <p:cNvSpPr txBox="1"/>
            <p:nvPr/>
          </p:nvSpPr>
          <p:spPr>
            <a:xfrm>
              <a:off x="3357540" y="40640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Public and Private Key Generation</a:t>
              </a:r>
              <a:endParaRPr lang="en-IN" sz="1200">
                <a:effectLst/>
                <a:ea typeface="Times New Roman"/>
              </a:endParaRPr>
            </a:p>
          </p:txBody>
        </p:sp>
        <p:sp>
          <p:nvSpPr>
            <p:cNvPr id="22" name="Text Box 3"/>
            <p:cNvSpPr txBox="1"/>
            <p:nvPr/>
          </p:nvSpPr>
          <p:spPr>
            <a:xfrm>
              <a:off x="3357540" y="124680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RSA Based Master Key Generation</a:t>
              </a:r>
              <a:endParaRPr lang="en-IN" sz="1200">
                <a:effectLst/>
                <a:ea typeface="Times New Roman"/>
              </a:endParaRPr>
            </a:p>
          </p:txBody>
        </p:sp>
        <p:sp>
          <p:nvSpPr>
            <p:cNvPr id="23" name="Text Box 3"/>
            <p:cNvSpPr txBox="1"/>
            <p:nvPr/>
          </p:nvSpPr>
          <p:spPr>
            <a:xfrm>
              <a:off x="3357540" y="270222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Destination Node</a:t>
              </a:r>
              <a:endParaRPr lang="en-IN" sz="1200">
                <a:effectLst/>
                <a:ea typeface="Times New Roman"/>
              </a:endParaRPr>
            </a:p>
          </p:txBody>
        </p:sp>
        <p:sp>
          <p:nvSpPr>
            <p:cNvPr id="24" name="Text Box 3"/>
            <p:cNvSpPr txBox="1"/>
            <p:nvPr/>
          </p:nvSpPr>
          <p:spPr>
            <a:xfrm>
              <a:off x="1521460" y="2714580"/>
              <a:ext cx="136652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100">
                  <a:effectLst/>
                  <a:ea typeface="Times New Roman"/>
                </a:rPr>
                <a:t>No Transmission</a:t>
              </a:r>
              <a:endParaRPr lang="en-IN" sz="1200">
                <a:effectLst/>
                <a:ea typeface="Times New Roman"/>
              </a:endParaRPr>
            </a:p>
          </p:txBody>
        </p:sp>
        <p:cxnSp>
          <p:nvCxnSpPr>
            <p:cNvPr id="25" name="Straight Arrow Connector 24"/>
            <p:cNvCxnSpPr>
              <a:endCxn id="22" idx="0"/>
            </p:cNvCxnSpPr>
            <p:nvPr/>
          </p:nvCxnSpPr>
          <p:spPr>
            <a:xfrm>
              <a:off x="4038600" y="863600"/>
              <a:ext cx="2200" cy="38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20" idx="1"/>
            </p:cNvCxnSpPr>
            <p:nvPr/>
          </p:nvCxnSpPr>
          <p:spPr>
            <a:xfrm>
              <a:off x="1135380" y="635000"/>
              <a:ext cx="3857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a:off x="2887980" y="635000"/>
              <a:ext cx="46956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0"/>
            </p:cNvCxnSpPr>
            <p:nvPr/>
          </p:nvCxnSpPr>
          <p:spPr>
            <a:xfrm>
              <a:off x="4040800" y="1704000"/>
              <a:ext cx="0" cy="9982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24" idx="0"/>
            </p:cNvCxnSpPr>
            <p:nvPr/>
          </p:nvCxnSpPr>
          <p:spPr>
            <a:xfrm rot="10800000" flipV="1">
              <a:off x="2204720" y="2232660"/>
              <a:ext cx="1833880" cy="48192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 Box 3"/>
            <p:cNvSpPr txBox="1"/>
            <p:nvPr/>
          </p:nvSpPr>
          <p:spPr>
            <a:xfrm>
              <a:off x="3738200" y="1940220"/>
              <a:ext cx="597240" cy="457200"/>
            </a:xfrm>
            <a:prstGeom prst="rect">
              <a:avLst/>
            </a:prstGeom>
            <a:solidFill>
              <a:schemeClr val="lt1"/>
            </a:solidFill>
            <a:ln w="1270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Check the Key</a:t>
              </a:r>
              <a:endParaRPr lang="en-IN" sz="1200">
                <a:effectLst/>
                <a:ea typeface="Times New Roman"/>
              </a:endParaRPr>
            </a:p>
          </p:txBody>
        </p:sp>
        <p:sp>
          <p:nvSpPr>
            <p:cNvPr id="31" name="Text Box 3"/>
            <p:cNvSpPr txBox="1"/>
            <p:nvPr/>
          </p:nvSpPr>
          <p:spPr>
            <a:xfrm>
              <a:off x="4023360" y="2353561"/>
              <a:ext cx="596900" cy="45720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Valid</a:t>
              </a:r>
              <a:endParaRPr lang="en-IN" sz="1200">
                <a:effectLst/>
                <a:ea typeface="Times New Roman"/>
              </a:endParaRPr>
            </a:p>
          </p:txBody>
        </p:sp>
        <p:sp>
          <p:nvSpPr>
            <p:cNvPr id="32" name="Text Box 3"/>
            <p:cNvSpPr txBox="1"/>
            <p:nvPr/>
          </p:nvSpPr>
          <p:spPr>
            <a:xfrm>
              <a:off x="1665900" y="2298360"/>
              <a:ext cx="596900" cy="45720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r>
                <a:rPr lang="en-IN" sz="1000">
                  <a:effectLst/>
                  <a:ea typeface="Times New Roman"/>
                </a:rPr>
                <a:t>Invalid</a:t>
              </a:r>
              <a:endParaRPr lang="en-IN" sz="1200">
                <a:effectLst/>
                <a:ea typeface="Times New Roman"/>
              </a:endParaRPr>
            </a:p>
          </p:txBody>
        </p:sp>
      </p:grpSp>
    </p:spTree>
    <p:extLst>
      <p:ext uri="{BB962C8B-B14F-4D97-AF65-F5344CB8AC3E}">
        <p14:creationId xmlns:p14="http://schemas.microsoft.com/office/powerpoint/2010/main" val="141201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B354-FB31-E645-C020-394B1B7C6D32}"/>
              </a:ext>
            </a:extLst>
          </p:cNvPr>
          <p:cNvSpPr>
            <a:spLocks noGrp="1"/>
          </p:cNvSpPr>
          <p:nvPr>
            <p:ph type="title"/>
          </p:nvPr>
        </p:nvSpPr>
        <p:spPr/>
        <p:txBody>
          <a:bodyPr>
            <a:normAutofit fontScale="90000"/>
          </a:bodyPr>
          <a:lstStyle/>
          <a:p>
            <a:r>
              <a:rPr lang="en-US" sz="4800" b="1" dirty="0">
                <a:latin typeface="Times New Roman" panose="02020603050405020304" pitchFamily="18" charset="0"/>
                <a:cs typeface="Times New Roman" panose="02020603050405020304" pitchFamily="18" charset="0"/>
              </a:rPr>
              <a:t>SET PROTOCOL ALGORITHM</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CC048E-6BC9-F1E4-0BCF-0DB520D6C6C7}"/>
              </a:ext>
            </a:extLst>
          </p:cNvPr>
          <p:cNvSpPr>
            <a:spLocks noGrp="1"/>
          </p:cNvSpPr>
          <p:nvPr>
            <p:ph idx="1"/>
          </p:nvPr>
        </p:nvSpPr>
        <p:spPr/>
        <p:txBody>
          <a:bodyPr/>
          <a:lstStyle/>
          <a:p>
            <a:pPr algn="just"/>
            <a:r>
              <a:rPr lang="en-US" dirty="0">
                <a:latin typeface="Times New Roman" pitchFamily="18" charset="0"/>
                <a:cs typeface="Times New Roman" pitchFamily="18" charset="0"/>
              </a:rPr>
              <a:t>In SET Protocol algorithm, the total energy expenditure involved during data transmission is determined based on the two parameters :</a:t>
            </a:r>
          </a:p>
          <a:p>
            <a:pPr algn="just"/>
            <a:r>
              <a:rPr lang="en-US" b="1" dirty="0">
                <a:latin typeface="Times New Roman" pitchFamily="18" charset="0"/>
                <a:cs typeface="Times New Roman" pitchFamily="18" charset="0"/>
              </a:rPr>
              <a:t> The number of transmissions </a:t>
            </a:r>
            <a:r>
              <a:rPr lang="en-US" dirty="0">
                <a:latin typeface="Times New Roman" pitchFamily="18" charset="0"/>
                <a:cs typeface="Times New Roman" pitchFamily="18" charset="0"/>
              </a:rPr>
              <a:t>- considering the source node and all intermediate nodes.</a:t>
            </a:r>
            <a:endParaRPr lang="en-IN"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The number of receptions </a:t>
            </a:r>
            <a:r>
              <a:rPr lang="en-US" dirty="0">
                <a:latin typeface="Times New Roman" pitchFamily="18" charset="0"/>
                <a:cs typeface="Times New Roman" pitchFamily="18" charset="0"/>
              </a:rPr>
              <a:t>- considering the intermediate nodes and the destination node.</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6754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4400" b="1" dirty="0">
                <a:latin typeface="Times New Roman" pitchFamily="18" charset="0"/>
                <a:cs typeface="Times New Roman" pitchFamily="18" charset="0"/>
              </a:rPr>
              <a:t>KEY DISTRIBUTION</a:t>
            </a:r>
            <a:endParaRPr lang="en-IN" sz="44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892" y="2357431"/>
            <a:ext cx="8440908" cy="345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54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IN" b="1" dirty="0"/>
              <a:t>          </a:t>
            </a:r>
            <a:r>
              <a:rPr lang="en-IN" sz="4000" b="1" dirty="0">
                <a:latin typeface="Times New Roman" pitchFamily="18" charset="0"/>
                <a:cs typeface="Times New Roman" pitchFamily="18" charset="0"/>
              </a:rPr>
              <a:t>KEY DISTRIBUTION</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proposed scheme implemented for MANETs consists of the following operations, specifically, setup at the source, key extraction and signature signing at the data sending nodes, and verification at the data receiving nodes:</a:t>
            </a:r>
            <a:endParaRPr lang="en-IN"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Setup:</a:t>
            </a:r>
            <a:r>
              <a:rPr lang="en-US" sz="2600" dirty="0">
                <a:latin typeface="Times New Roman" pitchFamily="18" charset="0"/>
                <a:cs typeface="Times New Roman" pitchFamily="18" charset="0"/>
              </a:rPr>
              <a:t> The Source(as a trust authority) generates a master key and public parameters for the private key generator (PKG), and gives them to all sensor nodes.</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Extraction:</a:t>
            </a:r>
            <a:r>
              <a:rPr lang="en-US" sz="2600" dirty="0">
                <a:latin typeface="Times New Roman" pitchFamily="18" charset="0"/>
                <a:cs typeface="Times New Roman" pitchFamily="18" charset="0"/>
              </a:rPr>
              <a:t> Given an ID string, a sensor node generates a private key associated with the ID using master key.</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Signature signing:</a:t>
            </a:r>
            <a:r>
              <a:rPr lang="en-US" sz="2600" dirty="0">
                <a:latin typeface="Times New Roman" pitchFamily="18" charset="0"/>
                <a:cs typeface="Times New Roman" pitchFamily="18" charset="0"/>
              </a:rPr>
              <a:t> Given a message, time stamp and a signing key, the sending node generates a signature.</a:t>
            </a:r>
            <a:endParaRPr lang="en-IN" sz="2600" dirty="0">
              <a:latin typeface="Times New Roman" pitchFamily="18" charset="0"/>
              <a:cs typeface="Times New Roman" pitchFamily="18" charset="0"/>
            </a:endParaRPr>
          </a:p>
          <a:p>
            <a:pPr lvl="1" algn="just"/>
            <a:r>
              <a:rPr lang="en-US" sz="2600" i="1" dirty="0">
                <a:latin typeface="Times New Roman" pitchFamily="18" charset="0"/>
                <a:cs typeface="Times New Roman" pitchFamily="18" charset="0"/>
              </a:rPr>
              <a:t>Verification: </a:t>
            </a:r>
            <a:r>
              <a:rPr lang="en-US" sz="2600" dirty="0">
                <a:latin typeface="Times New Roman" pitchFamily="18" charset="0"/>
                <a:cs typeface="Times New Roman" pitchFamily="18" charset="0"/>
              </a:rPr>
              <a:t>Given the ID, Message, and Signature, the receiving node outputs “accept” if Signature is valid, and outputs “reject” otherwise.</a:t>
            </a:r>
            <a:endParaRPr lang="en-IN" sz="2600"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932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4400" b="1" dirty="0">
                <a:latin typeface="Times New Roman" pitchFamily="18" charset="0"/>
                <a:cs typeface="Times New Roman" pitchFamily="18" charset="0"/>
              </a:rPr>
              <a:t>DATA TRANSMISSION</a:t>
            </a:r>
            <a:endParaRPr lang="en-IN" sz="44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7342" y="2285992"/>
            <a:ext cx="8009315" cy="340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62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76D7-647F-770E-97D1-58E3412B1778}"/>
              </a:ext>
            </a:extLst>
          </p:cNvPr>
          <p:cNvSpPr>
            <a:spLocks noGrp="1"/>
          </p:cNvSpPr>
          <p:nvPr>
            <p:ph type="title"/>
          </p:nvPr>
        </p:nvSpPr>
        <p:spPr>
          <a:xfrm>
            <a:off x="2339752" y="260648"/>
            <a:ext cx="6264696" cy="1080120"/>
          </a:xfrm>
        </p:spPr>
        <p:txBody>
          <a:bodyPr>
            <a:normAutofit/>
          </a:bodyPr>
          <a:lstStyle/>
          <a:p>
            <a:r>
              <a:rPr lang="en-US" sz="4400" b="1" dirty="0">
                <a:latin typeface="Times New Roman" panose="02020603050405020304" pitchFamily="18" charset="0"/>
                <a:cs typeface="Times New Roman" panose="02020603050405020304" pitchFamily="18" charset="0"/>
              </a:rPr>
              <a:t>WSN DEPLOYED</a:t>
            </a:r>
            <a:endParaRPr lang="en-IN" sz="4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7A9BAF4-7D3D-AFFF-85BF-7AF552585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264" y="1935163"/>
            <a:ext cx="4043471" cy="4389437"/>
          </a:xfrm>
        </p:spPr>
      </p:pic>
    </p:spTree>
    <p:extLst>
      <p:ext uri="{BB962C8B-B14F-4D97-AF65-F5344CB8AC3E}">
        <p14:creationId xmlns:p14="http://schemas.microsoft.com/office/powerpoint/2010/main" val="387246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E08-D542-86F9-AFC3-7DB979B8CA8B}"/>
              </a:ext>
            </a:extLst>
          </p:cNvPr>
          <p:cNvSpPr>
            <a:spLocks noGrp="1"/>
          </p:cNvSpPr>
          <p:nvPr>
            <p:ph type="title"/>
          </p:nvPr>
        </p:nvSpPr>
        <p:spPr>
          <a:xfrm>
            <a:off x="1043608" y="692696"/>
            <a:ext cx="7416824" cy="864096"/>
          </a:xfrm>
        </p:spPr>
        <p:txBody>
          <a:bodyPr>
            <a:normAutofit fontScale="90000"/>
          </a:bodyPr>
          <a:lstStyle/>
          <a:p>
            <a:r>
              <a:rPr lang="en-US" sz="3600" b="1" dirty="0">
                <a:latin typeface="Times New Roman" panose="02020603050405020304" pitchFamily="18" charset="0"/>
                <a:cs typeface="Times New Roman" panose="02020603050405020304" pitchFamily="18" charset="0"/>
              </a:rPr>
              <a:t>CLUSTERING PROCESS INITIATED</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42CDCA6-3A28-B632-9E0F-FF8A59BA21B1}"/>
              </a:ext>
            </a:extLst>
          </p:cNvPr>
          <p:cNvPicPr>
            <a:picLocks noGrp="1" noChangeAspect="1"/>
          </p:cNvPicPr>
          <p:nvPr>
            <p:ph idx="1"/>
          </p:nvPr>
        </p:nvPicPr>
        <p:blipFill>
          <a:blip r:embed="rId2"/>
          <a:stretch>
            <a:fillRect/>
          </a:stretch>
        </p:blipFill>
        <p:spPr>
          <a:xfrm>
            <a:off x="2538738" y="1798101"/>
            <a:ext cx="4193502" cy="4526499"/>
          </a:xfrm>
        </p:spPr>
      </p:pic>
    </p:spTree>
    <p:extLst>
      <p:ext uri="{BB962C8B-B14F-4D97-AF65-F5344CB8AC3E}">
        <p14:creationId xmlns:p14="http://schemas.microsoft.com/office/powerpoint/2010/main" val="336661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728-4AB7-5243-A6D5-61C8B152CC6B}"/>
              </a:ext>
            </a:extLst>
          </p:cNvPr>
          <p:cNvSpPr>
            <a:spLocks noGrp="1"/>
          </p:cNvSpPr>
          <p:nvPr>
            <p:ph type="title"/>
          </p:nvPr>
        </p:nvSpPr>
        <p:spPr>
          <a:xfrm>
            <a:off x="914400" y="188640"/>
            <a:ext cx="8229600" cy="1143000"/>
          </a:xfrm>
        </p:spPr>
        <p:txBody>
          <a:bodyPr>
            <a:normAutofit/>
          </a:bodyPr>
          <a:lstStyle/>
          <a:p>
            <a:r>
              <a:rPr lang="en-US" sz="3600" b="1" dirty="0">
                <a:latin typeface="Times New Roman" panose="02020603050405020304" pitchFamily="18" charset="0"/>
                <a:cs typeface="Times New Roman" panose="02020603050405020304" pitchFamily="18" charset="0"/>
              </a:rPr>
              <a:t>CLUSTER HEADS ARE SELECTED</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332E7A-F183-13B6-C782-A93BD16923CB}"/>
              </a:ext>
            </a:extLst>
          </p:cNvPr>
          <p:cNvPicPr>
            <a:picLocks noChangeAspect="1"/>
          </p:cNvPicPr>
          <p:nvPr/>
        </p:nvPicPr>
        <p:blipFill>
          <a:blip r:embed="rId2"/>
          <a:stretch>
            <a:fillRect/>
          </a:stretch>
        </p:blipFill>
        <p:spPr>
          <a:xfrm>
            <a:off x="2195736" y="1412776"/>
            <a:ext cx="4310138" cy="4725144"/>
          </a:xfrm>
          <a:prstGeom prst="rect">
            <a:avLst/>
          </a:prstGeom>
        </p:spPr>
      </p:pic>
    </p:spTree>
    <p:extLst>
      <p:ext uri="{BB962C8B-B14F-4D97-AF65-F5344CB8AC3E}">
        <p14:creationId xmlns:p14="http://schemas.microsoft.com/office/powerpoint/2010/main" val="15769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D31F-6C17-A3D0-AEC3-5A4C80414129}"/>
              </a:ext>
            </a:extLst>
          </p:cNvPr>
          <p:cNvSpPr>
            <a:spLocks noGrp="1"/>
          </p:cNvSpPr>
          <p:nvPr>
            <p:ph type="title"/>
          </p:nvPr>
        </p:nvSpPr>
        <p:spPr>
          <a:xfrm>
            <a:off x="1691680" y="704088"/>
            <a:ext cx="7452320" cy="492664"/>
          </a:xfrm>
        </p:spPr>
        <p:txBody>
          <a:bodyPr>
            <a:normAutofit fontScale="90000"/>
          </a:bodyPr>
          <a:lstStyle/>
          <a:p>
            <a:r>
              <a:rPr lang="en-US" sz="3600" b="1" dirty="0">
                <a:latin typeface="Times New Roman" panose="02020603050405020304" pitchFamily="18" charset="0"/>
                <a:cs typeface="Times New Roman" panose="02020603050405020304" pitchFamily="18" charset="0"/>
              </a:rPr>
              <a:t>SECRET KEYS GENERATED</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AD36E8-B397-B3C4-A38A-AAB11C62877D}"/>
              </a:ext>
            </a:extLst>
          </p:cNvPr>
          <p:cNvPicPr>
            <a:picLocks noChangeAspect="1"/>
          </p:cNvPicPr>
          <p:nvPr/>
        </p:nvPicPr>
        <p:blipFill>
          <a:blip r:embed="rId2"/>
          <a:stretch>
            <a:fillRect/>
          </a:stretch>
        </p:blipFill>
        <p:spPr>
          <a:xfrm>
            <a:off x="2195736" y="1484784"/>
            <a:ext cx="4166315" cy="4545578"/>
          </a:xfrm>
          <a:prstGeom prst="rect">
            <a:avLst/>
          </a:prstGeom>
        </p:spPr>
      </p:pic>
    </p:spTree>
    <p:extLst>
      <p:ext uri="{BB962C8B-B14F-4D97-AF65-F5344CB8AC3E}">
        <p14:creationId xmlns:p14="http://schemas.microsoft.com/office/powerpoint/2010/main" val="214206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sz="4400" b="1" dirty="0">
                <a:latin typeface="Times New Roman" pitchFamily="18" charset="0"/>
                <a:cs typeface="Times New Roman" pitchFamily="18" charset="0"/>
              </a:rPr>
              <a:t>OBJECTIVE</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642910" y="2428868"/>
            <a:ext cx="7385474" cy="5464628"/>
          </a:xfrm>
        </p:spPr>
        <p:txBody>
          <a:bodyPr/>
          <a:lstStyle/>
          <a:p>
            <a:pPr algn="just"/>
            <a:r>
              <a:rPr lang="en-US" sz="3600" dirty="0">
                <a:latin typeface="Times New Roman" panose="02020603050405020304" pitchFamily="18" charset="0"/>
                <a:cs typeface="Times New Roman" pitchFamily="18" charset="0"/>
              </a:rPr>
              <a:t>This project is to evaluate the performance of WSN by Attack detection system through simulation tests.</a:t>
            </a:r>
          </a:p>
          <a:p>
            <a:pPr algn="just"/>
            <a:endParaRPr lang="en-IN" dirty="0"/>
          </a:p>
        </p:txBody>
      </p:sp>
    </p:spTree>
    <p:extLst>
      <p:ext uri="{BB962C8B-B14F-4D97-AF65-F5344CB8AC3E}">
        <p14:creationId xmlns:p14="http://schemas.microsoft.com/office/powerpoint/2010/main" val="28000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C248-EB2E-DD29-0346-73C6B045FF08}"/>
              </a:ext>
            </a:extLst>
          </p:cNvPr>
          <p:cNvSpPr>
            <a:spLocks noGrp="1"/>
          </p:cNvSpPr>
          <p:nvPr>
            <p:ph type="title"/>
          </p:nvPr>
        </p:nvSpPr>
        <p:spPr>
          <a:xfrm>
            <a:off x="457200" y="704088"/>
            <a:ext cx="8229600" cy="636680"/>
          </a:xfrm>
        </p:spPr>
        <p:txBody>
          <a:bodyPr>
            <a:normAutofit fontScale="90000"/>
          </a:bodyPr>
          <a:lstStyle/>
          <a:p>
            <a:r>
              <a:rPr lang="en-US" sz="4400" b="1" dirty="0">
                <a:latin typeface="Times New Roman" panose="02020603050405020304" pitchFamily="18" charset="0"/>
                <a:cs typeface="Times New Roman" panose="02020603050405020304" pitchFamily="18" charset="0"/>
              </a:rPr>
              <a:t>                   OUTPUT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5D6F7-DF8B-F5B3-A82C-3EDF89BE4142}"/>
              </a:ext>
            </a:extLst>
          </p:cNvPr>
          <p:cNvSpPr>
            <a:spLocks noGrp="1"/>
          </p:cNvSpPr>
          <p:nvPr>
            <p:ph idx="1"/>
          </p:nvPr>
        </p:nvSpPr>
        <p:spPr>
          <a:xfrm>
            <a:off x="457200" y="1340768"/>
            <a:ext cx="8229600" cy="4983832"/>
          </a:xfrm>
        </p:spPr>
        <p:txBody>
          <a:bodyPr/>
          <a:lstStyle/>
          <a:p>
            <a:pPr lvl="0" algn="just"/>
            <a:r>
              <a:rPr lang="en-US" sz="2400" dirty="0">
                <a:latin typeface="Times New Roman" pitchFamily="18" charset="0"/>
                <a:cs typeface="Times New Roman" pitchFamily="18" charset="0"/>
              </a:rPr>
              <a:t>The proposed energy-balanced routing protocol, in which the packets move toward the source through dense energy area and thus protect the nodes with relatively low residual energy.</a:t>
            </a:r>
          </a:p>
          <a:p>
            <a:endParaRPr lang="en-IN" dirty="0"/>
          </a:p>
        </p:txBody>
      </p:sp>
      <p:pic>
        <p:nvPicPr>
          <p:cNvPr id="4" name="Content Placeholder 4">
            <a:extLst>
              <a:ext uri="{FF2B5EF4-FFF2-40B4-BE49-F238E27FC236}">
                <a16:creationId xmlns:a16="http://schemas.microsoft.com/office/drawing/2014/main" id="{4B3069D0-2A32-9E40-0E37-D91DFA602E28}"/>
              </a:ext>
            </a:extLst>
          </p:cNvPr>
          <p:cNvPicPr>
            <a:picLocks noChangeAspect="1"/>
          </p:cNvPicPr>
          <p:nvPr/>
        </p:nvPicPr>
        <p:blipFill>
          <a:blip r:embed="rId2"/>
          <a:stretch>
            <a:fillRect/>
          </a:stretch>
        </p:blipFill>
        <p:spPr>
          <a:xfrm>
            <a:off x="1547664" y="2603023"/>
            <a:ext cx="5760640" cy="4138345"/>
          </a:xfrm>
          <a:prstGeom prst="rect">
            <a:avLst/>
          </a:prstGeom>
        </p:spPr>
      </p:pic>
    </p:spTree>
    <p:extLst>
      <p:ext uri="{BB962C8B-B14F-4D97-AF65-F5344CB8AC3E}">
        <p14:creationId xmlns:p14="http://schemas.microsoft.com/office/powerpoint/2010/main" val="356829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F4AA-A7C0-CB35-25D4-F58FEC21A9EA}"/>
              </a:ext>
            </a:extLst>
          </p:cNvPr>
          <p:cNvSpPr>
            <a:spLocks noGrp="1"/>
          </p:cNvSpPr>
          <p:nvPr>
            <p:ph type="title"/>
          </p:nvPr>
        </p:nvSpPr>
        <p:spPr>
          <a:xfrm>
            <a:off x="1259632" y="404664"/>
            <a:ext cx="735516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ENERGY CONSUMPTION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endParaRPr lang="en-IN" sz="2800" dirty="0"/>
          </a:p>
        </p:txBody>
      </p:sp>
      <p:pic>
        <p:nvPicPr>
          <p:cNvPr id="5" name="Content Placeholder 4">
            <a:extLst>
              <a:ext uri="{FF2B5EF4-FFF2-40B4-BE49-F238E27FC236}">
                <a16:creationId xmlns:a16="http://schemas.microsoft.com/office/drawing/2014/main" id="{9E89445D-429C-209B-9B4D-1D1AFECC56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640" y="1628800"/>
            <a:ext cx="4286720" cy="5040559"/>
          </a:xfrm>
        </p:spPr>
      </p:pic>
    </p:spTree>
    <p:extLst>
      <p:ext uri="{BB962C8B-B14F-4D97-AF65-F5344CB8AC3E}">
        <p14:creationId xmlns:p14="http://schemas.microsoft.com/office/powerpoint/2010/main" val="357161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C2B0-AA04-C7AF-AA4A-FBA041C73A7D}"/>
              </a:ext>
            </a:extLst>
          </p:cNvPr>
          <p:cNvSpPr>
            <a:spLocks noGrp="1"/>
          </p:cNvSpPr>
          <p:nvPr>
            <p:ph type="title"/>
          </p:nvPr>
        </p:nvSpPr>
        <p:spPr>
          <a:xfrm>
            <a:off x="914400" y="504588"/>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ENERGY CONSUMPTION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PROPOSED</a:t>
            </a:r>
            <a:endParaRPr lang="en-IN" sz="2800" dirty="0"/>
          </a:p>
        </p:txBody>
      </p:sp>
      <p:pic>
        <p:nvPicPr>
          <p:cNvPr id="5" name="Content Placeholder 4">
            <a:extLst>
              <a:ext uri="{FF2B5EF4-FFF2-40B4-BE49-F238E27FC236}">
                <a16:creationId xmlns:a16="http://schemas.microsoft.com/office/drawing/2014/main" id="{B49D1EF8-ACE5-8A99-9F80-916AFE9E8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640" y="1772817"/>
            <a:ext cx="4286720" cy="4824536"/>
          </a:xfrm>
        </p:spPr>
      </p:pic>
    </p:spTree>
    <p:extLst>
      <p:ext uri="{BB962C8B-B14F-4D97-AF65-F5344CB8AC3E}">
        <p14:creationId xmlns:p14="http://schemas.microsoft.com/office/powerpoint/2010/main" val="251255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C127-7901-EBEF-D17F-6600566766AD}"/>
              </a:ext>
            </a:extLst>
          </p:cNvPr>
          <p:cNvSpPr>
            <a:spLocks noGrp="1"/>
          </p:cNvSpPr>
          <p:nvPr>
            <p:ph type="title"/>
          </p:nvPr>
        </p:nvSpPr>
        <p:spPr>
          <a:xfrm>
            <a:off x="1619672" y="404664"/>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 OUTPUT GRAPH- THROUGHPUT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p>
        </p:txBody>
      </p:sp>
      <p:pic>
        <p:nvPicPr>
          <p:cNvPr id="5" name="Content Placeholder 4">
            <a:extLst>
              <a:ext uri="{FF2B5EF4-FFF2-40B4-BE49-F238E27FC236}">
                <a16:creationId xmlns:a16="http://schemas.microsoft.com/office/drawing/2014/main" id="{97B80FF2-BBC3-369B-2187-0F5D745B0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5" y="1653721"/>
            <a:ext cx="4346608" cy="4871623"/>
          </a:xfrm>
        </p:spPr>
      </p:pic>
    </p:spTree>
    <p:extLst>
      <p:ext uri="{BB962C8B-B14F-4D97-AF65-F5344CB8AC3E}">
        <p14:creationId xmlns:p14="http://schemas.microsoft.com/office/powerpoint/2010/main" val="118668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6416-6F3B-917D-3574-FD68BD331A38}"/>
              </a:ext>
            </a:extLst>
          </p:cNvPr>
          <p:cNvSpPr>
            <a:spLocks noGrp="1"/>
          </p:cNvSpPr>
          <p:nvPr>
            <p:ph type="title"/>
          </p:nvPr>
        </p:nvSpPr>
        <p:spPr>
          <a:xfrm>
            <a:off x="1979712" y="620688"/>
            <a:ext cx="8229600" cy="1242467"/>
          </a:xfrm>
        </p:spPr>
        <p:txBody>
          <a:bodyPr>
            <a:normAutofit fontScale="90000"/>
          </a:bodyPr>
          <a:lstStyle/>
          <a:p>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OUTPUT GRAPH- THROUGHPUT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PROPOSED</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44F774-E8F2-BEB1-21FF-3FC3644A9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5" y="1628800"/>
            <a:ext cx="4346608" cy="4968551"/>
          </a:xfrm>
        </p:spPr>
      </p:pic>
    </p:spTree>
    <p:extLst>
      <p:ext uri="{BB962C8B-B14F-4D97-AF65-F5344CB8AC3E}">
        <p14:creationId xmlns:p14="http://schemas.microsoft.com/office/powerpoint/2010/main" val="340068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6F0F-2C13-3EA9-80FD-870602C1D593}"/>
              </a:ext>
            </a:extLst>
          </p:cNvPr>
          <p:cNvSpPr>
            <a:spLocks noGrp="1"/>
          </p:cNvSpPr>
          <p:nvPr>
            <p:ph type="title"/>
          </p:nvPr>
        </p:nvSpPr>
        <p:spPr>
          <a:xfrm>
            <a:off x="2267744" y="260648"/>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DELAY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EXISTING</a:t>
            </a:r>
            <a:endParaRPr lang="en-IN" sz="2800" dirty="0"/>
          </a:p>
        </p:txBody>
      </p:sp>
      <p:pic>
        <p:nvPicPr>
          <p:cNvPr id="5" name="Content Placeholder 4">
            <a:extLst>
              <a:ext uri="{FF2B5EF4-FFF2-40B4-BE49-F238E27FC236}">
                <a16:creationId xmlns:a16="http://schemas.microsoft.com/office/drawing/2014/main" id="{44F95044-EB73-9C16-8BCE-45DCA4534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628800"/>
            <a:ext cx="4409394" cy="4968551"/>
          </a:xfrm>
        </p:spPr>
      </p:pic>
    </p:spTree>
    <p:extLst>
      <p:ext uri="{BB962C8B-B14F-4D97-AF65-F5344CB8AC3E}">
        <p14:creationId xmlns:p14="http://schemas.microsoft.com/office/powerpoint/2010/main" val="1491900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5261-9B74-A146-F715-CA8FAD66288B}"/>
              </a:ext>
            </a:extLst>
          </p:cNvPr>
          <p:cNvSpPr>
            <a:spLocks noGrp="1"/>
          </p:cNvSpPr>
          <p:nvPr>
            <p:ph type="title"/>
          </p:nvPr>
        </p:nvSpPr>
        <p:spPr>
          <a:xfrm>
            <a:off x="2501787" y="332656"/>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OUTPUT GRAPH- DELAY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PROPOSED</a:t>
            </a:r>
            <a:endParaRPr lang="en-IN" sz="2800" dirty="0"/>
          </a:p>
        </p:txBody>
      </p:sp>
      <p:pic>
        <p:nvPicPr>
          <p:cNvPr id="5" name="Content Placeholder 4">
            <a:extLst>
              <a:ext uri="{FF2B5EF4-FFF2-40B4-BE49-F238E27FC236}">
                <a16:creationId xmlns:a16="http://schemas.microsoft.com/office/drawing/2014/main" id="{4B0C198B-4DA2-EF34-8B01-1AC6AD6EC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700808"/>
            <a:ext cx="4265378" cy="4680519"/>
          </a:xfrm>
        </p:spPr>
      </p:pic>
    </p:spTree>
    <p:extLst>
      <p:ext uri="{BB962C8B-B14F-4D97-AF65-F5344CB8AC3E}">
        <p14:creationId xmlns:p14="http://schemas.microsoft.com/office/powerpoint/2010/main" val="346484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296C-E4F4-5E0E-4A1A-76A792F1F225}"/>
              </a:ext>
            </a:extLst>
          </p:cNvPr>
          <p:cNvSpPr>
            <a:spLocks noGrp="1"/>
          </p:cNvSpPr>
          <p:nvPr>
            <p:ph type="title"/>
          </p:nvPr>
        </p:nvSpPr>
        <p:spPr>
          <a:xfrm>
            <a:off x="683568" y="0"/>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ENERGY CONSUMPTION</a:t>
            </a:r>
          </a:p>
        </p:txBody>
      </p:sp>
      <p:pic>
        <p:nvPicPr>
          <p:cNvPr id="5" name="Content Placeholder 4">
            <a:extLst>
              <a:ext uri="{FF2B5EF4-FFF2-40B4-BE49-F238E27FC236}">
                <a16:creationId xmlns:a16="http://schemas.microsoft.com/office/drawing/2014/main" id="{222A82FB-A299-F87F-96F5-61594FB5E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412776"/>
            <a:ext cx="4896544" cy="4968551"/>
          </a:xfrm>
        </p:spPr>
      </p:pic>
    </p:spTree>
    <p:extLst>
      <p:ext uri="{BB962C8B-B14F-4D97-AF65-F5344CB8AC3E}">
        <p14:creationId xmlns:p14="http://schemas.microsoft.com/office/powerpoint/2010/main" val="3465758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6DC7-C2E8-925E-A1BB-AD51B7F53203}"/>
              </a:ext>
            </a:extLst>
          </p:cNvPr>
          <p:cNvSpPr>
            <a:spLocks noGrp="1"/>
          </p:cNvSpPr>
          <p:nvPr>
            <p:ph type="title"/>
          </p:nvPr>
        </p:nvSpPr>
        <p:spPr>
          <a:xfrm>
            <a:off x="1547664" y="0"/>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THROUGHPUT</a:t>
            </a:r>
          </a:p>
        </p:txBody>
      </p:sp>
      <p:pic>
        <p:nvPicPr>
          <p:cNvPr id="5" name="Content Placeholder 4">
            <a:extLst>
              <a:ext uri="{FF2B5EF4-FFF2-40B4-BE49-F238E27FC236}">
                <a16:creationId xmlns:a16="http://schemas.microsoft.com/office/drawing/2014/main" id="{5A3B3AF1-5DE5-FF7D-A98B-2AAE36F93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268760"/>
            <a:ext cx="5040560" cy="5256584"/>
          </a:xfrm>
        </p:spPr>
      </p:pic>
    </p:spTree>
    <p:extLst>
      <p:ext uri="{BB962C8B-B14F-4D97-AF65-F5344CB8AC3E}">
        <p14:creationId xmlns:p14="http://schemas.microsoft.com/office/powerpoint/2010/main" val="153803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2D40-3F03-F0E7-A2DC-91A5417A53FB}"/>
              </a:ext>
            </a:extLst>
          </p:cNvPr>
          <p:cNvSpPr>
            <a:spLocks noGrp="1"/>
          </p:cNvSpPr>
          <p:nvPr>
            <p:ph type="title"/>
          </p:nvPr>
        </p:nvSpPr>
        <p:spPr>
          <a:xfrm>
            <a:off x="2267744" y="-38101"/>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COMPARISON- DELAY</a:t>
            </a:r>
          </a:p>
        </p:txBody>
      </p:sp>
      <p:pic>
        <p:nvPicPr>
          <p:cNvPr id="5" name="Content Placeholder 4">
            <a:extLst>
              <a:ext uri="{FF2B5EF4-FFF2-40B4-BE49-F238E27FC236}">
                <a16:creationId xmlns:a16="http://schemas.microsoft.com/office/drawing/2014/main" id="{020BC132-98CD-6547-B7BB-C4A56796D7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340768"/>
            <a:ext cx="5112568" cy="4983833"/>
          </a:xfrm>
        </p:spPr>
      </p:pic>
    </p:spTree>
    <p:extLst>
      <p:ext uri="{BB962C8B-B14F-4D97-AF65-F5344CB8AC3E}">
        <p14:creationId xmlns:p14="http://schemas.microsoft.com/office/powerpoint/2010/main" val="272900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                 BASE PAPER</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endParaRPr lang="en-US" b="1" dirty="0"/>
          </a:p>
          <a:p>
            <a:pPr lvl="1" algn="just"/>
            <a:r>
              <a:rPr lang="en-US" dirty="0">
                <a:latin typeface="Times New Roman" pitchFamily="18" charset="0"/>
                <a:cs typeface="Times New Roman" pitchFamily="18" charset="0"/>
              </a:rPr>
              <a:t>Stochastic Gradient Descent Intrusions Detection for Wireless Sensor Network Attack Detection System Using Machine Learning </a:t>
            </a:r>
          </a:p>
          <a:p>
            <a:pPr lvl="1" algn="just"/>
            <a:r>
              <a:rPr lang="en-IN" i="1" dirty="0">
                <a:latin typeface="Times New Roman" pitchFamily="18" charset="0"/>
                <a:cs typeface="Times New Roman" pitchFamily="18" charset="0"/>
              </a:rPr>
              <a:t>Saleh HM, Marouane H, Fakhfakh A. Stochastic Gradient Descent Intrusions Detection for Wireless Sensor Network Attack Detection System Using Machine Learning. IEEE Access. 2024 Jan 2.</a:t>
            </a:r>
          </a:p>
        </p:txBody>
      </p:sp>
    </p:spTree>
    <p:extLst>
      <p:ext uri="{BB962C8B-B14F-4D97-AF65-F5344CB8AC3E}">
        <p14:creationId xmlns:p14="http://schemas.microsoft.com/office/powerpoint/2010/main" val="307994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        RESULT ANALYSIS </a:t>
            </a:r>
          </a:p>
        </p:txBody>
      </p:sp>
      <p:sp>
        <p:nvSpPr>
          <p:cNvPr id="3" name="Content Placeholder 2"/>
          <p:cNvSpPr>
            <a:spLocks noGrp="1"/>
          </p:cNvSpPr>
          <p:nvPr>
            <p:ph idx="1"/>
          </p:nvPr>
        </p:nvSpPr>
        <p:spPr/>
        <p:txBody>
          <a:bodyPr>
            <a:normAutofit/>
          </a:bodyPr>
          <a:lstStyle/>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ratio of data packets successfully delivered to destination nodes out of all the unique messages created.</a:t>
            </a:r>
          </a:p>
          <a:p>
            <a:pPr algn="just"/>
            <a:r>
              <a:rPr lang="en-IN" dirty="0">
                <a:latin typeface="Times New Roman" pitchFamily="18" charset="0"/>
                <a:cs typeface="Times New Roman" pitchFamily="18" charset="0"/>
              </a:rPr>
              <a:t>In this module, the performance of the proposed energy and attack method is analyzed. </a:t>
            </a:r>
          </a:p>
          <a:p>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6270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latin typeface="Times New Roman" pitchFamily="18" charset="0"/>
                <a:cs typeface="Times New Roman" pitchFamily="18" charset="0"/>
              </a:rPr>
              <a:t>    SYSTEM REQUIREMENTS</a:t>
            </a:r>
          </a:p>
        </p:txBody>
      </p:sp>
      <p:sp>
        <p:nvSpPr>
          <p:cNvPr id="3" name="Content Placeholder 2"/>
          <p:cNvSpPr>
            <a:spLocks noGrp="1"/>
          </p:cNvSpPr>
          <p:nvPr>
            <p:ph idx="1"/>
          </p:nvPr>
        </p:nvSpPr>
        <p:spPr>
          <a:xfrm>
            <a:off x="500034" y="2214554"/>
            <a:ext cx="8215370" cy="4110046"/>
          </a:xfrm>
        </p:spPr>
        <p:txBody>
          <a:bodyPr>
            <a:normAutofit/>
          </a:bodyPr>
          <a:lstStyle/>
          <a:p>
            <a:pPr algn="just">
              <a:lnSpc>
                <a:spcPct val="150000"/>
              </a:lnSpc>
            </a:pPr>
            <a:r>
              <a:rPr lang="en-IN" sz="2000" dirty="0">
                <a:latin typeface="Times New Roman" pitchFamily="18" charset="0"/>
                <a:cs typeface="Times New Roman" pitchFamily="18" charset="0"/>
              </a:rPr>
              <a:t>Operating System	: Windows 10 &amp; Virtual Linux OS</a:t>
            </a:r>
          </a:p>
          <a:p>
            <a:pPr algn="just">
              <a:lnSpc>
                <a:spcPct val="150000"/>
              </a:lnSpc>
            </a:pPr>
            <a:r>
              <a:rPr lang="en-IN" sz="2000" dirty="0">
                <a:latin typeface="Times New Roman" pitchFamily="18" charset="0"/>
                <a:cs typeface="Times New Roman" pitchFamily="18" charset="0"/>
              </a:rPr>
              <a:t>Tool and Language	: NS2/TCL </a:t>
            </a:r>
          </a:p>
          <a:p>
            <a:pPr algn="just">
              <a:lnSpc>
                <a:spcPct val="150000"/>
              </a:lnSpc>
            </a:pPr>
            <a:r>
              <a:rPr lang="en-IN" sz="2000" dirty="0">
                <a:latin typeface="Times New Roman" pitchFamily="18" charset="0"/>
                <a:cs typeface="Times New Roman" pitchFamily="18" charset="0"/>
              </a:rPr>
              <a:t>Processor		: Any Intel or AMD x86/x64 processor</a:t>
            </a:r>
          </a:p>
          <a:p>
            <a:pPr algn="just">
              <a:lnSpc>
                <a:spcPct val="150000"/>
              </a:lnSpc>
            </a:pPr>
            <a:r>
              <a:rPr lang="en-IN" sz="2000" dirty="0">
                <a:latin typeface="Times New Roman" pitchFamily="18" charset="0"/>
                <a:cs typeface="Times New Roman" pitchFamily="18" charset="0"/>
              </a:rPr>
              <a:t>RAM			: 2GB recommended</a:t>
            </a:r>
          </a:p>
          <a:p>
            <a:pPr algn="just">
              <a:lnSpc>
                <a:spcPct val="150000"/>
              </a:lnSpc>
            </a:pPr>
            <a:r>
              <a:rPr lang="en-IN" sz="2000" dirty="0">
                <a:latin typeface="Times New Roman" pitchFamily="18" charset="0"/>
                <a:cs typeface="Times New Roman" pitchFamily="18" charset="0"/>
              </a:rPr>
              <a:t>Disk Space		: 3–4 GB for a MATLAB typical installation</a:t>
            </a:r>
          </a:p>
          <a:p>
            <a:pPr algn="just">
              <a:lnSpc>
                <a:spcPct val="150000"/>
              </a:lnSpc>
            </a:pPr>
            <a:r>
              <a:rPr lang="en-IN" sz="2000" dirty="0">
                <a:latin typeface="Times New Roman" pitchFamily="18" charset="0"/>
                <a:cs typeface="Times New Roman" pitchFamily="18" charset="0"/>
              </a:rPr>
              <a:t>Graphics		: No specific graphics card is required.</a:t>
            </a:r>
          </a:p>
          <a:p>
            <a:pPr algn="just"/>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00375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IN" b="1" dirty="0">
                <a:latin typeface="Times New Roman" pitchFamily="18" charset="0"/>
                <a:cs typeface="Times New Roman" pitchFamily="18" charset="0"/>
              </a:rPr>
              <a:t>             REFERENCES  </a:t>
            </a:r>
          </a:p>
        </p:txBody>
      </p:sp>
      <p:sp>
        <p:nvSpPr>
          <p:cNvPr id="3" name="Content Placeholder 2"/>
          <p:cNvSpPr>
            <a:spLocks noGrp="1"/>
          </p:cNvSpPr>
          <p:nvPr>
            <p:ph idx="1"/>
          </p:nvPr>
        </p:nvSpPr>
        <p:spPr>
          <a:xfrm>
            <a:off x="500034" y="1928802"/>
            <a:ext cx="8229600" cy="4389120"/>
          </a:xfrm>
        </p:spPr>
        <p:txBody>
          <a:bodyPr>
            <a:normAutofit fontScale="77500" lnSpcReduction="20000"/>
          </a:bodyPr>
          <a:lstStyle/>
          <a:p>
            <a:pPr lvl="0" algn="just"/>
            <a:r>
              <a:rPr lang="en-IN" dirty="0">
                <a:latin typeface="Times New Roman" pitchFamily="18" charset="0"/>
                <a:cs typeface="Times New Roman" pitchFamily="18" charset="0"/>
              </a:rPr>
              <a:t>S. Boubiche, D. E. Boubiche, A. Bilami, and H. Toral-Cruz, “Big data challenges and data aggregation strategies in wireless sensor networks,” IEEE Access, vol. 6, pp. 20558–20571, 2018.</a:t>
            </a:r>
          </a:p>
          <a:p>
            <a:pPr lvl="0" algn="just"/>
            <a:r>
              <a:rPr lang="en-IN" dirty="0">
                <a:latin typeface="Times New Roman" pitchFamily="18" charset="0"/>
                <a:cs typeface="Times New Roman" pitchFamily="18" charset="0"/>
              </a:rPr>
              <a:t>A. De Bonis and U. Vaccaro, “-almost selectors and their applications to multiple-access communication,” IEEE Trans. Inf. Theory, vol. 63, no. 11, pp. 7304–7319, Nov. 2017.</a:t>
            </a:r>
          </a:p>
          <a:p>
            <a:pPr lvl="0" algn="just"/>
            <a:r>
              <a:rPr lang="en-IN" dirty="0">
                <a:latin typeface="Times New Roman" pitchFamily="18" charset="0"/>
                <a:cs typeface="Times New Roman" pitchFamily="18" charset="0"/>
              </a:rPr>
              <a:t>C. Aksoylar, G. K. Atia, and V. Saligrama, “Sparse signal processing with linear and nonlinear observations: A unified Shannon-theoretic approach,” IEEE Trans. Inf. Theory, vol. 63, no. 2, pp. 749–776, Feb. 2017</a:t>
            </a:r>
          </a:p>
          <a:p>
            <a:pPr lvl="0" algn="just"/>
            <a:r>
              <a:rPr lang="en-IN" dirty="0">
                <a:latin typeface="Times New Roman" pitchFamily="18" charset="0"/>
                <a:cs typeface="Times New Roman" pitchFamily="18" charset="0"/>
              </a:rPr>
              <a:t>C.-J. Liu, P. Huang, and L. Xiao, “TAS-MAC: A traffic-adaptive synchronous MAC protocol for wireless sensor networks,” ACM Trans. Sensor Netw., vol. 12, no. 1, p. 1, 2016.</a:t>
            </a:r>
          </a:p>
          <a:p>
            <a:pPr lvl="0" algn="just"/>
            <a:r>
              <a:rPr lang="en-IN" dirty="0">
                <a:latin typeface="Times New Roman" pitchFamily="18" charset="0"/>
                <a:cs typeface="Times New Roman" pitchFamily="18" charset="0"/>
              </a:rPr>
              <a:t>S. Wu, S. Wei, Y. Wang, R. Vaidyanathan, and J. Yuan, “Partition information and its transmission over boolean multi-access channels,” IEEE Trans. Inf. Theory, vol. 61, no. 2, pp. 1010–1027, Feb. 2015.</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99022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F993-4747-D434-489C-69E2A89A1D2E}"/>
              </a:ext>
            </a:extLst>
          </p:cNvPr>
          <p:cNvSpPr>
            <a:spLocks noGrp="1"/>
          </p:cNvSpPr>
          <p:nvPr>
            <p:ph type="ctrTitle"/>
          </p:nvPr>
        </p:nvSpPr>
        <p:spPr>
          <a:xfrm>
            <a:off x="533400" y="1371600"/>
            <a:ext cx="7851648" cy="2705472"/>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0461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53276"/>
          </a:xfrm>
        </p:spPr>
        <p:txBody>
          <a:bodyPr/>
          <a:lstStyle/>
          <a:p>
            <a:r>
              <a:rPr lang="en-IN" b="1" dirty="0"/>
              <a:t>            </a:t>
            </a:r>
            <a:r>
              <a:rPr lang="en-IN" sz="44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571472" y="2428868"/>
            <a:ext cx="8115328" cy="3357586"/>
          </a:xfrm>
        </p:spPr>
        <p:txBody>
          <a:bodyPr>
            <a:normAutofit/>
          </a:bodyPr>
          <a:lstStyle/>
          <a:p>
            <a:pPr algn="just"/>
            <a:r>
              <a:rPr lang="en-IN" dirty="0">
                <a:latin typeface="Times New Roman" pitchFamily="18" charset="0"/>
                <a:cs typeface="Times New Roman" pitchFamily="18" charset="0"/>
              </a:rPr>
              <a:t> In WSN, during transmission attacks will occur.</a:t>
            </a:r>
          </a:p>
          <a:p>
            <a:pPr algn="just"/>
            <a:r>
              <a:rPr lang="en-IN" dirty="0">
                <a:latin typeface="Times New Roman" pitchFamily="18" charset="0"/>
                <a:cs typeface="Times New Roman" pitchFamily="18" charset="0"/>
              </a:rPr>
              <a:t>Malicious node will snoops the data.</a:t>
            </a:r>
          </a:p>
          <a:p>
            <a:pPr algn="just"/>
            <a:r>
              <a:rPr lang="en-IN" dirty="0">
                <a:latin typeface="Times New Roman" pitchFamily="18" charset="0"/>
                <a:cs typeface="Times New Roman" pitchFamily="18" charset="0"/>
              </a:rPr>
              <a:t>Here, we have used different protocols to detect the attack considering the energy and time.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964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solidFill>
                  <a:schemeClr val="tx1"/>
                </a:solidFill>
                <a:latin typeface="Times New Roman" panose="02020603050405020304" pitchFamily="18" charset="0"/>
                <a:cs typeface="Times New Roman" panose="02020603050405020304" pitchFamily="18" charset="0"/>
              </a:rPr>
              <a:t>LITERATURE SURVEY</a:t>
            </a:r>
            <a:endParaRPr lang="en-IN"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66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2476281"/>
              </p:ext>
            </p:extLst>
          </p:nvPr>
        </p:nvGraphicFramePr>
        <p:xfrm>
          <a:off x="0" y="-1"/>
          <a:ext cx="9144000" cy="674702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533401">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AUTHOR</a:t>
                      </a:r>
                      <a:r>
                        <a:rPr lang="en-US" sz="1400" b="1" baseline="0" dirty="0"/>
                        <a:t> </a:t>
                      </a:r>
                    </a:p>
                    <a:p>
                      <a:pPr algn="just"/>
                      <a:r>
                        <a:rPr lang="en-US" sz="1400" b="1" baseline="0" dirty="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06812">
                <a:tc>
                  <a:txBody>
                    <a:bodyPr/>
                    <a:lstStyle/>
                    <a:p>
                      <a:pPr algn="ctr"/>
                      <a:r>
                        <a:rPr lang="en-US" dirty="0"/>
                        <a:t>RDCM: AN EFFICIENT REAL-TIME DATA COLLECTION MODEL FOR IOT/WSN EDGE WITH MULTIVARIATE SENSORS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Nayef Abdulwahab Mohammed Alduais</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An efficient real-time data collection model for multivariate sensors in IoT/WSN applications named RDCM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RDCM has a very high performance in terms of energy consumption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 sensor boards are less reliable when the error rate is close to zero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06812">
                <a:tc>
                  <a:txBody>
                    <a:bodyPr/>
                    <a:lstStyle/>
                    <a:p>
                      <a:pPr algn="ctr"/>
                      <a:r>
                        <a:rPr lang="en-US" dirty="0"/>
                        <a:t>DESIGN AND ANALYSIS OF A PERSISTENT, EFFICIENT, AND SELF-CONTAINED WSN DATA COLLECTION SYSTEM</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Wei </a:t>
                      </a:r>
                    </a:p>
                    <a:p>
                      <a:pPr algn="just"/>
                      <a:r>
                        <a:rPr lang="en-IN" dirty="0"/>
                        <a:t>Zhang ,</a:t>
                      </a:r>
                    </a:p>
                    <a:p>
                      <a:pPr algn="just"/>
                      <a:r>
                        <a:rPr lang="en-IN" dirty="0" err="1"/>
                        <a:t>Jianfei</a:t>
                      </a:r>
                      <a:r>
                        <a:rPr lang="en-IN" dirty="0"/>
                        <a:t> Chang</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The Random Feedback Digestion (RFDG) model to remove the symbols and reduce resource consumption by using the feedback information.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In data collection efficiency and reduce the delayed effect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Increase the burden of feedback messages, and also increase the total energy consumption of the network.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7683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28241772"/>
              </p:ext>
            </p:extLst>
          </p:nvPr>
        </p:nvGraphicFramePr>
        <p:xfrm>
          <a:off x="0" y="116632"/>
          <a:ext cx="9036495" cy="6636938"/>
        </p:xfrm>
        <a:graphic>
          <a:graphicData uri="http://schemas.openxmlformats.org/drawingml/2006/table">
            <a:tbl>
              <a:tblPr firstRow="1" bandRow="1">
                <a:tableStyleId>{2D5ABB26-0587-4C30-8999-92F81FD0307C}</a:tableStyleId>
              </a:tblPr>
              <a:tblGrid>
                <a:gridCol w="2339752">
                  <a:extLst>
                    <a:ext uri="{9D8B030D-6E8A-4147-A177-3AD203B41FA5}">
                      <a16:colId xmlns:a16="http://schemas.microsoft.com/office/drawing/2014/main" val="20000"/>
                    </a:ext>
                  </a:extLst>
                </a:gridCol>
                <a:gridCol w="823021">
                  <a:extLst>
                    <a:ext uri="{9D8B030D-6E8A-4147-A177-3AD203B41FA5}">
                      <a16:colId xmlns:a16="http://schemas.microsoft.com/office/drawing/2014/main" val="20001"/>
                    </a:ext>
                  </a:extLst>
                </a:gridCol>
                <a:gridCol w="2259124">
                  <a:extLst>
                    <a:ext uri="{9D8B030D-6E8A-4147-A177-3AD203B41FA5}">
                      <a16:colId xmlns:a16="http://schemas.microsoft.com/office/drawing/2014/main" val="20002"/>
                    </a:ext>
                  </a:extLst>
                </a:gridCol>
                <a:gridCol w="1807299">
                  <a:extLst>
                    <a:ext uri="{9D8B030D-6E8A-4147-A177-3AD203B41FA5}">
                      <a16:colId xmlns:a16="http://schemas.microsoft.com/office/drawing/2014/main" val="20003"/>
                    </a:ext>
                  </a:extLst>
                </a:gridCol>
                <a:gridCol w="1807299">
                  <a:extLst>
                    <a:ext uri="{9D8B030D-6E8A-4147-A177-3AD203B41FA5}">
                      <a16:colId xmlns:a16="http://schemas.microsoft.com/office/drawing/2014/main" val="20004"/>
                    </a:ext>
                  </a:extLst>
                </a:gridCol>
              </a:tblGrid>
              <a:tr h="684704">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AUTHOR</a:t>
                      </a:r>
                      <a:r>
                        <a:rPr lang="en-US" sz="1400" b="1" baseline="0" dirty="0"/>
                        <a:t> </a:t>
                      </a:r>
                    </a:p>
                    <a:p>
                      <a:pPr algn="just"/>
                      <a:r>
                        <a:rPr lang="en-US" sz="1400" b="1" baseline="0" dirty="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229">
                <a:tc>
                  <a:txBody>
                    <a:bodyPr/>
                    <a:lstStyle/>
                    <a:p>
                      <a:pPr algn="ctr"/>
                      <a:r>
                        <a:rPr lang="en-US" dirty="0"/>
                        <a:t>ADDING DUTY CYCLE ONLY IN CONNECTED DOMINATING SETS FOR ENERGY EFFICIENT AND FAST DATA COLLECTION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Weiwei Shi, Wei Liu</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An Adding Duty Cycle Only in Connected Dominating Sets approach is proposed, which can effectively reduce network energy consumption and delay.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Effectively reduce energy consumption and delay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ADCOCDS scheme has a good theoretical significance , not in</a:t>
                      </a:r>
                      <a:r>
                        <a:rPr lang="en-US" baseline="0" dirty="0"/>
                        <a:t> </a:t>
                      </a:r>
                      <a:r>
                        <a:rPr lang="en-US" dirty="0"/>
                        <a:t>practical as an effective data collection strategy.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70778">
                <a:tc>
                  <a:txBody>
                    <a:bodyPr/>
                    <a:lstStyle/>
                    <a:p>
                      <a:pPr algn="ctr"/>
                      <a:r>
                        <a:rPr lang="en-US" dirty="0"/>
                        <a:t>EFFICIENT ALGORITHMS FOR MOBILE SINK AIDED DATA COLLECTION FROM DEDICATED AND VIRTUAL AGGREGATION NODES IN ENERGY HARVESTING WSN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Lei Tao</a:t>
                      </a:r>
                    </a:p>
                    <a:p>
                      <a:pPr algn="just"/>
                      <a:r>
                        <a:rPr lang="en-IN" dirty="0"/>
                        <a:t>Weifa Liang</a:t>
                      </a:r>
                    </a:p>
                    <a:p>
                      <a:pPr algn="just"/>
                      <a:endParaRPr lang="en-IN" dirty="0"/>
                    </a:p>
                    <a:p>
                      <a:pPr algn="just"/>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The mobile data collection problem in an energy harvesting wireless sensor network (EH-WSN), where sensor nodes are densely deployed in a monitoring area and a mobile sink</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Deal with the reliable, stable, and energy neutral energy assignment for sensors.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Less efficient in dynamic optimization algorithm for mobile sink movement.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090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49393653"/>
              </p:ext>
            </p:extLst>
          </p:nvPr>
        </p:nvGraphicFramePr>
        <p:xfrm>
          <a:off x="0" y="-1"/>
          <a:ext cx="9144000" cy="674702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533401">
                <a:tc>
                  <a:txBody>
                    <a:bodyPr/>
                    <a:lstStyle/>
                    <a:p>
                      <a:pPr algn="just"/>
                      <a:r>
                        <a:rPr lang="en-US" sz="1400" b="1" dirty="0"/>
                        <a:t>TITLE</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AUTHOR</a:t>
                      </a:r>
                      <a:r>
                        <a:rPr lang="en-US" sz="1400" b="1" baseline="0"/>
                        <a:t> </a:t>
                      </a:r>
                    </a:p>
                    <a:p>
                      <a:pPr algn="just"/>
                      <a:r>
                        <a:rPr lang="en-US" sz="1400" b="1" baseline="0"/>
                        <a:t>&amp; YEAR</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DESCRIPTION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DISADVANTAGES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06812">
                <a:tc>
                  <a:txBody>
                    <a:bodyPr/>
                    <a:lstStyle/>
                    <a:p>
                      <a:pPr algn="ctr"/>
                      <a:r>
                        <a:rPr lang="en-US" dirty="0"/>
                        <a:t>SUSTAINABLE AND EFFICIENT DATA COLLECTION FROM WSNS TO CLOUD</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Tian Wang, Yang Li</a:t>
                      </a:r>
                    </a:p>
                    <a:p>
                      <a:pPr algn="just"/>
                      <a:endParaRPr lang="en-US" dirty="0"/>
                    </a:p>
                    <a:p>
                      <a:pPr algn="just"/>
                      <a:r>
                        <a:rPr lang="en-US" dirty="0"/>
                        <a:t>2019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within a limited time and this problem is proved to be NP-hard. To reduce the delivery latency caused by unreasonable task allocation.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which makes the sensor-cloud sustainable.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WSNs to Cloud within the limited latency and optimize the energy consumption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06812">
                <a:tc>
                  <a:txBody>
                    <a:bodyPr/>
                    <a:lstStyle/>
                    <a:p>
                      <a:pPr algn="ctr"/>
                      <a:r>
                        <a:rPr lang="en-IN" sz="1800" kern="1200" dirty="0">
                          <a:solidFill>
                            <a:schemeClr val="tx1"/>
                          </a:solidFill>
                          <a:effectLst/>
                          <a:latin typeface="+mn-lt"/>
                          <a:ea typeface="+mn-ea"/>
                          <a:cs typeface="+mn-cs"/>
                        </a:rPr>
                        <a:t>BIG DATA CHALLENGES AND DATA AGGREGATION STRATEGIES IN WIRELESS SENSOR NETWORKS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tx1"/>
                          </a:solidFill>
                          <a:effectLst/>
                          <a:latin typeface="+mn-lt"/>
                          <a:ea typeface="+mn-ea"/>
                          <a:cs typeface="+mn-cs"/>
                        </a:rPr>
                        <a:t>E. Boubiche</a:t>
                      </a:r>
                    </a:p>
                    <a:p>
                      <a:pPr algn="just"/>
                      <a:r>
                        <a:rPr lang="en-IN" sz="1800" kern="1200" dirty="0">
                          <a:solidFill>
                            <a:schemeClr val="tx1"/>
                          </a:solidFill>
                          <a:effectLst/>
                          <a:latin typeface="+mn-lt"/>
                          <a:ea typeface="+mn-ea"/>
                          <a:cs typeface="+mn-cs"/>
                        </a:rPr>
                        <a:t>A. Bilami</a:t>
                      </a:r>
                    </a:p>
                    <a:p>
                      <a:pPr algn="just"/>
                      <a:endParaRPr lang="en-IN" dirty="0"/>
                    </a:p>
                    <a:p>
                      <a:pPr algn="just"/>
                      <a:r>
                        <a:rPr lang="en-IN"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a:t>This paper proposed the </a:t>
                      </a:r>
                      <a:r>
                        <a:rPr lang="en-US" dirty="0"/>
                        <a:t>distributed compressive data aggregation in large-scale wireless sensor networks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Better energy efficient clustering, processing, and securing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Less efficient</a:t>
                      </a:r>
                      <a:r>
                        <a:rPr lang="en-US" baseline="0" dirty="0"/>
                        <a:t> and </a:t>
                      </a:r>
                      <a:r>
                        <a:rPr lang="en-US" dirty="0"/>
                        <a:t>not suitable for  heterogeneous wireless sensor networks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929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72D5-6BF8-75AF-F830-8983645BA0FD}"/>
              </a:ext>
            </a:extLst>
          </p:cNvPr>
          <p:cNvSpPr>
            <a:spLocks noGrp="1"/>
          </p:cNvSpPr>
          <p:nvPr>
            <p:ph type="title"/>
          </p:nvPr>
        </p:nvSpPr>
        <p:spPr>
          <a:xfrm>
            <a:off x="1084584" y="704088"/>
            <a:ext cx="8229600" cy="594198"/>
          </a:xfrm>
        </p:spPr>
        <p:txBody>
          <a:bodyPr>
            <a:normAutofit fontScale="90000"/>
          </a:bodyPr>
          <a:lstStyle/>
          <a:p>
            <a:r>
              <a:rPr lang="en-IN" b="1" dirty="0">
                <a:latin typeface="Times New Roman" panose="02020603050405020304" pitchFamily="18" charset="0"/>
                <a:cs typeface="Times New Roman" panose="02020603050405020304" pitchFamily="18" charset="0"/>
              </a:rPr>
              <a:t>METRICS TO BE OBTAINED</a:t>
            </a:r>
          </a:p>
        </p:txBody>
      </p:sp>
      <p:sp>
        <p:nvSpPr>
          <p:cNvPr id="3" name="Content Placeholder 2">
            <a:extLst>
              <a:ext uri="{FF2B5EF4-FFF2-40B4-BE49-F238E27FC236}">
                <a16:creationId xmlns:a16="http://schemas.microsoft.com/office/drawing/2014/main" id="{3BF8E897-B39D-3CCA-0ACE-9BA017517BEE}"/>
              </a:ext>
            </a:extLst>
          </p:cNvPr>
          <p:cNvSpPr>
            <a:spLocks noGrp="1"/>
          </p:cNvSpPr>
          <p:nvPr>
            <p:ph idx="1"/>
          </p:nvPr>
        </p:nvSpPr>
        <p:spPr/>
        <p:txBody>
          <a:bodyPr/>
          <a:lstStyle/>
          <a:p>
            <a:endParaRPr lang="en-IN"/>
          </a:p>
        </p:txBody>
      </p:sp>
      <p:graphicFrame>
        <p:nvGraphicFramePr>
          <p:cNvPr id="4" name="Content Placeholder 1">
            <a:extLst>
              <a:ext uri="{FF2B5EF4-FFF2-40B4-BE49-F238E27FC236}">
                <a16:creationId xmlns:a16="http://schemas.microsoft.com/office/drawing/2014/main" id="{76470475-9ABB-E8BC-6AB9-222722D8B154}"/>
              </a:ext>
            </a:extLst>
          </p:cNvPr>
          <p:cNvGraphicFramePr>
            <a:graphicFrameLocks/>
          </p:cNvGraphicFramePr>
          <p:nvPr>
            <p:extLst>
              <p:ext uri="{D42A27DB-BD31-4B8C-83A1-F6EECF244321}">
                <p14:modId xmlns:p14="http://schemas.microsoft.com/office/powerpoint/2010/main" val="1859924916"/>
              </p:ext>
            </p:extLst>
          </p:nvPr>
        </p:nvGraphicFramePr>
        <p:xfrm>
          <a:off x="143508" y="1643046"/>
          <a:ext cx="8856984" cy="5026314"/>
        </p:xfrm>
        <a:graphic>
          <a:graphicData uri="http://schemas.openxmlformats.org/drawingml/2006/table">
            <a:tbl>
              <a:tblPr firstRow="1" bandRow="1">
                <a:tableStyleId>{5C22544A-7EE6-4342-B048-85BDC9FD1C3A}</a:tableStyleId>
              </a:tblPr>
              <a:tblGrid>
                <a:gridCol w="2561066">
                  <a:extLst>
                    <a:ext uri="{9D8B030D-6E8A-4147-A177-3AD203B41FA5}">
                      <a16:colId xmlns:a16="http://schemas.microsoft.com/office/drawing/2014/main" val="507674727"/>
                    </a:ext>
                  </a:extLst>
                </a:gridCol>
                <a:gridCol w="3147959">
                  <a:extLst>
                    <a:ext uri="{9D8B030D-6E8A-4147-A177-3AD203B41FA5}">
                      <a16:colId xmlns:a16="http://schemas.microsoft.com/office/drawing/2014/main" val="4191147144"/>
                    </a:ext>
                  </a:extLst>
                </a:gridCol>
                <a:gridCol w="3147959">
                  <a:extLst>
                    <a:ext uri="{9D8B030D-6E8A-4147-A177-3AD203B41FA5}">
                      <a16:colId xmlns:a16="http://schemas.microsoft.com/office/drawing/2014/main" val="3282658714"/>
                    </a:ext>
                  </a:extLst>
                </a:gridCol>
              </a:tblGrid>
              <a:tr h="745317">
                <a:tc>
                  <a:txBody>
                    <a:bodyPr/>
                    <a:lstStyle/>
                    <a:p>
                      <a:r>
                        <a:rPr lang="en-IN" dirty="0"/>
                        <a:t>     </a:t>
                      </a:r>
                    </a:p>
                    <a:p>
                      <a:r>
                        <a:rPr lang="en-IN" dirty="0"/>
                        <a:t>      METRICS</a:t>
                      </a:r>
                    </a:p>
                  </a:txBody>
                  <a:tcPr/>
                </a:tc>
                <a:tc>
                  <a:txBody>
                    <a:bodyPr/>
                    <a:lstStyle/>
                    <a:p>
                      <a:endParaRPr lang="en-IN" dirty="0"/>
                    </a:p>
                    <a:p>
                      <a:r>
                        <a:rPr lang="en-IN" dirty="0"/>
                        <a:t>           QUALITATIVE</a:t>
                      </a:r>
                    </a:p>
                  </a:txBody>
                  <a:tcPr/>
                </a:tc>
                <a:tc>
                  <a:txBody>
                    <a:bodyPr/>
                    <a:lstStyle/>
                    <a:p>
                      <a:endParaRPr lang="en-IN" dirty="0"/>
                    </a:p>
                    <a:p>
                      <a:r>
                        <a:rPr lang="en-IN" dirty="0"/>
                        <a:t>           QUANTITATIVE</a:t>
                      </a:r>
                    </a:p>
                  </a:txBody>
                  <a:tcPr/>
                </a:tc>
                <a:extLst>
                  <a:ext uri="{0D108BD9-81ED-4DB2-BD59-A6C34878D82A}">
                    <a16:rowId xmlns:a16="http://schemas.microsoft.com/office/drawing/2014/main" val="1094086270"/>
                  </a:ext>
                </a:extLst>
              </a:tr>
              <a:tr h="745317">
                <a:tc>
                  <a:txBody>
                    <a:bodyPr/>
                    <a:lstStyle/>
                    <a:p>
                      <a:endParaRPr lang="en-IN" sz="1600" dirty="0">
                        <a:latin typeface="Times New Roman" panose="02020603050405020304" pitchFamily="18" charset="0"/>
                        <a:cs typeface="Times New Roman" panose="02020603050405020304" pitchFamily="18" charset="0"/>
                      </a:endParaRP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Throughput </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Represents the efficiency of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packets per second (pps).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4703720"/>
                  </a:ext>
                </a:extLst>
              </a:tr>
              <a:tr h="822750">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Packet Delivery Ratio</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Indicates the effectiveness of data delivery.</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Calculated as the ratio of successfully received packets to the total number of packets sent.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4321049"/>
                  </a:ext>
                </a:extLst>
              </a:tr>
              <a:tr h="799815">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Packet Drop Ratio</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Reflects the rate of packet loss or inefficiency in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Calculated as the ratio of dropped packets to the total number of packets sent.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9114493"/>
                  </a:ext>
                </a:extLst>
              </a:tr>
              <a:tr h="1049038">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endPar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endParaRP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Delay</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Represents the time taken for data to travel from source to destination.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milliseconds (ms), indicating the time elapsed between the initiation of transmission and the actual reception.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6321190"/>
                  </a:ext>
                </a:extLst>
              </a:tr>
              <a:tr h="799815">
                <a:tc>
                  <a:txBody>
                    <a:bodyPr/>
                    <a:lstStyle/>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kumimoji="0" lang="en-IN" sz="1600" b="1" i="0" kern="1200" dirty="0">
                          <a:solidFill>
                            <a:schemeClr val="dk1"/>
                          </a:solidFill>
                          <a:effectLst/>
                          <a:latin typeface="Times New Roman" panose="02020603050405020304" pitchFamily="18" charset="0"/>
                          <a:ea typeface="+mn-ea"/>
                          <a:cs typeface="Times New Roman" panose="02020603050405020304" pitchFamily="18" charset="0"/>
                        </a:rPr>
                        <a:t>     Energy Consumption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Indicates the amount of energy required for data transmission.</a:t>
                      </a:r>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Measured in joules, reflecting the energy expended during packet transmission.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6021085"/>
                  </a:ext>
                </a:extLst>
              </a:tr>
            </a:tbl>
          </a:graphicData>
        </a:graphic>
      </p:graphicFrame>
    </p:spTree>
    <p:extLst>
      <p:ext uri="{BB962C8B-B14F-4D97-AF65-F5344CB8AC3E}">
        <p14:creationId xmlns:p14="http://schemas.microsoft.com/office/powerpoint/2010/main" val="1449806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435</TotalTime>
  <Words>1385</Words>
  <Application>Microsoft Office PowerPoint</Application>
  <PresentationFormat>On-screen Show (4:3)</PresentationFormat>
  <Paragraphs>164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Constantia</vt:lpstr>
      <vt:lpstr>Times New Roman</vt:lpstr>
      <vt:lpstr>Wingdings 2</vt:lpstr>
      <vt:lpstr>Flow</vt:lpstr>
      <vt:lpstr>  ENHANCE THE LIFETIME OF WIRELESS SENSOR NETWORK USING ATTACK DETECTION SYSTEM</vt:lpstr>
      <vt:lpstr>               OBJECTIVE</vt:lpstr>
      <vt:lpstr>                 BASE PAPER</vt:lpstr>
      <vt:lpstr>            INTRODUCTION</vt:lpstr>
      <vt:lpstr>LITERATURE SURVEY</vt:lpstr>
      <vt:lpstr>PowerPoint Presentation</vt:lpstr>
      <vt:lpstr>PowerPoint Presentation</vt:lpstr>
      <vt:lpstr>PowerPoint Presentation</vt:lpstr>
      <vt:lpstr>METRICS TO BE OBTAINED</vt:lpstr>
      <vt:lpstr>  BLOCK DIAGRAM</vt:lpstr>
      <vt:lpstr> SET STRUCTURE </vt:lpstr>
      <vt:lpstr>SET PROTOCOL ALGORITHM</vt:lpstr>
      <vt:lpstr>       KEY DISTRIBUTION</vt:lpstr>
      <vt:lpstr>          KEY DISTRIBUTION</vt:lpstr>
      <vt:lpstr>        DATA TRANSMISSION</vt:lpstr>
      <vt:lpstr>WSN DEPLOYED</vt:lpstr>
      <vt:lpstr>CLUSTERING PROCESS INITIATED</vt:lpstr>
      <vt:lpstr>CLUSTER HEADS ARE SELECTED</vt:lpstr>
      <vt:lpstr>SECRET KEYS GENERATED</vt:lpstr>
      <vt:lpstr>                   OUTPUT</vt:lpstr>
      <vt:lpstr>OUTPUT GRAPH- ENERGY CONSUMPTION                            EXISTING</vt:lpstr>
      <vt:lpstr>OUTPUT GRAPH- ENERGY CONSUMPTION                            PROPOSED</vt:lpstr>
      <vt:lpstr> OUTPUT GRAPH- THROUGHPUT                      EXISTING</vt:lpstr>
      <vt:lpstr>   OUTPUT GRAPH- THROUGHPUT                   PROPOSED </vt:lpstr>
      <vt:lpstr>OUTPUT GRAPH- DELAY               EXISTING</vt:lpstr>
      <vt:lpstr>OUTPUT GRAPH- DELAY               PROPOSED</vt:lpstr>
      <vt:lpstr>COMPARISON- ENERGY CONSUMPTION</vt:lpstr>
      <vt:lpstr>COMPARISON- THROUGHPUT</vt:lpstr>
      <vt:lpstr>COMPARISON- DELAY</vt:lpstr>
      <vt:lpstr>        RESULT ANALYSIS </vt:lpstr>
      <vt:lpstr>    SYSTEM REQUIREMENTS</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 THE LIFETIME OF WIRELESS SENSOR NETWORK USING ATTACK DETECTION SYSTEM</dc:title>
  <dc:creator>Acer</dc:creator>
  <cp:lastModifiedBy>Narmidha Maharajan</cp:lastModifiedBy>
  <cp:revision>28</cp:revision>
  <dcterms:created xsi:type="dcterms:W3CDTF">2006-08-16T00:00:00Z</dcterms:created>
  <dcterms:modified xsi:type="dcterms:W3CDTF">2024-04-26T18:49:25Z</dcterms:modified>
</cp:coreProperties>
</file>