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6" r:id="rId4"/>
    <p:sldId id="258" r:id="rId5"/>
    <p:sldId id="268" r:id="rId6"/>
    <p:sldId id="260" r:id="rId7"/>
    <p:sldId id="261" r:id="rId8"/>
    <p:sldId id="262" r:id="rId9"/>
    <p:sldId id="270"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407497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139480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17926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376024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307265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F1A1F6E5-CC2B-4F1C-BA93-03F53D564659}" type="datetimeFigureOut">
              <a:rPr lang="en-US" smtClean="0"/>
              <a:t>5/10/2023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21326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F1A1F6E5-CC2B-4F1C-BA93-03F53D564659}" type="datetimeFigureOut">
              <a:rPr lang="en-US" smtClean="0"/>
              <a:t>5/10/2023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137887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F1A1F6E5-CC2B-4F1C-BA93-03F53D564659}" type="datetimeFigureOut">
              <a:rPr lang="en-US" smtClean="0"/>
              <a:t>5/10/2023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22475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1A1F6E5-CC2B-4F1C-BA93-03F53D564659}" type="datetimeFigureOut">
              <a:rPr lang="en-US" smtClean="0"/>
              <a:t>5/10/2023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17327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1A1F6E5-CC2B-4F1C-BA93-03F53D564659}" type="datetimeFigureOut">
              <a:rPr lang="en-US" smtClean="0"/>
              <a:t>5/10/2023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303526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1A1F6E5-CC2B-4F1C-BA93-03F53D564659}" type="datetimeFigureOut">
              <a:rPr lang="en-US" smtClean="0"/>
              <a:t>5/10/2023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B866ED-F6E9-4AA5-BF84-4F8830D6733F}" type="slidenum">
              <a:rPr lang="en-US" smtClean="0"/>
              <a:t>‹N°›</a:t>
            </a:fld>
            <a:endParaRPr lang="en-US"/>
          </a:p>
        </p:txBody>
      </p:sp>
    </p:spTree>
    <p:extLst>
      <p:ext uri="{BB962C8B-B14F-4D97-AF65-F5344CB8AC3E}">
        <p14:creationId xmlns:p14="http://schemas.microsoft.com/office/powerpoint/2010/main" val="371321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1F6E5-CC2B-4F1C-BA93-03F53D564659}" type="datetimeFigureOut">
              <a:rPr lang="en-US" smtClean="0"/>
              <a:t>5/10/2023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66ED-F6E9-4AA5-BF84-4F8830D6733F}" type="slidenum">
              <a:rPr lang="en-US" smtClean="0"/>
              <a:t>‹N°›</a:t>
            </a:fld>
            <a:endParaRPr lang="en-US"/>
          </a:p>
        </p:txBody>
      </p:sp>
    </p:spTree>
    <p:extLst>
      <p:ext uri="{BB962C8B-B14F-4D97-AF65-F5344CB8AC3E}">
        <p14:creationId xmlns:p14="http://schemas.microsoft.com/office/powerpoint/2010/main" val="207175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tm.rnu.tn/"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4" name="Image 3"/>
          <p:cNvPicPr>
            <a:picLocks noChangeAspect="1"/>
          </p:cNvPicPr>
          <p:nvPr/>
        </p:nvPicPr>
        <p:blipFill>
          <a:blip r:embed="rId2"/>
          <a:stretch>
            <a:fillRect/>
          </a:stretch>
        </p:blipFill>
        <p:spPr>
          <a:xfrm>
            <a:off x="-1057" y="-594"/>
            <a:ext cx="12193057" cy="6858594"/>
          </a:xfrm>
          <a:prstGeom prst="rect">
            <a:avLst/>
          </a:prstGeom>
        </p:spPr>
      </p:pic>
      <p:sp>
        <p:nvSpPr>
          <p:cNvPr id="7" name="Rectangle 6"/>
          <p:cNvSpPr/>
          <p:nvPr/>
        </p:nvSpPr>
        <p:spPr>
          <a:xfrm>
            <a:off x="3048000" y="2967335"/>
            <a:ext cx="6096000" cy="1200329"/>
          </a:xfrm>
          <a:prstGeom prst="rect">
            <a:avLst/>
          </a:prstGeom>
        </p:spPr>
        <p:txBody>
          <a:bodyPr>
            <a:spAutoFit/>
          </a:bodyPr>
          <a:lstStyle/>
          <a:p>
            <a:r>
              <a:rPr lang="fr-FR" sz="2400" dirty="0"/>
              <a:t>Réalisée par : </a:t>
            </a:r>
            <a:r>
              <a:rPr lang="fr-FR" sz="2400" dirty="0" smtClean="0"/>
              <a:t>Haddad Narmine  </a:t>
            </a:r>
            <a:r>
              <a:rPr lang="fr-FR" sz="2400" dirty="0"/>
              <a:t>et </a:t>
            </a:r>
            <a:r>
              <a:rPr lang="fr-FR" sz="2400" dirty="0" smtClean="0"/>
              <a:t>Kharrat Roua</a:t>
            </a:r>
            <a:endParaRPr lang="fr-FR" sz="2400" dirty="0"/>
          </a:p>
          <a:p>
            <a:r>
              <a:rPr lang="fr-FR" sz="2400" dirty="0" smtClean="0"/>
              <a:t>              Encadrée </a:t>
            </a:r>
            <a:r>
              <a:rPr lang="fr-FR" sz="2400" dirty="0"/>
              <a:t>par : Mme </a:t>
            </a:r>
            <a:r>
              <a:rPr lang="en-US" sz="2400" dirty="0">
                <a:solidFill>
                  <a:srgbClr val="3C4043"/>
                </a:solidFill>
                <a:latin typeface="Google Sans"/>
              </a:rPr>
              <a:t>Fekih Romdhane</a:t>
            </a:r>
            <a:endParaRPr lang="fr-FR" sz="2400" dirty="0" smtClean="0"/>
          </a:p>
          <a:p>
            <a:r>
              <a:rPr lang="fr-FR" sz="2400" dirty="0"/>
              <a:t> </a:t>
            </a:r>
            <a:r>
              <a:rPr lang="fr-FR" sz="2400" dirty="0" smtClean="0"/>
              <a:t>             Année </a:t>
            </a:r>
            <a:r>
              <a:rPr lang="fr-FR" sz="2400" dirty="0"/>
              <a:t>universitaire : </a:t>
            </a:r>
            <a:r>
              <a:rPr lang="fr-FR" sz="2400" dirty="0" smtClean="0"/>
              <a:t>2022-2023</a:t>
            </a:r>
            <a:endParaRPr lang="fr-FR" sz="2400" dirty="0"/>
          </a:p>
        </p:txBody>
      </p:sp>
      <p:pic>
        <p:nvPicPr>
          <p:cNvPr id="8" name="Image 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19574" y="5113655"/>
            <a:ext cx="1378585" cy="1242695"/>
          </a:xfrm>
          <a:prstGeom prst="rect">
            <a:avLst/>
          </a:prstGeom>
          <a:noFill/>
        </p:spPr>
      </p:pic>
      <p:pic>
        <p:nvPicPr>
          <p:cNvPr id="9" name="Image 8" descr="See the source image"/>
          <p:cNvPicPr/>
          <p:nvPr/>
        </p:nvPicPr>
        <p:blipFill>
          <a:blip r:embed="rId5">
            <a:extLst>
              <a:ext uri="{28A0092B-C50C-407E-A947-70E740481C1C}">
                <a14:useLocalDpi xmlns:a14="http://schemas.microsoft.com/office/drawing/2010/main" val="0"/>
              </a:ext>
            </a:extLst>
          </a:blip>
          <a:srcRect/>
          <a:stretch>
            <a:fillRect/>
          </a:stretch>
        </p:blipFill>
        <p:spPr bwMode="auto">
          <a:xfrm>
            <a:off x="5513899" y="5102860"/>
            <a:ext cx="1940560" cy="1253490"/>
          </a:xfrm>
          <a:prstGeom prst="rect">
            <a:avLst/>
          </a:prstGeom>
          <a:noFill/>
          <a:ln>
            <a:noFill/>
          </a:ln>
        </p:spPr>
      </p:pic>
      <p:sp>
        <p:nvSpPr>
          <p:cNvPr id="10" name="ZoneTexte 9"/>
          <p:cNvSpPr txBox="1"/>
          <p:nvPr/>
        </p:nvSpPr>
        <p:spPr>
          <a:xfrm>
            <a:off x="2818772" y="1169184"/>
            <a:ext cx="6553397" cy="954107"/>
          </a:xfrm>
          <a:prstGeom prst="rect">
            <a:avLst/>
          </a:prstGeom>
          <a:noFill/>
        </p:spPr>
        <p:txBody>
          <a:bodyPr wrap="none" rtlCol="0">
            <a:spAutoFit/>
          </a:bodyPr>
          <a:lstStyle/>
          <a:p>
            <a:r>
              <a:rPr lang="fr-FR" sz="2800" b="1" dirty="0" smtClean="0">
                <a:solidFill>
                  <a:srgbClr val="3333CC"/>
                </a:solidFill>
                <a:latin typeface="Bahnschrift Light" panose="020B0502040204020203" pitchFamily="34" charset="0"/>
              </a:rPr>
              <a:t>Présentation </a:t>
            </a:r>
            <a:r>
              <a:rPr lang="fr-FR" sz="2800" b="1" dirty="0">
                <a:solidFill>
                  <a:srgbClr val="3333CC"/>
                </a:solidFill>
                <a:latin typeface="Bahnschrift Light" panose="020B0502040204020203" pitchFamily="34" charset="0"/>
              </a:rPr>
              <a:t>sur La gestion d’une école</a:t>
            </a:r>
          </a:p>
          <a:p>
            <a:endParaRPr lang="en-US" sz="2800" dirty="0"/>
          </a:p>
        </p:txBody>
      </p:sp>
    </p:spTree>
    <p:extLst>
      <p:ext uri="{BB962C8B-B14F-4D97-AF65-F5344CB8AC3E}">
        <p14:creationId xmlns:p14="http://schemas.microsoft.com/office/powerpoint/2010/main" val="21548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1500"/>
                            </p:stCondLst>
                            <p:childTnLst>
                              <p:par>
                                <p:cTn id="16" presetID="16" presetClass="entr" presetSubtype="2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2" name="ZoneTexte 1"/>
          <p:cNvSpPr txBox="1"/>
          <p:nvPr/>
        </p:nvSpPr>
        <p:spPr>
          <a:xfrm>
            <a:off x="3258355" y="643943"/>
            <a:ext cx="3490174" cy="584775"/>
          </a:xfrm>
          <a:prstGeom prst="rect">
            <a:avLst/>
          </a:prstGeom>
          <a:noFill/>
        </p:spPr>
        <p:txBody>
          <a:bodyPr wrap="square" rtlCol="0">
            <a:spAutoFit/>
          </a:bodyPr>
          <a:lstStyle/>
          <a:p>
            <a:r>
              <a:rPr lang="fr-FR" sz="3200" dirty="0" smtClean="0">
                <a:solidFill>
                  <a:srgbClr val="FF0066"/>
                </a:solidFill>
              </a:rPr>
              <a:t>Procédure stockée</a:t>
            </a:r>
            <a:endParaRPr lang="en-US" sz="3200" dirty="0">
              <a:solidFill>
                <a:srgbClr val="FF0066"/>
              </a:solidFill>
            </a:endParaRPr>
          </a:p>
        </p:txBody>
      </p:sp>
      <p:pic>
        <p:nvPicPr>
          <p:cNvPr id="5" name="Image 4" descr="C:\Users\user\Downloads\343289964_1282136555726706_3269376476108358257_n (1).png"/>
          <p:cNvPicPr/>
          <p:nvPr/>
        </p:nvPicPr>
        <p:blipFill>
          <a:blip r:embed="rId3">
            <a:extLst>
              <a:ext uri="{28A0092B-C50C-407E-A947-70E740481C1C}">
                <a14:useLocalDpi xmlns:a14="http://schemas.microsoft.com/office/drawing/2010/main" val="0"/>
              </a:ext>
            </a:extLst>
          </a:blip>
          <a:srcRect/>
          <a:stretch>
            <a:fillRect/>
          </a:stretch>
        </p:blipFill>
        <p:spPr bwMode="auto">
          <a:xfrm>
            <a:off x="3882000" y="1228718"/>
            <a:ext cx="3320415" cy="4026535"/>
          </a:xfrm>
          <a:prstGeom prst="rect">
            <a:avLst/>
          </a:prstGeom>
          <a:noFill/>
          <a:ln>
            <a:noFill/>
          </a:ln>
        </p:spPr>
      </p:pic>
      <p:sp>
        <p:nvSpPr>
          <p:cNvPr id="3" name="Rectangle 2"/>
          <p:cNvSpPr/>
          <p:nvPr/>
        </p:nvSpPr>
        <p:spPr>
          <a:xfrm>
            <a:off x="2610117" y="5654889"/>
            <a:ext cx="7255099" cy="882678"/>
          </a:xfrm>
          <a:prstGeom prst="rect">
            <a:avLst/>
          </a:prstGeom>
        </p:spPr>
        <p:txBody>
          <a:bodyPr wrap="square">
            <a:spAutoFit/>
          </a:bodyPr>
          <a:lstStyle/>
          <a:p>
            <a:pPr>
              <a:lnSpc>
                <a:spcPct val="107000"/>
              </a:lnSpc>
              <a:spcAft>
                <a:spcPts val="800"/>
              </a:spcAft>
            </a:pPr>
            <a:r>
              <a:rPr lang="fr-FR" sz="2400"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Cette procédure sert à donner les nombre d’heures étudiées par groupe chaque semaine.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79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2" name="ZoneTexte 1"/>
          <p:cNvSpPr txBox="1"/>
          <p:nvPr/>
        </p:nvSpPr>
        <p:spPr>
          <a:xfrm>
            <a:off x="4816699" y="2807594"/>
            <a:ext cx="1561646" cy="769441"/>
          </a:xfrm>
          <a:prstGeom prst="rect">
            <a:avLst/>
          </a:prstGeom>
          <a:noFill/>
        </p:spPr>
        <p:txBody>
          <a:bodyPr wrap="none" rtlCol="0">
            <a:spAutoFit/>
          </a:bodyPr>
          <a:lstStyle/>
          <a:p>
            <a:r>
              <a:rPr lang="fr-FR" sz="4400" smtClean="0">
                <a:solidFill>
                  <a:srgbClr val="FF0066"/>
                </a:solidFill>
              </a:rPr>
              <a:t>Démo</a:t>
            </a:r>
            <a:endParaRPr lang="en-US" sz="4400" dirty="0">
              <a:solidFill>
                <a:srgbClr val="FF0066"/>
              </a:solidFill>
            </a:endParaRPr>
          </a:p>
        </p:txBody>
      </p:sp>
    </p:spTree>
    <p:extLst>
      <p:ext uri="{BB962C8B-B14F-4D97-AF65-F5344CB8AC3E}">
        <p14:creationId xmlns:p14="http://schemas.microsoft.com/office/powerpoint/2010/main" val="11546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594"/>
            <a:ext cx="12193057" cy="6858594"/>
          </a:xfrm>
          <a:prstGeom prst="rect">
            <a:avLst/>
          </a:prstGeom>
        </p:spPr>
      </p:pic>
      <p:sp>
        <p:nvSpPr>
          <p:cNvPr id="3" name="Rectangle 2"/>
          <p:cNvSpPr/>
          <p:nvPr/>
        </p:nvSpPr>
        <p:spPr>
          <a:xfrm>
            <a:off x="1932708" y="554977"/>
            <a:ext cx="6502953" cy="523220"/>
          </a:xfrm>
          <a:prstGeom prst="rect">
            <a:avLst/>
          </a:prstGeom>
        </p:spPr>
        <p:txBody>
          <a:bodyPr wrap="square">
            <a:spAutoFit/>
          </a:bodyPr>
          <a:lstStyle/>
          <a:p>
            <a:r>
              <a:rPr lang="fr-FR" sz="2800" b="1" i="1" u="sng" dirty="0">
                <a:solidFill>
                  <a:srgbClr val="FF0000"/>
                </a:solidFill>
              </a:rPr>
              <a:t>PLAN </a:t>
            </a:r>
            <a:r>
              <a:rPr lang="fr-FR" sz="2800" b="1" i="1" u="sng" dirty="0" smtClean="0">
                <a:solidFill>
                  <a:srgbClr val="FF0000"/>
                </a:solidFill>
              </a:rPr>
              <a:t>DU PROJET </a:t>
            </a:r>
            <a:endParaRPr lang="fr-FR" sz="2800" b="1" i="1" u="sng" dirty="0">
              <a:solidFill>
                <a:srgbClr val="FF0000"/>
              </a:solidFill>
            </a:endParaRPr>
          </a:p>
        </p:txBody>
      </p:sp>
      <p:sp>
        <p:nvSpPr>
          <p:cNvPr id="2" name="ZoneTexte 1"/>
          <p:cNvSpPr txBox="1"/>
          <p:nvPr/>
        </p:nvSpPr>
        <p:spPr>
          <a:xfrm>
            <a:off x="2735666" y="1716035"/>
            <a:ext cx="2081532" cy="523220"/>
          </a:xfrm>
          <a:prstGeom prst="rect">
            <a:avLst/>
          </a:prstGeom>
          <a:noFill/>
        </p:spPr>
        <p:txBody>
          <a:bodyPr wrap="none" rtlCol="0">
            <a:spAutoFit/>
          </a:bodyPr>
          <a:lstStyle/>
          <a:p>
            <a:r>
              <a:rPr lang="fr-FR" sz="2800" dirty="0" smtClean="0"/>
              <a:t>Introduction </a:t>
            </a:r>
            <a:endParaRPr lang="en-US" sz="2800" dirty="0"/>
          </a:p>
        </p:txBody>
      </p:sp>
      <p:grpSp>
        <p:nvGrpSpPr>
          <p:cNvPr id="5" name="Group 26307"/>
          <p:cNvGrpSpPr/>
          <p:nvPr/>
        </p:nvGrpSpPr>
        <p:grpSpPr>
          <a:xfrm>
            <a:off x="2200265" y="1458827"/>
            <a:ext cx="313010" cy="4582482"/>
            <a:chOff x="14033" y="0"/>
            <a:chExt cx="313348" cy="5333564"/>
          </a:xfrm>
        </p:grpSpPr>
        <p:sp>
          <p:nvSpPr>
            <p:cNvPr id="6" name="Shape 27836"/>
            <p:cNvSpPr/>
            <p:nvPr/>
          </p:nvSpPr>
          <p:spPr>
            <a:xfrm>
              <a:off x="138788" y="0"/>
              <a:ext cx="45768" cy="5333564"/>
            </a:xfrm>
            <a:custGeom>
              <a:avLst/>
              <a:gdLst/>
              <a:ahLst/>
              <a:cxnLst/>
              <a:rect l="0" t="0" r="0" b="0"/>
              <a:pathLst>
                <a:path w="38100" h="5924549">
                  <a:moveTo>
                    <a:pt x="0" y="0"/>
                  </a:moveTo>
                  <a:lnTo>
                    <a:pt x="38100" y="0"/>
                  </a:lnTo>
                  <a:lnTo>
                    <a:pt x="38100" y="5924549"/>
                  </a:lnTo>
                  <a:lnTo>
                    <a:pt x="0" y="5924549"/>
                  </a:lnTo>
                  <a:lnTo>
                    <a:pt x="0" y="0"/>
                  </a:lnTo>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sp>
          <p:nvSpPr>
            <p:cNvPr id="7" name="Shape 85"/>
            <p:cNvSpPr/>
            <p:nvPr/>
          </p:nvSpPr>
          <p:spPr>
            <a:xfrm>
              <a:off x="14033" y="345151"/>
              <a:ext cx="295275" cy="295275"/>
            </a:xfrm>
            <a:custGeom>
              <a:avLst/>
              <a:gdLst/>
              <a:ahLst/>
              <a:cxnLst/>
              <a:rect l="0" t="0" r="0" b="0"/>
              <a:pathLst>
                <a:path w="295275" h="295275">
                  <a:moveTo>
                    <a:pt x="147637" y="0"/>
                  </a:moveTo>
                  <a:cubicBezTo>
                    <a:pt x="229176" y="0"/>
                    <a:pt x="295275" y="66100"/>
                    <a:pt x="295275" y="147638"/>
                  </a:cubicBezTo>
                  <a:cubicBezTo>
                    <a:pt x="295275" y="229175"/>
                    <a:pt x="229176" y="295275"/>
                    <a:pt x="147637" y="295275"/>
                  </a:cubicBezTo>
                  <a:cubicBezTo>
                    <a:pt x="66099" y="295275"/>
                    <a:pt x="0" y="229175"/>
                    <a:pt x="0" y="147638"/>
                  </a:cubicBezTo>
                  <a:cubicBezTo>
                    <a:pt x="0" y="66100"/>
                    <a:pt x="66099" y="0"/>
                    <a:pt x="147637" y="0"/>
                  </a:cubicBezTo>
                  <a:close/>
                </a:path>
              </a:pathLst>
            </a:custGeom>
            <a:ln w="0" cap="flat">
              <a:miter lim="127000"/>
            </a:ln>
          </p:spPr>
          <p:style>
            <a:lnRef idx="0">
              <a:srgbClr val="000000"/>
            </a:lnRef>
            <a:fillRef idx="1">
              <a:srgbClr val="BD2640"/>
            </a:fillRef>
            <a:effectRef idx="0">
              <a:scrgbClr r="0" g="0" b="0"/>
            </a:effectRef>
            <a:fontRef idx="none"/>
          </p:style>
          <p:txBody>
            <a:bodyPr/>
            <a:lstStyle/>
            <a:p>
              <a:endParaRPr lang="en-US"/>
            </a:p>
          </p:txBody>
        </p:sp>
        <p:sp>
          <p:nvSpPr>
            <p:cNvPr id="9" name="Shape 88"/>
            <p:cNvSpPr/>
            <p:nvPr/>
          </p:nvSpPr>
          <p:spPr>
            <a:xfrm>
              <a:off x="14034" y="1277009"/>
              <a:ext cx="295275" cy="295275"/>
            </a:xfrm>
            <a:custGeom>
              <a:avLst/>
              <a:gdLst/>
              <a:ahLst/>
              <a:cxnLst/>
              <a:rect l="0" t="0" r="0" b="0"/>
              <a:pathLst>
                <a:path w="295275" h="295275">
                  <a:moveTo>
                    <a:pt x="147637" y="0"/>
                  </a:moveTo>
                  <a:cubicBezTo>
                    <a:pt x="229176" y="0"/>
                    <a:pt x="295275" y="66099"/>
                    <a:pt x="295275" y="147638"/>
                  </a:cubicBezTo>
                  <a:cubicBezTo>
                    <a:pt x="295275" y="229176"/>
                    <a:pt x="229176" y="295275"/>
                    <a:pt x="147637" y="295275"/>
                  </a:cubicBezTo>
                  <a:cubicBezTo>
                    <a:pt x="66099" y="295275"/>
                    <a:pt x="0" y="229176"/>
                    <a:pt x="0" y="147638"/>
                  </a:cubicBezTo>
                  <a:cubicBezTo>
                    <a:pt x="0" y="66099"/>
                    <a:pt x="66099" y="0"/>
                    <a:pt x="147637" y="0"/>
                  </a:cubicBezTo>
                  <a:close/>
                </a:path>
              </a:pathLst>
            </a:custGeom>
            <a:ln w="0" cap="flat">
              <a:miter lim="127000"/>
            </a:ln>
          </p:spPr>
          <p:style>
            <a:lnRef idx="0">
              <a:srgbClr val="000000"/>
            </a:lnRef>
            <a:fillRef idx="1">
              <a:srgbClr val="BD2640"/>
            </a:fillRef>
            <a:effectRef idx="0">
              <a:scrgbClr r="0" g="0" b="0"/>
            </a:effectRef>
            <a:fontRef idx="none"/>
          </p:style>
          <p:txBody>
            <a:bodyPr/>
            <a:lstStyle/>
            <a:p>
              <a:endParaRPr lang="en-US"/>
            </a:p>
          </p:txBody>
        </p:sp>
        <p:sp>
          <p:nvSpPr>
            <p:cNvPr id="10" name="Shape 89"/>
            <p:cNvSpPr/>
            <p:nvPr/>
          </p:nvSpPr>
          <p:spPr>
            <a:xfrm>
              <a:off x="32106" y="2527381"/>
              <a:ext cx="295275" cy="295275"/>
            </a:xfrm>
            <a:custGeom>
              <a:avLst/>
              <a:gdLst/>
              <a:ahLst/>
              <a:cxnLst/>
              <a:rect l="0" t="0" r="0" b="0"/>
              <a:pathLst>
                <a:path w="295275" h="295275">
                  <a:moveTo>
                    <a:pt x="147638" y="0"/>
                  </a:moveTo>
                  <a:cubicBezTo>
                    <a:pt x="229176" y="0"/>
                    <a:pt x="295275" y="66099"/>
                    <a:pt x="295275" y="147638"/>
                  </a:cubicBezTo>
                  <a:cubicBezTo>
                    <a:pt x="295275" y="229176"/>
                    <a:pt x="229176" y="295275"/>
                    <a:pt x="147638" y="295275"/>
                  </a:cubicBezTo>
                  <a:cubicBezTo>
                    <a:pt x="66099" y="295275"/>
                    <a:pt x="0" y="229176"/>
                    <a:pt x="0" y="147638"/>
                  </a:cubicBezTo>
                  <a:cubicBezTo>
                    <a:pt x="0" y="66099"/>
                    <a:pt x="66099" y="0"/>
                    <a:pt x="147638" y="0"/>
                  </a:cubicBezTo>
                  <a:close/>
                </a:path>
              </a:pathLst>
            </a:custGeom>
            <a:ln w="0" cap="flat">
              <a:miter lim="127000"/>
            </a:ln>
          </p:spPr>
          <p:style>
            <a:lnRef idx="0">
              <a:srgbClr val="000000"/>
            </a:lnRef>
            <a:fillRef idx="1">
              <a:srgbClr val="BD2640"/>
            </a:fillRef>
            <a:effectRef idx="0">
              <a:scrgbClr r="0" g="0" b="0"/>
            </a:effectRef>
            <a:fontRef idx="none"/>
          </p:style>
          <p:txBody>
            <a:bodyPr/>
            <a:lstStyle/>
            <a:p>
              <a:endParaRPr lang="en-US"/>
            </a:p>
          </p:txBody>
        </p:sp>
        <p:sp>
          <p:nvSpPr>
            <p:cNvPr id="11" name="Shape 90"/>
            <p:cNvSpPr/>
            <p:nvPr/>
          </p:nvSpPr>
          <p:spPr>
            <a:xfrm>
              <a:off x="17825" y="3625477"/>
              <a:ext cx="295275" cy="295275"/>
            </a:xfrm>
            <a:custGeom>
              <a:avLst/>
              <a:gdLst/>
              <a:ahLst/>
              <a:cxnLst/>
              <a:rect l="0" t="0" r="0" b="0"/>
              <a:pathLst>
                <a:path w="295275" h="295275">
                  <a:moveTo>
                    <a:pt x="147638" y="0"/>
                  </a:moveTo>
                  <a:cubicBezTo>
                    <a:pt x="229176" y="0"/>
                    <a:pt x="295275" y="66099"/>
                    <a:pt x="295275" y="147638"/>
                  </a:cubicBezTo>
                  <a:cubicBezTo>
                    <a:pt x="295275" y="229176"/>
                    <a:pt x="229176" y="295275"/>
                    <a:pt x="147638" y="295275"/>
                  </a:cubicBezTo>
                  <a:cubicBezTo>
                    <a:pt x="66099" y="295275"/>
                    <a:pt x="0" y="229176"/>
                    <a:pt x="0" y="147638"/>
                  </a:cubicBezTo>
                  <a:cubicBezTo>
                    <a:pt x="0" y="66099"/>
                    <a:pt x="66099" y="0"/>
                    <a:pt x="147638" y="0"/>
                  </a:cubicBezTo>
                  <a:close/>
                </a:path>
              </a:pathLst>
            </a:custGeom>
            <a:ln w="0" cap="flat">
              <a:miter lim="127000"/>
            </a:ln>
          </p:spPr>
          <p:style>
            <a:lnRef idx="0">
              <a:srgbClr val="000000"/>
            </a:lnRef>
            <a:fillRef idx="1">
              <a:srgbClr val="BD2640"/>
            </a:fillRef>
            <a:effectRef idx="0">
              <a:scrgbClr r="0" g="0" b="0"/>
            </a:effectRef>
            <a:fontRef idx="none"/>
          </p:style>
          <p:txBody>
            <a:bodyPr/>
            <a:lstStyle/>
            <a:p>
              <a:endParaRPr lang="en-US"/>
            </a:p>
          </p:txBody>
        </p:sp>
      </p:grpSp>
      <p:sp>
        <p:nvSpPr>
          <p:cNvPr id="15" name="ZoneTexte 14"/>
          <p:cNvSpPr txBox="1"/>
          <p:nvPr/>
        </p:nvSpPr>
        <p:spPr>
          <a:xfrm>
            <a:off x="2635043" y="3488458"/>
            <a:ext cx="2788264" cy="523220"/>
          </a:xfrm>
          <a:prstGeom prst="rect">
            <a:avLst/>
          </a:prstGeom>
          <a:noFill/>
        </p:spPr>
        <p:txBody>
          <a:bodyPr wrap="none" rtlCol="0">
            <a:spAutoFit/>
          </a:bodyPr>
          <a:lstStyle/>
          <a:p>
            <a:r>
              <a:rPr lang="fr-FR" sz="2800" dirty="0" smtClean="0"/>
              <a:t>Partie Conception</a:t>
            </a:r>
            <a:endParaRPr lang="en-US" sz="2800" dirty="0"/>
          </a:p>
        </p:txBody>
      </p:sp>
      <p:sp>
        <p:nvSpPr>
          <p:cNvPr id="16" name="ZoneTexte 15"/>
          <p:cNvSpPr txBox="1"/>
          <p:nvPr/>
        </p:nvSpPr>
        <p:spPr>
          <a:xfrm>
            <a:off x="2619841" y="4387906"/>
            <a:ext cx="2898614" cy="523220"/>
          </a:xfrm>
          <a:prstGeom prst="rect">
            <a:avLst/>
          </a:prstGeom>
          <a:noFill/>
        </p:spPr>
        <p:txBody>
          <a:bodyPr wrap="none" rtlCol="0">
            <a:spAutoFit/>
          </a:bodyPr>
          <a:lstStyle/>
          <a:p>
            <a:r>
              <a:rPr lang="fr-FR" sz="2800" dirty="0" smtClean="0"/>
              <a:t>Procédure Stockée</a:t>
            </a:r>
            <a:endParaRPr lang="en-US" sz="2800" dirty="0"/>
          </a:p>
        </p:txBody>
      </p:sp>
      <p:sp>
        <p:nvSpPr>
          <p:cNvPr id="17" name="ZoneTexte 16"/>
          <p:cNvSpPr txBox="1"/>
          <p:nvPr/>
        </p:nvSpPr>
        <p:spPr>
          <a:xfrm>
            <a:off x="2843675" y="5287354"/>
            <a:ext cx="1059906" cy="523220"/>
          </a:xfrm>
          <a:prstGeom prst="rect">
            <a:avLst/>
          </a:prstGeom>
          <a:noFill/>
        </p:spPr>
        <p:txBody>
          <a:bodyPr wrap="none" rtlCol="0">
            <a:spAutoFit/>
          </a:bodyPr>
          <a:lstStyle/>
          <a:p>
            <a:r>
              <a:rPr lang="fr-FR" sz="2800" dirty="0" smtClean="0"/>
              <a:t>Démo</a:t>
            </a:r>
            <a:endParaRPr lang="en-US" sz="2800" dirty="0"/>
          </a:p>
        </p:txBody>
      </p:sp>
      <p:sp>
        <p:nvSpPr>
          <p:cNvPr id="18" name="ZoneTexte 17"/>
          <p:cNvSpPr txBox="1"/>
          <p:nvPr/>
        </p:nvSpPr>
        <p:spPr>
          <a:xfrm>
            <a:off x="2703985" y="2511385"/>
            <a:ext cx="3121688" cy="523220"/>
          </a:xfrm>
          <a:prstGeom prst="rect">
            <a:avLst/>
          </a:prstGeom>
          <a:noFill/>
        </p:spPr>
        <p:txBody>
          <a:bodyPr wrap="none" rtlCol="0">
            <a:spAutoFit/>
          </a:bodyPr>
          <a:lstStyle/>
          <a:p>
            <a:r>
              <a:rPr lang="fr-FR" sz="2800" dirty="0" smtClean="0"/>
              <a:t>Les Besoin de projet</a:t>
            </a:r>
            <a:endParaRPr lang="en-US" sz="2800" dirty="0"/>
          </a:p>
        </p:txBody>
      </p:sp>
      <p:sp>
        <p:nvSpPr>
          <p:cNvPr id="19" name="Shape 90"/>
          <p:cNvSpPr/>
          <p:nvPr/>
        </p:nvSpPr>
        <p:spPr>
          <a:xfrm>
            <a:off x="2200265" y="5478471"/>
            <a:ext cx="294957" cy="219212"/>
          </a:xfrm>
          <a:custGeom>
            <a:avLst/>
            <a:gdLst/>
            <a:ahLst/>
            <a:cxnLst/>
            <a:rect l="0" t="0" r="0" b="0"/>
            <a:pathLst>
              <a:path w="295275" h="295275">
                <a:moveTo>
                  <a:pt x="147638" y="0"/>
                </a:moveTo>
                <a:cubicBezTo>
                  <a:pt x="229176" y="0"/>
                  <a:pt x="295275" y="66099"/>
                  <a:pt x="295275" y="147638"/>
                </a:cubicBezTo>
                <a:cubicBezTo>
                  <a:pt x="295275" y="229176"/>
                  <a:pt x="229176" y="295275"/>
                  <a:pt x="147638" y="295275"/>
                </a:cubicBezTo>
                <a:cubicBezTo>
                  <a:pt x="66099" y="295275"/>
                  <a:pt x="0" y="229176"/>
                  <a:pt x="0" y="147638"/>
                </a:cubicBezTo>
                <a:cubicBezTo>
                  <a:pt x="0" y="66099"/>
                  <a:pt x="66099" y="0"/>
                  <a:pt x="147638" y="0"/>
                </a:cubicBezTo>
                <a:close/>
              </a:path>
            </a:pathLst>
          </a:custGeom>
          <a:ln w="0" cap="flat">
            <a:miter lim="127000"/>
          </a:ln>
        </p:spPr>
        <p:style>
          <a:lnRef idx="0">
            <a:srgbClr val="000000"/>
          </a:lnRef>
          <a:fillRef idx="1">
            <a:srgbClr val="BD2640"/>
          </a:fillRef>
          <a:effectRef idx="0">
            <a:scrgbClr r="0" g="0" b="0"/>
          </a:effectRef>
          <a:fontRef idx="none"/>
        </p:style>
        <p:txBody>
          <a:bodyPr/>
          <a:lstStyle/>
          <a:p>
            <a:endParaRPr lang="en-US"/>
          </a:p>
        </p:txBody>
      </p:sp>
      <p:pic>
        <p:nvPicPr>
          <p:cNvPr id="1028" name="Picture 4" descr="Tube école png, rentrée des classes . School clipar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680" y="1739558"/>
            <a:ext cx="6005320" cy="446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500"/>
                            </p:stCondLst>
                            <p:childTnLst>
                              <p:par>
                                <p:cTn id="16" presetID="16" presetClass="entr" presetSubtype="2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par>
                          <p:cTn id="27" fill="hold">
                            <p:stCondLst>
                              <p:cond delay="30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par>
                          <p:cTn id="31" fill="hold">
                            <p:stCondLst>
                              <p:cond delay="3500"/>
                            </p:stCondLst>
                            <p:childTnLst>
                              <p:par>
                                <p:cTn id="32" presetID="22" presetClass="entr" presetSubtype="4"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1000"/>
                                        <p:tgtEl>
                                          <p:spTgt spid="1028"/>
                                        </p:tgtEl>
                                      </p:cBhvr>
                                    </p:animEffect>
                                    <p:anim calcmode="lin" valueType="num">
                                      <p:cBhvr>
                                        <p:cTn id="39" dur="1000" fill="hold"/>
                                        <p:tgtEl>
                                          <p:spTgt spid="1028"/>
                                        </p:tgtEl>
                                        <p:attrNameLst>
                                          <p:attrName>ppt_x</p:attrName>
                                        </p:attrNameLst>
                                      </p:cBhvr>
                                      <p:tavLst>
                                        <p:tav tm="0">
                                          <p:val>
                                            <p:strVal val="#ppt_x"/>
                                          </p:val>
                                        </p:tav>
                                        <p:tav tm="100000">
                                          <p:val>
                                            <p:strVal val="#ppt_x"/>
                                          </p:val>
                                        </p:tav>
                                      </p:tavLst>
                                    </p:anim>
                                    <p:anim calcmode="lin" valueType="num">
                                      <p:cBhvr>
                                        <p:cTn id="4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5" name="ZoneTexte 4"/>
          <p:cNvSpPr txBox="1"/>
          <p:nvPr/>
        </p:nvSpPr>
        <p:spPr>
          <a:xfrm>
            <a:off x="0" y="1336903"/>
            <a:ext cx="5335057" cy="5016758"/>
          </a:xfrm>
          <a:prstGeom prst="rect">
            <a:avLst/>
          </a:prstGeom>
          <a:noFill/>
        </p:spPr>
        <p:txBody>
          <a:bodyPr wrap="square" rtlCol="0">
            <a:spAutoFit/>
          </a:bodyPr>
          <a:lstStyle/>
          <a:p>
            <a:r>
              <a:rPr lang="fr-FR" sz="3200" kern="18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La </a:t>
            </a:r>
            <a:r>
              <a:rPr lang="fr-FR" sz="3200" kern="1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réalisation d’un projet permet de bien maitrisé les techniques étudiées, apprendre des nouvelles techniques, se situé dans un cadre professionnel de travail et le point le plus important c’est apprendre les méthodes pour gérer un projet entre équipe.</a:t>
            </a:r>
            <a:endParaRPr lang="en-US" sz="3200" dirty="0">
              <a:latin typeface="Calibri" panose="020F0502020204030204" pitchFamily="34" charset="0"/>
              <a:ea typeface="Calibri" panose="020F0502020204030204" pitchFamily="34" charset="0"/>
              <a:cs typeface="Arial" panose="020B0604020202020204" pitchFamily="34" charset="0"/>
            </a:endParaRPr>
          </a:p>
          <a:p>
            <a:endParaRPr lang="en-US" sz="3200" dirty="0">
              <a:solidFill>
                <a:srgbClr val="FF0000"/>
              </a:solidFill>
            </a:endParaRPr>
          </a:p>
        </p:txBody>
      </p:sp>
      <p:sp>
        <p:nvSpPr>
          <p:cNvPr id="6" name="Rectangle 5"/>
          <p:cNvSpPr/>
          <p:nvPr/>
        </p:nvSpPr>
        <p:spPr>
          <a:xfrm>
            <a:off x="3629721" y="341890"/>
            <a:ext cx="3687291" cy="923330"/>
          </a:xfrm>
          <a:prstGeom prst="rect">
            <a:avLst/>
          </a:prstGeom>
        </p:spPr>
        <p:txBody>
          <a:bodyPr wrap="none">
            <a:spAutoFit/>
          </a:bodyPr>
          <a:lstStyle/>
          <a:p>
            <a:r>
              <a:rPr lang="fr-FR" sz="5400" dirty="0">
                <a:solidFill>
                  <a:srgbClr val="FF0000"/>
                </a:solidFill>
              </a:rPr>
              <a:t>Introduction</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057" y="1336903"/>
            <a:ext cx="6858000" cy="4951927"/>
          </a:xfrm>
          <a:prstGeom prst="rect">
            <a:avLst/>
          </a:prstGeom>
        </p:spPr>
      </p:pic>
    </p:spTree>
    <p:extLst>
      <p:ext uri="{BB962C8B-B14F-4D97-AF65-F5344CB8AC3E}">
        <p14:creationId xmlns:p14="http://schemas.microsoft.com/office/powerpoint/2010/main" val="28136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3" name="Rectangle 2"/>
          <p:cNvSpPr/>
          <p:nvPr/>
        </p:nvSpPr>
        <p:spPr>
          <a:xfrm>
            <a:off x="706719" y="230658"/>
            <a:ext cx="10779617" cy="5041380"/>
          </a:xfrm>
          <a:prstGeom prst="rect">
            <a:avLst/>
          </a:prstGeom>
        </p:spPr>
        <p:txBody>
          <a:bodyPr wrap="square">
            <a:spAutoFit/>
          </a:bodyPr>
          <a:lstStyle/>
          <a:p>
            <a:pPr>
              <a:lnSpc>
                <a:spcPct val="107000"/>
              </a:lnSpc>
              <a:spcAft>
                <a:spcPts val="800"/>
              </a:spcAft>
            </a:pPr>
            <a:r>
              <a:rPr lang="fr-FR" sz="2400" kern="18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Notre </a:t>
            </a:r>
            <a:r>
              <a:rPr lang="fr-FR" sz="2400" kern="1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Projet est basé sur une problématique bien connue qui est </a:t>
            </a:r>
            <a:r>
              <a:rPr lang="fr-FR" sz="2400" kern="18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p>
          <a:p>
            <a:pPr>
              <a:lnSpc>
                <a:spcPct val="107000"/>
              </a:lnSpc>
              <a:spcAft>
                <a:spcPts val="800"/>
              </a:spcAft>
            </a:pPr>
            <a:endParaRPr lang="fr-FR" sz="2400" kern="1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Aft>
                <a:spcPts val="800"/>
              </a:spcAft>
            </a:pPr>
            <a:r>
              <a:rPr lang="fr-FR" sz="2800" b="1" kern="1800" dirty="0" smtClean="0">
                <a:solidFill>
                  <a:schemeClr val="accent2">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fr-FR" sz="3200" b="1" dirty="0" smtClean="0">
                <a:solidFill>
                  <a:schemeClr val="accent2">
                    <a:lumMod val="75000"/>
                  </a:schemeClr>
                </a:solidFill>
              </a:rPr>
              <a:t>LA </a:t>
            </a:r>
            <a:r>
              <a:rPr lang="fr-FR" sz="3200" b="1" dirty="0">
                <a:solidFill>
                  <a:schemeClr val="accent2">
                    <a:lumMod val="75000"/>
                  </a:schemeClr>
                </a:solidFill>
              </a:rPr>
              <a:t>GESTION D’UNE </a:t>
            </a:r>
            <a:r>
              <a:rPr lang="fr-FR" sz="3200" b="1" dirty="0" smtClean="0">
                <a:solidFill>
                  <a:schemeClr val="accent2">
                    <a:lumMod val="75000"/>
                  </a:schemeClr>
                </a:solidFill>
              </a:rPr>
              <a:t>ECOLE</a:t>
            </a:r>
            <a:endParaRPr lang="en-US" sz="3200" b="1" dirty="0">
              <a:solidFill>
                <a:schemeClr val="accent2">
                  <a:lumMod val="75000"/>
                </a:schemeClr>
              </a:solidFill>
            </a:endParaRPr>
          </a:p>
          <a:p>
            <a:r>
              <a:rPr lang="fr-FR" sz="2400" dirty="0">
                <a:latin typeface="Times New Roman" panose="02020603050405020304" pitchFamily="18" charset="0"/>
                <a:cs typeface="Times New Roman" panose="02020603050405020304" pitchFamily="18" charset="0"/>
              </a:rPr>
              <a:t>C'est une application programmée en Java SE par l'usage de l'IDE eclipse, l'application est reliée à une base de données </a:t>
            </a:r>
            <a:r>
              <a:rPr lang="fr-FR" sz="2400" dirty="0" smtClean="0">
                <a:latin typeface="Times New Roman" panose="02020603050405020304" pitchFamily="18" charset="0"/>
                <a:cs typeface="Times New Roman" panose="02020603050405020304" pitchFamily="18" charset="0"/>
              </a:rPr>
              <a:t>MySQL</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et les diagrammes avec StarUML.</a:t>
            </a:r>
          </a:p>
          <a:p>
            <a:endParaRPr lang="fr-FR" sz="2400" dirty="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p:txBody>
      </p:sp>
      <p:pic>
        <p:nvPicPr>
          <p:cNvPr id="6" name="Image 5" descr="StarUML on Cloud( AWS/Azure/Google Cloud )"/>
          <p:cNvPicPr/>
          <p:nvPr/>
        </p:nvPicPr>
        <p:blipFill>
          <a:blip r:embed="rId3">
            <a:extLst>
              <a:ext uri="{28A0092B-C50C-407E-A947-70E740481C1C}">
                <a14:useLocalDpi xmlns:a14="http://schemas.microsoft.com/office/drawing/2010/main" val="0"/>
              </a:ext>
            </a:extLst>
          </a:blip>
          <a:srcRect/>
          <a:stretch>
            <a:fillRect/>
          </a:stretch>
        </p:blipFill>
        <p:spPr bwMode="auto">
          <a:xfrm>
            <a:off x="586775" y="3219391"/>
            <a:ext cx="2935104" cy="2846558"/>
          </a:xfrm>
          <a:prstGeom prst="rect">
            <a:avLst/>
          </a:prstGeom>
          <a:noFill/>
          <a:ln>
            <a:noFill/>
          </a:ln>
        </p:spPr>
      </p:pic>
      <p:pic>
        <p:nvPicPr>
          <p:cNvPr id="7" name="Image 6" descr="Eclipse IDE Download for Free - 2022 Latest Version"/>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2136" y="3219390"/>
            <a:ext cx="2858816" cy="2846559"/>
          </a:xfrm>
          <a:prstGeom prst="rect">
            <a:avLst/>
          </a:prstGeom>
          <a:noFill/>
          <a:ln>
            <a:noFill/>
          </a:ln>
        </p:spPr>
      </p:pic>
      <p:pic>
        <p:nvPicPr>
          <p:cNvPr id="8" name="Image 7" descr="List of the 7 Best Free Database Management Systems – Better Tech Tips"/>
          <p:cNvPicPr/>
          <p:nvPr/>
        </p:nvPicPr>
        <p:blipFill>
          <a:blip r:embed="rId5">
            <a:extLst>
              <a:ext uri="{28A0092B-C50C-407E-A947-70E740481C1C}">
                <a14:useLocalDpi xmlns:a14="http://schemas.microsoft.com/office/drawing/2010/main" val="0"/>
              </a:ext>
            </a:extLst>
          </a:blip>
          <a:srcRect/>
          <a:stretch>
            <a:fillRect/>
          </a:stretch>
        </p:blipFill>
        <p:spPr bwMode="auto">
          <a:xfrm>
            <a:off x="6669083" y="3210817"/>
            <a:ext cx="5507990" cy="2855132"/>
          </a:xfrm>
          <a:prstGeom prst="rect">
            <a:avLst/>
          </a:prstGeom>
          <a:noFill/>
          <a:ln>
            <a:noFill/>
          </a:ln>
        </p:spPr>
      </p:pic>
    </p:spTree>
    <p:extLst>
      <p:ext uri="{BB962C8B-B14F-4D97-AF65-F5344CB8AC3E}">
        <p14:creationId xmlns:p14="http://schemas.microsoft.com/office/powerpoint/2010/main" val="16851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5" name="Rectangle 4"/>
          <p:cNvSpPr/>
          <p:nvPr/>
        </p:nvSpPr>
        <p:spPr>
          <a:xfrm>
            <a:off x="1244957" y="1165274"/>
            <a:ext cx="8710412" cy="5124160"/>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Pour notre projet on se place dans un cas d’une application qui a comme but principale l’apprentissage et l’enrichissement de notre culture informatique, c’est pour cela que le modèle de l’application sera modeste mais en même temps qui répond à beaucoup de critère de gestion.</a:t>
            </a:r>
          </a:p>
          <a:p>
            <a:r>
              <a:rPr lang="fr-FR" sz="2400" dirty="0">
                <a:latin typeface="Times New Roman" panose="02020603050405020304" pitchFamily="18" charset="0"/>
                <a:cs typeface="Times New Roman" panose="02020603050405020304" pitchFamily="18" charset="0"/>
              </a:rPr>
              <a:t>On aura donc à gérer les étudiants, les professeurs et les matières et finalement la gestion des droits de l’administrateur</a:t>
            </a:r>
            <a:r>
              <a:rPr lang="fr-FR"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*Les contraintes : Tout utilisateur doit être identifié et authentifié dans un seul référentiel pour l’accès à l’ensemble des ressources. </a:t>
            </a:r>
            <a:endParaRPr lang="en-US"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L’administrateur a le droit d’accès à tous les fonctionnalités de l’application.</a:t>
            </a:r>
            <a:br>
              <a:rPr lang="fr-FR"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3307750" y="162380"/>
            <a:ext cx="6115328" cy="923330"/>
          </a:xfrm>
          <a:prstGeom prst="rect">
            <a:avLst/>
          </a:prstGeom>
        </p:spPr>
        <p:txBody>
          <a:bodyPr wrap="none">
            <a:spAutoFit/>
          </a:bodyPr>
          <a:lstStyle/>
          <a:p>
            <a:r>
              <a:rPr lang="fr-FR" sz="5400" dirty="0" smtClean="0">
                <a:solidFill>
                  <a:srgbClr val="FF0000"/>
                </a:solidFill>
              </a:rPr>
              <a:t>Les Besoins de Projet</a:t>
            </a:r>
            <a:endParaRPr lang="fr-FR" sz="5400" dirty="0">
              <a:solidFill>
                <a:srgbClr val="FF0000"/>
              </a:solidFill>
            </a:endParaRPr>
          </a:p>
        </p:txBody>
      </p:sp>
    </p:spTree>
    <p:extLst>
      <p:ext uri="{BB962C8B-B14F-4D97-AF65-F5344CB8AC3E}">
        <p14:creationId xmlns:p14="http://schemas.microsoft.com/office/powerpoint/2010/main" val="40685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2" name="ZoneTexte 1"/>
          <p:cNvSpPr txBox="1"/>
          <p:nvPr/>
        </p:nvSpPr>
        <p:spPr>
          <a:xfrm>
            <a:off x="3451538" y="746974"/>
            <a:ext cx="4546242" cy="646331"/>
          </a:xfrm>
          <a:prstGeom prst="rect">
            <a:avLst/>
          </a:prstGeom>
          <a:noFill/>
        </p:spPr>
        <p:txBody>
          <a:bodyPr wrap="square" rtlCol="0">
            <a:spAutoFit/>
          </a:bodyPr>
          <a:lstStyle/>
          <a:p>
            <a:r>
              <a:rPr lang="fr-FR" sz="3600" dirty="0" smtClean="0">
                <a:solidFill>
                  <a:srgbClr val="FF0066"/>
                </a:solidFill>
              </a:rPr>
              <a:t>Partie Conception</a:t>
            </a:r>
            <a:endParaRPr lang="en-US" sz="3600" dirty="0">
              <a:solidFill>
                <a:srgbClr val="FF0066"/>
              </a:solidFill>
            </a:endParaRPr>
          </a:p>
        </p:txBody>
      </p:sp>
      <p:sp>
        <p:nvSpPr>
          <p:cNvPr id="3" name="Rectangle 2"/>
          <p:cNvSpPr/>
          <p:nvPr/>
        </p:nvSpPr>
        <p:spPr>
          <a:xfrm>
            <a:off x="1068947" y="2140279"/>
            <a:ext cx="9852338" cy="2565959"/>
          </a:xfrm>
          <a:prstGeom prst="rect">
            <a:avLst/>
          </a:prstGeom>
        </p:spPr>
        <p:txBody>
          <a:bodyPr wrap="square">
            <a:spAutoFit/>
          </a:bodyPr>
          <a:lstStyle/>
          <a:p>
            <a:pPr>
              <a:lnSpc>
                <a:spcPct val="107000"/>
              </a:lnSpc>
              <a:spcAft>
                <a:spcPts val="800"/>
              </a:spcAft>
            </a:pPr>
            <a:r>
              <a:rPr lang="fr-FR" sz="2400" dirty="0" smtClean="0">
                <a:solidFill>
                  <a:srgbClr val="333333"/>
                </a:solidFill>
                <a:effectLst/>
                <a:latin typeface="Helvetica" panose="020B0604020202020204" pitchFamily="34" charset="0"/>
                <a:ea typeface="Calibri" panose="020F0502020204030204" pitchFamily="34" charset="0"/>
                <a:cs typeface="Arial" panose="020B0604020202020204" pitchFamily="34" charset="0"/>
              </a:rPr>
              <a:t>Avant de se mettre à coder des lignes et des lignes de code, il faut tout d’abord limiter et tracer un cadre de développement qui donnera la vue générale du projet et les objectifs souhaité par ce dernier. C’est pour cela que la partie primordiale du projet est sa conception car une conception idéale donne automatiquement un projet réussi.</a:t>
            </a: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smtClean="0">
                <a:solidFill>
                  <a:srgbClr val="333333"/>
                </a:solidFill>
                <a:effectLst/>
                <a:latin typeface="Helvetica" panose="020B060402020202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692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pic>
        <p:nvPicPr>
          <p:cNvPr id="3" name="Image 2" descr="C:\Users\user\Desktop\les diagrammes\merise2.jpg"/>
          <p:cNvPicPr/>
          <p:nvPr/>
        </p:nvPicPr>
        <p:blipFill>
          <a:blip r:embed="rId3">
            <a:extLst>
              <a:ext uri="{28A0092B-C50C-407E-A947-70E740481C1C}">
                <a14:useLocalDpi xmlns:a14="http://schemas.microsoft.com/office/drawing/2010/main" val="0"/>
              </a:ext>
            </a:extLst>
          </a:blip>
          <a:srcRect/>
          <a:stretch>
            <a:fillRect/>
          </a:stretch>
        </p:blipFill>
        <p:spPr bwMode="auto">
          <a:xfrm>
            <a:off x="0" y="798490"/>
            <a:ext cx="12193057" cy="6059510"/>
          </a:xfrm>
          <a:prstGeom prst="rect">
            <a:avLst/>
          </a:prstGeom>
          <a:noFill/>
          <a:ln>
            <a:noFill/>
          </a:ln>
        </p:spPr>
      </p:pic>
      <p:sp>
        <p:nvSpPr>
          <p:cNvPr id="2" name="Rectangle 1"/>
          <p:cNvSpPr/>
          <p:nvPr/>
        </p:nvSpPr>
        <p:spPr>
          <a:xfrm>
            <a:off x="1885255" y="56329"/>
            <a:ext cx="5304657" cy="584775"/>
          </a:xfrm>
          <a:prstGeom prst="rect">
            <a:avLst/>
          </a:prstGeom>
        </p:spPr>
        <p:txBody>
          <a:bodyPr wrap="none">
            <a:spAutoFit/>
          </a:bodyPr>
          <a:lstStyle/>
          <a:p>
            <a:r>
              <a:rPr lang="fr-FR" sz="3200" b="1" i="1" u="sng" dirty="0">
                <a:solidFill>
                  <a:srgbClr val="C00000"/>
                </a:solidFill>
                <a:latin typeface="Times New Roman" panose="02020603050405020304" pitchFamily="18" charset="0"/>
                <a:ea typeface="Calibri" panose="020F0502020204030204" pitchFamily="34" charset="0"/>
              </a:rPr>
              <a:t>le Modèle Entité-Association :</a:t>
            </a:r>
            <a:endParaRPr lang="en-US" sz="3200" b="1" i="1" u="sng" dirty="0">
              <a:solidFill>
                <a:srgbClr val="C00000"/>
              </a:solidFill>
            </a:endParaRPr>
          </a:p>
        </p:txBody>
      </p:sp>
    </p:spTree>
    <p:extLst>
      <p:ext uri="{BB962C8B-B14F-4D97-AF65-F5344CB8AC3E}">
        <p14:creationId xmlns:p14="http://schemas.microsoft.com/office/powerpoint/2010/main" val="304403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6"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80">
                                          <p:stCondLst>
                                            <p:cond delay="0"/>
                                          </p:stCondLst>
                                        </p:cTn>
                                        <p:tgtEl>
                                          <p:spTgt spid="2"/>
                                        </p:tgtEl>
                                      </p:cBhvr>
                                    </p:animEffect>
                                    <p:anim calcmode="lin" valueType="num">
                                      <p:cBhvr>
                                        <p:cTn id="2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 dur="26">
                                          <p:stCondLst>
                                            <p:cond delay="650"/>
                                          </p:stCondLst>
                                        </p:cTn>
                                        <p:tgtEl>
                                          <p:spTgt spid="2"/>
                                        </p:tgtEl>
                                      </p:cBhvr>
                                      <p:to x="100000" y="60000"/>
                                    </p:animScale>
                                    <p:animScale>
                                      <p:cBhvr>
                                        <p:cTn id="26" dur="166" decel="50000">
                                          <p:stCondLst>
                                            <p:cond delay="676"/>
                                          </p:stCondLst>
                                        </p:cTn>
                                        <p:tgtEl>
                                          <p:spTgt spid="2"/>
                                        </p:tgtEl>
                                      </p:cBhvr>
                                      <p:to x="100000" y="100000"/>
                                    </p:animScale>
                                    <p:animScale>
                                      <p:cBhvr>
                                        <p:cTn id="27" dur="26">
                                          <p:stCondLst>
                                            <p:cond delay="1312"/>
                                          </p:stCondLst>
                                        </p:cTn>
                                        <p:tgtEl>
                                          <p:spTgt spid="2"/>
                                        </p:tgtEl>
                                      </p:cBhvr>
                                      <p:to x="100000" y="80000"/>
                                    </p:animScale>
                                    <p:animScale>
                                      <p:cBhvr>
                                        <p:cTn id="28" dur="166" decel="50000">
                                          <p:stCondLst>
                                            <p:cond delay="1338"/>
                                          </p:stCondLst>
                                        </p:cTn>
                                        <p:tgtEl>
                                          <p:spTgt spid="2"/>
                                        </p:tgtEl>
                                      </p:cBhvr>
                                      <p:to x="100000" y="100000"/>
                                    </p:animScale>
                                    <p:animScale>
                                      <p:cBhvr>
                                        <p:cTn id="29" dur="26">
                                          <p:stCondLst>
                                            <p:cond delay="1642"/>
                                          </p:stCondLst>
                                        </p:cTn>
                                        <p:tgtEl>
                                          <p:spTgt spid="2"/>
                                        </p:tgtEl>
                                      </p:cBhvr>
                                      <p:to x="100000" y="90000"/>
                                    </p:animScale>
                                    <p:animScale>
                                      <p:cBhvr>
                                        <p:cTn id="30" dur="166" decel="50000">
                                          <p:stCondLst>
                                            <p:cond delay="1668"/>
                                          </p:stCondLst>
                                        </p:cTn>
                                        <p:tgtEl>
                                          <p:spTgt spid="2"/>
                                        </p:tgtEl>
                                      </p:cBhvr>
                                      <p:to x="100000" y="100000"/>
                                    </p:animScale>
                                    <p:animScale>
                                      <p:cBhvr>
                                        <p:cTn id="31" dur="26">
                                          <p:stCondLst>
                                            <p:cond delay="1808"/>
                                          </p:stCondLst>
                                        </p:cTn>
                                        <p:tgtEl>
                                          <p:spTgt spid="2"/>
                                        </p:tgtEl>
                                      </p:cBhvr>
                                      <p:to x="100000" y="95000"/>
                                    </p:animScale>
                                    <p:animScale>
                                      <p:cBhvr>
                                        <p:cTn id="3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pic>
        <p:nvPicPr>
          <p:cNvPr id="3" name="Image 2" descr="C:\Users\user\Desktop\les diagrammes\sql.png"/>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8932287" cy="6858000"/>
          </a:xfrm>
          <a:prstGeom prst="rect">
            <a:avLst/>
          </a:prstGeom>
          <a:noFill/>
          <a:ln>
            <a:noFill/>
          </a:ln>
        </p:spPr>
      </p:pic>
      <p:sp>
        <p:nvSpPr>
          <p:cNvPr id="2" name="Rectangle 1"/>
          <p:cNvSpPr/>
          <p:nvPr/>
        </p:nvSpPr>
        <p:spPr>
          <a:xfrm>
            <a:off x="8932287" y="1714944"/>
            <a:ext cx="2944449" cy="1936428"/>
          </a:xfrm>
          <a:prstGeom prst="rect">
            <a:avLst/>
          </a:prstGeom>
        </p:spPr>
        <p:txBody>
          <a:bodyPr wrap="square">
            <a:spAutoFit/>
          </a:bodyPr>
          <a:lstStyle/>
          <a:p>
            <a:pPr>
              <a:lnSpc>
                <a:spcPct val="107000"/>
              </a:lnSpc>
              <a:spcAft>
                <a:spcPts val="800"/>
              </a:spcAft>
            </a:pPr>
            <a:r>
              <a:rPr lang="fr-FR" sz="2800" b="1" i="1" u="sng" dirty="0">
                <a:solidFill>
                  <a:srgbClr val="C00000"/>
                </a:solidFill>
                <a:latin typeface="Times New Roman" panose="02020603050405020304" pitchFamily="18" charset="0"/>
                <a:ea typeface="Calibri" panose="020F0502020204030204" pitchFamily="34" charset="0"/>
                <a:cs typeface="Arial" panose="020B0604020202020204" pitchFamily="34" charset="0"/>
              </a:rPr>
              <a:t>ce diagramme faite par </a:t>
            </a:r>
            <a:r>
              <a:rPr lang="fr-FR" sz="2800" b="1" i="1" u="sng" dirty="0" smtClean="0">
                <a:solidFill>
                  <a:srgbClr val="C00000"/>
                </a:solidFill>
                <a:latin typeface="Times New Roman" panose="02020603050405020304" pitchFamily="18" charset="0"/>
                <a:ea typeface="Calibri" panose="020F0502020204030204" pitchFamily="34" charset="0"/>
                <a:cs typeface="Arial" panose="020B0604020202020204" pitchFamily="34" charset="0"/>
              </a:rPr>
              <a:t>SQL </a:t>
            </a:r>
            <a:r>
              <a:rPr lang="fr-FR" sz="2800" b="1" i="1" u="sng" dirty="0">
                <a:solidFill>
                  <a:srgbClr val="C00000"/>
                </a:solidFill>
                <a:latin typeface="Times New Roman" panose="02020603050405020304" pitchFamily="18" charset="0"/>
                <a:ea typeface="Calibri" panose="020F0502020204030204" pitchFamily="34" charset="0"/>
                <a:cs typeface="Arial" panose="020B0604020202020204" pitchFamily="34" charset="0"/>
              </a:rPr>
              <a:t>avec ‘Reverse </a:t>
            </a:r>
            <a:r>
              <a:rPr lang="fr-FR" sz="2800" b="1" i="1" u="sng" dirty="0" smtClean="0">
                <a:solidFill>
                  <a:srgbClr val="C00000"/>
                </a:solidFill>
                <a:latin typeface="Times New Roman" panose="02020603050405020304" pitchFamily="18" charset="0"/>
                <a:ea typeface="Calibri" panose="020F0502020204030204" pitchFamily="34" charset="0"/>
                <a:cs typeface="Arial" panose="020B0604020202020204" pitchFamily="34" charset="0"/>
              </a:rPr>
              <a:t>Engineering’</a:t>
            </a:r>
            <a:endParaRPr lang="en-US" sz="1600" b="1"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945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2500"/>
                            </p:stCondLst>
                            <p:childTnLst>
                              <p:par>
                                <p:cTn id="13" presetID="3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3057" cy="6858594"/>
          </a:xfrm>
          <a:prstGeom prst="rect">
            <a:avLst/>
          </a:prstGeom>
        </p:spPr>
      </p:pic>
      <p:sp>
        <p:nvSpPr>
          <p:cNvPr id="2" name="Rectangle 1"/>
          <p:cNvSpPr/>
          <p:nvPr/>
        </p:nvSpPr>
        <p:spPr>
          <a:xfrm>
            <a:off x="1885255" y="56329"/>
            <a:ext cx="4413965" cy="584775"/>
          </a:xfrm>
          <a:prstGeom prst="rect">
            <a:avLst/>
          </a:prstGeom>
        </p:spPr>
        <p:txBody>
          <a:bodyPr wrap="none">
            <a:spAutoFit/>
          </a:bodyPr>
          <a:lstStyle/>
          <a:p>
            <a:r>
              <a:rPr lang="fr-FR" sz="3200" b="1" i="1" u="sng" dirty="0" smtClean="0">
                <a:solidFill>
                  <a:srgbClr val="C00000"/>
                </a:solidFill>
              </a:rPr>
              <a:t>Le </a:t>
            </a:r>
            <a:r>
              <a:rPr lang="fr-FR" sz="3200" b="1" i="1" u="sng" dirty="0">
                <a:solidFill>
                  <a:srgbClr val="C00000"/>
                </a:solidFill>
              </a:rPr>
              <a:t>diagramme de classe </a:t>
            </a:r>
            <a:r>
              <a:rPr lang="fr-FR" sz="3200" b="1" i="1" u="sng" dirty="0" smtClean="0">
                <a:solidFill>
                  <a:srgbClr val="C00000"/>
                </a:solidFill>
              </a:rPr>
              <a:t>:</a:t>
            </a:r>
            <a:endParaRPr lang="en-US" sz="3200" b="1" i="1" u="sng" dirty="0">
              <a:solidFill>
                <a:srgbClr val="C00000"/>
              </a:solidFill>
            </a:endParaRPr>
          </a:p>
        </p:txBody>
      </p:sp>
      <p:pic>
        <p:nvPicPr>
          <p:cNvPr id="5" name="Image 4" descr="C:\Users\user\Desktop\les diagrammes\classe.jpg"/>
          <p:cNvPicPr/>
          <p:nvPr/>
        </p:nvPicPr>
        <p:blipFill>
          <a:blip r:embed="rId3">
            <a:extLst>
              <a:ext uri="{28A0092B-C50C-407E-A947-70E740481C1C}">
                <a14:useLocalDpi xmlns:a14="http://schemas.microsoft.com/office/drawing/2010/main" val="0"/>
              </a:ext>
            </a:extLst>
          </a:blip>
          <a:srcRect/>
          <a:stretch>
            <a:fillRect/>
          </a:stretch>
        </p:blipFill>
        <p:spPr bwMode="auto">
          <a:xfrm>
            <a:off x="0" y="888642"/>
            <a:ext cx="12192000" cy="5755998"/>
          </a:xfrm>
          <a:prstGeom prst="rect">
            <a:avLst/>
          </a:prstGeom>
          <a:noFill/>
          <a:ln>
            <a:noFill/>
          </a:ln>
        </p:spPr>
      </p:pic>
    </p:spTree>
    <p:extLst>
      <p:ext uri="{BB962C8B-B14F-4D97-AF65-F5344CB8AC3E}">
        <p14:creationId xmlns:p14="http://schemas.microsoft.com/office/powerpoint/2010/main" val="130318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298</Words>
  <Application>Microsoft Office PowerPoint</Application>
  <PresentationFormat>Grand écran</PresentationFormat>
  <Paragraphs>36</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Bahnschrift Light</vt:lpstr>
      <vt:lpstr>Calibri</vt:lpstr>
      <vt:lpstr>Calibri Light</vt:lpstr>
      <vt:lpstr>Google Sans</vt:lpstr>
      <vt:lpstr>Helvetica</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32</cp:revision>
  <dcterms:created xsi:type="dcterms:W3CDTF">2023-04-27T17:40:24Z</dcterms:created>
  <dcterms:modified xsi:type="dcterms:W3CDTF">2023-05-10T11:39:12Z</dcterms:modified>
</cp:coreProperties>
</file>