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9" r:id="rId3"/>
    <p:sldId id="292" r:id="rId4"/>
    <p:sldId id="293" r:id="rId5"/>
    <p:sldId id="294" r:id="rId6"/>
    <p:sldId id="2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7"/>
    <p:restoredTop sz="93707"/>
  </p:normalViewPr>
  <p:slideViewPr>
    <p:cSldViewPr snapToGrid="0" snapToObjects="1">
      <p:cViewPr varScale="1">
        <p:scale>
          <a:sx n="96" d="100"/>
          <a:sy n="96" d="100"/>
        </p:scale>
        <p:origin x="2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1382F-B52C-7744-BDFB-C61E938D398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7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9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2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1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1382F-B52C-7744-BDFB-C61E938D398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07335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37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149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1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AC1382F-B52C-7744-BDFB-C61E938D398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2154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AC1382F-B52C-7744-BDFB-C61E938D398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1382F-B52C-7744-BDFB-C61E938D398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754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arock.github.io/teaching/CST-411/sample.t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www.ndbc.noaa.gov/station_page.php?station=4100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C080-D9AB-8344-9067-5585C9B9D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CST-411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5D65D-DAEF-C943-9C70-C1ED697E8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71106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EFA8-1CB1-6946-8BEB-B33E5B81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93E6-CE62-CE42-A686-57EC3982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557338"/>
            <a:ext cx="10601325" cy="5041070"/>
          </a:xfrm>
        </p:spPr>
        <p:txBody>
          <a:bodyPr>
            <a:normAutofit/>
          </a:bodyPr>
          <a:lstStyle/>
          <a:p>
            <a:r>
              <a:rPr lang="en-US" dirty="0"/>
              <a:t>This work is 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</a:p>
          <a:p>
            <a:pPr lvl="1"/>
            <a:r>
              <a:rPr lang="en-US" dirty="0"/>
              <a:t>Fore more details: </a:t>
            </a:r>
            <a:r>
              <a:rPr lang="en-US" dirty="0">
                <a:hlinkClick r:id="rId2"/>
              </a:rPr>
              <a:t>https://creativecommons.org/licenses/by-nc-sa/4.0/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The author is indebted to the generosity of others who have provided example problems and datasets.  Where appropriate, external sources are cited both in the slides and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endParaRPr lang="en-US" dirty="0"/>
          </a:p>
          <a:p>
            <a:r>
              <a:rPr lang="en-US" dirty="0"/>
              <a:t>Images from around the Web are also used to help convey concepts</a:t>
            </a:r>
          </a:p>
          <a:p>
            <a:endParaRPr lang="en-US" dirty="0"/>
          </a:p>
          <a:p>
            <a:r>
              <a:rPr lang="en-US" dirty="0"/>
              <a:t>Content that is reused in these slides is either open licensed or, as I understand it, meets the Fair Use Doctrine for educational reuse.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F2722-B462-A640-96D9-E60E65557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315" y="325176"/>
            <a:ext cx="2527377" cy="8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7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EFA8-1CB1-6946-8BEB-B33E5B81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93E6-CE62-CE42-A686-57EC3982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557338"/>
            <a:ext cx="10601325" cy="504107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My university offering of this course has an introductory Python course as a prerequisite </a:t>
            </a:r>
          </a:p>
          <a:p>
            <a:endParaRPr lang="en-US" dirty="0"/>
          </a:p>
          <a:p>
            <a:r>
              <a:rPr lang="en-US" dirty="0"/>
              <a:t>That course uses</a:t>
            </a:r>
          </a:p>
          <a:p>
            <a:pPr lvl="1"/>
            <a:r>
              <a:rPr lang="en-US" dirty="0"/>
              <a:t>Python Programming:  An Introduction to Computer Science 2010, 3rd Edition, John </a:t>
            </a:r>
            <a:r>
              <a:rPr lang="en-US" dirty="0" err="1"/>
              <a:t>Zelle</a:t>
            </a:r>
            <a:r>
              <a:rPr lang="en-US" dirty="0"/>
              <a:t>, Franklin, Beedle &amp; Associates Inc., ISBN 9781590282755 </a:t>
            </a:r>
          </a:p>
          <a:p>
            <a:pPr lvl="1"/>
            <a:endParaRPr lang="en-US" dirty="0"/>
          </a:p>
          <a:p>
            <a:r>
              <a:rPr lang="en-US" dirty="0"/>
              <a:t>At times, example problems from that text will be cited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F2722-B462-A640-96D9-E60E6555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315" y="325176"/>
            <a:ext cx="2527377" cy="8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8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B93E-5984-0249-A2BA-CF4AB449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6FA6-0258-8340-AD05-DA1AD2B2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74575"/>
            <a:ext cx="10178322" cy="3905018"/>
          </a:xfrm>
        </p:spPr>
        <p:txBody>
          <a:bodyPr/>
          <a:lstStyle/>
          <a:p>
            <a:r>
              <a:rPr lang="en-US" dirty="0"/>
              <a:t>There is data available at: </a:t>
            </a:r>
            <a:r>
              <a:rPr lang="en-US" dirty="0">
                <a:hlinkClick r:id="rId2"/>
              </a:rPr>
              <a:t>http://narock.github.io/teaching/CST-411/sample.tsv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It is a Tab Separated Variable file</a:t>
            </a:r>
          </a:p>
          <a:p>
            <a:endParaRPr lang="en-US" dirty="0"/>
          </a:p>
          <a:p>
            <a:r>
              <a:rPr lang="en-US" dirty="0"/>
              <a:t>Try reading it into a notebook and exploring the data</a:t>
            </a:r>
          </a:p>
          <a:p>
            <a:endParaRPr lang="en-US" dirty="0"/>
          </a:p>
          <a:p>
            <a:r>
              <a:rPr lang="en-US" dirty="0"/>
              <a:t>These data are related to something that’s in the news this week (September 12, 2018)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7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A051-B2B8-4F4D-B6EC-97596D35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Hurricane </a:t>
            </a:r>
            <a:r>
              <a:rPr lang="en-US" dirty="0" err="1"/>
              <a:t>florence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076A-209C-674F-A253-95A90E7AA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61" y="1795005"/>
            <a:ext cx="7401991" cy="3731153"/>
          </a:xfrm>
        </p:spPr>
        <p:txBody>
          <a:bodyPr>
            <a:normAutofit/>
          </a:bodyPr>
          <a:lstStyle/>
          <a:p>
            <a:r>
              <a:rPr lang="en-US" dirty="0"/>
              <a:t>These data come from the National Oceanographic and Atmospheric </a:t>
            </a:r>
            <a:r>
              <a:rPr lang="en-US" dirty="0" err="1"/>
              <a:t>Adminstration’s</a:t>
            </a:r>
            <a:r>
              <a:rPr lang="en-US" dirty="0"/>
              <a:t> buoy program</a:t>
            </a:r>
          </a:p>
          <a:p>
            <a:endParaRPr lang="en-US" dirty="0"/>
          </a:p>
          <a:p>
            <a:r>
              <a:rPr lang="en-US" dirty="0"/>
              <a:t>These particular data are from buoy 41002 positioned 225 nautical miles south of Cape Hatteras, North Carolina</a:t>
            </a:r>
          </a:p>
          <a:p>
            <a:r>
              <a:rPr lang="en-US" dirty="0">
                <a:hlinkClick r:id="rId2"/>
              </a:rPr>
              <a:t>https://www.ndbc.noaa.gov/station_page.php?station=41002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These are the same buoys used</a:t>
            </a:r>
          </a:p>
          <a:p>
            <a:pPr marL="0" indent="0">
              <a:buNone/>
            </a:pPr>
            <a:r>
              <a:rPr lang="en-US" dirty="0"/>
              <a:t>in the weather forecasting this week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4FB97-C829-E54A-8F78-38506A61B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986" y="609338"/>
            <a:ext cx="2377109" cy="37731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4E618F-67D8-054F-A232-358949742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715" y="4205908"/>
            <a:ext cx="3575877" cy="2449617"/>
          </a:xfrm>
          <a:prstGeom prst="rect">
            <a:avLst/>
          </a:prstGeom>
        </p:spPr>
      </p:pic>
      <p:sp>
        <p:nvSpPr>
          <p:cNvPr id="9" name="Left Arrow 8">
            <a:extLst>
              <a:ext uri="{FF2B5EF4-FFF2-40B4-BE49-F238E27FC236}">
                <a16:creationId xmlns:a16="http://schemas.microsoft.com/office/drawing/2014/main" id="{DE83AA52-E593-1C48-8246-45476CB577EE}"/>
              </a:ext>
            </a:extLst>
          </p:cNvPr>
          <p:cNvSpPr/>
          <p:nvPr/>
        </p:nvSpPr>
        <p:spPr>
          <a:xfrm>
            <a:off x="8176593" y="5468108"/>
            <a:ext cx="1113182" cy="309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1E3A9A-ECE5-2E4F-A87A-630F03819074}"/>
              </a:ext>
            </a:extLst>
          </p:cNvPr>
          <p:cNvSpPr txBox="1"/>
          <p:nvPr/>
        </p:nvSpPr>
        <p:spPr>
          <a:xfrm>
            <a:off x="9250019" y="5428352"/>
            <a:ext cx="174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</a:t>
            </a:r>
            <a:r>
              <a:rPr lang="en-US" dirty="0" err="1"/>
              <a:t>bouy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4F386-E043-584B-B69D-FB2E66692281}"/>
              </a:ext>
            </a:extLst>
          </p:cNvPr>
          <p:cNvSpPr txBox="1"/>
          <p:nvPr/>
        </p:nvSpPr>
        <p:spPr>
          <a:xfrm>
            <a:off x="8913742" y="4452732"/>
            <a:ext cx="23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Credit: NOAA</a:t>
            </a:r>
          </a:p>
        </p:txBody>
      </p:sp>
    </p:spTree>
    <p:extLst>
      <p:ext uri="{BB962C8B-B14F-4D97-AF65-F5344CB8AC3E}">
        <p14:creationId xmlns:p14="http://schemas.microsoft.com/office/powerpoint/2010/main" val="184594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7919-A285-4C4F-A872-8AC25AB6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a story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32F67-D3C1-B34E-AD05-555087032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460022"/>
          </a:xfrm>
        </p:spPr>
        <p:txBody>
          <a:bodyPr/>
          <a:lstStyle/>
          <a:p>
            <a:r>
              <a:rPr lang="en-US" dirty="0"/>
              <a:t>There are 4 dataset descriptions available. Use what you’ve learned about scientific computing to tell a story with the data.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Specifically,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data into 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Explore the data. How many rows/columns? Anything look out of place?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Analyze and visualize the data – what is it telling you?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your notebook to explain your data, analysis, and conclusions to your classmates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5557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{62BAF183-D8CB-C24B-BE92-51794D693B15}tf10001071</Template>
  <TotalTime>21917</TotalTime>
  <Words>368</Words>
  <Application>Microsoft Macintosh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CST-411</vt:lpstr>
      <vt:lpstr>License and References</vt:lpstr>
      <vt:lpstr>License and References</vt:lpstr>
      <vt:lpstr>Mystery dataset</vt:lpstr>
      <vt:lpstr>Hurricane florence</vt:lpstr>
      <vt:lpstr>Tell a story with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CST-??</dc:title>
  <dc:creator>Narock, Thomas</dc:creator>
  <cp:lastModifiedBy>Narock, Thomas</cp:lastModifiedBy>
  <cp:revision>69</cp:revision>
  <dcterms:created xsi:type="dcterms:W3CDTF">2018-08-08T18:00:31Z</dcterms:created>
  <dcterms:modified xsi:type="dcterms:W3CDTF">2018-09-12T18:10:26Z</dcterms:modified>
</cp:coreProperties>
</file>