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62" r:id="rId4"/>
    <p:sldId id="263" r:id="rId5"/>
    <p:sldId id="264" r:id="rId6"/>
    <p:sldId id="272" r:id="rId7"/>
    <p:sldId id="257" r:id="rId8"/>
    <p:sldId id="267" r:id="rId9"/>
    <p:sldId id="268" r:id="rId10"/>
    <p:sldId id="266" r:id="rId11"/>
    <p:sldId id="270" r:id="rId12"/>
    <p:sldId id="269" r:id="rId13"/>
    <p:sldId id="259" r:id="rId14"/>
    <p:sldId id="260" r:id="rId15"/>
    <p:sldId id="274" r:id="rId16"/>
    <p:sldId id="283" r:id="rId17"/>
    <p:sldId id="284" r:id="rId18"/>
    <p:sldId id="282" r:id="rId19"/>
    <p:sldId id="276" r:id="rId20"/>
    <p:sldId id="278" r:id="rId21"/>
    <p:sldId id="285" r:id="rId22"/>
    <p:sldId id="279" r:id="rId23"/>
    <p:sldId id="281" r:id="rId24"/>
    <p:sldId id="280" r:id="rId25"/>
    <p:sldId id="277"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5"/>
    <p:restoredTop sz="94665"/>
  </p:normalViewPr>
  <p:slideViewPr>
    <p:cSldViewPr snapToGrid="0" snapToObjects="1">
      <p:cViewPr varScale="1">
        <p:scale>
          <a:sx n="89" d="100"/>
          <a:sy n="89"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AC1382F-B52C-7744-BDFB-C61E938D398C}" type="datetimeFigureOut">
              <a:rPr lang="en-US" smtClean="0"/>
              <a:t>8/29/18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C7B2B1-2D88-DF4E-B7AE-53E84311F31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3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11602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280462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30213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AC1382F-B52C-7744-BDFB-C61E938D398C}" type="datetimeFigureOut">
              <a:rPr lang="en-US" smtClean="0"/>
              <a:t>8/29/18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C7B2B1-2D88-DF4E-B7AE-53E84311F31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07335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1382F-B52C-7744-BDFB-C61E938D398C}"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401625378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1382F-B52C-7744-BDFB-C61E938D398C}" type="datetimeFigureOut">
              <a:rPr lang="en-US" smtClean="0"/>
              <a:t>8/29/18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363511499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1382F-B52C-7744-BDFB-C61E938D398C}" type="datetimeFigureOut">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406941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1382F-B52C-7744-BDFB-C61E938D398C}" type="datetimeFigureOut">
              <a:rPr lang="en-US" smtClean="0"/>
              <a:t>8/29/18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6292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AC1382F-B52C-7744-BDFB-C61E938D398C}" type="datetimeFigureOut">
              <a:rPr lang="en-US" smtClean="0"/>
              <a:t>8/29/18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FC7B2B1-2D88-DF4E-B7AE-53E84311F31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215449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5AC1382F-B52C-7744-BDFB-C61E938D398C}" type="datetimeFigureOut">
              <a:rPr lang="en-US" smtClean="0"/>
              <a:t>8/29/18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1475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AC1382F-B52C-7744-BDFB-C61E938D398C}" type="datetimeFigureOut">
              <a:rPr lang="en-US" smtClean="0"/>
              <a:t>8/29/18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C7B2B1-2D88-DF4E-B7AE-53E84311F31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545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ustmarkham/DAT8" TargetMode="External"/><Relationship Id="rId2" Type="http://schemas.openxmlformats.org/officeDocument/2006/relationships/hyperlink" Target="http://narock.github.io/teaching/CST-411/chipotle.t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hyperlink" Target="https://www.w3schools.com/colors/colors_rgb.asp" TargetMode="Externa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2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hyperlink" Target="https://en.wikipedia.org/wiki/Panel_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C080-D9AB-8344-9067-5585C9B9D0B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AC15D65D-DAEF-C943-9C70-C1ED697E876F}"/>
              </a:ext>
            </a:extLst>
          </p:cNvPr>
          <p:cNvSpPr>
            <a:spLocks noGrp="1"/>
          </p:cNvSpPr>
          <p:nvPr>
            <p:ph type="subTitle" idx="1"/>
          </p:nvPr>
        </p:nvSpPr>
        <p:spPr/>
        <p:txBody>
          <a:bodyPr/>
          <a:lstStyle/>
          <a:p>
            <a:r>
              <a:rPr lang="en-US" dirty="0"/>
              <a:t>Scientific Libraries</a:t>
            </a:r>
          </a:p>
        </p:txBody>
      </p:sp>
    </p:spTree>
    <p:extLst>
      <p:ext uri="{BB962C8B-B14F-4D97-AF65-F5344CB8AC3E}">
        <p14:creationId xmlns:p14="http://schemas.microsoft.com/office/powerpoint/2010/main" val="371106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257298" y="365126"/>
            <a:ext cx="10096501" cy="1145020"/>
          </a:xfrm>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257299" y="1648691"/>
            <a:ext cx="10463645" cy="4528272"/>
          </a:xfrm>
        </p:spPr>
        <p:txBody>
          <a:bodyPr>
            <a:normAutofit/>
          </a:bodyPr>
          <a:lstStyle/>
          <a:p>
            <a:r>
              <a:rPr lang="en-US" dirty="0"/>
              <a:t>So we’ve read in some data. Now what…</a:t>
            </a:r>
          </a:p>
          <a:p>
            <a:endParaRPr lang="en-US" dirty="0"/>
          </a:p>
          <a:p>
            <a:r>
              <a:rPr lang="en-US" dirty="0"/>
              <a:t>Try calling the head() function to list all the columns and get a sample of the rows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r>
              <a:rPr lang="en-US" dirty="0">
                <a:latin typeface="Courier New" panose="02070309020205020404" pitchFamily="49" charset="0"/>
                <a:cs typeface="Courier New" panose="02070309020205020404" pitchFamily="49" charset="0"/>
              </a:rPr>
              <a:t>d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('~/Desktop/</a:t>
            </a:r>
            <a:r>
              <a:rPr lang="en-US" dirty="0" err="1">
                <a:latin typeface="Courier New" panose="02070309020205020404" pitchFamily="49" charset="0"/>
                <a:cs typeface="Courier New" panose="02070309020205020404" pitchFamily="49" charset="0"/>
              </a:rPr>
              <a:t>products.tsv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='\t’) </a:t>
            </a:r>
          </a:p>
          <a:p>
            <a:pPr marL="0" indent="0">
              <a:buNone/>
            </a:pPr>
            <a:r>
              <a:rPr lang="en-US" dirty="0" err="1">
                <a:latin typeface="Courier New" panose="02070309020205020404" pitchFamily="49" charset="0"/>
                <a:cs typeface="Courier New" panose="02070309020205020404" pitchFamily="49" charset="0"/>
              </a:rPr>
              <a:t>d.head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067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A719-9C5A-8C4A-AAC4-3C247B309554}"/>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34E07603-79E4-214B-92B6-43989C6C8A14}"/>
              </a:ext>
            </a:extLst>
          </p:cNvPr>
          <p:cNvSpPr>
            <a:spLocks noGrp="1"/>
          </p:cNvSpPr>
          <p:nvPr>
            <p:ph idx="1"/>
          </p:nvPr>
        </p:nvSpPr>
        <p:spPr>
          <a:xfrm>
            <a:off x="1128713" y="1628775"/>
            <a:ext cx="10225087" cy="4986338"/>
          </a:xfrm>
        </p:spPr>
        <p:txBody>
          <a:bodyPr>
            <a:normAutofit/>
          </a:bodyPr>
          <a:lstStyle/>
          <a:p>
            <a:r>
              <a:rPr lang="en-US" dirty="0"/>
              <a:t>Give it a try…		</a:t>
            </a:r>
            <a:r>
              <a:rPr lang="en-US" dirty="0">
                <a:solidFill>
                  <a:srgbClr val="FF0000"/>
                </a:solidFill>
              </a:rPr>
              <a:t>03_Pandas_Intro.ipynb</a:t>
            </a:r>
          </a:p>
          <a:p>
            <a:endParaRPr lang="en-US" dirty="0"/>
          </a:p>
          <a:p>
            <a:r>
              <a:rPr lang="en-US" dirty="0"/>
              <a:t>There is a Chipotle dataset at: </a:t>
            </a:r>
            <a:r>
              <a:rPr lang="en-US" sz="2200" dirty="0">
                <a:hlinkClick r:id="rId2"/>
              </a:rPr>
              <a:t>http://narock.github.io/teaching/CST-411/chipotle.tsv</a:t>
            </a:r>
            <a:r>
              <a:rPr lang="en-US" sz="2200" dirty="0"/>
              <a:t> </a:t>
            </a:r>
          </a:p>
          <a:p>
            <a:pPr lvl="1"/>
            <a:r>
              <a:rPr lang="en-US" dirty="0"/>
              <a:t>This is a slight variation of Kevin Markham’s Chipotle dataset</a:t>
            </a:r>
          </a:p>
          <a:p>
            <a:pPr lvl="2"/>
            <a:r>
              <a:rPr lang="en-US" dirty="0"/>
              <a:t>https://</a:t>
            </a:r>
            <a:r>
              <a:rPr lang="en-US" dirty="0" err="1"/>
              <a:t>raw.githubusercontent.com</a:t>
            </a:r>
            <a:r>
              <a:rPr lang="en-US" dirty="0"/>
              <a:t>/</a:t>
            </a:r>
            <a:r>
              <a:rPr lang="en-US" dirty="0" err="1"/>
              <a:t>justmarkham</a:t>
            </a:r>
            <a:r>
              <a:rPr lang="en-US" dirty="0"/>
              <a:t>/DAT8/master/data/</a:t>
            </a:r>
            <a:r>
              <a:rPr lang="en-US" dirty="0" err="1"/>
              <a:t>chipotle.tsv</a:t>
            </a:r>
            <a:endParaRPr lang="en-US" dirty="0"/>
          </a:p>
          <a:p>
            <a:pPr lvl="1"/>
            <a:r>
              <a:rPr lang="en-US" dirty="0"/>
              <a:t>I just changed the datatype of one of the columns</a:t>
            </a:r>
          </a:p>
          <a:p>
            <a:pPr lvl="1"/>
            <a:r>
              <a:rPr lang="en-US" dirty="0"/>
              <a:t>Credit: Kevin Markham’s Data Science course, </a:t>
            </a:r>
            <a:r>
              <a:rPr lang="en-US" dirty="0">
                <a:hlinkClick r:id="rId3"/>
              </a:rPr>
              <a:t>https://github.com/justmarkham/DAT8</a:t>
            </a:r>
            <a:endParaRPr lang="en-US" dirty="0"/>
          </a:p>
          <a:p>
            <a:pPr lvl="1"/>
            <a:endParaRPr lang="en-US" dirty="0"/>
          </a:p>
          <a:p>
            <a:r>
              <a:rPr lang="en-US" dirty="0"/>
              <a:t>Try reading it into a </a:t>
            </a:r>
            <a:r>
              <a:rPr lang="en-US" dirty="0" err="1"/>
              <a:t>Jupyter</a:t>
            </a:r>
            <a:r>
              <a:rPr lang="en-US" dirty="0"/>
              <a:t> Notebook and listing the columns</a:t>
            </a:r>
          </a:p>
          <a:p>
            <a:endParaRPr lang="en-US" dirty="0"/>
          </a:p>
          <a:p>
            <a:r>
              <a:rPr lang="en-US" dirty="0"/>
              <a:t>Note that it’s a Tab Separated Variable (TSV) file. You’ll need to use </a:t>
            </a:r>
            <a:r>
              <a:rPr lang="en-US" dirty="0" err="1">
                <a:latin typeface="Courier New" panose="02070309020205020404" pitchFamily="49" charset="0"/>
                <a:cs typeface="Courier New" panose="02070309020205020404" pitchFamily="49" charset="0"/>
              </a:rPr>
              <a:t>sep</a:t>
            </a:r>
            <a:br>
              <a:rPr lang="en-US" dirty="0"/>
            </a:br>
            <a:endParaRPr lang="en-US" dirty="0"/>
          </a:p>
        </p:txBody>
      </p:sp>
    </p:spTree>
    <p:extLst>
      <p:ext uri="{BB962C8B-B14F-4D97-AF65-F5344CB8AC3E}">
        <p14:creationId xmlns:p14="http://schemas.microsoft.com/office/powerpoint/2010/main" val="358236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185862" y="365126"/>
            <a:ext cx="10167937" cy="1145020"/>
          </a:xfrm>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185862" y="1731820"/>
            <a:ext cx="10548938" cy="4793671"/>
          </a:xfrm>
        </p:spPr>
        <p:txBody>
          <a:bodyPr>
            <a:normAutofit fontScale="92500" lnSpcReduction="10000"/>
          </a:bodyPr>
          <a:lstStyle/>
          <a:p>
            <a:r>
              <a:rPr lang="en-US" dirty="0"/>
              <a:t>We can create subsets of our data table based on its values</a:t>
            </a:r>
          </a:p>
          <a:p>
            <a:endParaRPr lang="en-US" dirty="0"/>
          </a:p>
          <a:p>
            <a:r>
              <a:rPr lang="en-US" dirty="0"/>
              <a:t>Extract all the rows in which the </a:t>
            </a:r>
            <a:r>
              <a:rPr lang="en-US" dirty="0" err="1"/>
              <a:t>item_price</a:t>
            </a:r>
            <a:r>
              <a:rPr lang="en-US" dirty="0"/>
              <a:t> is greater than $10</a:t>
            </a:r>
          </a:p>
          <a:p>
            <a:pPr marL="0" indent="0">
              <a:buNone/>
            </a:pPr>
            <a:r>
              <a:rPr lang="en-US" dirty="0">
                <a:latin typeface="Courier New" panose="02070309020205020404" pitchFamily="49" charset="0"/>
                <a:cs typeface="Courier New" panose="02070309020205020404" pitchFamily="49" charset="0"/>
              </a:rPr>
              <a:t>chipo10 = data[data['</a:t>
            </a:r>
            <a:r>
              <a:rPr lang="en-US" dirty="0" err="1">
                <a:latin typeface="Courier New" panose="02070309020205020404" pitchFamily="49" charset="0"/>
                <a:cs typeface="Courier New" panose="02070309020205020404" pitchFamily="49" charset="0"/>
              </a:rPr>
              <a:t>item_price</a:t>
            </a:r>
            <a:r>
              <a:rPr lang="en-US" dirty="0">
                <a:latin typeface="Courier New" panose="02070309020205020404" pitchFamily="49" charset="0"/>
                <a:cs typeface="Courier New" panose="02070309020205020404" pitchFamily="49" charset="0"/>
              </a:rPr>
              <a:t>'] &gt; 10.00]</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You can use &gt;, &lt;, &gt;=, &lt;=, or == for equality</a:t>
            </a:r>
          </a:p>
          <a:p>
            <a:endParaRPr lang="en-US" dirty="0"/>
          </a:p>
          <a:p>
            <a:r>
              <a:rPr lang="en-US" dirty="0"/>
              <a:t>You can also use &amp; for ‘and’ and | for ‘or’</a:t>
            </a:r>
          </a:p>
          <a:p>
            <a:endParaRPr lang="en-US" dirty="0"/>
          </a:p>
          <a:p>
            <a:r>
              <a:rPr lang="en-US" dirty="0"/>
              <a:t>Orders with an item over $10 OR orders where more than 4 of something bought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 = data[ (data['</a:t>
            </a:r>
            <a:r>
              <a:rPr lang="en-US" dirty="0" err="1">
                <a:latin typeface="Courier New" panose="02070309020205020404" pitchFamily="49" charset="0"/>
                <a:cs typeface="Courier New" panose="02070309020205020404" pitchFamily="49" charset="0"/>
              </a:rPr>
              <a:t>item_price</a:t>
            </a:r>
            <a:r>
              <a:rPr lang="en-US" dirty="0">
                <a:latin typeface="Courier New" panose="02070309020205020404" pitchFamily="49" charset="0"/>
                <a:cs typeface="Courier New" panose="02070309020205020404" pitchFamily="49" charset="0"/>
              </a:rPr>
              <a:t>'] &gt; 10.00) |  </a:t>
            </a:r>
          </a:p>
          <a:p>
            <a:pPr marL="0" indent="0">
              <a:buNone/>
            </a:pPr>
            <a:r>
              <a:rPr lang="en-US" dirty="0">
                <a:latin typeface="Courier New" panose="02070309020205020404" pitchFamily="49" charset="0"/>
                <a:cs typeface="Courier New" panose="02070309020205020404" pitchFamily="49" charset="0"/>
              </a:rPr>
              <a:t>          (data[‘quantity’] &gt; 4)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00936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9B3D-B2C5-3241-8F5E-6E517CFA6FE5}"/>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1B5989AD-9EAB-0949-A4CE-6C19B2E9D45A}"/>
              </a:ext>
            </a:extLst>
          </p:cNvPr>
          <p:cNvSpPr>
            <a:spLocks noGrp="1"/>
          </p:cNvSpPr>
          <p:nvPr>
            <p:ph idx="1"/>
          </p:nvPr>
        </p:nvSpPr>
        <p:spPr>
          <a:xfrm>
            <a:off x="1251678" y="1825625"/>
            <a:ext cx="10102122" cy="4351338"/>
          </a:xfrm>
        </p:spPr>
        <p:txBody>
          <a:bodyPr>
            <a:normAutofit/>
          </a:bodyPr>
          <a:lstStyle/>
          <a:p>
            <a:r>
              <a:rPr lang="en-US" dirty="0"/>
              <a:t>"Canned Soda” is an </a:t>
            </a:r>
            <a:r>
              <a:rPr lang="en-US" dirty="0" err="1"/>
              <a:t>item_name</a:t>
            </a:r>
            <a:endParaRPr lang="en-US" dirty="0"/>
          </a:p>
          <a:p>
            <a:endParaRPr lang="en-US" dirty="0"/>
          </a:p>
          <a:p>
            <a:r>
              <a:rPr lang="en-US" dirty="0"/>
              <a:t>How many times were more than one soda ordered?</a:t>
            </a:r>
          </a:p>
        </p:txBody>
      </p:sp>
    </p:spTree>
    <p:extLst>
      <p:ext uri="{BB962C8B-B14F-4D97-AF65-F5344CB8AC3E}">
        <p14:creationId xmlns:p14="http://schemas.microsoft.com/office/powerpoint/2010/main" val="15509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A7A5-29CB-6649-A4AF-44907E7E0EDE}"/>
              </a:ext>
            </a:extLst>
          </p:cNvPr>
          <p:cNvSpPr>
            <a:spLocks noGrp="1"/>
          </p:cNvSpPr>
          <p:nvPr>
            <p:ph type="title"/>
          </p:nvPr>
        </p:nvSpPr>
        <p:spPr/>
        <p:txBody>
          <a:bodyPr/>
          <a:lstStyle/>
          <a:p>
            <a:r>
              <a:rPr lang="en-US" dirty="0"/>
              <a:t>Wind speed</a:t>
            </a:r>
          </a:p>
        </p:txBody>
      </p:sp>
      <p:sp>
        <p:nvSpPr>
          <p:cNvPr id="3" name="Content Placeholder 2">
            <a:extLst>
              <a:ext uri="{FF2B5EF4-FFF2-40B4-BE49-F238E27FC236}">
                <a16:creationId xmlns:a16="http://schemas.microsoft.com/office/drawing/2014/main" id="{ABCD9B20-8491-2249-A32B-187CD7017579}"/>
              </a:ext>
            </a:extLst>
          </p:cNvPr>
          <p:cNvSpPr>
            <a:spLocks noGrp="1"/>
          </p:cNvSpPr>
          <p:nvPr>
            <p:ph idx="1"/>
          </p:nvPr>
        </p:nvSpPr>
        <p:spPr>
          <a:xfrm>
            <a:off x="1114425" y="1685925"/>
            <a:ext cx="10587037" cy="4772025"/>
          </a:xfrm>
        </p:spPr>
        <p:txBody>
          <a:bodyPr>
            <a:normAutofit fontScale="92500"/>
          </a:bodyPr>
          <a:lstStyle/>
          <a:p>
            <a:r>
              <a:rPr lang="en-US" dirty="0"/>
              <a:t>As much as I love Chipotle, let’s get back to a science problem…</a:t>
            </a:r>
          </a:p>
          <a:p>
            <a:endParaRPr lang="en-US" dirty="0"/>
          </a:p>
          <a:p>
            <a:r>
              <a:rPr lang="en-US" dirty="0"/>
              <a:t>We're going to import a publicly available wind dataset. The dataset contains daily average wind speeds for 1961-1978 from 12 meteorological stations in the Republic of Ireland (Haslett and Raftery, 1989).</a:t>
            </a:r>
          </a:p>
          <a:p>
            <a:endParaRPr lang="en-US" dirty="0"/>
          </a:p>
          <a:p>
            <a:r>
              <a:rPr lang="en-US" dirty="0"/>
              <a:t>Each line corresponds to one day of data in the following format: </a:t>
            </a:r>
          </a:p>
          <a:p>
            <a:r>
              <a:rPr lang="en-US" dirty="0"/>
              <a:t>year, month, day, average wind speed at each of the stations. </a:t>
            </a:r>
          </a:p>
          <a:p>
            <a:endParaRPr lang="en-US" dirty="0"/>
          </a:p>
          <a:p>
            <a:r>
              <a:rPr lang="en-US" dirty="0"/>
              <a:t>Station names are abbreviated as RPT, VAL, ROS, KIL, SHA, BIR, DUB, CLA, MUL, CLO, BEL, and MAL</a:t>
            </a:r>
          </a:p>
          <a:p>
            <a:endParaRPr lang="en-US" dirty="0"/>
          </a:p>
          <a:p>
            <a:r>
              <a:rPr lang="en-US" dirty="0">
                <a:solidFill>
                  <a:srgbClr val="FF0000"/>
                </a:solidFill>
              </a:rPr>
              <a:t>The data are in knots, not in m/s</a:t>
            </a:r>
          </a:p>
        </p:txBody>
      </p:sp>
    </p:spTree>
    <p:extLst>
      <p:ext uri="{BB962C8B-B14F-4D97-AF65-F5344CB8AC3E}">
        <p14:creationId xmlns:p14="http://schemas.microsoft.com/office/powerpoint/2010/main" val="15642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3086" y="1690688"/>
            <a:ext cx="10635522" cy="4834803"/>
          </a:xfrm>
        </p:spPr>
        <p:txBody>
          <a:bodyPr>
            <a:normAutofit/>
          </a:bodyPr>
          <a:lstStyle/>
          <a:p>
            <a:r>
              <a:rPr lang="en-US" dirty="0"/>
              <a:t>The four most useful (for our purposes) are</a:t>
            </a:r>
          </a:p>
          <a:p>
            <a:pPr marL="514350" indent="-514350">
              <a:buFont typeface="+mj-lt"/>
              <a:buAutoNum type="arabicPeriod"/>
            </a:pPr>
            <a:r>
              <a:rPr lang="en-US" strike="sngStrike"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strike="sngStrike" dirty="0"/>
              <a:t>Matplotlib</a:t>
            </a:r>
          </a:p>
          <a:p>
            <a:pPr marL="514350" indent="-514350">
              <a:buFont typeface="+mj-lt"/>
              <a:buAutoNum type="arabicPeriod"/>
            </a:pPr>
            <a:endParaRPr lang="en-US" dirty="0"/>
          </a:p>
          <a:p>
            <a:r>
              <a:rPr lang="en-US" dirty="0" err="1"/>
              <a:t>Numpy</a:t>
            </a:r>
            <a:r>
              <a:rPr lang="en-US" dirty="0"/>
              <a:t> is a Python library for linear algebra and matrices</a:t>
            </a:r>
          </a:p>
          <a:p>
            <a:endParaRPr lang="en-US" dirty="0"/>
          </a:p>
          <a:p>
            <a:r>
              <a:rPr lang="en-US" dirty="0"/>
              <a:t>Some of the other libraries use </a:t>
            </a:r>
            <a:r>
              <a:rPr lang="en-US" dirty="0" err="1"/>
              <a:t>Numpy</a:t>
            </a:r>
            <a:r>
              <a:rPr lang="en-US" dirty="0"/>
              <a:t> behind the </a:t>
            </a:r>
            <a:r>
              <a:rPr lang="en-US" dirty="0" err="1"/>
              <a:t>scences</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10805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EC13-5C5F-694B-8AFE-1799A60576EC}"/>
              </a:ext>
            </a:extLst>
          </p:cNvPr>
          <p:cNvSpPr>
            <a:spLocks noGrp="1"/>
          </p:cNvSpPr>
          <p:nvPr>
            <p:ph type="title"/>
          </p:nvPr>
        </p:nvSpPr>
        <p:spPr>
          <a:xfrm>
            <a:off x="1208816" y="496691"/>
            <a:ext cx="10178322" cy="1492132"/>
          </a:xfrm>
        </p:spPr>
        <p:txBody>
          <a:bodyPr/>
          <a:lstStyle/>
          <a:p>
            <a:r>
              <a:rPr lang="en-US" dirty="0"/>
              <a:t>Review of Matrices</a:t>
            </a:r>
          </a:p>
        </p:txBody>
      </p:sp>
      <p:sp>
        <p:nvSpPr>
          <p:cNvPr id="4" name="TextBox 3">
            <a:extLst>
              <a:ext uri="{FF2B5EF4-FFF2-40B4-BE49-F238E27FC236}">
                <a16:creationId xmlns:a16="http://schemas.microsoft.com/office/drawing/2014/main" id="{10A3410C-B16B-444B-A15E-15E309530FD1}"/>
              </a:ext>
            </a:extLst>
          </p:cNvPr>
          <p:cNvSpPr txBox="1"/>
          <p:nvPr/>
        </p:nvSpPr>
        <p:spPr>
          <a:xfrm>
            <a:off x="1080226" y="3298588"/>
            <a:ext cx="104878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When describing a matrix we use the notation: rows x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a 3x2 matrix has 3 rows and 2 columns </a:t>
            </a:r>
          </a:p>
          <a:p>
            <a:pPr marL="285750" indent="-285750">
              <a:buFont typeface="Arial" panose="020B0604020202020204" pitchFamily="34" charset="0"/>
              <a:buChar char="•"/>
            </a:pPr>
            <a:r>
              <a:rPr lang="en-US" dirty="0"/>
              <a:t>The matrix above is 3x2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Matrices of the same size can be added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Matrix multiplication is defined for two matrices,  A and B, when the number of columns in A equals the number of rows in 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For example,  if A is 4x2 and B is an 2x3 then they can be multiplied. </a:t>
            </a:r>
            <a:r>
              <a:rPr lang="en-US" b="1" dirty="0">
                <a:solidFill>
                  <a:srgbClr val="FF0000"/>
                </a:solidFill>
              </a:rPr>
              <a:t>Multiplication example.</a:t>
            </a:r>
          </a:p>
        </p:txBody>
      </p:sp>
      <p:pic>
        <p:nvPicPr>
          <p:cNvPr id="5" name="Picture 4">
            <a:extLst>
              <a:ext uri="{FF2B5EF4-FFF2-40B4-BE49-F238E27FC236}">
                <a16:creationId xmlns:a16="http://schemas.microsoft.com/office/drawing/2014/main" id="{612A8461-D827-3941-8478-A98F9C49C78A}"/>
              </a:ext>
            </a:extLst>
          </p:cNvPr>
          <p:cNvPicPr>
            <a:picLocks noChangeAspect="1"/>
          </p:cNvPicPr>
          <p:nvPr/>
        </p:nvPicPr>
        <p:blipFill>
          <a:blip r:embed="rId2"/>
          <a:stretch>
            <a:fillRect/>
          </a:stretch>
        </p:blipFill>
        <p:spPr>
          <a:xfrm>
            <a:off x="1208816" y="1788976"/>
            <a:ext cx="3174207" cy="1328738"/>
          </a:xfrm>
          <a:prstGeom prst="rect">
            <a:avLst/>
          </a:prstGeom>
        </p:spPr>
      </p:pic>
      <p:sp>
        <p:nvSpPr>
          <p:cNvPr id="6" name="TextBox 5">
            <a:extLst>
              <a:ext uri="{FF2B5EF4-FFF2-40B4-BE49-F238E27FC236}">
                <a16:creationId xmlns:a16="http://schemas.microsoft.com/office/drawing/2014/main" id="{51D3ED50-D3C6-004C-80DD-D714F30CD4FE}"/>
              </a:ext>
            </a:extLst>
          </p:cNvPr>
          <p:cNvSpPr txBox="1"/>
          <p:nvPr/>
        </p:nvSpPr>
        <p:spPr>
          <a:xfrm>
            <a:off x="4638676" y="1829147"/>
            <a:ext cx="7058025" cy="1200329"/>
          </a:xfrm>
          <a:prstGeom prst="rect">
            <a:avLst/>
          </a:prstGeom>
          <a:noFill/>
        </p:spPr>
        <p:txBody>
          <a:bodyPr wrap="square" rtlCol="0">
            <a:spAutoFit/>
          </a:bodyPr>
          <a:lstStyle/>
          <a:p>
            <a:r>
              <a:rPr lang="en-US" dirty="0"/>
              <a:t>A </a:t>
            </a:r>
            <a:r>
              <a:rPr lang="en-US" b="1" dirty="0"/>
              <a:t>Matrix </a:t>
            </a:r>
            <a:r>
              <a:rPr lang="en-US" dirty="0"/>
              <a:t>is a collection of values stored as rows and columns.</a:t>
            </a:r>
          </a:p>
          <a:p>
            <a:endParaRPr lang="en-US" dirty="0"/>
          </a:p>
          <a:p>
            <a:r>
              <a:rPr lang="en-US" dirty="0"/>
              <a:t>Matrices appear a lot in math and physics to represent multi-dimensional data and systems of equations</a:t>
            </a:r>
          </a:p>
        </p:txBody>
      </p:sp>
    </p:spTree>
    <p:extLst>
      <p:ext uri="{BB962C8B-B14F-4D97-AF65-F5344CB8AC3E}">
        <p14:creationId xmlns:p14="http://schemas.microsoft.com/office/powerpoint/2010/main" val="241497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EC13-5C5F-694B-8AFE-1799A60576EC}"/>
              </a:ext>
            </a:extLst>
          </p:cNvPr>
          <p:cNvSpPr>
            <a:spLocks noGrp="1"/>
          </p:cNvSpPr>
          <p:nvPr>
            <p:ph type="title"/>
          </p:nvPr>
        </p:nvSpPr>
        <p:spPr>
          <a:xfrm>
            <a:off x="1208816" y="496691"/>
            <a:ext cx="10178322" cy="1492132"/>
          </a:xfrm>
        </p:spPr>
        <p:txBody>
          <a:bodyPr/>
          <a:lstStyle/>
          <a:p>
            <a:r>
              <a:rPr lang="en-US" dirty="0"/>
              <a:t>Review of Matrices</a:t>
            </a:r>
          </a:p>
        </p:txBody>
      </p:sp>
      <p:sp>
        <p:nvSpPr>
          <p:cNvPr id="6" name="TextBox 5">
            <a:extLst>
              <a:ext uri="{FF2B5EF4-FFF2-40B4-BE49-F238E27FC236}">
                <a16:creationId xmlns:a16="http://schemas.microsoft.com/office/drawing/2014/main" id="{51D3ED50-D3C6-004C-80DD-D714F30CD4FE}"/>
              </a:ext>
            </a:extLst>
          </p:cNvPr>
          <p:cNvSpPr txBox="1"/>
          <p:nvPr/>
        </p:nvSpPr>
        <p:spPr>
          <a:xfrm>
            <a:off x="1223104" y="4449835"/>
            <a:ext cx="10164034" cy="1015663"/>
          </a:xfrm>
          <a:prstGeom prst="rect">
            <a:avLst/>
          </a:prstGeom>
          <a:noFill/>
        </p:spPr>
        <p:txBody>
          <a:bodyPr wrap="square" rtlCol="0">
            <a:spAutoFit/>
          </a:bodyPr>
          <a:lstStyle/>
          <a:p>
            <a:r>
              <a:rPr lang="en-US" sz="2000" dirty="0"/>
              <a:t>When multiplying two matrices, A and B,   AB does not equal BA</a:t>
            </a:r>
          </a:p>
          <a:p>
            <a:endParaRPr lang="en-US" sz="2000" dirty="0"/>
          </a:p>
          <a:p>
            <a:r>
              <a:rPr lang="en-US" sz="2000" dirty="0"/>
              <a:t>Can you prove this for the above matrices?</a:t>
            </a:r>
          </a:p>
        </p:txBody>
      </p:sp>
      <p:pic>
        <p:nvPicPr>
          <p:cNvPr id="3" name="Picture 2">
            <a:extLst>
              <a:ext uri="{FF2B5EF4-FFF2-40B4-BE49-F238E27FC236}">
                <a16:creationId xmlns:a16="http://schemas.microsoft.com/office/drawing/2014/main" id="{09B2AD95-EC27-B943-9D3C-5EAFEA095ED7}"/>
              </a:ext>
            </a:extLst>
          </p:cNvPr>
          <p:cNvPicPr>
            <a:picLocks noChangeAspect="1"/>
          </p:cNvPicPr>
          <p:nvPr/>
        </p:nvPicPr>
        <p:blipFill>
          <a:blip r:embed="rId2"/>
          <a:stretch>
            <a:fillRect/>
          </a:stretch>
        </p:blipFill>
        <p:spPr>
          <a:xfrm>
            <a:off x="1223104" y="1979544"/>
            <a:ext cx="4929216" cy="1085332"/>
          </a:xfrm>
          <a:prstGeom prst="rect">
            <a:avLst/>
          </a:prstGeom>
        </p:spPr>
      </p:pic>
      <p:sp useBgFill="1">
        <p:nvSpPr>
          <p:cNvPr id="7" name="Rectangle 6">
            <a:extLst>
              <a:ext uri="{FF2B5EF4-FFF2-40B4-BE49-F238E27FC236}">
                <a16:creationId xmlns:a16="http://schemas.microsoft.com/office/drawing/2014/main" id="{3AC81709-218A-BA4F-8718-205940F341CA}"/>
              </a:ext>
            </a:extLst>
          </p:cNvPr>
          <p:cNvSpPr/>
          <p:nvPr/>
        </p:nvSpPr>
        <p:spPr>
          <a:xfrm>
            <a:off x="4174435" y="1843088"/>
            <a:ext cx="201205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12090F8-73F9-2940-9AD3-5373F7F4BF93}"/>
              </a:ext>
            </a:extLst>
          </p:cNvPr>
          <p:cNvSpPr txBox="1"/>
          <p:nvPr/>
        </p:nvSpPr>
        <p:spPr>
          <a:xfrm>
            <a:off x="1748646" y="3143248"/>
            <a:ext cx="842963" cy="461665"/>
          </a:xfrm>
          <a:prstGeom prst="rect">
            <a:avLst/>
          </a:prstGeom>
          <a:noFill/>
        </p:spPr>
        <p:txBody>
          <a:bodyPr wrap="square" rtlCol="0">
            <a:spAutoFit/>
          </a:bodyPr>
          <a:lstStyle/>
          <a:p>
            <a:r>
              <a:rPr lang="en-US" sz="2400" dirty="0"/>
              <a:t>A</a:t>
            </a:r>
          </a:p>
        </p:txBody>
      </p:sp>
      <p:sp>
        <p:nvSpPr>
          <p:cNvPr id="9" name="TextBox 8">
            <a:extLst>
              <a:ext uri="{FF2B5EF4-FFF2-40B4-BE49-F238E27FC236}">
                <a16:creationId xmlns:a16="http://schemas.microsoft.com/office/drawing/2014/main" id="{E972AB2F-44AA-0A49-A2AA-670F8875D625}"/>
              </a:ext>
            </a:extLst>
          </p:cNvPr>
          <p:cNvSpPr txBox="1"/>
          <p:nvPr/>
        </p:nvSpPr>
        <p:spPr>
          <a:xfrm>
            <a:off x="3158346" y="3139764"/>
            <a:ext cx="842963" cy="461665"/>
          </a:xfrm>
          <a:prstGeom prst="rect">
            <a:avLst/>
          </a:prstGeom>
          <a:noFill/>
        </p:spPr>
        <p:txBody>
          <a:bodyPr wrap="square" rtlCol="0">
            <a:spAutoFit/>
          </a:bodyPr>
          <a:lstStyle/>
          <a:p>
            <a:r>
              <a:rPr lang="en-US" sz="2400" dirty="0"/>
              <a:t>B</a:t>
            </a:r>
          </a:p>
        </p:txBody>
      </p:sp>
    </p:spTree>
    <p:extLst>
      <p:ext uri="{BB962C8B-B14F-4D97-AF65-F5344CB8AC3E}">
        <p14:creationId xmlns:p14="http://schemas.microsoft.com/office/powerpoint/2010/main" val="3848582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B3AA-5EBE-1447-B10F-BDE13DFEC62A}"/>
              </a:ext>
            </a:extLst>
          </p:cNvPr>
          <p:cNvSpPr>
            <a:spLocks noGrp="1"/>
          </p:cNvSpPr>
          <p:nvPr>
            <p:ph type="title"/>
          </p:nvPr>
        </p:nvSpPr>
        <p:spPr/>
        <p:txBody>
          <a:bodyPr/>
          <a:lstStyle/>
          <a:p>
            <a:r>
              <a:rPr lang="en-US" dirty="0"/>
              <a:t>Inverse matrix Review</a:t>
            </a:r>
          </a:p>
        </p:txBody>
      </p:sp>
      <p:pic>
        <p:nvPicPr>
          <p:cNvPr id="8" name="Content Placeholder 7">
            <a:extLst>
              <a:ext uri="{FF2B5EF4-FFF2-40B4-BE49-F238E27FC236}">
                <a16:creationId xmlns:a16="http://schemas.microsoft.com/office/drawing/2014/main" id="{C5396A86-3D80-6646-976B-E7C2741E3AF2}"/>
              </a:ext>
            </a:extLst>
          </p:cNvPr>
          <p:cNvPicPr>
            <a:picLocks noGrp="1" noChangeAspect="1"/>
          </p:cNvPicPr>
          <p:nvPr>
            <p:ph idx="1"/>
          </p:nvPr>
        </p:nvPicPr>
        <p:blipFill>
          <a:blip r:embed="rId2"/>
          <a:stretch>
            <a:fillRect/>
          </a:stretch>
        </p:blipFill>
        <p:spPr>
          <a:xfrm>
            <a:off x="1637439" y="2349499"/>
            <a:ext cx="8565977" cy="4008438"/>
          </a:xfrm>
        </p:spPr>
      </p:pic>
      <p:sp>
        <p:nvSpPr>
          <p:cNvPr id="9" name="TextBox 8">
            <a:extLst>
              <a:ext uri="{FF2B5EF4-FFF2-40B4-BE49-F238E27FC236}">
                <a16:creationId xmlns:a16="http://schemas.microsoft.com/office/drawing/2014/main" id="{0A2707F5-55C3-254D-9BD1-7E558992DDBA}"/>
              </a:ext>
            </a:extLst>
          </p:cNvPr>
          <p:cNvSpPr txBox="1"/>
          <p:nvPr/>
        </p:nvSpPr>
        <p:spPr>
          <a:xfrm>
            <a:off x="3171826" y="1558010"/>
            <a:ext cx="6729412" cy="369332"/>
          </a:xfrm>
          <a:prstGeom prst="rect">
            <a:avLst/>
          </a:prstGeom>
          <a:noFill/>
        </p:spPr>
        <p:txBody>
          <a:bodyPr wrap="square" rtlCol="0">
            <a:spAutoFit/>
          </a:bodyPr>
          <a:lstStyle/>
          <a:p>
            <a:r>
              <a:rPr lang="en-US" dirty="0"/>
              <a:t>Short-cut for finding the inverse of a 2x2 matrix</a:t>
            </a:r>
          </a:p>
        </p:txBody>
      </p:sp>
    </p:spTree>
    <p:extLst>
      <p:ext uri="{BB962C8B-B14F-4D97-AF65-F5344CB8AC3E}">
        <p14:creationId xmlns:p14="http://schemas.microsoft.com/office/powerpoint/2010/main" val="201352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7AF71D7-7D4D-2A4E-B698-73B7A61A4084}"/>
              </a:ext>
            </a:extLst>
          </p:cNvPr>
          <p:cNvSpPr>
            <a:spLocks noGrp="1"/>
          </p:cNvSpPr>
          <p:nvPr>
            <p:ph idx="1"/>
          </p:nvPr>
        </p:nvSpPr>
        <p:spPr>
          <a:xfrm>
            <a:off x="965928" y="1481218"/>
            <a:ext cx="10606947" cy="3593591"/>
          </a:xfrm>
        </p:spPr>
        <p:txBody>
          <a:bodyPr>
            <a:normAutofit/>
          </a:bodyPr>
          <a:lstStyle/>
          <a:p>
            <a:r>
              <a:rPr lang="en-US" dirty="0"/>
              <a:t>Let’s look at </a:t>
            </a:r>
            <a:r>
              <a:rPr lang="en-US" dirty="0" err="1"/>
              <a:t>Numpy</a:t>
            </a:r>
            <a:r>
              <a:rPr lang="en-US" dirty="0"/>
              <a:t> through a real-world example.     </a:t>
            </a:r>
          </a:p>
          <a:p>
            <a:endParaRPr lang="en-US" dirty="0"/>
          </a:p>
          <a:p>
            <a:r>
              <a:rPr lang="en-US" dirty="0"/>
              <a:t>We’re going to help out a family of farmers.</a:t>
            </a:r>
          </a:p>
          <a:p>
            <a:endParaRPr lang="en-US" dirty="0"/>
          </a:p>
        </p:txBody>
      </p:sp>
      <p:pic>
        <p:nvPicPr>
          <p:cNvPr id="4" name="Picture 3">
            <a:extLst>
              <a:ext uri="{FF2B5EF4-FFF2-40B4-BE49-F238E27FC236}">
                <a16:creationId xmlns:a16="http://schemas.microsoft.com/office/drawing/2014/main" id="{F5264526-CB93-2444-BF2E-6ECA3AC4FBC6}"/>
              </a:ext>
            </a:extLst>
          </p:cNvPr>
          <p:cNvPicPr>
            <a:picLocks noChangeAspect="1"/>
          </p:cNvPicPr>
          <p:nvPr/>
        </p:nvPicPr>
        <p:blipFill>
          <a:blip r:embed="rId2"/>
          <a:stretch>
            <a:fillRect/>
          </a:stretch>
        </p:blipFill>
        <p:spPr>
          <a:xfrm>
            <a:off x="6862761" y="2420816"/>
            <a:ext cx="4797985" cy="3163889"/>
          </a:xfrm>
          <a:prstGeom prst="rect">
            <a:avLst/>
          </a:prstGeom>
        </p:spPr>
      </p:pic>
      <p:sp>
        <p:nvSpPr>
          <p:cNvPr id="5" name="TextBox 4">
            <a:extLst>
              <a:ext uri="{FF2B5EF4-FFF2-40B4-BE49-F238E27FC236}">
                <a16:creationId xmlns:a16="http://schemas.microsoft.com/office/drawing/2014/main" id="{878EDA92-041F-AB4D-99E5-E836729C95F6}"/>
              </a:ext>
            </a:extLst>
          </p:cNvPr>
          <p:cNvSpPr txBox="1"/>
          <p:nvPr/>
        </p:nvSpPr>
        <p:spPr>
          <a:xfrm>
            <a:off x="4772026" y="6115050"/>
            <a:ext cx="7143749" cy="307777"/>
          </a:xfrm>
          <a:prstGeom prst="rect">
            <a:avLst/>
          </a:prstGeom>
          <a:noFill/>
        </p:spPr>
        <p:txBody>
          <a:bodyPr wrap="square" rtlCol="0">
            <a:spAutoFit/>
          </a:bodyPr>
          <a:lstStyle/>
          <a:p>
            <a:r>
              <a:rPr lang="en-US" sz="1400" dirty="0"/>
              <a:t>Image credit: http://</a:t>
            </a:r>
            <a:r>
              <a:rPr lang="en-US" sz="1400" dirty="0" err="1"/>
              <a:t>www.technoserve.org</a:t>
            </a:r>
            <a:r>
              <a:rPr lang="en-US" sz="1400" dirty="0"/>
              <a:t>/blog/a-fresh-approach-for-smallholder-coffee-farmers</a:t>
            </a:r>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3126887"/>
            <a:ext cx="5808962" cy="2862322"/>
          </a:xfrm>
          <a:prstGeom prst="rect">
            <a:avLst/>
          </a:prstGeom>
          <a:noFill/>
        </p:spPr>
        <p:txBody>
          <a:bodyPr wrap="square" rtlCol="0">
            <a:spAutoFit/>
          </a:bodyPr>
          <a:lstStyle/>
          <a:p>
            <a:r>
              <a:rPr lang="en-US" dirty="0"/>
              <a:t>The have 500 acres of land allotted for cultivating coffee and wheat. </a:t>
            </a:r>
          </a:p>
          <a:p>
            <a:endParaRPr lang="en-US" dirty="0"/>
          </a:p>
          <a:p>
            <a:r>
              <a:rPr lang="en-US" dirty="0"/>
              <a:t>The cost of cultivating coffee and wheat (including seeds and labor) is $42 and $30 per acre, respectively. </a:t>
            </a:r>
          </a:p>
          <a:p>
            <a:endParaRPr lang="en-US" dirty="0"/>
          </a:p>
          <a:p>
            <a:r>
              <a:rPr lang="en-US" dirty="0"/>
              <a:t>The family has $18,600 available for cultivating these crops. If they wish to use all the allotted land and their entire budget for cultivating these two crops, how many acres of each crop should they plant?</a:t>
            </a:r>
          </a:p>
        </p:txBody>
      </p:sp>
    </p:spTree>
    <p:extLst>
      <p:ext uri="{BB962C8B-B14F-4D97-AF65-F5344CB8AC3E}">
        <p14:creationId xmlns:p14="http://schemas.microsoft.com/office/powerpoint/2010/main" val="94756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lstStyle/>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pPr lvl="1"/>
            <a:r>
              <a:rPr lang="en-US" dirty="0"/>
              <a:t>Fore more details: </a:t>
            </a:r>
            <a:r>
              <a:rPr lang="en-US" dirty="0">
                <a:hlinkClick r:id="rId2"/>
              </a:rPr>
              <a:t>https://creativecommons.org/licenses/by-nc-sa/4.0/</a:t>
            </a:r>
            <a:r>
              <a:rPr lang="en-US" dirty="0"/>
              <a:t> </a:t>
            </a:r>
          </a:p>
          <a:p>
            <a:pPr lvl="1"/>
            <a:endParaRPr lang="en-US" dirty="0"/>
          </a:p>
          <a:p>
            <a:r>
              <a:rPr lang="en-US" dirty="0"/>
              <a:t>The author is indebted to the generosity of others who have provided example problems and datasets.  Where appropriate, external sources are cited both in the slides and in </a:t>
            </a:r>
            <a:r>
              <a:rPr lang="en-US" dirty="0" err="1"/>
              <a:t>Jupyter</a:t>
            </a:r>
            <a:r>
              <a:rPr lang="en-US" dirty="0"/>
              <a:t> Notebooks</a:t>
            </a:r>
          </a:p>
          <a:p>
            <a:endParaRPr lang="en-US" dirty="0"/>
          </a:p>
          <a:p>
            <a:r>
              <a:rPr lang="en-US" dirty="0"/>
              <a:t>My university offering of this course has an introductory Python course as a prerequisite </a:t>
            </a:r>
          </a:p>
          <a:p>
            <a:r>
              <a:rPr lang="en-US" dirty="0"/>
              <a:t>That course uses</a:t>
            </a:r>
          </a:p>
          <a:p>
            <a:pPr lvl="1"/>
            <a:r>
              <a:rPr lang="en-US" dirty="0"/>
              <a:t>Python Programming:  An Introduction to Computer Science 2010, 3rd Edition, John </a:t>
            </a:r>
            <a:r>
              <a:rPr lang="en-US" dirty="0" err="1"/>
              <a:t>Zelle</a:t>
            </a:r>
            <a:r>
              <a:rPr lang="en-US" dirty="0"/>
              <a:t>, Franklin, Beedle &amp; Associates Inc., ISBN 9781590282755 </a:t>
            </a:r>
          </a:p>
          <a:p>
            <a:r>
              <a:rPr lang="en-US" dirty="0"/>
              <a:t>At times, example problems from that text will be cited</a:t>
            </a:r>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3"/>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399394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2283926"/>
            <a:ext cx="10464072" cy="3416320"/>
          </a:xfrm>
          <a:prstGeom prst="rect">
            <a:avLst/>
          </a:prstGeom>
          <a:noFill/>
        </p:spPr>
        <p:txBody>
          <a:bodyPr wrap="square" rtlCol="0">
            <a:spAutoFit/>
          </a:bodyPr>
          <a:lstStyle/>
          <a:p>
            <a:r>
              <a:rPr lang="en-US" sz="2400" dirty="0"/>
              <a:t>We can transform this into a system of equations</a:t>
            </a:r>
          </a:p>
          <a:p>
            <a:endParaRPr lang="en-US" sz="2400" dirty="0"/>
          </a:p>
          <a:p>
            <a:r>
              <a:rPr lang="en-US" sz="2400" dirty="0"/>
              <a:t>We have two crops that we’re working with – this leads to two variables – let’s call them x (coffee) and y (wheat)</a:t>
            </a:r>
          </a:p>
          <a:p>
            <a:endParaRPr lang="en-US" sz="2400" dirty="0"/>
          </a:p>
          <a:p>
            <a:r>
              <a:rPr lang="en-US" sz="2400" dirty="0"/>
              <a:t>We have 500 acres of land available.  We want to use it all, so the coffee usage plus the wheat usage needs to add up to 500. In mathematical terms:</a:t>
            </a:r>
          </a:p>
          <a:p>
            <a:endParaRPr lang="en-US" sz="2400" dirty="0"/>
          </a:p>
          <a:p>
            <a:r>
              <a:rPr lang="en-US" sz="2400" dirty="0"/>
              <a:t>x + y = 500</a:t>
            </a:r>
          </a:p>
        </p:txBody>
      </p:sp>
    </p:spTree>
    <p:extLst>
      <p:ext uri="{BB962C8B-B14F-4D97-AF65-F5344CB8AC3E}">
        <p14:creationId xmlns:p14="http://schemas.microsoft.com/office/powerpoint/2010/main" val="1299563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1108803" y="2141051"/>
            <a:ext cx="10464072" cy="2462213"/>
          </a:xfrm>
          <a:prstGeom prst="rect">
            <a:avLst/>
          </a:prstGeom>
          <a:noFill/>
        </p:spPr>
        <p:txBody>
          <a:bodyPr wrap="square" rtlCol="0">
            <a:spAutoFit/>
          </a:bodyPr>
          <a:lstStyle/>
          <a:p>
            <a:r>
              <a:rPr lang="en-US" sz="2200" dirty="0"/>
              <a:t>The cost of cultivating coffee and wheat (including seeds and labor) is $42 and $30 per acre, respectively. </a:t>
            </a:r>
          </a:p>
          <a:p>
            <a:endParaRPr lang="en-US" sz="2200" dirty="0"/>
          </a:p>
          <a:p>
            <a:r>
              <a:rPr lang="en-US" sz="2200" dirty="0"/>
              <a:t>The family has $18,600 available for cultivating these crops.  We want to use all of our available budget so:</a:t>
            </a:r>
          </a:p>
          <a:p>
            <a:endParaRPr lang="en-US" sz="2200" dirty="0"/>
          </a:p>
          <a:p>
            <a:r>
              <a:rPr lang="en-US" sz="2200" dirty="0"/>
              <a:t>42x + 30y = 18600</a:t>
            </a:r>
          </a:p>
        </p:txBody>
      </p:sp>
    </p:spTree>
    <p:extLst>
      <p:ext uri="{BB962C8B-B14F-4D97-AF65-F5344CB8AC3E}">
        <p14:creationId xmlns:p14="http://schemas.microsoft.com/office/powerpoint/2010/main" val="169166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AD235B-3613-1745-9937-6AC0FEE71202}"/>
                  </a:ext>
                </a:extLst>
              </p:cNvPr>
              <p:cNvSpPr txBox="1"/>
              <p:nvPr/>
            </p:nvSpPr>
            <p:spPr>
              <a:xfrm>
                <a:off x="1008792" y="1526690"/>
                <a:ext cx="10464072" cy="4896725"/>
              </a:xfrm>
              <a:prstGeom prst="rect">
                <a:avLst/>
              </a:prstGeom>
              <a:noFill/>
            </p:spPr>
            <p:txBody>
              <a:bodyPr wrap="square" rtlCol="0">
                <a:spAutoFit/>
              </a:bodyPr>
              <a:lstStyle/>
              <a:p>
                <a:r>
                  <a:rPr lang="en-US" dirty="0"/>
                  <a:t>Our system of equations is then</a:t>
                </a:r>
              </a:p>
              <a:p>
                <a:endParaRPr lang="en-US" dirty="0"/>
              </a:p>
              <a:p>
                <a:r>
                  <a:rPr lang="en-US" dirty="0"/>
                  <a:t>42x + 30y = 18600</a:t>
                </a:r>
              </a:p>
              <a:p>
                <a:r>
                  <a:rPr lang="en-US" dirty="0"/>
                  <a:t>    x + y = 500</a:t>
                </a:r>
              </a:p>
              <a:p>
                <a:endParaRPr lang="en-US" dirty="0"/>
              </a:p>
              <a:p>
                <a:endParaRPr lang="en-US" dirty="0"/>
              </a:p>
              <a:p>
                <a:r>
                  <a:rPr lang="en-US" dirty="0"/>
                  <a:t>This can also be written in matrix notation – </a:t>
                </a:r>
                <a:r>
                  <a:rPr lang="en-US" dirty="0">
                    <a:solidFill>
                      <a:srgbClr val="FF0000"/>
                    </a:solidFill>
                  </a:rPr>
                  <a:t>this is just a short-hand notation, we didn’t change anything</a:t>
                </a:r>
              </a:p>
              <a:p>
                <a:endParaRPr lang="en-US" dirty="0">
                  <a:solidFill>
                    <a:srgbClr val="FF0000"/>
                  </a:solidFill>
                </a:endParaRPr>
              </a:p>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m:t>
                              </m:r>
                              <m:r>
                                <a:rPr lang="en-US" b="0" i="1" smtClean="0">
                                  <a:latin typeface="Cambria Math" panose="02040503050406030204" pitchFamily="18" charset="0"/>
                                </a:rPr>
                                <m:t>2</m:t>
                              </m:r>
                            </m:e>
                            <m:e>
                              <m:r>
                                <a:rPr lang="en-US" b="0" i="1" smtClean="0">
                                  <a:latin typeface="Cambria Math" panose="02040503050406030204" pitchFamily="18" charset="0"/>
                                </a:rPr>
                                <m:t>30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dirty="0"/>
                  <a:t>=</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r>
                                <a:rPr lang="en-US" b="0" i="1" dirty="0" smtClean="0">
                                  <a:latin typeface="Cambria Math" panose="02040503050406030204" pitchFamily="18" charset="0"/>
                                </a:rPr>
                                <m:t>8600</m:t>
                              </m:r>
                            </m:e>
                          </m:mr>
                          <m:mr>
                            <m:e>
                              <m:r>
                                <a:rPr lang="en-US" b="0" i="1" dirty="0" smtClean="0">
                                  <a:latin typeface="Cambria Math" panose="02040503050406030204" pitchFamily="18" charset="0"/>
                                </a:rPr>
                                <m:t>500</m:t>
                              </m:r>
                            </m:e>
                          </m:mr>
                        </m:m>
                      </m:e>
                    </m:d>
                  </m:oMath>
                </a14:m>
                <a:endParaRPr lang="en-US" dirty="0"/>
              </a:p>
              <a:p>
                <a:endParaRPr lang="en-US" dirty="0"/>
              </a:p>
              <a:p>
                <a:r>
                  <a:rPr lang="en-US" dirty="0"/>
                  <a:t>Let’s label our matrices so we know which one we’re referring to</a:t>
                </a:r>
              </a:p>
              <a:p>
                <a:endParaRPr lang="en-US" dirty="0"/>
              </a:p>
              <a:p>
                <a:r>
                  <a:rPr lang="en-US" dirty="0"/>
                  <a:t>       </a:t>
                </a:r>
                <a:r>
                  <a:rPr lang="en-US" u="sng" dirty="0"/>
                  <a:t>A        X        B</a:t>
                </a:r>
              </a:p>
              <a:p>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r>
                                <a:rPr lang="en-US" i="1">
                                  <a:latin typeface="Cambria Math" panose="02040503050406030204" pitchFamily="18" charset="0"/>
                                </a:rPr>
                                <m:t>2</m:t>
                              </m:r>
                            </m:e>
                            <m:e>
                              <m:r>
                                <a:rPr lang="en-US" i="1">
                                  <a:latin typeface="Cambria Math" panose="02040503050406030204" pitchFamily="18" charset="0"/>
                                </a:rPr>
                                <m:t>30</m:t>
                              </m:r>
                            </m:e>
                          </m:mr>
                          <m:mr>
                            <m:e>
                              <m:r>
                                <a:rPr lang="en-US" i="1">
                                  <a:latin typeface="Cambria Math" panose="02040503050406030204" pitchFamily="18" charset="0"/>
                                </a:rPr>
                                <m:t>1</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a:t>=</a:t>
                </a:r>
                <a14:m>
                  <m:oMath xmlns:m="http://schemas.openxmlformats.org/officeDocument/2006/math">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m:rPr>
                                  <m:brk m:alnAt="7"/>
                                </m:rPr>
                                <a:rPr lang="en-US" i="1" dirty="0">
                                  <a:latin typeface="Cambria Math" panose="02040503050406030204" pitchFamily="18" charset="0"/>
                                </a:rPr>
                                <m:t>1</m:t>
                              </m:r>
                              <m:r>
                                <a:rPr lang="en-US" i="1" dirty="0">
                                  <a:latin typeface="Cambria Math" panose="02040503050406030204" pitchFamily="18" charset="0"/>
                                </a:rPr>
                                <m:t>8600</m:t>
                              </m:r>
                            </m:e>
                          </m:mr>
                          <m:mr>
                            <m:e>
                              <m:r>
                                <a:rPr lang="en-US" i="1" dirty="0">
                                  <a:latin typeface="Cambria Math" panose="02040503050406030204" pitchFamily="18" charset="0"/>
                                </a:rPr>
                                <m:t>500</m:t>
                              </m:r>
                            </m:e>
                          </m:mr>
                        </m:m>
                      </m:e>
                    </m:d>
                  </m:oMath>
                </a14:m>
                <a:endParaRPr lang="en-US" dirty="0"/>
              </a:p>
              <a:p>
                <a:endParaRPr lang="en-US" dirty="0"/>
              </a:p>
              <a:p>
                <a:r>
                  <a:rPr lang="en-US" dirty="0"/>
                  <a:t>We want to find X. In other words, what are the values of x and y that make this equation work</a:t>
                </a:r>
              </a:p>
            </p:txBody>
          </p:sp>
        </mc:Choice>
        <mc:Fallback xmlns="">
          <p:sp>
            <p:nvSpPr>
              <p:cNvPr id="7" name="TextBox 6">
                <a:extLst>
                  <a:ext uri="{FF2B5EF4-FFF2-40B4-BE49-F238E27FC236}">
                    <a16:creationId xmlns:a16="http://schemas.microsoft.com/office/drawing/2014/main" id="{3FAD235B-3613-1745-9937-6AC0FEE71202}"/>
                  </a:ext>
                </a:extLst>
              </p:cNvPr>
              <p:cNvSpPr txBox="1">
                <a:spLocks noRot="1" noChangeAspect="1" noMove="1" noResize="1" noEditPoints="1" noAdjustHandles="1" noChangeArrowheads="1" noChangeShapeType="1" noTextEdit="1"/>
              </p:cNvSpPr>
              <p:nvPr/>
            </p:nvSpPr>
            <p:spPr>
              <a:xfrm>
                <a:off x="1008792" y="1526690"/>
                <a:ext cx="10464072" cy="4896725"/>
              </a:xfrm>
              <a:prstGeom prst="rect">
                <a:avLst/>
              </a:prstGeom>
              <a:blipFill>
                <a:blip r:embed="rId2"/>
                <a:stretch>
                  <a:fillRect l="-364" t="-518" b="-777"/>
                </a:stretch>
              </a:blipFill>
            </p:spPr>
            <p:txBody>
              <a:bodyPr/>
              <a:lstStyle/>
              <a:p>
                <a:r>
                  <a:rPr lang="en-US">
                    <a:noFill/>
                  </a:rPr>
                  <a:t> </a:t>
                </a:r>
              </a:p>
            </p:txBody>
          </p:sp>
        </mc:Fallback>
      </mc:AlternateContent>
    </p:spTree>
    <p:extLst>
      <p:ext uri="{BB962C8B-B14F-4D97-AF65-F5344CB8AC3E}">
        <p14:creationId xmlns:p14="http://schemas.microsoft.com/office/powerpoint/2010/main" val="2953072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AD235B-3613-1745-9937-6AC0FEE71202}"/>
                  </a:ext>
                </a:extLst>
              </p:cNvPr>
              <p:cNvSpPr txBox="1"/>
              <p:nvPr/>
            </p:nvSpPr>
            <p:spPr>
              <a:xfrm>
                <a:off x="1008792" y="1526690"/>
                <a:ext cx="10464072" cy="4942507"/>
              </a:xfrm>
              <a:prstGeom prst="rect">
                <a:avLst/>
              </a:prstGeom>
              <a:noFill/>
            </p:spPr>
            <p:txBody>
              <a:bodyPr wrap="square" rtlCol="0">
                <a:spAutoFit/>
              </a:bodyPr>
              <a:lstStyle/>
              <a:p>
                <a:r>
                  <a:rPr lang="en-US" sz="2000" u="sng" dirty="0"/>
                  <a:t>       A        X        B</a:t>
                </a:r>
              </a:p>
              <a:p>
                <a:r>
                  <a:rPr lang="en-US" sz="2000" dirty="0"/>
                  <a:t> </a:t>
                </a:r>
                <a14:m>
                  <m:oMath xmlns:m="http://schemas.openxmlformats.org/officeDocument/2006/math">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4</m:t>
                              </m:r>
                              <m:r>
                                <a:rPr lang="en-US" sz="2000" i="1">
                                  <a:latin typeface="Cambria Math" panose="02040503050406030204" pitchFamily="18" charset="0"/>
                                </a:rPr>
                                <m:t>2</m:t>
                              </m:r>
                            </m:e>
                            <m:e>
                              <m:r>
                                <a:rPr lang="en-US" sz="2000" i="1">
                                  <a:latin typeface="Cambria Math" panose="02040503050406030204" pitchFamily="18" charset="0"/>
                                </a:rPr>
                                <m:t>30</m:t>
                              </m:r>
                            </m:e>
                          </m:mr>
                          <m:mr>
                            <m:e>
                              <m:r>
                                <a:rPr lang="en-US" sz="2000" i="1">
                                  <a:latin typeface="Cambria Math" panose="02040503050406030204" pitchFamily="18" charset="0"/>
                                </a:rPr>
                                <m:t>1</m:t>
                              </m:r>
                            </m:e>
                            <m:e>
                              <m:r>
                                <a:rPr lang="en-US" sz="2000" i="1">
                                  <a:latin typeface="Cambria Math" panose="02040503050406030204" pitchFamily="18" charset="0"/>
                                </a:rPr>
                                <m:t>1</m:t>
                              </m:r>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𝑥</m:t>
                              </m:r>
                            </m:e>
                          </m:mr>
                          <m:mr>
                            <m:e>
                              <m:r>
                                <a:rPr lang="en-US" sz="2000" i="1">
                                  <a:latin typeface="Cambria Math" panose="02040503050406030204" pitchFamily="18" charset="0"/>
                                </a:rPr>
                                <m:t>𝑦</m:t>
                              </m:r>
                            </m:e>
                          </m:mr>
                        </m:m>
                      </m:e>
                    </m:d>
                  </m:oMath>
                </a14:m>
                <a:r>
                  <a:rPr lang="en-US" sz="2000" dirty="0"/>
                  <a:t>=</a:t>
                </a:r>
                <a14:m>
                  <m:oMath xmlns:m="http://schemas.openxmlformats.org/officeDocument/2006/math">
                    <m:d>
                      <m:dPr>
                        <m:begChr m:val="["/>
                        <m:endChr m:val="]"/>
                        <m:ctrlPr>
                          <a:rPr lang="en-US" sz="2000" i="1" dirty="0">
                            <a:latin typeface="Cambria Math" panose="02040503050406030204" pitchFamily="18" charset="0"/>
                          </a:rPr>
                        </m:ctrlPr>
                      </m:dPr>
                      <m:e>
                        <m:m>
                          <m:mPr>
                            <m:mcs>
                              <m:mc>
                                <m:mcPr>
                                  <m:count m:val="1"/>
                                  <m:mcJc m:val="center"/>
                                </m:mcPr>
                              </m:mc>
                            </m:mcs>
                            <m:ctrlPr>
                              <a:rPr lang="en-US" sz="2000" i="1" dirty="0">
                                <a:latin typeface="Cambria Math" panose="02040503050406030204" pitchFamily="18" charset="0"/>
                              </a:rPr>
                            </m:ctrlPr>
                          </m:mPr>
                          <m:mr>
                            <m:e>
                              <m:r>
                                <m:rPr>
                                  <m:brk m:alnAt="7"/>
                                </m:rPr>
                                <a:rPr lang="en-US" sz="2000" i="1" dirty="0">
                                  <a:latin typeface="Cambria Math" panose="02040503050406030204" pitchFamily="18" charset="0"/>
                                </a:rPr>
                                <m:t>1</m:t>
                              </m:r>
                              <m:r>
                                <a:rPr lang="en-US" sz="2000" i="1" dirty="0">
                                  <a:latin typeface="Cambria Math" panose="02040503050406030204" pitchFamily="18" charset="0"/>
                                </a:rPr>
                                <m:t>8600</m:t>
                              </m:r>
                            </m:e>
                          </m:mr>
                          <m:mr>
                            <m:e>
                              <m:r>
                                <a:rPr lang="en-US" sz="2000" i="1" dirty="0">
                                  <a:latin typeface="Cambria Math" panose="02040503050406030204" pitchFamily="18" charset="0"/>
                                </a:rPr>
                                <m:t>500</m:t>
                              </m:r>
                            </m:e>
                          </m:mr>
                        </m:m>
                      </m:e>
                    </m:d>
                  </m:oMath>
                </a14:m>
                <a:endParaRPr lang="en-US" sz="2000" dirty="0"/>
              </a:p>
              <a:p>
                <a:endParaRPr lang="en-US" sz="2000" dirty="0"/>
              </a:p>
              <a:p>
                <a:r>
                  <a:rPr lang="en-US" sz="2000" dirty="0"/>
                  <a:t>Linear algebra tells us that: X = A</a:t>
                </a:r>
                <a:r>
                  <a:rPr lang="en-US" sz="2000" baseline="30000" dirty="0"/>
                  <a:t>-1</a:t>
                </a:r>
                <a:r>
                  <a:rPr lang="en-US" sz="2000" dirty="0"/>
                  <a:t>B where A</a:t>
                </a:r>
                <a:r>
                  <a:rPr lang="en-US" sz="2000" baseline="30000" dirty="0"/>
                  <a:t>-1</a:t>
                </a:r>
                <a:r>
                  <a:rPr lang="en-US" sz="2000" dirty="0"/>
                  <a:t> is the inverse of A</a:t>
                </a:r>
              </a:p>
              <a:p>
                <a:endParaRPr lang="en-US" sz="2000" dirty="0"/>
              </a:p>
              <a:p>
                <a:r>
                  <a:rPr lang="en-US" sz="2000" dirty="0"/>
                  <a:t>How did we get to that conclusion?</a:t>
                </a:r>
              </a:p>
              <a:p>
                <a:endParaRPr lang="en-US" sz="2000" dirty="0"/>
              </a:p>
              <a:p>
                <a:r>
                  <a:rPr lang="en-US" sz="2000" dirty="0"/>
                  <a:t>1.) AX = B (Write original matrix equation). </a:t>
                </a:r>
              </a:p>
              <a:p>
                <a:r>
                  <a:rPr lang="en-US" sz="2000" dirty="0"/>
                  <a:t>2.) A</a:t>
                </a:r>
                <a:r>
                  <a:rPr lang="en-US" sz="2000" baseline="30000" dirty="0"/>
                  <a:t>-1</a:t>
                </a:r>
                <a:r>
                  <a:rPr lang="en-US" sz="2000" dirty="0"/>
                  <a:t>AX = A</a:t>
                </a:r>
                <a:r>
                  <a:rPr lang="en-US" sz="2000" baseline="30000" dirty="0"/>
                  <a:t>-1</a:t>
                </a:r>
                <a:r>
                  <a:rPr lang="en-US" sz="2000" dirty="0"/>
                  <a:t>B (Multiply each side by A</a:t>
                </a:r>
                <a:r>
                  <a:rPr lang="en-US" sz="2000" baseline="30000" dirty="0"/>
                  <a:t>-1</a:t>
                </a:r>
                <a:r>
                  <a:rPr lang="en-US" sz="2000" dirty="0"/>
                  <a:t>) </a:t>
                </a:r>
              </a:p>
              <a:p>
                <a:endParaRPr lang="en-US" sz="2000" dirty="0"/>
              </a:p>
              <a:p>
                <a:r>
                  <a:rPr lang="en-US" sz="2000" dirty="0"/>
                  <a:t>The inverse matrix is like a reciprocal.  Just like 8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8</m:t>
                        </m:r>
                      </m:den>
                    </m:f>
                  </m:oMath>
                </a14:m>
                <a:r>
                  <a:rPr lang="en-US" sz="2000" dirty="0"/>
                  <a:t> = 1, any matrix multiplied by it’s inverse is 1 - more specifically, it’s the identity matrix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a:p>
                <a:endParaRPr lang="en-US" sz="2000" dirty="0"/>
              </a:p>
              <a:p>
                <a:r>
                  <a:rPr lang="en-US" sz="2000" dirty="0">
                    <a:solidFill>
                      <a:srgbClr val="FF0000"/>
                    </a:solidFill>
                  </a:rPr>
                  <a:t>X = A</a:t>
                </a:r>
                <a:r>
                  <a:rPr lang="en-US" sz="2000" baseline="30000" dirty="0">
                    <a:solidFill>
                      <a:srgbClr val="FF0000"/>
                    </a:solidFill>
                  </a:rPr>
                  <a:t>-1</a:t>
                </a:r>
                <a:r>
                  <a:rPr lang="en-US" sz="2000" dirty="0">
                    <a:solidFill>
                      <a:srgbClr val="FF0000"/>
                    </a:solidFill>
                  </a:rPr>
                  <a:t>B</a:t>
                </a:r>
              </a:p>
            </p:txBody>
          </p:sp>
        </mc:Choice>
        <mc:Fallback xmlns="">
          <p:sp>
            <p:nvSpPr>
              <p:cNvPr id="7" name="TextBox 6">
                <a:extLst>
                  <a:ext uri="{FF2B5EF4-FFF2-40B4-BE49-F238E27FC236}">
                    <a16:creationId xmlns:a16="http://schemas.microsoft.com/office/drawing/2014/main" id="{3FAD235B-3613-1745-9937-6AC0FEE71202}"/>
                  </a:ext>
                </a:extLst>
              </p:cNvPr>
              <p:cNvSpPr txBox="1">
                <a:spLocks noRot="1" noChangeAspect="1" noMove="1" noResize="1" noEditPoints="1" noAdjustHandles="1" noChangeArrowheads="1" noChangeShapeType="1" noTextEdit="1"/>
              </p:cNvSpPr>
              <p:nvPr/>
            </p:nvSpPr>
            <p:spPr>
              <a:xfrm>
                <a:off x="1008792" y="1526690"/>
                <a:ext cx="10464072" cy="4942507"/>
              </a:xfrm>
              <a:prstGeom prst="rect">
                <a:avLst/>
              </a:prstGeom>
              <a:blipFill>
                <a:blip r:embed="rId2"/>
                <a:stretch>
                  <a:fillRect l="-485" t="-771" b="-1285"/>
                </a:stretch>
              </a:blipFill>
            </p:spPr>
            <p:txBody>
              <a:bodyPr/>
              <a:lstStyle/>
              <a:p>
                <a:r>
                  <a:rPr lang="en-US">
                    <a:noFill/>
                  </a:rPr>
                  <a:t> </a:t>
                </a:r>
              </a:p>
            </p:txBody>
          </p:sp>
        </mc:Fallback>
      </mc:AlternateContent>
    </p:spTree>
    <p:extLst>
      <p:ext uri="{BB962C8B-B14F-4D97-AF65-F5344CB8AC3E}">
        <p14:creationId xmlns:p14="http://schemas.microsoft.com/office/powerpoint/2010/main" val="153558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a:xfrm>
            <a:off x="1251678" y="453825"/>
            <a:ext cx="10178322" cy="1492132"/>
          </a:xfrm>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1400174" y="2455377"/>
            <a:ext cx="10358437" cy="2800767"/>
          </a:xfrm>
          <a:prstGeom prst="rect">
            <a:avLst/>
          </a:prstGeom>
          <a:noFill/>
        </p:spPr>
        <p:txBody>
          <a:bodyPr wrap="square" rtlCol="0">
            <a:spAutoFit/>
          </a:bodyPr>
          <a:lstStyle/>
          <a:p>
            <a:r>
              <a:rPr lang="en-US" sz="2200" dirty="0"/>
              <a:t>We could solve this by hand</a:t>
            </a:r>
          </a:p>
          <a:p>
            <a:endParaRPr lang="en-US" sz="2200" dirty="0"/>
          </a:p>
          <a:p>
            <a:r>
              <a:rPr lang="en-US" sz="2200" dirty="0"/>
              <a:t>We could compute the inverse of A and multiply it by B</a:t>
            </a:r>
          </a:p>
          <a:p>
            <a:endParaRPr lang="en-US" sz="2200" dirty="0"/>
          </a:p>
          <a:p>
            <a:r>
              <a:rPr lang="en-US" sz="2200" dirty="0"/>
              <a:t>But, let’s try asking </a:t>
            </a:r>
            <a:r>
              <a:rPr lang="en-US" sz="2200" dirty="0" err="1"/>
              <a:t>Numpy</a:t>
            </a:r>
            <a:r>
              <a:rPr lang="en-US" sz="2200" dirty="0"/>
              <a:t> to solve it for us</a:t>
            </a:r>
          </a:p>
          <a:p>
            <a:endParaRPr lang="en-US" sz="2200" dirty="0"/>
          </a:p>
          <a:p>
            <a:endParaRPr lang="en-US" sz="2200" dirty="0"/>
          </a:p>
          <a:p>
            <a:r>
              <a:rPr lang="en-US" sz="2200" b="1" dirty="0" err="1">
                <a:solidFill>
                  <a:srgbClr val="FF0000"/>
                </a:solidFill>
              </a:rPr>
              <a:t>Jupyter</a:t>
            </a:r>
            <a:r>
              <a:rPr lang="en-US" sz="2200" b="1" dirty="0">
                <a:solidFill>
                  <a:srgbClr val="FF0000"/>
                </a:solidFill>
              </a:rPr>
              <a:t> Notebook demo</a:t>
            </a:r>
          </a:p>
        </p:txBody>
      </p:sp>
    </p:spTree>
    <p:extLst>
      <p:ext uri="{BB962C8B-B14F-4D97-AF65-F5344CB8AC3E}">
        <p14:creationId xmlns:p14="http://schemas.microsoft.com/office/powerpoint/2010/main" val="202704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7AF71D7-7D4D-2A4E-B698-73B7A61A4084}"/>
              </a:ext>
            </a:extLst>
          </p:cNvPr>
          <p:cNvSpPr>
            <a:spLocks noGrp="1"/>
          </p:cNvSpPr>
          <p:nvPr>
            <p:ph idx="1"/>
          </p:nvPr>
        </p:nvSpPr>
        <p:spPr>
          <a:xfrm>
            <a:off x="965928" y="1428754"/>
            <a:ext cx="10606947" cy="3593591"/>
          </a:xfrm>
        </p:spPr>
        <p:txBody>
          <a:bodyPr>
            <a:normAutofit/>
          </a:bodyPr>
          <a:lstStyle/>
          <a:p>
            <a:r>
              <a:rPr lang="en-US" dirty="0">
                <a:solidFill>
                  <a:schemeClr val="tx1"/>
                </a:solidFill>
              </a:rPr>
              <a:t>Your turn.</a:t>
            </a:r>
          </a:p>
          <a:p>
            <a:r>
              <a:rPr lang="en-US" dirty="0">
                <a:solidFill>
                  <a:schemeClr val="tx1"/>
                </a:solidFill>
              </a:rPr>
              <a:t>Our farmers are doing well and have recommended you to their friends!</a:t>
            </a:r>
          </a:p>
          <a:p>
            <a:endParaRPr lang="en-US" dirty="0">
              <a:solidFill>
                <a:schemeClr val="tx1"/>
              </a:solidFill>
            </a:endParaRPr>
          </a:p>
          <a:p>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2577980"/>
            <a:ext cx="10606947" cy="3754874"/>
          </a:xfrm>
          <a:prstGeom prst="rect">
            <a:avLst/>
          </a:prstGeom>
          <a:noFill/>
        </p:spPr>
        <p:txBody>
          <a:bodyPr wrap="square" rtlCol="0">
            <a:spAutoFit/>
          </a:bodyPr>
          <a:lstStyle/>
          <a:p>
            <a:r>
              <a:rPr lang="en-US" sz="2000" dirty="0"/>
              <a:t>The new farmer has 200 acres of land suitable for cultivating coffee beans, soy beans, and wheat. </a:t>
            </a:r>
          </a:p>
          <a:p>
            <a:endParaRPr lang="en-US" sz="2000" dirty="0"/>
          </a:p>
          <a:p>
            <a:r>
              <a:rPr lang="en-US" sz="2000" dirty="0"/>
              <a:t>The cost per acre of cultivating crops $40, $60, and $80, respectively. </a:t>
            </a:r>
          </a:p>
          <a:p>
            <a:endParaRPr lang="en-US" sz="2000" dirty="0"/>
          </a:p>
          <a:p>
            <a:r>
              <a:rPr lang="en-US" sz="2000" dirty="0"/>
              <a:t>The farmer has $12,600 available for cultivation. </a:t>
            </a:r>
          </a:p>
          <a:p>
            <a:endParaRPr lang="en-US" sz="2000" dirty="0"/>
          </a:p>
          <a:p>
            <a:r>
              <a:rPr lang="en-US" sz="2000" dirty="0"/>
              <a:t>Each acre of coffee requires 20 labor-hours, each acre of soy beans requires 25 labor-hours, and each acre of wheat requires 40 labor-hours.  The farmer has a maximum of 5950 labor-hours available. </a:t>
            </a:r>
          </a:p>
          <a:p>
            <a:endParaRPr lang="en-US" sz="2000" dirty="0"/>
          </a:p>
          <a:p>
            <a:r>
              <a:rPr lang="en-US" sz="2000" dirty="0"/>
              <a:t>If she wishes to use all of her cultivatable land, the entire budget, and all the labor available, how many acres of each crop should she plant?</a:t>
            </a:r>
          </a:p>
          <a:p>
            <a:endParaRPr lang="en-US" dirty="0"/>
          </a:p>
        </p:txBody>
      </p:sp>
    </p:spTree>
    <p:extLst>
      <p:ext uri="{BB962C8B-B14F-4D97-AF65-F5344CB8AC3E}">
        <p14:creationId xmlns:p14="http://schemas.microsoft.com/office/powerpoint/2010/main" val="545116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690688"/>
            <a:ext cx="10758487" cy="4834803"/>
          </a:xfrm>
        </p:spPr>
        <p:txBody>
          <a:bodyPr>
            <a:normAutofit/>
          </a:bodyPr>
          <a:lstStyle/>
          <a:p>
            <a:r>
              <a:rPr lang="en-US" dirty="0"/>
              <a:t>Another common usage of matrices is computer graphics, which leads us into </a:t>
            </a:r>
            <a:r>
              <a:rPr lang="en-US" dirty="0" err="1"/>
              <a:t>Scipy</a:t>
            </a:r>
            <a:endParaRPr lang="en-US" dirty="0"/>
          </a:p>
          <a:p>
            <a:endParaRPr lang="en-US" dirty="0"/>
          </a:p>
          <a:p>
            <a:r>
              <a:rPr lang="en-US" dirty="0"/>
              <a:t>The four most useful (for our purposes) are</a:t>
            </a:r>
          </a:p>
          <a:p>
            <a:pPr marL="514350" indent="-514350">
              <a:buFont typeface="+mj-lt"/>
              <a:buAutoNum type="arabicPeriod"/>
            </a:pPr>
            <a:r>
              <a:rPr lang="en-US" strike="sngStrike" dirty="0"/>
              <a:t>Pandas</a:t>
            </a:r>
          </a:p>
          <a:p>
            <a:pPr marL="514350" indent="-514350">
              <a:buFont typeface="+mj-lt"/>
              <a:buAutoNum type="arabicPeriod"/>
            </a:pPr>
            <a:r>
              <a:rPr lang="en-US" strike="sngStrike" dirty="0" err="1"/>
              <a:t>Numpy</a:t>
            </a:r>
            <a:endParaRPr lang="en-US" strike="sngStrike" dirty="0"/>
          </a:p>
          <a:p>
            <a:pPr marL="514350" indent="-514350">
              <a:buFont typeface="+mj-lt"/>
              <a:buAutoNum type="arabicPeriod"/>
            </a:pPr>
            <a:r>
              <a:rPr lang="en-US" dirty="0" err="1"/>
              <a:t>Scipy</a:t>
            </a:r>
            <a:endParaRPr lang="en-US" dirty="0"/>
          </a:p>
          <a:p>
            <a:pPr marL="514350" indent="-514350">
              <a:buFont typeface="+mj-lt"/>
              <a:buAutoNum type="arabicPeriod"/>
            </a:pPr>
            <a:r>
              <a:rPr lang="en-US" strike="sngStrike" dirty="0"/>
              <a:t>Matplotlib</a:t>
            </a:r>
          </a:p>
          <a:p>
            <a:pPr marL="514350" indent="-514350">
              <a:buFont typeface="+mj-lt"/>
              <a:buAutoNum type="arabicPeriod"/>
            </a:pPr>
            <a:endParaRPr lang="en-US" dirty="0"/>
          </a:p>
          <a:p>
            <a:r>
              <a:rPr lang="en-US" dirty="0"/>
              <a:t>Digital images are often stored as matrices</a:t>
            </a:r>
          </a:p>
          <a:p>
            <a:r>
              <a:rPr lang="en-US" dirty="0"/>
              <a:t>The area is divided into blocks called pixels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2"/>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3"/>
          <a:stretch>
            <a:fillRect/>
          </a:stretch>
        </p:blipFill>
        <p:spPr>
          <a:xfrm>
            <a:off x="6340839" y="4237660"/>
            <a:ext cx="5391912"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036795" y="4237660"/>
            <a:ext cx="2695956"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464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Digital images</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528762"/>
            <a:ext cx="10758487" cy="4996729"/>
          </a:xfrm>
        </p:spPr>
        <p:txBody>
          <a:bodyPr>
            <a:normAutofit/>
          </a:bodyPr>
          <a:lstStyle/>
          <a:p>
            <a:r>
              <a:rPr lang="en-US" dirty="0"/>
              <a:t>For black-and-white images the matrix values are either 1 or 0</a:t>
            </a:r>
          </a:p>
          <a:p>
            <a:r>
              <a:rPr lang="en-US" dirty="0"/>
              <a:t>1 if it’s colored in, 0 otherwise</a:t>
            </a:r>
          </a:p>
          <a:p>
            <a:pPr marL="514350" indent="-514350">
              <a:buFont typeface="+mj-lt"/>
              <a:buAutoNum type="arabicPeriod"/>
            </a:pPr>
            <a:endParaRPr lang="en-US" dirty="0"/>
          </a:p>
          <a:p>
            <a:r>
              <a:rPr lang="en-US" dirty="0"/>
              <a:t>For color images, it’s a bit more complicated</a:t>
            </a:r>
          </a:p>
          <a:p>
            <a:r>
              <a:rPr lang="en-US" dirty="0"/>
              <a:t>Each matrix values is 3-element list with color values</a:t>
            </a:r>
          </a:p>
          <a:p>
            <a:endParaRPr lang="en-US" dirty="0"/>
          </a:p>
          <a:p>
            <a:r>
              <a:rPr lang="en-US" dirty="0"/>
              <a:t>The first value = amount of red</a:t>
            </a:r>
          </a:p>
          <a:p>
            <a:r>
              <a:rPr lang="en-US" dirty="0"/>
              <a:t>The second value = amount of green</a:t>
            </a:r>
          </a:p>
          <a:p>
            <a:r>
              <a:rPr lang="en-US" dirty="0"/>
              <a:t>The third value = amount of blue</a:t>
            </a:r>
          </a:p>
          <a:p>
            <a:r>
              <a:rPr lang="en-US" b="1" dirty="0">
                <a:solidFill>
                  <a:srgbClr val="FF0000"/>
                </a:solidFill>
              </a:rPr>
              <a:t>Why?</a:t>
            </a:r>
          </a:p>
          <a:p>
            <a:r>
              <a:rPr lang="en-US" b="1" dirty="0">
                <a:solidFill>
                  <a:srgbClr val="FF0000"/>
                </a:solidFill>
                <a:hlinkClick r:id="rId2"/>
              </a:rPr>
              <a:t>https://www.w3schools.com/colors/colors_rgb.asp</a:t>
            </a:r>
            <a:endParaRPr lang="en-US" b="1" dirty="0">
              <a:solidFill>
                <a:srgbClr val="FF0000"/>
              </a:solidFill>
            </a:endParaRP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3"/>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4"/>
          <a:stretch>
            <a:fillRect/>
          </a:stretch>
        </p:blipFill>
        <p:spPr>
          <a:xfrm>
            <a:off x="7229839" y="4237660"/>
            <a:ext cx="4657360"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572625" y="4237660"/>
            <a:ext cx="2314574"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37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a:xfrm>
            <a:off x="1251678" y="396673"/>
            <a:ext cx="10178322" cy="1492132"/>
          </a:xfrm>
        </p:spPr>
        <p:txBody>
          <a:bodyPr/>
          <a:lstStyle/>
          <a:p>
            <a:r>
              <a:rPr lang="en-US" dirty="0"/>
              <a:t>Digital images</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874516"/>
            <a:ext cx="6101127" cy="4650975"/>
          </a:xfrm>
        </p:spPr>
        <p:txBody>
          <a:bodyPr>
            <a:normAutofit/>
          </a:bodyPr>
          <a:lstStyle/>
          <a:p>
            <a:r>
              <a:rPr lang="en-US" dirty="0"/>
              <a:t>Let’s look at a demo of how to work with images in </a:t>
            </a:r>
            <a:r>
              <a:rPr lang="en-US" dirty="0" err="1"/>
              <a:t>Scipy</a:t>
            </a:r>
            <a:endParaRPr lang="en-US" dirty="0"/>
          </a:p>
          <a:p>
            <a:endParaRPr lang="en-US" b="1" dirty="0">
              <a:solidFill>
                <a:srgbClr val="FF0000"/>
              </a:solidFill>
            </a:endParaRPr>
          </a:p>
          <a:p>
            <a:r>
              <a:rPr lang="en-US" b="1" dirty="0">
                <a:solidFill>
                  <a:schemeClr val="tx1"/>
                </a:solidFill>
              </a:rPr>
              <a:t>We’ll demo how colors work and how social media filters are really just matrix multiplication</a:t>
            </a:r>
          </a:p>
          <a:p>
            <a:endParaRPr lang="en-US" b="1" dirty="0">
              <a:solidFill>
                <a:srgbClr val="FF0000"/>
              </a:solidFill>
            </a:endParaRPr>
          </a:p>
          <a:p>
            <a:r>
              <a:rPr lang="en-US" b="1" dirty="0" err="1">
                <a:solidFill>
                  <a:srgbClr val="FF0000"/>
                </a:solidFill>
              </a:rPr>
              <a:t>Scipy</a:t>
            </a:r>
            <a:r>
              <a:rPr lang="en-US" b="1" dirty="0">
                <a:solidFill>
                  <a:srgbClr val="FF0000"/>
                </a:solidFill>
              </a:rPr>
              <a:t> demo – you can download an image from the Internet if you’d like to try for yourself</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2"/>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3"/>
          <a:stretch>
            <a:fillRect/>
          </a:stretch>
        </p:blipFill>
        <p:spPr>
          <a:xfrm>
            <a:off x="7229839" y="4237660"/>
            <a:ext cx="4657360"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572625" y="4237660"/>
            <a:ext cx="2314574"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113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3086" y="1690688"/>
            <a:ext cx="10635522" cy="4834803"/>
          </a:xfrm>
        </p:spPr>
        <p:txBody>
          <a:bodyPr>
            <a:normAutofit/>
          </a:bodyPr>
          <a:lstStyle/>
          <a:p>
            <a:r>
              <a:rPr lang="en-US" dirty="0"/>
              <a:t>Python has a number of useful build-in libraries</a:t>
            </a:r>
          </a:p>
          <a:p>
            <a:endParaRPr lang="en-US" dirty="0"/>
          </a:p>
          <a:p>
            <a:r>
              <a:rPr lang="en-US" dirty="0"/>
              <a:t>But, the best scientific computing libraries were created by a community of volunteers</a:t>
            </a:r>
          </a:p>
          <a:p>
            <a:endParaRPr lang="en-US" dirty="0"/>
          </a:p>
          <a:p>
            <a:r>
              <a:rPr lang="en-US" dirty="0"/>
              <a:t>The four most useful (for our purposes) are</a:t>
            </a:r>
          </a:p>
          <a:p>
            <a:pPr marL="514350" indent="-514350">
              <a:buFont typeface="+mj-lt"/>
              <a:buAutoNum type="arabicPeriod"/>
            </a:pPr>
            <a:r>
              <a:rPr lang="en-US"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dirty="0"/>
              <a:t>Matplotlib</a:t>
            </a:r>
          </a:p>
          <a:p>
            <a:pPr marL="514350" indent="-514350">
              <a:buFont typeface="+mj-lt"/>
              <a:buAutoNum type="arabicPeriod"/>
            </a:pPr>
            <a:endParaRPr lang="en-US" dirty="0"/>
          </a:p>
          <a:p>
            <a:r>
              <a:rPr lang="en-US" dirty="0"/>
              <a:t>A close 5</a:t>
            </a:r>
            <a:r>
              <a:rPr lang="en-US" baseline="30000" dirty="0"/>
              <a:t>th</a:t>
            </a:r>
            <a:r>
              <a:rPr lang="en-US" dirty="0"/>
              <a:t> is </a:t>
            </a:r>
            <a:r>
              <a:rPr lang="en-US" dirty="0" err="1"/>
              <a:t>scikitlearn</a:t>
            </a:r>
            <a:r>
              <a:rPr lang="en-US" dirty="0"/>
              <a:t> – that’s machine learning focused and more than we’ll need this semester</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69162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690688"/>
            <a:ext cx="10758487" cy="4834803"/>
          </a:xfrm>
        </p:spPr>
        <p:txBody>
          <a:bodyPr>
            <a:normAutofit/>
          </a:bodyPr>
          <a:lstStyle/>
          <a:p>
            <a:r>
              <a:rPr lang="en-US" dirty="0"/>
              <a:t>The four most useful (for our purposes) are</a:t>
            </a:r>
          </a:p>
          <a:p>
            <a:pPr marL="514350" indent="-514350">
              <a:buFont typeface="+mj-lt"/>
              <a:buAutoNum type="arabicPeriod"/>
            </a:pPr>
            <a:r>
              <a:rPr lang="en-US"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dirty="0"/>
              <a:t>Matplotlib</a:t>
            </a:r>
          </a:p>
          <a:p>
            <a:pPr marL="514350" indent="-514350">
              <a:buFont typeface="+mj-lt"/>
              <a:buAutoNum type="arabicPeriod"/>
            </a:pPr>
            <a:endParaRPr lang="en-US" dirty="0"/>
          </a:p>
          <a:p>
            <a:r>
              <a:rPr lang="en-US" dirty="0"/>
              <a:t>Each of these libraries is already installed on Jetstream</a:t>
            </a:r>
          </a:p>
          <a:p>
            <a:r>
              <a:rPr lang="en-US" dirty="0"/>
              <a:t>We can just import and start using them</a:t>
            </a:r>
          </a:p>
          <a:p>
            <a:endParaRPr lang="en-US" dirty="0"/>
          </a:p>
          <a:p>
            <a:r>
              <a:rPr lang="en-US" dirty="0"/>
              <a:t>We’ll take a look at some of the things you can do with each</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82482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8143-FE5D-8E45-90D7-5A4E68E0B500}"/>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DE49AB4-F299-754A-8756-7228E729BE63}"/>
              </a:ext>
            </a:extLst>
          </p:cNvPr>
          <p:cNvSpPr>
            <a:spLocks noGrp="1"/>
          </p:cNvSpPr>
          <p:nvPr>
            <p:ph idx="1"/>
          </p:nvPr>
        </p:nvSpPr>
        <p:spPr>
          <a:xfrm>
            <a:off x="1054244" y="1906355"/>
            <a:ext cx="3775364" cy="418811"/>
          </a:xfrm>
        </p:spPr>
        <p:txBody>
          <a:bodyPr>
            <a:normAutofit/>
          </a:bodyPr>
          <a:lstStyle/>
          <a:p>
            <a:r>
              <a:rPr lang="en-US" dirty="0"/>
              <a:t>Not this panda…</a:t>
            </a:r>
          </a:p>
        </p:txBody>
      </p:sp>
      <p:pic>
        <p:nvPicPr>
          <p:cNvPr id="4" name="Picture 3">
            <a:extLst>
              <a:ext uri="{FF2B5EF4-FFF2-40B4-BE49-F238E27FC236}">
                <a16:creationId xmlns:a16="http://schemas.microsoft.com/office/drawing/2014/main" id="{92ADCC13-B4F6-EC4F-B1CA-A80E9A09ED44}"/>
              </a:ext>
            </a:extLst>
          </p:cNvPr>
          <p:cNvPicPr>
            <a:picLocks noChangeAspect="1"/>
          </p:cNvPicPr>
          <p:nvPr/>
        </p:nvPicPr>
        <p:blipFill>
          <a:blip r:embed="rId2"/>
          <a:stretch>
            <a:fillRect/>
          </a:stretch>
        </p:blipFill>
        <p:spPr>
          <a:xfrm>
            <a:off x="5370802" y="2605088"/>
            <a:ext cx="6249910" cy="1291648"/>
          </a:xfrm>
          <a:prstGeom prst="rect">
            <a:avLst/>
          </a:prstGeom>
        </p:spPr>
      </p:pic>
      <p:pic>
        <p:nvPicPr>
          <p:cNvPr id="5" name="Picture 4">
            <a:extLst>
              <a:ext uri="{FF2B5EF4-FFF2-40B4-BE49-F238E27FC236}">
                <a16:creationId xmlns:a16="http://schemas.microsoft.com/office/drawing/2014/main" id="{2B7105F6-DF69-744E-86A4-55BF283409C6}"/>
              </a:ext>
            </a:extLst>
          </p:cNvPr>
          <p:cNvPicPr>
            <a:picLocks noChangeAspect="1"/>
          </p:cNvPicPr>
          <p:nvPr/>
        </p:nvPicPr>
        <p:blipFill>
          <a:blip r:embed="rId3"/>
          <a:stretch>
            <a:fillRect/>
          </a:stretch>
        </p:blipFill>
        <p:spPr>
          <a:xfrm>
            <a:off x="1054244" y="2605088"/>
            <a:ext cx="3640335" cy="2255982"/>
          </a:xfrm>
          <a:prstGeom prst="rect">
            <a:avLst/>
          </a:prstGeom>
        </p:spPr>
      </p:pic>
      <p:sp>
        <p:nvSpPr>
          <p:cNvPr id="6" name="Content Placeholder 2">
            <a:extLst>
              <a:ext uri="{FF2B5EF4-FFF2-40B4-BE49-F238E27FC236}">
                <a16:creationId xmlns:a16="http://schemas.microsoft.com/office/drawing/2014/main" id="{CDD8C18B-C941-5449-9073-80AB1D318FE0}"/>
              </a:ext>
            </a:extLst>
          </p:cNvPr>
          <p:cNvSpPr txBox="1">
            <a:spLocks/>
          </p:cNvSpPr>
          <p:nvPr/>
        </p:nvSpPr>
        <p:spPr>
          <a:xfrm>
            <a:off x="5370802" y="1900093"/>
            <a:ext cx="3775364" cy="418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panda</a:t>
            </a:r>
          </a:p>
        </p:txBody>
      </p:sp>
    </p:spTree>
    <p:extLst>
      <p:ext uri="{BB962C8B-B14F-4D97-AF65-F5344CB8AC3E}">
        <p14:creationId xmlns:p14="http://schemas.microsoft.com/office/powerpoint/2010/main" val="56114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8143-FE5D-8E45-90D7-5A4E68E0B500}"/>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DE49AB4-F299-754A-8756-7228E729BE63}"/>
              </a:ext>
            </a:extLst>
          </p:cNvPr>
          <p:cNvSpPr>
            <a:spLocks noGrp="1"/>
          </p:cNvSpPr>
          <p:nvPr>
            <p:ph idx="1"/>
          </p:nvPr>
        </p:nvSpPr>
        <p:spPr>
          <a:xfrm>
            <a:off x="1054244" y="1906355"/>
            <a:ext cx="3775364" cy="418811"/>
          </a:xfrm>
        </p:spPr>
        <p:txBody>
          <a:bodyPr>
            <a:normAutofit/>
          </a:bodyPr>
          <a:lstStyle/>
          <a:p>
            <a:r>
              <a:rPr lang="en-US" dirty="0"/>
              <a:t>Not this panda…</a:t>
            </a:r>
          </a:p>
        </p:txBody>
      </p:sp>
      <p:pic>
        <p:nvPicPr>
          <p:cNvPr id="4" name="Picture 3">
            <a:extLst>
              <a:ext uri="{FF2B5EF4-FFF2-40B4-BE49-F238E27FC236}">
                <a16:creationId xmlns:a16="http://schemas.microsoft.com/office/drawing/2014/main" id="{92ADCC13-B4F6-EC4F-B1CA-A80E9A09ED44}"/>
              </a:ext>
            </a:extLst>
          </p:cNvPr>
          <p:cNvPicPr>
            <a:picLocks noChangeAspect="1"/>
          </p:cNvPicPr>
          <p:nvPr/>
        </p:nvPicPr>
        <p:blipFill>
          <a:blip r:embed="rId2"/>
          <a:stretch>
            <a:fillRect/>
          </a:stretch>
        </p:blipFill>
        <p:spPr>
          <a:xfrm>
            <a:off x="5370802" y="2605088"/>
            <a:ext cx="6249910" cy="1291648"/>
          </a:xfrm>
          <a:prstGeom prst="rect">
            <a:avLst/>
          </a:prstGeom>
        </p:spPr>
      </p:pic>
      <p:pic>
        <p:nvPicPr>
          <p:cNvPr id="5" name="Picture 4">
            <a:extLst>
              <a:ext uri="{FF2B5EF4-FFF2-40B4-BE49-F238E27FC236}">
                <a16:creationId xmlns:a16="http://schemas.microsoft.com/office/drawing/2014/main" id="{2B7105F6-DF69-744E-86A4-55BF283409C6}"/>
              </a:ext>
            </a:extLst>
          </p:cNvPr>
          <p:cNvPicPr>
            <a:picLocks noChangeAspect="1"/>
          </p:cNvPicPr>
          <p:nvPr/>
        </p:nvPicPr>
        <p:blipFill>
          <a:blip r:embed="rId3"/>
          <a:stretch>
            <a:fillRect/>
          </a:stretch>
        </p:blipFill>
        <p:spPr>
          <a:xfrm>
            <a:off x="1054244" y="2605088"/>
            <a:ext cx="3640335" cy="2255982"/>
          </a:xfrm>
          <a:prstGeom prst="rect">
            <a:avLst/>
          </a:prstGeom>
        </p:spPr>
      </p:pic>
      <p:sp>
        <p:nvSpPr>
          <p:cNvPr id="6" name="Content Placeholder 2">
            <a:extLst>
              <a:ext uri="{FF2B5EF4-FFF2-40B4-BE49-F238E27FC236}">
                <a16:creationId xmlns:a16="http://schemas.microsoft.com/office/drawing/2014/main" id="{CDD8C18B-C941-5449-9073-80AB1D318FE0}"/>
              </a:ext>
            </a:extLst>
          </p:cNvPr>
          <p:cNvSpPr txBox="1">
            <a:spLocks/>
          </p:cNvSpPr>
          <p:nvPr/>
        </p:nvSpPr>
        <p:spPr>
          <a:xfrm>
            <a:off x="5370802" y="1900093"/>
            <a:ext cx="3775364" cy="418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panda</a:t>
            </a:r>
          </a:p>
        </p:txBody>
      </p:sp>
      <p:sp>
        <p:nvSpPr>
          <p:cNvPr id="7" name="TextBox 6">
            <a:extLst>
              <a:ext uri="{FF2B5EF4-FFF2-40B4-BE49-F238E27FC236}">
                <a16:creationId xmlns:a16="http://schemas.microsoft.com/office/drawing/2014/main" id="{80748ED0-7663-2740-A545-08960D5EA620}"/>
              </a:ext>
            </a:extLst>
          </p:cNvPr>
          <p:cNvSpPr txBox="1"/>
          <p:nvPr/>
        </p:nvSpPr>
        <p:spPr>
          <a:xfrm>
            <a:off x="5003656" y="4182920"/>
            <a:ext cx="6617056" cy="2492990"/>
          </a:xfrm>
          <a:prstGeom prst="rect">
            <a:avLst/>
          </a:prstGeom>
          <a:noFill/>
        </p:spPr>
        <p:txBody>
          <a:bodyPr wrap="square" rtlCol="0">
            <a:spAutoFit/>
          </a:bodyPr>
          <a:lstStyle/>
          <a:p>
            <a:r>
              <a:rPr lang="en-US" dirty="0"/>
              <a:t>Economists use the term "</a:t>
            </a:r>
            <a:r>
              <a:rPr lang="en-US" dirty="0">
                <a:hlinkClick r:id="rId4" tooltip="Panel data"/>
              </a:rPr>
              <a:t>panel data</a:t>
            </a:r>
            <a:r>
              <a:rPr lang="en-US" dirty="0"/>
              <a:t>” to describe data sets of observations over multiple time periods for the same individuals.</a:t>
            </a:r>
            <a:endParaRPr lang="en-US" baseline="30000" dirty="0"/>
          </a:p>
          <a:p>
            <a:endParaRPr lang="en-US" baseline="30000" dirty="0"/>
          </a:p>
          <a:p>
            <a:r>
              <a:rPr lang="en-US" dirty="0"/>
              <a:t>Scientists and engineers call this time-series data.</a:t>
            </a:r>
          </a:p>
          <a:p>
            <a:endParaRPr lang="en-US" dirty="0"/>
          </a:p>
          <a:p>
            <a:r>
              <a:rPr lang="en-US" dirty="0"/>
              <a:t>When the Pandas library was first created the lead author was working at a financial management company. He took the term “panel data” and merged it into Panda. Pandas is a library for working with time-series and tabular data.</a:t>
            </a:r>
          </a:p>
        </p:txBody>
      </p:sp>
    </p:spTree>
    <p:extLst>
      <p:ext uri="{BB962C8B-B14F-4D97-AF65-F5344CB8AC3E}">
        <p14:creationId xmlns:p14="http://schemas.microsoft.com/office/powerpoint/2010/main" val="336973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042988" y="365125"/>
            <a:ext cx="10310812" cy="660111"/>
          </a:xfrm>
        </p:spPr>
        <p:txBody>
          <a:bodyPr>
            <a:normAutofit fontScale="90000"/>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042988" y="1343890"/>
            <a:ext cx="10310812" cy="5264727"/>
          </a:xfrm>
        </p:spPr>
        <p:txBody>
          <a:bodyPr>
            <a:normAutofit fontScale="85000" lnSpcReduction="20000"/>
          </a:bodyPr>
          <a:lstStyle/>
          <a:p>
            <a:r>
              <a:rPr lang="en-US" dirty="0"/>
              <a:t>When we use a library we not only need to import it, but we need to reference it when we use it</a:t>
            </a:r>
          </a:p>
          <a:p>
            <a:endParaRPr lang="en-US" dirty="0"/>
          </a:p>
          <a:p>
            <a:pPr marL="0" indent="0">
              <a:buNone/>
            </a:pPr>
            <a:r>
              <a:rPr lang="en-US" dirty="0">
                <a:latin typeface="Courier New" panose="02070309020205020404" pitchFamily="49" charset="0"/>
                <a:cs typeface="Courier New" panose="02070309020205020404" pitchFamily="49" charset="0"/>
              </a:rPr>
              <a:t>import math</a:t>
            </a:r>
          </a:p>
          <a:p>
            <a:pPr marL="0"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math.pi</a:t>
            </a:r>
            <a:r>
              <a:rPr lang="en-US" dirty="0">
                <a:latin typeface="Courier New" panose="02070309020205020404" pitchFamily="49" charset="0"/>
                <a:cs typeface="Courier New" panose="02070309020205020404" pitchFamily="49" charset="0"/>
              </a:rPr>
              <a:t>)</a:t>
            </a:r>
          </a:p>
          <a:p>
            <a:endParaRPr lang="en-US" dirty="0"/>
          </a:p>
          <a:p>
            <a:r>
              <a:rPr lang="en-US" dirty="0"/>
              <a:t>This reminds Python that pi is part of the math library. It shouldn’t go looking for it somewhere else.</a:t>
            </a:r>
          </a:p>
          <a:p>
            <a:endParaRPr lang="en-US" b="1" dirty="0"/>
          </a:p>
          <a:p>
            <a:r>
              <a:rPr lang="en-US" dirty="0"/>
              <a:t>If you don’t want to type the full name of the library you can use the </a:t>
            </a:r>
            <a:r>
              <a:rPr lang="en-US" dirty="0">
                <a:latin typeface="Courier New" panose="02070309020205020404" pitchFamily="49" charset="0"/>
                <a:cs typeface="Courier New" panose="02070309020205020404" pitchFamily="49" charset="0"/>
              </a:rPr>
              <a:t>as</a:t>
            </a:r>
            <a:r>
              <a:rPr lang="en-US" dirty="0"/>
              <a:t> command to set up a shorthand</a:t>
            </a:r>
          </a:p>
          <a:p>
            <a:endParaRPr lang="en-US" b="1" dirty="0"/>
          </a:p>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r>
              <a:rPr lang="en-US" dirty="0"/>
              <a:t>Now instead of typing pandas.&lt;function name&gt; I can save some typing and do</a:t>
            </a:r>
          </a:p>
          <a:p>
            <a:pPr marL="0" indent="0">
              <a:buNone/>
            </a:pP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r>
              <a:rPr lang="en-US" dirty="0"/>
              <a:t>This will really come in handy for long library names like matplotlib…</a:t>
            </a:r>
            <a:br>
              <a:rPr lang="en-US" dirty="0"/>
            </a:br>
            <a:endParaRPr lang="en-US" dirty="0"/>
          </a:p>
          <a:p>
            <a:endParaRPr lang="en-US" dirty="0"/>
          </a:p>
          <a:p>
            <a:endParaRPr lang="en-US" dirty="0"/>
          </a:p>
        </p:txBody>
      </p:sp>
    </p:spTree>
    <p:extLst>
      <p:ext uri="{BB962C8B-B14F-4D97-AF65-F5344CB8AC3E}">
        <p14:creationId xmlns:p14="http://schemas.microsoft.com/office/powerpoint/2010/main" val="98190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251678" y="1502230"/>
            <a:ext cx="10102122" cy="5159828"/>
          </a:xfrm>
        </p:spPr>
        <p:txBody>
          <a:bodyPr>
            <a:normAutofit lnSpcReduction="10000"/>
          </a:bodyPr>
          <a:lstStyle/>
          <a:p>
            <a:r>
              <a:rPr lang="en-US" dirty="0"/>
              <a:t>Pandas simplifies getting data into Python</a:t>
            </a:r>
          </a:p>
          <a:p>
            <a:endParaRPr lang="en-US" dirty="0"/>
          </a:p>
          <a:p>
            <a:r>
              <a:rPr lang="en-US" dirty="0"/>
              <a:t>Lots of data comes in text files with rows and columns</a:t>
            </a:r>
          </a:p>
          <a:p>
            <a:r>
              <a:rPr lang="en-US" dirty="0"/>
              <a:t>There’s a special character that separates the columns</a:t>
            </a:r>
          </a:p>
          <a:p>
            <a:pPr lvl="1"/>
            <a:r>
              <a:rPr lang="en-US" dirty="0"/>
              <a:t>CSV = Comma Separated Variable</a:t>
            </a:r>
          </a:p>
          <a:p>
            <a:pPr lvl="1"/>
            <a:r>
              <a:rPr lang="en-US" dirty="0"/>
              <a:t>TSV = Tab Separated Variable</a:t>
            </a:r>
          </a:p>
          <a:p>
            <a:pPr lvl="1"/>
            <a:endParaRPr lang="en-US" dirty="0"/>
          </a:p>
          <a:p>
            <a:r>
              <a:rPr lang="en-US" dirty="0"/>
              <a:t>Pandas has easy to use functions for reading this type of data</a:t>
            </a:r>
          </a:p>
          <a:p>
            <a:r>
              <a:rPr lang="en-US" dirty="0"/>
              <a:t>They’re build on top of Python’s </a:t>
            </a:r>
            <a:r>
              <a:rPr lang="en-US" dirty="0">
                <a:latin typeface="Courier New" panose="02070309020205020404" pitchFamily="49" charset="0"/>
                <a:cs typeface="Courier New" panose="02070309020205020404" pitchFamily="49" charset="0"/>
              </a:rPr>
              <a:t>open</a:t>
            </a:r>
            <a:r>
              <a:rPr lang="en-US" dirty="0"/>
              <a:t> function </a:t>
            </a:r>
          </a:p>
          <a:p>
            <a:endParaRPr lang="en-US" dirty="0"/>
          </a:p>
          <a:p>
            <a:r>
              <a:rPr lang="en-US" dirty="0">
                <a:solidFill>
                  <a:srgbClr val="FF0000"/>
                </a:solidFill>
              </a:rPr>
              <a:t>These examples come from Guilherme </a:t>
            </a:r>
            <a:r>
              <a:rPr lang="en-US" dirty="0" err="1">
                <a:solidFill>
                  <a:srgbClr val="FF0000"/>
                </a:solidFill>
              </a:rPr>
              <a:t>Samora’s</a:t>
            </a:r>
            <a:r>
              <a:rPr lang="en-US" dirty="0">
                <a:solidFill>
                  <a:srgbClr val="FF0000"/>
                </a:solidFill>
              </a:rPr>
              <a:t> excellent Pandas Exercises</a:t>
            </a:r>
          </a:p>
          <a:p>
            <a:r>
              <a:rPr lang="en-US" dirty="0">
                <a:solidFill>
                  <a:srgbClr val="FF0000"/>
                </a:solidFill>
              </a:rPr>
              <a:t>https://</a:t>
            </a:r>
            <a:r>
              <a:rPr lang="en-US" dirty="0" err="1">
                <a:solidFill>
                  <a:srgbClr val="FF0000"/>
                </a:solidFill>
              </a:rPr>
              <a:t>github.com</a:t>
            </a:r>
            <a:r>
              <a:rPr lang="en-US" dirty="0">
                <a:solidFill>
                  <a:srgbClr val="FF0000"/>
                </a:solidFill>
              </a:rPr>
              <a:t>/</a:t>
            </a:r>
            <a:r>
              <a:rPr lang="en-US" dirty="0" err="1">
                <a:solidFill>
                  <a:srgbClr val="FF0000"/>
                </a:solidFill>
              </a:rPr>
              <a:t>guipsamora</a:t>
            </a:r>
            <a:r>
              <a:rPr lang="en-US" dirty="0">
                <a:solidFill>
                  <a:srgbClr val="FF0000"/>
                </a:solidFill>
              </a:rPr>
              <a:t>/</a:t>
            </a:r>
            <a:r>
              <a:rPr lang="en-US" dirty="0" err="1">
                <a:solidFill>
                  <a:srgbClr val="FF0000"/>
                </a:solidFill>
              </a:rPr>
              <a:t>pandas_exercises</a:t>
            </a:r>
            <a:br>
              <a:rPr lang="en-US" dirty="0">
                <a:solidFill>
                  <a:srgbClr val="FF0000"/>
                </a:solidFill>
              </a:rPr>
            </a:br>
            <a:endParaRPr lang="en-US" dirty="0">
              <a:solidFill>
                <a:srgbClr val="FF0000"/>
              </a:solidFill>
            </a:endParaRPr>
          </a:p>
          <a:p>
            <a:endParaRPr lang="en-US" dirty="0"/>
          </a:p>
        </p:txBody>
      </p:sp>
    </p:spTree>
    <p:extLst>
      <p:ext uri="{BB962C8B-B14F-4D97-AF65-F5344CB8AC3E}">
        <p14:creationId xmlns:p14="http://schemas.microsoft.com/office/powerpoint/2010/main" val="130705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143000" y="1704543"/>
            <a:ext cx="10210800" cy="4848657"/>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filename.csv</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This function can also work with URLs. You don’t need the file locally</a:t>
            </a:r>
          </a:p>
          <a:p>
            <a:pPr marL="0" indent="0">
              <a:buNone/>
            </a:pP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 'http://</a:t>
            </a:r>
            <a:r>
              <a:rPr lang="en-US" dirty="0" err="1">
                <a:latin typeface="Courier New" panose="02070309020205020404" pitchFamily="49" charset="0"/>
                <a:cs typeface="Courier New" panose="02070309020205020404" pitchFamily="49" charset="0"/>
              </a:rPr>
              <a:t>website.com</a:t>
            </a:r>
            <a:r>
              <a:rPr lang="en-US" dirty="0">
                <a:latin typeface="Courier New" panose="02070309020205020404" pitchFamily="49" charset="0"/>
                <a:cs typeface="Courier New" panose="02070309020205020404" pitchFamily="49" charset="0"/>
              </a:rPr>
              <a:t>/datasets/</a:t>
            </a:r>
            <a:r>
              <a:rPr lang="en-US" dirty="0" err="1">
                <a:latin typeface="Courier New" panose="02070309020205020404" pitchFamily="49" charset="0"/>
                <a:cs typeface="Courier New" panose="02070309020205020404" pitchFamily="49" charset="0"/>
              </a:rPr>
              <a:t>weekly.csv</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This function assumes the columns are separated by a comma</a:t>
            </a:r>
          </a:p>
          <a:p>
            <a:r>
              <a:rPr lang="en-US" dirty="0"/>
              <a:t>If something else, then use the </a:t>
            </a:r>
            <a:r>
              <a:rPr lang="en-US" dirty="0" err="1">
                <a:latin typeface="Courier New" panose="02070309020205020404" pitchFamily="49" charset="0"/>
                <a:cs typeface="Courier New" panose="02070309020205020404" pitchFamily="49" charset="0"/>
              </a:rPr>
              <a:t>sep</a:t>
            </a:r>
            <a:r>
              <a:rPr lang="en-US" dirty="0"/>
              <a:t> input</a:t>
            </a:r>
          </a:p>
          <a:p>
            <a:pPr marL="0" indent="0">
              <a:buNone/>
            </a:pPr>
            <a:r>
              <a:rPr lang="en-US" dirty="0">
                <a:latin typeface="Courier New" panose="02070309020205020404" pitchFamily="49" charset="0"/>
                <a:cs typeface="Courier New" panose="02070309020205020404" pitchFamily="49" charset="0"/>
              </a:rPr>
              <a:t>d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('~/Desktop/</a:t>
            </a:r>
            <a:r>
              <a:rPr lang="en-US" dirty="0" err="1">
                <a:latin typeface="Courier New" panose="02070309020205020404" pitchFamily="49" charset="0"/>
                <a:cs typeface="Courier New" panose="02070309020205020404" pitchFamily="49" charset="0"/>
              </a:rPr>
              <a:t>products.tsv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='\t’) </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26463694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10622</TotalTime>
  <Words>1799</Words>
  <Application>Microsoft Macintosh PowerPoint</Application>
  <PresentationFormat>Widescreen</PresentationFormat>
  <Paragraphs>279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Cambria Math</vt:lpstr>
      <vt:lpstr>Courier New</vt:lpstr>
      <vt:lpstr>Gill Sans MT</vt:lpstr>
      <vt:lpstr>Impact</vt:lpstr>
      <vt:lpstr>Badge</vt:lpstr>
      <vt:lpstr>CST-411</vt:lpstr>
      <vt:lpstr>License and References</vt:lpstr>
      <vt:lpstr>Libraries We’ll Be Working With</vt:lpstr>
      <vt:lpstr>Libraries We’ll Be Working With</vt:lpstr>
      <vt:lpstr>Pandas</vt:lpstr>
      <vt:lpstr>Pandas</vt:lpstr>
      <vt:lpstr>Pandas</vt:lpstr>
      <vt:lpstr>Pandas</vt:lpstr>
      <vt:lpstr>Pandas</vt:lpstr>
      <vt:lpstr>Pandas</vt:lpstr>
      <vt:lpstr>Pandas</vt:lpstr>
      <vt:lpstr>Pandas</vt:lpstr>
      <vt:lpstr>Your Turn</vt:lpstr>
      <vt:lpstr>Wind speed</vt:lpstr>
      <vt:lpstr>Libraries We’ll Be Working With</vt:lpstr>
      <vt:lpstr>Review of Matrices</vt:lpstr>
      <vt:lpstr>Review of Matrices</vt:lpstr>
      <vt:lpstr>Inverse matrix Review</vt:lpstr>
      <vt:lpstr>Numpy</vt:lpstr>
      <vt:lpstr>Numpy</vt:lpstr>
      <vt:lpstr>Numpy</vt:lpstr>
      <vt:lpstr>Numpy</vt:lpstr>
      <vt:lpstr>Numpy</vt:lpstr>
      <vt:lpstr>Numpy</vt:lpstr>
      <vt:lpstr>Numpy</vt:lpstr>
      <vt:lpstr>Libraries We’ll Be Working With</vt:lpstr>
      <vt:lpstr>Digital images</vt:lpstr>
      <vt:lpstr>Digital images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dc:title>
  <dc:creator>Narock, Thomas</dc:creator>
  <cp:lastModifiedBy>Narock, Thomas</cp:lastModifiedBy>
  <cp:revision>57</cp:revision>
  <dcterms:created xsi:type="dcterms:W3CDTF">2018-08-08T18:00:31Z</dcterms:created>
  <dcterms:modified xsi:type="dcterms:W3CDTF">2018-08-29T17:22:29Z</dcterms:modified>
</cp:coreProperties>
</file>