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1" r:id="rId3"/>
    <p:sldId id="262" r:id="rId4"/>
    <p:sldId id="263" r:id="rId5"/>
    <p:sldId id="264" r:id="rId6"/>
    <p:sldId id="272" r:id="rId7"/>
    <p:sldId id="257" r:id="rId8"/>
    <p:sldId id="267" r:id="rId9"/>
    <p:sldId id="268" r:id="rId10"/>
    <p:sldId id="266" r:id="rId11"/>
    <p:sldId id="270" r:id="rId12"/>
    <p:sldId id="269" r:id="rId13"/>
    <p:sldId id="259" r:id="rId14"/>
    <p:sldId id="260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7"/>
    <p:restoredTop sz="94665"/>
  </p:normalViewPr>
  <p:slideViewPr>
    <p:cSldViewPr snapToGrid="0" snapToObjects="1">
      <p:cViewPr varScale="1">
        <p:scale>
          <a:sx n="89" d="100"/>
          <a:sy n="89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1382F-B52C-7744-BDFB-C61E938D398C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73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9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2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1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1382F-B52C-7744-BDFB-C61E938D398C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07335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537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8/17/18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149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8/17/18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1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8/17/18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AC1382F-B52C-7744-BDFB-C61E938D398C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2154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AC1382F-B52C-7744-BDFB-C61E938D398C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1382F-B52C-7744-BDFB-C61E938D398C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754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stmarkham/DAT8" TargetMode="External"/><Relationship Id="rId2" Type="http://schemas.openxmlformats.org/officeDocument/2006/relationships/hyperlink" Target="http://narock.github.io/teaching/CST-411/chipotle.tsv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ipsamora/pandas_exercises/blob/master/07_Visualization/Scores/Exercises_with_solutions_code.ipynb" TargetMode="External"/><Relationship Id="rId2" Type="http://schemas.openxmlformats.org/officeDocument/2006/relationships/hyperlink" Target="https://github.com/guipsamora/pandas_exercises/blob/master/06_Stats/Wind_Stats/Exercises_with_solutions.ipyn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anel_dat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C080-D9AB-8344-9067-5585C9B9D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CST-411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5D65D-DAEF-C943-9C70-C1ED697E8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Scientific Libraries</a:t>
            </a:r>
          </a:p>
        </p:txBody>
      </p:sp>
    </p:spTree>
    <p:extLst>
      <p:ext uri="{BB962C8B-B14F-4D97-AF65-F5344CB8AC3E}">
        <p14:creationId xmlns:p14="http://schemas.microsoft.com/office/powerpoint/2010/main" val="3711063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0715-FAC9-804E-872F-11F8B9E7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298" y="365126"/>
            <a:ext cx="10096501" cy="1145020"/>
          </a:xfrm>
        </p:spPr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B647-629D-5843-9F00-F8E30A22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299" y="1648691"/>
            <a:ext cx="10463645" cy="4528272"/>
          </a:xfrm>
        </p:spPr>
        <p:txBody>
          <a:bodyPr>
            <a:normAutofit/>
          </a:bodyPr>
          <a:lstStyle/>
          <a:p>
            <a:r>
              <a:rPr lang="en-US" dirty="0"/>
              <a:t>So we’ve read in some data. Now what…</a:t>
            </a:r>
          </a:p>
          <a:p>
            <a:endParaRPr lang="en-US" dirty="0"/>
          </a:p>
          <a:p>
            <a:r>
              <a:rPr lang="en-US" dirty="0"/>
              <a:t>Try calling the head() function to list all the columns and get a sample of the rows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('~/Desktop/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products.tsv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='\t’)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067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A719-9C5A-8C4A-AAC4-3C247B30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603-79E4-214B-92B6-43989C6C8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713" y="1628775"/>
            <a:ext cx="10225087" cy="4986338"/>
          </a:xfrm>
        </p:spPr>
        <p:txBody>
          <a:bodyPr>
            <a:normAutofit/>
          </a:bodyPr>
          <a:lstStyle/>
          <a:p>
            <a:r>
              <a:rPr lang="en-US" dirty="0"/>
              <a:t>Give it a try…		</a:t>
            </a:r>
            <a:r>
              <a:rPr lang="en-US" dirty="0">
                <a:solidFill>
                  <a:srgbClr val="FF0000"/>
                </a:solidFill>
              </a:rPr>
              <a:t>03_Pandas_Intro.ipynb</a:t>
            </a:r>
          </a:p>
          <a:p>
            <a:endParaRPr lang="en-US" dirty="0"/>
          </a:p>
          <a:p>
            <a:r>
              <a:rPr lang="en-US" dirty="0"/>
              <a:t>There is a Chipotle dataset at: </a:t>
            </a:r>
            <a:r>
              <a:rPr lang="en-US" sz="2200" dirty="0">
                <a:hlinkClick r:id="rId2"/>
              </a:rPr>
              <a:t>http://narock.github.io/teaching/CST-411/chipotle.tsv</a:t>
            </a:r>
            <a:r>
              <a:rPr lang="en-US" sz="2200" dirty="0"/>
              <a:t> </a:t>
            </a:r>
          </a:p>
          <a:p>
            <a:pPr lvl="1"/>
            <a:r>
              <a:rPr lang="en-US" dirty="0"/>
              <a:t>This is a slight variation of Kevin Markham’s Chipotle dataset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justmarkham</a:t>
            </a:r>
            <a:r>
              <a:rPr lang="en-US" dirty="0"/>
              <a:t>/DAT8/master/data/</a:t>
            </a:r>
            <a:r>
              <a:rPr lang="en-US" dirty="0" err="1"/>
              <a:t>chipotle.tsv</a:t>
            </a:r>
            <a:endParaRPr lang="en-US" dirty="0"/>
          </a:p>
          <a:p>
            <a:pPr lvl="1"/>
            <a:r>
              <a:rPr lang="en-US" dirty="0"/>
              <a:t>I just changed the datatype of one of the columns</a:t>
            </a:r>
          </a:p>
          <a:p>
            <a:pPr lvl="1"/>
            <a:r>
              <a:rPr lang="en-US" dirty="0"/>
              <a:t>Credit: Kevin Markham’s Data Science course, </a:t>
            </a:r>
            <a:r>
              <a:rPr lang="en-US" dirty="0">
                <a:hlinkClick r:id="rId3"/>
              </a:rPr>
              <a:t>https://github.com/justmarkham/DAT8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Try reading it into a </a:t>
            </a:r>
            <a:r>
              <a:rPr lang="en-US" dirty="0" err="1"/>
              <a:t>Jupyter</a:t>
            </a:r>
            <a:r>
              <a:rPr lang="en-US" dirty="0"/>
              <a:t> Notebook and listing the columns</a:t>
            </a:r>
          </a:p>
          <a:p>
            <a:endParaRPr lang="en-US" dirty="0"/>
          </a:p>
          <a:p>
            <a:r>
              <a:rPr lang="en-US" dirty="0"/>
              <a:t>Note that it’s a Tab Separated Variable (TSV) file. You’ll need to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6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0715-FAC9-804E-872F-11F8B9E7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862" y="365126"/>
            <a:ext cx="10167937" cy="1145020"/>
          </a:xfrm>
        </p:spPr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B647-629D-5843-9F00-F8E30A22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862" y="1731820"/>
            <a:ext cx="10548938" cy="47936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create subsets of our data table based on its values</a:t>
            </a:r>
          </a:p>
          <a:p>
            <a:endParaRPr lang="en-US" dirty="0"/>
          </a:p>
          <a:p>
            <a:r>
              <a:rPr lang="en-US" dirty="0"/>
              <a:t>Extract all the rows in which the </a:t>
            </a:r>
            <a:r>
              <a:rPr lang="en-US" dirty="0" err="1"/>
              <a:t>item_price</a:t>
            </a:r>
            <a:r>
              <a:rPr lang="en-US" dirty="0"/>
              <a:t> is greater than $10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chipo10 = data[data['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 &gt; 10.00]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You can use &gt;, &lt;, &gt;=, &lt;=, or == for equality</a:t>
            </a:r>
          </a:p>
          <a:p>
            <a:endParaRPr lang="en-US" dirty="0"/>
          </a:p>
          <a:p>
            <a:r>
              <a:rPr lang="en-US" dirty="0"/>
              <a:t>You can also use &amp; for ‘and’ and | for ‘or’</a:t>
            </a:r>
          </a:p>
          <a:p>
            <a:endParaRPr lang="en-US" dirty="0"/>
          </a:p>
          <a:p>
            <a:r>
              <a:rPr lang="en-US" dirty="0"/>
              <a:t>Orders with an item over $10 OR orders where more than 4 of something bought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data[ (data['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 &gt; 10.00) |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(data[‘quantity’] &gt; 4) 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68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9B3D-B2C5-3241-8F5E-6E517CFA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989AD-9EAB-0949-A4CE-6C19B2E9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25625"/>
            <a:ext cx="10102122" cy="4351338"/>
          </a:xfrm>
        </p:spPr>
        <p:txBody>
          <a:bodyPr>
            <a:normAutofit/>
          </a:bodyPr>
          <a:lstStyle/>
          <a:p>
            <a:r>
              <a:rPr lang="en-US" dirty="0"/>
              <a:t>"Canned Soda” is an </a:t>
            </a:r>
            <a:r>
              <a:rPr lang="en-US" dirty="0" err="1"/>
              <a:t>item_name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many times were more than one soda ordered?</a:t>
            </a:r>
          </a:p>
        </p:txBody>
      </p:sp>
    </p:spTree>
    <p:extLst>
      <p:ext uri="{BB962C8B-B14F-4D97-AF65-F5344CB8AC3E}">
        <p14:creationId xmlns:p14="http://schemas.microsoft.com/office/powerpoint/2010/main" val="155094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A7A5-29CB-6649-A4AF-44907E7E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9B20-8491-2249-A32B-187CD7017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https://github.com/guipsamora/pandas_exercises/blob/master/06_Stats/Wind_Stats/Exercises_with_solutions.ipynb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https://github.com/guipsamora/pandas_exercises/blob/master/07_Visualization/Scores/Exercises_with_solutions_code.ipynb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guipsamora</a:t>
            </a:r>
            <a:r>
              <a:rPr lang="en-US" dirty="0"/>
              <a:t>/</a:t>
            </a:r>
            <a:r>
              <a:rPr lang="en-US" dirty="0" err="1"/>
              <a:t>pandas_exercises</a:t>
            </a:r>
            <a:r>
              <a:rPr lang="en-US" dirty="0"/>
              <a:t>/blob/master/07_Visualization/Tips/</a:t>
            </a:r>
            <a:r>
              <a:rPr lang="en-US" dirty="0" err="1"/>
              <a:t>Exercises_with_code_and_solutions.ipynb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B840-8CEF-6B45-94FD-3A5E5098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C8D65-46C6-C442-AD6D-1155ABEEF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mathematical techniques</a:t>
            </a:r>
          </a:p>
          <a:p>
            <a:r>
              <a:rPr lang="en-US" dirty="0"/>
              <a:t>Statistics and probability</a:t>
            </a:r>
          </a:p>
          <a:p>
            <a:r>
              <a:rPr lang="en-US" dirty="0"/>
              <a:t>Integration (compare multiple methods)</a:t>
            </a:r>
          </a:p>
          <a:p>
            <a:r>
              <a:rPr lang="en-US" dirty="0"/>
              <a:t>Monte Carlo simulation of Monty Hall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7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EFA8-1CB1-6946-8BEB-B33E5B81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93E6-CE62-CE42-A686-57EC3982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1557338"/>
            <a:ext cx="10601325" cy="5041070"/>
          </a:xfrm>
        </p:spPr>
        <p:txBody>
          <a:bodyPr/>
          <a:lstStyle/>
          <a:p>
            <a:r>
              <a:rPr lang="en-US" dirty="0"/>
              <a:t>This work is 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</a:p>
          <a:p>
            <a:pPr lvl="1"/>
            <a:r>
              <a:rPr lang="en-US" dirty="0"/>
              <a:t>Fore more details: </a:t>
            </a:r>
            <a:r>
              <a:rPr lang="en-US" dirty="0">
                <a:hlinkClick r:id="rId2"/>
              </a:rPr>
              <a:t>https://creativecommons.org/licenses/by-nc-sa/4.0/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The author is indebted to the generosity of others who have provided example problems and datasets.  Where appropriate, external sources are cited both in the slides and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endParaRPr lang="en-US" dirty="0"/>
          </a:p>
          <a:p>
            <a:r>
              <a:rPr lang="en-US" dirty="0"/>
              <a:t>My university offering of this course has an introductory Python course as a prerequisite </a:t>
            </a:r>
          </a:p>
          <a:p>
            <a:r>
              <a:rPr lang="en-US" dirty="0"/>
              <a:t>That course uses</a:t>
            </a:r>
          </a:p>
          <a:p>
            <a:pPr lvl="1"/>
            <a:r>
              <a:rPr lang="en-US" dirty="0"/>
              <a:t>Python Programming:  An Introduction to Computer Science 2010, 3rd Edition, John </a:t>
            </a:r>
            <a:r>
              <a:rPr lang="en-US" dirty="0" err="1"/>
              <a:t>Zelle</a:t>
            </a:r>
            <a:r>
              <a:rPr lang="en-US" dirty="0"/>
              <a:t>, Franklin, Beedle &amp; Associates Inc., ISBN 9781590282755 </a:t>
            </a:r>
          </a:p>
          <a:p>
            <a:r>
              <a:rPr lang="en-US" dirty="0"/>
              <a:t>At times, example problems from that text will be cited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F2722-B462-A640-96D9-E60E65557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315" y="325176"/>
            <a:ext cx="2527377" cy="8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4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69B1-4423-B94B-B21B-D8C3DF0C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We’ll Be Working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EFA64-623B-2849-8077-A1323B1D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086" y="1690688"/>
            <a:ext cx="10635522" cy="4834803"/>
          </a:xfrm>
        </p:spPr>
        <p:txBody>
          <a:bodyPr>
            <a:normAutofit/>
          </a:bodyPr>
          <a:lstStyle/>
          <a:p>
            <a:r>
              <a:rPr lang="en-US" dirty="0"/>
              <a:t>Python has a number of useful build-in libraries</a:t>
            </a:r>
          </a:p>
          <a:p>
            <a:endParaRPr lang="en-US" dirty="0"/>
          </a:p>
          <a:p>
            <a:r>
              <a:rPr lang="en-US" dirty="0"/>
              <a:t>But, the best scientific computing libraries were created by a community of volunteers</a:t>
            </a:r>
          </a:p>
          <a:p>
            <a:endParaRPr lang="en-US" dirty="0"/>
          </a:p>
          <a:p>
            <a:r>
              <a:rPr lang="en-US" dirty="0"/>
              <a:t>The four most useful (for our purposes) 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Pandas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Numpy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Scipy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Matplotlib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A close 5</a:t>
            </a:r>
            <a:r>
              <a:rPr lang="en-US" baseline="30000" dirty="0"/>
              <a:t>th</a:t>
            </a:r>
            <a:r>
              <a:rPr lang="en-US" dirty="0"/>
              <a:t> is </a:t>
            </a:r>
            <a:r>
              <a:rPr lang="en-US" dirty="0" err="1"/>
              <a:t>scikitlearn</a:t>
            </a:r>
            <a:r>
              <a:rPr lang="en-US" dirty="0"/>
              <a:t> – that’s machine learning focused and more than we’ll need this semester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2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69B1-4423-B94B-B21B-D8C3DF0C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We’ll Be Working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EFA64-623B-2849-8077-A1323B1D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712" y="1690688"/>
            <a:ext cx="10758487" cy="4834803"/>
          </a:xfrm>
        </p:spPr>
        <p:txBody>
          <a:bodyPr>
            <a:normAutofit/>
          </a:bodyPr>
          <a:lstStyle/>
          <a:p>
            <a:r>
              <a:rPr lang="en-US" dirty="0"/>
              <a:t>The four most useful (for our purposes) 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Pandas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Numpy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Scipy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Matplotlib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Each of these libraries is already installed on Jetstream</a:t>
            </a:r>
          </a:p>
          <a:p>
            <a:r>
              <a:rPr lang="en-US" dirty="0"/>
              <a:t>We can just import and start using them</a:t>
            </a:r>
          </a:p>
          <a:p>
            <a:endParaRPr lang="en-US" dirty="0"/>
          </a:p>
          <a:p>
            <a:r>
              <a:rPr lang="en-US" dirty="0"/>
              <a:t>We’ll take a look at some of the things you can do with each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28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8143-FE5D-8E45-90D7-5A4E68E0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49AB4-F299-754A-8756-7228E729B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244" y="1906355"/>
            <a:ext cx="3775364" cy="418811"/>
          </a:xfrm>
        </p:spPr>
        <p:txBody>
          <a:bodyPr>
            <a:normAutofit/>
          </a:bodyPr>
          <a:lstStyle/>
          <a:p>
            <a:r>
              <a:rPr lang="en-US" dirty="0"/>
              <a:t>Not this panda…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DCC13-B4F6-EC4F-B1CA-A80E9A09E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802" y="2605088"/>
            <a:ext cx="6249910" cy="1291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7105F6-DF69-744E-86A4-55BF28340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44" y="2605088"/>
            <a:ext cx="3640335" cy="225598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D8C18B-C941-5449-9073-80AB1D318FE0}"/>
              </a:ext>
            </a:extLst>
          </p:cNvPr>
          <p:cNvSpPr txBox="1">
            <a:spLocks/>
          </p:cNvSpPr>
          <p:nvPr/>
        </p:nvSpPr>
        <p:spPr>
          <a:xfrm>
            <a:off x="5370802" y="1900093"/>
            <a:ext cx="3775364" cy="418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panda</a:t>
            </a:r>
          </a:p>
        </p:txBody>
      </p:sp>
    </p:spTree>
    <p:extLst>
      <p:ext uri="{BB962C8B-B14F-4D97-AF65-F5344CB8AC3E}">
        <p14:creationId xmlns:p14="http://schemas.microsoft.com/office/powerpoint/2010/main" val="56114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8143-FE5D-8E45-90D7-5A4E68E0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49AB4-F299-754A-8756-7228E729B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244" y="1906355"/>
            <a:ext cx="3775364" cy="418811"/>
          </a:xfrm>
        </p:spPr>
        <p:txBody>
          <a:bodyPr>
            <a:normAutofit/>
          </a:bodyPr>
          <a:lstStyle/>
          <a:p>
            <a:r>
              <a:rPr lang="en-US" dirty="0"/>
              <a:t>Not this panda…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DCC13-B4F6-EC4F-B1CA-A80E9A09E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802" y="2605088"/>
            <a:ext cx="6249910" cy="1291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7105F6-DF69-744E-86A4-55BF28340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44" y="2605088"/>
            <a:ext cx="3640335" cy="225598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D8C18B-C941-5449-9073-80AB1D318FE0}"/>
              </a:ext>
            </a:extLst>
          </p:cNvPr>
          <p:cNvSpPr txBox="1">
            <a:spLocks/>
          </p:cNvSpPr>
          <p:nvPr/>
        </p:nvSpPr>
        <p:spPr>
          <a:xfrm>
            <a:off x="5370802" y="1900093"/>
            <a:ext cx="3775364" cy="418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panda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48ED0-7663-2740-A545-08960D5EA620}"/>
              </a:ext>
            </a:extLst>
          </p:cNvPr>
          <p:cNvSpPr txBox="1"/>
          <p:nvPr/>
        </p:nvSpPr>
        <p:spPr>
          <a:xfrm>
            <a:off x="5003656" y="4182920"/>
            <a:ext cx="66170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Economists use the term "</a:t>
            </a:r>
            <a:r>
              <a:rPr lang="en-US" dirty="0">
                <a:hlinkClick r:id="rId4" tooltip="Panel data"/>
              </a:rPr>
              <a:t>panel data</a:t>
            </a:r>
            <a:r>
              <a:rPr lang="en-US" dirty="0"/>
              <a:t>” to describe data sets of observations over multiple time periods for the same individuals.</a:t>
            </a:r>
            <a:endParaRPr lang="en-US" baseline="30000" dirty="0"/>
          </a:p>
          <a:p>
            <a:endParaRPr lang="en-US" baseline="30000" dirty="0"/>
          </a:p>
          <a:p>
            <a:r>
              <a:rPr lang="en-US" dirty="0"/>
              <a:t>Scientists and engineers call this time-series data.</a:t>
            </a:r>
          </a:p>
          <a:p>
            <a:endParaRPr lang="en-US" dirty="0"/>
          </a:p>
          <a:p>
            <a:r>
              <a:rPr lang="en-US" dirty="0"/>
              <a:t>When the Pandas library was first created the lead author was working at a financial management company. He took the term “panel data” and merged it into Panda. Pandas is a library for working with time-series and tabular data.</a:t>
            </a:r>
          </a:p>
        </p:txBody>
      </p:sp>
    </p:spTree>
    <p:extLst>
      <p:ext uri="{BB962C8B-B14F-4D97-AF65-F5344CB8AC3E}">
        <p14:creationId xmlns:p14="http://schemas.microsoft.com/office/powerpoint/2010/main" val="336973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0715-FAC9-804E-872F-11F8B9E7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365125"/>
            <a:ext cx="10310812" cy="660111"/>
          </a:xfrm>
        </p:spPr>
        <p:txBody>
          <a:bodyPr>
            <a:normAutofit fontScale="90000"/>
          </a:bodyPr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B647-629D-5843-9F00-F8E30A22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88" y="1343890"/>
            <a:ext cx="10310812" cy="52647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we use a library we not only need to import it, but we need to reference it when we use it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This reminds Python that pi is part of the math library. It shouldn’t go looking for it somewhere else.</a:t>
            </a:r>
          </a:p>
          <a:p>
            <a:endParaRPr lang="en-US" b="1" dirty="0"/>
          </a:p>
          <a:p>
            <a:r>
              <a:rPr lang="en-US" dirty="0"/>
              <a:t>If you don’t want to type the full name of the library you can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/>
              <a:t> command to set up a shorthand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Now instead of typing pandas.&lt;function name&gt; I can save some typing and do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This will really come in handy for long library names like matplotlib…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0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0715-FAC9-804E-872F-11F8B9E7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B647-629D-5843-9F00-F8E30A22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90688"/>
            <a:ext cx="10102122" cy="4486275"/>
          </a:xfrm>
        </p:spPr>
        <p:txBody>
          <a:bodyPr>
            <a:normAutofit/>
          </a:bodyPr>
          <a:lstStyle/>
          <a:p>
            <a:r>
              <a:rPr lang="en-US" dirty="0"/>
              <a:t>Pandas simplifies getting data into Python</a:t>
            </a:r>
          </a:p>
          <a:p>
            <a:endParaRPr lang="en-US" dirty="0"/>
          </a:p>
          <a:p>
            <a:r>
              <a:rPr lang="en-US" dirty="0"/>
              <a:t>Lots of data comes in text files with rows and columns</a:t>
            </a:r>
          </a:p>
          <a:p>
            <a:r>
              <a:rPr lang="en-US" dirty="0"/>
              <a:t>There’s a special character that separates the columns</a:t>
            </a:r>
          </a:p>
          <a:p>
            <a:pPr lvl="1"/>
            <a:r>
              <a:rPr lang="en-US" dirty="0"/>
              <a:t>CSV = Comma Separated Variable</a:t>
            </a:r>
          </a:p>
          <a:p>
            <a:pPr lvl="1"/>
            <a:r>
              <a:rPr lang="en-US" dirty="0"/>
              <a:t>TSV = Tab Separated Variable</a:t>
            </a:r>
          </a:p>
          <a:p>
            <a:pPr lvl="1"/>
            <a:endParaRPr lang="en-US" dirty="0"/>
          </a:p>
          <a:p>
            <a:r>
              <a:rPr lang="en-US" dirty="0"/>
              <a:t>Pandas has easy to use functions for reading this type of data</a:t>
            </a:r>
          </a:p>
          <a:p>
            <a:r>
              <a:rPr lang="en-US" dirty="0"/>
              <a:t>They’re build on top of Python’s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/>
              <a:t> function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5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0715-FAC9-804E-872F-11F8B9E7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B647-629D-5843-9F00-F8E30A22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04543"/>
            <a:ext cx="10210800" cy="48486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function can also work with URLs. You don’t need the file locally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website.com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/datasets/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weekly.csv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function assumes the columns are separated by a comma</a:t>
            </a:r>
          </a:p>
          <a:p>
            <a:r>
              <a:rPr lang="en-US" dirty="0"/>
              <a:t>If something else, then 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/>
              <a:t> input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('~/Desktop/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products.tsv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='\t’)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3694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{62BAF183-D8CB-C24B-BE92-51794D693B15}tf10001071</Template>
  <TotalTime>175</TotalTime>
  <Words>820</Words>
  <Application>Microsoft Macintosh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Courier New</vt:lpstr>
      <vt:lpstr>Gill Sans MT</vt:lpstr>
      <vt:lpstr>Impact</vt:lpstr>
      <vt:lpstr>Badge</vt:lpstr>
      <vt:lpstr>CST-411</vt:lpstr>
      <vt:lpstr>License and References</vt:lpstr>
      <vt:lpstr>Libraries We’ll Be Working With</vt:lpstr>
      <vt:lpstr>Libraries We’ll Be Working With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Your Turn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CST-??</dc:title>
  <dc:creator>Narock, Thomas</dc:creator>
  <cp:lastModifiedBy>Narock, Thomas</cp:lastModifiedBy>
  <cp:revision>24</cp:revision>
  <dcterms:created xsi:type="dcterms:W3CDTF">2018-08-08T18:00:31Z</dcterms:created>
  <dcterms:modified xsi:type="dcterms:W3CDTF">2018-08-17T17:43:01Z</dcterms:modified>
</cp:coreProperties>
</file>