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2" r:id="rId4"/>
    <p:sldId id="258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0"/>
    <p:restoredTop sz="94665"/>
  </p:normalViewPr>
  <p:slideViewPr>
    <p:cSldViewPr snapToGrid="0" snapToObjects="1">
      <p:cViewPr varScale="1">
        <p:scale>
          <a:sx n="96" d="100"/>
          <a:sy n="9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273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778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9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59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988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F2FA2E-6D87-7241-8299-B50CD3EA234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1CC903-A383-9A47-9527-C60DB226EB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6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E14B-BDBC-4547-9191-C82D0CFBF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92320-35FA-464F-8C40-4755C8B7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0005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7DE-C1B1-4749-87EB-0C0BC03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3582"/>
            <a:ext cx="7729728" cy="1049925"/>
          </a:xfrm>
        </p:spPr>
        <p:txBody>
          <a:bodyPr>
            <a:normAutofit fontScale="90000"/>
          </a:bodyPr>
          <a:lstStyle/>
          <a:p>
            <a:r>
              <a:rPr lang="en-US" dirty="0"/>
              <a:t>Gravitational Attraction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A1A67-61E0-FD49-8EB0-DC7BF5BD7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948070"/>
                <a:ext cx="10668000" cy="449248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According to Isaac Newton, the force of gravitational attraction between two objects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24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 G is the gravitational constant, 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 are the masses of the two objects, and r is the distance between them.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SI units, G has the value 6.67 x 10</a:t>
                </a:r>
                <a:r>
                  <a:rPr lang="en-US" baseline="30000" dirty="0"/>
                  <a:t>-11</a:t>
                </a:r>
                <a:r>
                  <a:rPr lang="en-US" dirty="0"/>
                  <a:t> m</a:t>
                </a:r>
                <a:r>
                  <a:rPr lang="en-US" baseline="30000" dirty="0"/>
                  <a:t>3</a:t>
                </a:r>
                <a:r>
                  <a:rPr lang="en-US" dirty="0"/>
                  <a:t> kg</a:t>
                </a:r>
                <a:r>
                  <a:rPr lang="en-US" baseline="30000" dirty="0"/>
                  <a:t>-1</a:t>
                </a:r>
                <a:r>
                  <a:rPr lang="en-US" dirty="0"/>
                  <a:t> s</a:t>
                </a:r>
                <a:r>
                  <a:rPr lang="en-US" baseline="30000" dirty="0"/>
                  <a:t>-2</a:t>
                </a:r>
                <a:r>
                  <a:rPr lang="en-US" dirty="0"/>
                  <a:t>, so r is measured in meters, the masses are measured in kilograms, and the resulting F is in newtons.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A1A67-61E0-FD49-8EB0-DC7BF5BD7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948070"/>
                <a:ext cx="10668000" cy="4492486"/>
              </a:xfrm>
              <a:blipFill>
                <a:blip r:embed="rId2"/>
                <a:stretch>
                  <a:fillRect l="-595" t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7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7DE-C1B1-4749-87EB-0C0BC03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331"/>
            <a:ext cx="7729728" cy="1129438"/>
          </a:xfrm>
        </p:spPr>
        <p:txBody>
          <a:bodyPr>
            <a:normAutofit fontScale="90000"/>
          </a:bodyPr>
          <a:lstStyle/>
          <a:p>
            <a:r>
              <a:rPr lang="en-US" dirty="0"/>
              <a:t>Gravitational attraction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1A67-61E0-FD49-8EB0-DC7BF5BD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619769"/>
            <a:ext cx="10668000" cy="5019570"/>
          </a:xfrm>
        </p:spPr>
        <p:txBody>
          <a:bodyPr>
            <a:noAutofit/>
          </a:bodyPr>
          <a:lstStyle/>
          <a:p>
            <a:r>
              <a:rPr lang="en-US" dirty="0"/>
              <a:t>We can easily compute the force for two objects</a:t>
            </a:r>
          </a:p>
          <a:p>
            <a:endParaRPr lang="en-US" dirty="0"/>
          </a:p>
          <a:p>
            <a:r>
              <a:rPr lang="en-US" dirty="0"/>
              <a:t>Given a central mass (like the Sun) and an orbiting mass (like the Earth), we can even compute an orbit</a:t>
            </a:r>
          </a:p>
          <a:p>
            <a:endParaRPr lang="en-US" dirty="0"/>
          </a:p>
          <a:p>
            <a:r>
              <a:rPr lang="en-US" dirty="0"/>
              <a:t>However, dealing with three or more objects is difficult</a:t>
            </a:r>
          </a:p>
          <a:p>
            <a:endParaRPr lang="en-US" dirty="0"/>
          </a:p>
          <a:p>
            <a:r>
              <a:rPr lang="en-US" dirty="0"/>
              <a:t>Instead, such problems are tackled by numeric integration, a brute-force approach where </a:t>
            </a:r>
          </a:p>
          <a:p>
            <a:pPr lvl="1"/>
            <a:r>
              <a:rPr lang="en-US" dirty="0"/>
              <a:t>you take all the object positions and velocities at time T</a:t>
            </a:r>
          </a:p>
          <a:p>
            <a:pPr lvl="1"/>
            <a:r>
              <a:rPr lang="en-US" dirty="0"/>
              <a:t>calculate the forces they exert on each other</a:t>
            </a:r>
          </a:p>
          <a:p>
            <a:pPr lvl="1"/>
            <a:r>
              <a:rPr lang="en-US" dirty="0"/>
              <a:t>update the velocities, and calculate the new positions at time T+𝚫T</a:t>
            </a:r>
          </a:p>
          <a:p>
            <a:pPr lvl="1"/>
            <a:r>
              <a:rPr lang="en-US" dirty="0"/>
              <a:t>Then you repeat this in a loop, stepping forward through time, and output or plot the results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3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A00-7715-2F49-9088-F6C5E48F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0329"/>
            <a:ext cx="10178322" cy="1384187"/>
          </a:xfrm>
        </p:spPr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B77B-5413-A147-8313-F0E98281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00" y="1736035"/>
            <a:ext cx="10178322" cy="4744278"/>
          </a:xfrm>
        </p:spPr>
        <p:txBody>
          <a:bodyPr>
            <a:normAutofit/>
          </a:bodyPr>
          <a:lstStyle/>
          <a:p>
            <a:r>
              <a:rPr lang="en-US" dirty="0"/>
              <a:t>Let’s say we wanted to model the planets going around the Sun</a:t>
            </a:r>
          </a:p>
          <a:p>
            <a:r>
              <a:rPr lang="en-US" dirty="0"/>
              <a:t>This is extremely difficult to do by hand</a:t>
            </a:r>
          </a:p>
          <a:p>
            <a:r>
              <a:rPr lang="en-US" dirty="0"/>
              <a:t>We’ll create a </a:t>
            </a:r>
            <a:r>
              <a:rPr lang="en-US" dirty="0" err="1"/>
              <a:t>Jupyter</a:t>
            </a:r>
            <a:r>
              <a:rPr lang="en-US" dirty="0"/>
              <a:t> Notebook to do this for us, but before we get to the Python let’s look at the physics of the problem</a:t>
            </a:r>
          </a:p>
          <a:p>
            <a:endParaRPr lang="en-US" dirty="0"/>
          </a:p>
          <a:p>
            <a:r>
              <a:rPr lang="en-US" dirty="0"/>
              <a:t>Let’s work in two dimensions (x and y) to simplify the problem a bit</a:t>
            </a:r>
          </a:p>
          <a:p>
            <a:r>
              <a:rPr lang="en-US" dirty="0"/>
              <a:t>This will be similar to our cannon ball simulation</a:t>
            </a:r>
          </a:p>
          <a:p>
            <a:r>
              <a:rPr lang="en-US" dirty="0"/>
              <a:t>Each planet, and the Sun, will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 x and y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 x component and a y component of velocity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force exerted on it from each of the other object</a:t>
            </a:r>
          </a:p>
        </p:txBody>
      </p:sp>
    </p:spTree>
    <p:extLst>
      <p:ext uri="{BB962C8B-B14F-4D97-AF65-F5344CB8AC3E}">
        <p14:creationId xmlns:p14="http://schemas.microsoft.com/office/powerpoint/2010/main" val="125457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A00-7715-2F49-9088-F6C5E48F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65" y="371059"/>
            <a:ext cx="10178322" cy="121920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steps are needed to simulate planets orbiting the Sun?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B77B-5413-A147-8313-F0E98281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00" y="1974574"/>
            <a:ext cx="10178322" cy="46780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all the object – define the planets, give initial position and initial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object, loop over all the other objects to get the total gravitational force</a:t>
            </a:r>
          </a:p>
          <a:p>
            <a:pPr lvl="1"/>
            <a:r>
              <a:rPr lang="en-US" dirty="0"/>
              <a:t>The total gravitational force is the sum of all the pair-wise forces, i.e. Earth-Sun, Earth-Mercury, Earth-Venus, Earth-Mars, etc.,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total force to update our velocity and position</a:t>
            </a:r>
          </a:p>
          <a:p>
            <a:pPr lvl="1"/>
            <a:r>
              <a:rPr lang="en-US" dirty="0"/>
              <a:t>We’ll have a timestep like we did in our cannonball simulation</a:t>
            </a:r>
          </a:p>
          <a:p>
            <a:pPr lvl="1"/>
            <a:r>
              <a:rPr lang="en-US" dirty="0"/>
              <a:t>We have the relation: acceleration * timestep = velocity,   Look at the units: m/s</a:t>
            </a:r>
            <a:r>
              <a:rPr lang="en-US" baseline="30000" dirty="0"/>
              <a:t>2</a:t>
            </a:r>
            <a:r>
              <a:rPr lang="en-US" dirty="0"/>
              <a:t> * s = m/s</a:t>
            </a:r>
          </a:p>
          <a:p>
            <a:pPr lvl="1"/>
            <a:r>
              <a:rPr lang="en-US" dirty="0"/>
              <a:t>Recall that F = ma,  with a little algebra we get</a:t>
            </a:r>
          </a:p>
          <a:p>
            <a:pPr marL="457200" lvl="1" indent="0">
              <a:buNone/>
            </a:pPr>
            <a:r>
              <a:rPr lang="en-US" dirty="0"/>
              <a:t>F/m = a,  </a:t>
            </a:r>
          </a:p>
          <a:p>
            <a:pPr marL="457200" lvl="1" indent="0">
              <a:buNone/>
            </a:pPr>
            <a:r>
              <a:rPr lang="en-US" dirty="0"/>
              <a:t>F/m * timestep = a * timestep, </a:t>
            </a:r>
          </a:p>
          <a:p>
            <a:pPr marL="457200" lvl="1" indent="0">
              <a:buNone/>
            </a:pPr>
            <a:r>
              <a:rPr lang="en-US" dirty="0"/>
              <a:t>F/m * timestep =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Loop for some desired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0090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134-FEA9-3F4D-B2EC-75FFF153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589"/>
          </a:xfrm>
        </p:spPr>
        <p:txBody>
          <a:bodyPr/>
          <a:lstStyle/>
          <a:p>
            <a:r>
              <a:rPr lang="en-US" dirty="0"/>
              <a:t>Planetary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03AC-7C66-8C4C-B4AE-293E2AE9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550504"/>
            <a:ext cx="10343322" cy="5035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problem is well suited for Classes and Objects</a:t>
            </a:r>
          </a:p>
          <a:p>
            <a:r>
              <a:rPr lang="en-US" dirty="0"/>
              <a:t>Recall that Classes and Objects are a means of </a:t>
            </a:r>
          </a:p>
          <a:p>
            <a:pPr lvl="1"/>
            <a:r>
              <a:rPr lang="en-US" dirty="0"/>
              <a:t>Creating reusable software</a:t>
            </a:r>
          </a:p>
          <a:p>
            <a:pPr lvl="1"/>
            <a:r>
              <a:rPr lang="en-US" dirty="0"/>
              <a:t>Modeling real-world entities in software</a:t>
            </a:r>
          </a:p>
          <a:p>
            <a:pPr lvl="1"/>
            <a:endParaRPr lang="en-US" dirty="0"/>
          </a:p>
          <a:p>
            <a:r>
              <a:rPr lang="en-US" dirty="0"/>
              <a:t>That what we have!</a:t>
            </a:r>
          </a:p>
          <a:p>
            <a:endParaRPr lang="en-US" dirty="0"/>
          </a:p>
          <a:p>
            <a:r>
              <a:rPr lang="en-US" dirty="0"/>
              <a:t>We can create a planetary object with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component of the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component of the velocity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108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161</TotalTime>
  <Words>577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Gill Sans MT</vt:lpstr>
      <vt:lpstr>Impact</vt:lpstr>
      <vt:lpstr>Badge</vt:lpstr>
      <vt:lpstr>CST-411</vt:lpstr>
      <vt:lpstr>License and References</vt:lpstr>
      <vt:lpstr>License and References</vt:lpstr>
      <vt:lpstr>Gravitational Attraction</vt:lpstr>
      <vt:lpstr>Gravitational attraction</vt:lpstr>
      <vt:lpstr>Planetary simulation</vt:lpstr>
      <vt:lpstr>what steps are needed to simulate planets orbiting the Sun? </vt:lpstr>
      <vt:lpstr>Planetary simulation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CST-411</dc:title>
  <dc:creator>Narock, Thomas</dc:creator>
  <cp:lastModifiedBy>Narock, Thomas</cp:lastModifiedBy>
  <cp:revision>21</cp:revision>
  <dcterms:created xsi:type="dcterms:W3CDTF">2018-08-29T16:27:01Z</dcterms:created>
  <dcterms:modified xsi:type="dcterms:W3CDTF">2018-09-13T17:51:05Z</dcterms:modified>
</cp:coreProperties>
</file>