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92" r:id="rId4"/>
    <p:sldId id="323" r:id="rId5"/>
    <p:sldId id="258" r:id="rId6"/>
    <p:sldId id="293" r:id="rId7"/>
    <p:sldId id="294" r:id="rId8"/>
    <p:sldId id="295" r:id="rId9"/>
    <p:sldId id="296" r:id="rId10"/>
    <p:sldId id="297" r:id="rId11"/>
    <p:sldId id="298" r:id="rId12"/>
    <p:sldId id="299" r:id="rId13"/>
    <p:sldId id="300" r:id="rId14"/>
    <p:sldId id="305" r:id="rId15"/>
    <p:sldId id="306" r:id="rId16"/>
    <p:sldId id="307" r:id="rId17"/>
    <p:sldId id="308" r:id="rId18"/>
    <p:sldId id="309" r:id="rId19"/>
    <p:sldId id="310" r:id="rId20"/>
    <p:sldId id="311" r:id="rId21"/>
    <p:sldId id="312" r:id="rId22"/>
    <p:sldId id="313" r:id="rId23"/>
    <p:sldId id="314" r:id="rId24"/>
    <p:sldId id="315" r:id="rId25"/>
    <p:sldId id="325" r:id="rId26"/>
    <p:sldId id="326" r:id="rId27"/>
    <p:sldId id="324" r:id="rId28"/>
    <p:sldId id="317" r:id="rId29"/>
    <p:sldId id="320" r:id="rId30"/>
    <p:sldId id="316" r:id="rId31"/>
    <p:sldId id="318" r:id="rId32"/>
    <p:sldId id="319" r:id="rId33"/>
    <p:sldId id="322" r:id="rId34"/>
    <p:sldId id="321"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23"/>
    <p:restoredTop sz="94665"/>
  </p:normalViewPr>
  <p:slideViewPr>
    <p:cSldViewPr snapToGrid="0" snapToObjects="1">
      <p:cViewPr varScale="1">
        <p:scale>
          <a:sx n="96" d="100"/>
          <a:sy n="96" d="100"/>
        </p:scale>
        <p:origin x="176"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F7F2FA2E-6D87-7241-8299-B50CD3EA2347}" type="datetimeFigureOut">
              <a:rPr lang="en-US" smtClean="0"/>
              <a:t>9/27/18</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D31CC903-A383-9A47-9527-C60DB226EB1B}"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92732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F2FA2E-6D87-7241-8299-B50CD3EA2347}" type="datetimeFigureOut">
              <a:rPr lang="en-US" smtClean="0"/>
              <a:t>9/27/18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1CC903-A383-9A47-9527-C60DB226EB1B}" type="slidenum">
              <a:rPr lang="en-US" smtClean="0"/>
              <a:t>‹#›</a:t>
            </a:fld>
            <a:endParaRPr lang="en-US"/>
          </a:p>
        </p:txBody>
      </p:sp>
    </p:spTree>
    <p:extLst>
      <p:ext uri="{BB962C8B-B14F-4D97-AF65-F5344CB8AC3E}">
        <p14:creationId xmlns:p14="http://schemas.microsoft.com/office/powerpoint/2010/main" val="4289237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F2FA2E-6D87-7241-8299-B50CD3EA2347}" type="datetimeFigureOut">
              <a:rPr lang="en-US" smtClean="0"/>
              <a:t>9/27/18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1CC903-A383-9A47-9527-C60DB226EB1B}" type="slidenum">
              <a:rPr lang="en-US" smtClean="0"/>
              <a:t>‹#›</a:t>
            </a:fld>
            <a:endParaRPr lang="en-US"/>
          </a:p>
        </p:txBody>
      </p:sp>
    </p:spTree>
    <p:extLst>
      <p:ext uri="{BB962C8B-B14F-4D97-AF65-F5344CB8AC3E}">
        <p14:creationId xmlns:p14="http://schemas.microsoft.com/office/powerpoint/2010/main" val="1805040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F2FA2E-6D87-7241-8299-B50CD3EA2347}" type="datetimeFigureOut">
              <a:rPr lang="en-US" smtClean="0"/>
              <a:t>9/27/18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1CC903-A383-9A47-9527-C60DB226EB1B}" type="slidenum">
              <a:rPr lang="en-US" smtClean="0"/>
              <a:t>‹#›</a:t>
            </a:fld>
            <a:endParaRPr lang="en-US"/>
          </a:p>
        </p:txBody>
      </p:sp>
    </p:spTree>
    <p:extLst>
      <p:ext uri="{BB962C8B-B14F-4D97-AF65-F5344CB8AC3E}">
        <p14:creationId xmlns:p14="http://schemas.microsoft.com/office/powerpoint/2010/main" val="524032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F7F2FA2E-6D87-7241-8299-B50CD3EA2347}" type="datetimeFigureOut">
              <a:rPr lang="en-US" smtClean="0"/>
              <a:t>9/27/18</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D31CC903-A383-9A47-9527-C60DB226EB1B}"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59778786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F2FA2E-6D87-7241-8299-B50CD3EA2347}" type="datetimeFigureOut">
              <a:rPr lang="en-US" smtClean="0"/>
              <a:t>9/27/18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1CC903-A383-9A47-9527-C60DB226EB1B}" type="slidenum">
              <a:rPr lang="en-US" smtClean="0"/>
              <a:t>‹#›</a:t>
            </a:fld>
            <a:endParaRPr lang="en-US"/>
          </a:p>
        </p:txBody>
      </p:sp>
    </p:spTree>
    <p:extLst>
      <p:ext uri="{BB962C8B-B14F-4D97-AF65-F5344CB8AC3E}">
        <p14:creationId xmlns:p14="http://schemas.microsoft.com/office/powerpoint/2010/main" val="2553829295"/>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F2FA2E-6D87-7241-8299-B50CD3EA2347}" type="datetimeFigureOut">
              <a:rPr lang="en-US" smtClean="0"/>
              <a:t>9/27/18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1CC903-A383-9A47-9527-C60DB226EB1B}" type="slidenum">
              <a:rPr lang="en-US" smtClean="0"/>
              <a:t>‹#›</a:t>
            </a:fld>
            <a:endParaRPr lang="en-US"/>
          </a:p>
        </p:txBody>
      </p:sp>
    </p:spTree>
    <p:extLst>
      <p:ext uri="{BB962C8B-B14F-4D97-AF65-F5344CB8AC3E}">
        <p14:creationId xmlns:p14="http://schemas.microsoft.com/office/powerpoint/2010/main" val="960385913"/>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F2FA2E-6D87-7241-8299-B50CD3EA2347}" type="datetimeFigureOut">
              <a:rPr lang="en-US" smtClean="0"/>
              <a:t>9/27/18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1CC903-A383-9A47-9527-C60DB226EB1B}" type="slidenum">
              <a:rPr lang="en-US" smtClean="0"/>
              <a:t>‹#›</a:t>
            </a:fld>
            <a:endParaRPr lang="en-US"/>
          </a:p>
        </p:txBody>
      </p:sp>
    </p:spTree>
    <p:extLst>
      <p:ext uri="{BB962C8B-B14F-4D97-AF65-F5344CB8AC3E}">
        <p14:creationId xmlns:p14="http://schemas.microsoft.com/office/powerpoint/2010/main" val="2879683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F2FA2E-6D87-7241-8299-B50CD3EA2347}" type="datetimeFigureOut">
              <a:rPr lang="en-US" smtClean="0"/>
              <a:t>9/27/18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1CC903-A383-9A47-9527-C60DB226EB1B}" type="slidenum">
              <a:rPr lang="en-US" smtClean="0"/>
              <a:t>‹#›</a:t>
            </a:fld>
            <a:endParaRPr lang="en-US"/>
          </a:p>
        </p:txBody>
      </p:sp>
    </p:spTree>
    <p:extLst>
      <p:ext uri="{BB962C8B-B14F-4D97-AF65-F5344CB8AC3E}">
        <p14:creationId xmlns:p14="http://schemas.microsoft.com/office/powerpoint/2010/main" val="1535540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F7F2FA2E-6D87-7241-8299-B50CD3EA2347}" type="datetimeFigureOut">
              <a:rPr lang="en-US" smtClean="0"/>
              <a:t>9/27/18</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D31CC903-A383-9A47-9527-C60DB226EB1B}"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85988158"/>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F7F2FA2E-6D87-7241-8299-B50CD3EA2347}" type="datetimeFigureOut">
              <a:rPr lang="en-US" smtClean="0"/>
              <a:t>9/27/18</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D31CC903-A383-9A47-9527-C60DB226EB1B}" type="slidenum">
              <a:rPr lang="en-US" smtClean="0"/>
              <a:t>‹#›</a:t>
            </a:fld>
            <a:endParaRPr lang="en-US"/>
          </a:p>
        </p:txBody>
      </p:sp>
    </p:spTree>
    <p:extLst>
      <p:ext uri="{BB962C8B-B14F-4D97-AF65-F5344CB8AC3E}">
        <p14:creationId xmlns:p14="http://schemas.microsoft.com/office/powerpoint/2010/main" val="3125227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F7F2FA2E-6D87-7241-8299-B50CD3EA2347}" type="datetimeFigureOut">
              <a:rPr lang="en-US" smtClean="0"/>
              <a:t>9/27/18</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D31CC903-A383-9A47-9527-C60DB226EB1B}"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056879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creativecommons.org/licenses/by-nc-sa/4.0/"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tiff"/><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tiff"/><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E14B-BDBC-4547-9191-C82D0CFBF85A}"/>
              </a:ext>
            </a:extLst>
          </p:cNvPr>
          <p:cNvSpPr>
            <a:spLocks noGrp="1"/>
          </p:cNvSpPr>
          <p:nvPr>
            <p:ph type="ctrTitle"/>
          </p:nvPr>
        </p:nvSpPr>
        <p:spPr/>
        <p:txBody>
          <a:bodyPr/>
          <a:lstStyle/>
          <a:p>
            <a:r>
              <a:rPr lang="en-US" dirty="0"/>
              <a:t>CST-411</a:t>
            </a:r>
          </a:p>
        </p:txBody>
      </p:sp>
      <p:sp>
        <p:nvSpPr>
          <p:cNvPr id="3" name="Subtitle 2">
            <a:extLst>
              <a:ext uri="{FF2B5EF4-FFF2-40B4-BE49-F238E27FC236}">
                <a16:creationId xmlns:a16="http://schemas.microsoft.com/office/drawing/2014/main" id="{88592320-35FA-464F-8C40-4755C8B7976D}"/>
              </a:ext>
            </a:extLst>
          </p:cNvPr>
          <p:cNvSpPr>
            <a:spLocks noGrp="1"/>
          </p:cNvSpPr>
          <p:nvPr>
            <p:ph type="subTitle" idx="1"/>
          </p:nvPr>
        </p:nvSpPr>
        <p:spPr/>
        <p:txBody>
          <a:bodyPr/>
          <a:lstStyle/>
          <a:p>
            <a:r>
              <a:rPr lang="en-US" dirty="0"/>
              <a:t>Simulation and Complexity</a:t>
            </a:r>
          </a:p>
        </p:txBody>
      </p:sp>
    </p:spTree>
    <p:extLst>
      <p:ext uri="{BB962C8B-B14F-4D97-AF65-F5344CB8AC3E}">
        <p14:creationId xmlns:p14="http://schemas.microsoft.com/office/powerpoint/2010/main" val="4000507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7F838-932B-464B-8547-7B940F4399A4}"/>
              </a:ext>
            </a:extLst>
          </p:cNvPr>
          <p:cNvSpPr>
            <a:spLocks noGrp="1"/>
          </p:cNvSpPr>
          <p:nvPr>
            <p:ph type="title"/>
          </p:nvPr>
        </p:nvSpPr>
        <p:spPr/>
        <p:txBody>
          <a:bodyPr/>
          <a:lstStyle/>
          <a:p>
            <a:r>
              <a:rPr lang="en-US" dirty="0"/>
              <a:t>Classes and object review</a:t>
            </a:r>
          </a:p>
        </p:txBody>
      </p:sp>
      <p:sp>
        <p:nvSpPr>
          <p:cNvPr id="3" name="Content Placeholder 2">
            <a:extLst>
              <a:ext uri="{FF2B5EF4-FFF2-40B4-BE49-F238E27FC236}">
                <a16:creationId xmlns:a16="http://schemas.microsoft.com/office/drawing/2014/main" id="{4C669F20-0809-E246-84CC-C1CAE9577EFF}"/>
              </a:ext>
            </a:extLst>
          </p:cNvPr>
          <p:cNvSpPr>
            <a:spLocks noGrp="1"/>
          </p:cNvSpPr>
          <p:nvPr>
            <p:ph idx="1"/>
          </p:nvPr>
        </p:nvSpPr>
        <p:spPr>
          <a:xfrm>
            <a:off x="977357" y="1423852"/>
            <a:ext cx="10779213" cy="5199017"/>
          </a:xfrm>
        </p:spPr>
        <p:txBody>
          <a:bodyPr/>
          <a:lstStyle/>
          <a:p>
            <a:r>
              <a:rPr lang="en-US" dirty="0"/>
              <a:t>A class is a template/blueprint/recipe for how a real-world entity should be represented in software</a:t>
            </a:r>
          </a:p>
          <a:p>
            <a:endParaRPr lang="en-US" dirty="0"/>
          </a:p>
          <a:p>
            <a:r>
              <a:rPr lang="en-US" b="1" dirty="0">
                <a:solidFill>
                  <a:srgbClr val="FF0000"/>
                </a:solidFill>
              </a:rPr>
              <a:t>Classes are not exact representations of the real-world entities.   </a:t>
            </a:r>
          </a:p>
          <a:p>
            <a:r>
              <a:rPr lang="en-US" dirty="0"/>
              <a:t>We choose which properties we’d like to represent depending on what we need to do</a:t>
            </a:r>
          </a:p>
          <a:p>
            <a:endParaRPr lang="en-US" dirty="0"/>
          </a:p>
          <a:p>
            <a:r>
              <a:rPr lang="en-US" dirty="0"/>
              <a:t>For example, a Student object might contain</a:t>
            </a:r>
          </a:p>
          <a:p>
            <a:pPr lvl="1"/>
            <a:r>
              <a:rPr lang="en-US" dirty="0"/>
              <a:t>GPA</a:t>
            </a:r>
          </a:p>
          <a:p>
            <a:pPr lvl="1"/>
            <a:r>
              <a:rPr lang="en-US" dirty="0"/>
              <a:t>Courses taken</a:t>
            </a:r>
          </a:p>
          <a:p>
            <a:pPr lvl="1"/>
            <a:r>
              <a:rPr lang="en-US" dirty="0"/>
              <a:t>Year of study (Freshman, Sophomore, Junior, Senior)</a:t>
            </a:r>
          </a:p>
          <a:p>
            <a:pPr lvl="1"/>
            <a:endParaRPr lang="en-US" dirty="0"/>
          </a:p>
          <a:p>
            <a:r>
              <a:rPr lang="en-US" dirty="0"/>
              <a:t>We may leave other attributes of a student out because they are not relevant to our program</a:t>
            </a:r>
          </a:p>
          <a:p>
            <a:pPr lvl="1"/>
            <a:r>
              <a:rPr lang="en-US" dirty="0"/>
              <a:t>Extracurricular activities such as sports and student groups may not be needed</a:t>
            </a:r>
          </a:p>
          <a:p>
            <a:pPr lvl="1"/>
            <a:endParaRPr lang="en-US" dirty="0"/>
          </a:p>
        </p:txBody>
      </p:sp>
    </p:spTree>
    <p:extLst>
      <p:ext uri="{BB962C8B-B14F-4D97-AF65-F5344CB8AC3E}">
        <p14:creationId xmlns:p14="http://schemas.microsoft.com/office/powerpoint/2010/main" val="2437183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7F838-932B-464B-8547-7B940F4399A4}"/>
              </a:ext>
            </a:extLst>
          </p:cNvPr>
          <p:cNvSpPr>
            <a:spLocks noGrp="1"/>
          </p:cNvSpPr>
          <p:nvPr>
            <p:ph type="title"/>
          </p:nvPr>
        </p:nvSpPr>
        <p:spPr/>
        <p:txBody>
          <a:bodyPr/>
          <a:lstStyle/>
          <a:p>
            <a:r>
              <a:rPr lang="en-US" dirty="0"/>
              <a:t>Classes and object review</a:t>
            </a:r>
          </a:p>
        </p:txBody>
      </p:sp>
      <p:sp>
        <p:nvSpPr>
          <p:cNvPr id="3" name="Content Placeholder 2">
            <a:extLst>
              <a:ext uri="{FF2B5EF4-FFF2-40B4-BE49-F238E27FC236}">
                <a16:creationId xmlns:a16="http://schemas.microsoft.com/office/drawing/2014/main" id="{4C669F20-0809-E246-84CC-C1CAE9577EFF}"/>
              </a:ext>
            </a:extLst>
          </p:cNvPr>
          <p:cNvSpPr>
            <a:spLocks noGrp="1"/>
          </p:cNvSpPr>
          <p:nvPr>
            <p:ph idx="1"/>
          </p:nvPr>
        </p:nvSpPr>
        <p:spPr>
          <a:xfrm>
            <a:off x="977357" y="1463040"/>
            <a:ext cx="10779213" cy="5159829"/>
          </a:xfrm>
        </p:spPr>
        <p:txBody>
          <a:bodyPr>
            <a:normAutofit/>
          </a:bodyPr>
          <a:lstStyle/>
          <a:p>
            <a:r>
              <a:rPr lang="en-US" b="1" dirty="0">
                <a:solidFill>
                  <a:srgbClr val="FF0000"/>
                </a:solidFill>
              </a:rPr>
              <a:t>A class is just a template/blueprint/recipe for a real-world entity</a:t>
            </a:r>
          </a:p>
          <a:p>
            <a:endParaRPr lang="en-US" dirty="0"/>
          </a:p>
          <a:p>
            <a:r>
              <a:rPr lang="en-US" dirty="0">
                <a:solidFill>
                  <a:schemeClr val="tx1"/>
                </a:solidFill>
              </a:rPr>
              <a:t>A student class simply says that a student has properties like</a:t>
            </a:r>
          </a:p>
          <a:p>
            <a:pPr lvl="1"/>
            <a:r>
              <a:rPr lang="en-US" dirty="0"/>
              <a:t>GPA</a:t>
            </a:r>
          </a:p>
          <a:p>
            <a:pPr lvl="1"/>
            <a:r>
              <a:rPr lang="en-US" dirty="0"/>
              <a:t>Courses taken</a:t>
            </a:r>
          </a:p>
          <a:p>
            <a:pPr lvl="1"/>
            <a:r>
              <a:rPr lang="en-US" dirty="0"/>
              <a:t>Year of study (Freshman, Sophomore, Junior, Senior)</a:t>
            </a:r>
          </a:p>
          <a:p>
            <a:pPr lvl="1"/>
            <a:endParaRPr lang="en-US" dirty="0"/>
          </a:p>
          <a:p>
            <a:r>
              <a:rPr lang="en-US" dirty="0"/>
              <a:t>A class defines what all students inside our program will have in common.   </a:t>
            </a:r>
          </a:p>
          <a:p>
            <a:r>
              <a:rPr lang="en-US" dirty="0"/>
              <a:t>A class does not define a particular student</a:t>
            </a:r>
          </a:p>
          <a:p>
            <a:endParaRPr lang="en-US" dirty="0"/>
          </a:p>
          <a:p>
            <a:r>
              <a:rPr lang="en-US" dirty="0"/>
              <a:t>A Object is what we get when we create representations of real-world entities from Classes</a:t>
            </a:r>
          </a:p>
          <a:p>
            <a:r>
              <a:rPr lang="en-US" dirty="0"/>
              <a:t>For example, representing Susan, a Senior, using our Student class</a:t>
            </a:r>
          </a:p>
          <a:p>
            <a:pPr lvl="1"/>
            <a:endParaRPr lang="en-US" dirty="0"/>
          </a:p>
        </p:txBody>
      </p:sp>
    </p:spTree>
    <p:extLst>
      <p:ext uri="{BB962C8B-B14F-4D97-AF65-F5344CB8AC3E}">
        <p14:creationId xmlns:p14="http://schemas.microsoft.com/office/powerpoint/2010/main" val="2260609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7F838-932B-464B-8547-7B940F4399A4}"/>
              </a:ext>
            </a:extLst>
          </p:cNvPr>
          <p:cNvSpPr>
            <a:spLocks noGrp="1"/>
          </p:cNvSpPr>
          <p:nvPr>
            <p:ph type="title"/>
          </p:nvPr>
        </p:nvSpPr>
        <p:spPr/>
        <p:txBody>
          <a:bodyPr/>
          <a:lstStyle/>
          <a:p>
            <a:r>
              <a:rPr lang="en-US" dirty="0"/>
              <a:t>Classes and object review</a:t>
            </a:r>
          </a:p>
        </p:txBody>
      </p:sp>
      <p:sp>
        <p:nvSpPr>
          <p:cNvPr id="3" name="Content Placeholder 2">
            <a:extLst>
              <a:ext uri="{FF2B5EF4-FFF2-40B4-BE49-F238E27FC236}">
                <a16:creationId xmlns:a16="http://schemas.microsoft.com/office/drawing/2014/main" id="{4C669F20-0809-E246-84CC-C1CAE9577EFF}"/>
              </a:ext>
            </a:extLst>
          </p:cNvPr>
          <p:cNvSpPr>
            <a:spLocks noGrp="1"/>
          </p:cNvSpPr>
          <p:nvPr>
            <p:ph idx="1"/>
          </p:nvPr>
        </p:nvSpPr>
        <p:spPr>
          <a:xfrm>
            <a:off x="977357" y="2024743"/>
            <a:ext cx="10779213" cy="4598126"/>
          </a:xfrm>
        </p:spPr>
        <p:txBody>
          <a:bodyPr>
            <a:normAutofit/>
          </a:bodyPr>
          <a:lstStyle/>
          <a:p>
            <a:r>
              <a:rPr lang="en-US" dirty="0"/>
              <a:t>A class has three important components</a:t>
            </a:r>
          </a:p>
          <a:p>
            <a:endParaRPr lang="en-US" dirty="0"/>
          </a:p>
          <a:p>
            <a:pPr marL="457200" indent="-457200">
              <a:buFont typeface="+mj-lt"/>
              <a:buAutoNum type="arabicPeriod"/>
            </a:pPr>
            <a:r>
              <a:rPr lang="en-US" dirty="0"/>
              <a:t>An initialization function to define any initial values, calculations, or setup</a:t>
            </a:r>
          </a:p>
          <a:p>
            <a:pPr marL="457200" indent="-457200">
              <a:buFont typeface="+mj-lt"/>
              <a:buAutoNum type="arabicPeriod"/>
            </a:pPr>
            <a:r>
              <a:rPr lang="en-US" dirty="0"/>
              <a:t>Data values, which Python calls attributes</a:t>
            </a:r>
          </a:p>
          <a:p>
            <a:pPr marL="457200" indent="-457200">
              <a:buFont typeface="+mj-lt"/>
              <a:buAutoNum type="arabicPeriod"/>
            </a:pPr>
            <a:r>
              <a:rPr lang="en-US" dirty="0"/>
              <a:t>Functions to operate on the data, which Python calls methods</a:t>
            </a:r>
          </a:p>
          <a:p>
            <a:pPr lvl="1"/>
            <a:endParaRPr lang="en-US" dirty="0"/>
          </a:p>
        </p:txBody>
      </p:sp>
    </p:spTree>
    <p:extLst>
      <p:ext uri="{BB962C8B-B14F-4D97-AF65-F5344CB8AC3E}">
        <p14:creationId xmlns:p14="http://schemas.microsoft.com/office/powerpoint/2010/main" val="2740194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669F20-0809-E246-84CC-C1CAE9577EFF}"/>
              </a:ext>
            </a:extLst>
          </p:cNvPr>
          <p:cNvSpPr>
            <a:spLocks noGrp="1"/>
          </p:cNvSpPr>
          <p:nvPr>
            <p:ph idx="1"/>
          </p:nvPr>
        </p:nvSpPr>
        <p:spPr>
          <a:xfrm>
            <a:off x="977357" y="339634"/>
            <a:ext cx="10779213" cy="6296297"/>
          </a:xfrm>
        </p:spPr>
        <p:txBody>
          <a:bodyPr>
            <a:normAutofit/>
          </a:bodyPr>
          <a:lstStyle/>
          <a:p>
            <a:pPr marL="0" indent="0">
              <a:buNone/>
            </a:pPr>
            <a:r>
              <a:rPr lang="en-US" dirty="0">
                <a:latin typeface="Courier New" panose="02070309020205020404" pitchFamily="49" charset="0"/>
                <a:cs typeface="Courier New" panose="02070309020205020404" pitchFamily="49" charset="0"/>
              </a:rPr>
              <a:t>class Student: </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def __</a:t>
            </a:r>
            <a:r>
              <a:rPr lang="en-US" dirty="0" err="1">
                <a:latin typeface="Courier New" panose="02070309020205020404" pitchFamily="49" charset="0"/>
                <a:cs typeface="Courier New" panose="02070309020205020404" pitchFamily="49" charset="0"/>
              </a:rPr>
              <a:t>init</a:t>
            </a:r>
            <a:r>
              <a:rPr lang="en-US" dirty="0">
                <a:latin typeface="Courier New" panose="02070309020205020404" pitchFamily="49" charset="0"/>
                <a:cs typeface="Courier New" panose="02070309020205020404" pitchFamily="49" charset="0"/>
              </a:rPr>
              <a:t>__ (self, name, year):</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self.name</a:t>
            </a:r>
            <a:r>
              <a:rPr lang="en-US" dirty="0">
                <a:latin typeface="Courier New" panose="02070309020205020404" pitchFamily="49" charset="0"/>
                <a:cs typeface="Courier New" panose="02070309020205020404" pitchFamily="49" charset="0"/>
              </a:rPr>
              <a:t> = name</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self.year</a:t>
            </a:r>
            <a:r>
              <a:rPr lang="en-US" dirty="0">
                <a:latin typeface="Courier New" panose="02070309020205020404" pitchFamily="49" charset="0"/>
                <a:cs typeface="Courier New" panose="02070309020205020404" pitchFamily="49" charset="0"/>
              </a:rPr>
              <a:t> = year</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def </a:t>
            </a:r>
            <a:r>
              <a:rPr lang="en-US" dirty="0" err="1">
                <a:latin typeface="Courier New" panose="02070309020205020404" pitchFamily="49" charset="0"/>
                <a:cs typeface="Courier New" panose="02070309020205020404" pitchFamily="49" charset="0"/>
              </a:rPr>
              <a:t>computeAverageGrade</a:t>
            </a:r>
            <a:r>
              <a:rPr lang="en-US" dirty="0">
                <a:latin typeface="Courier New" panose="02070309020205020404" pitchFamily="49" charset="0"/>
                <a:cs typeface="Courier New" panose="02070309020205020404" pitchFamily="49" charset="0"/>
              </a:rPr>
              <a:t>(self, grades):</a:t>
            </a:r>
          </a:p>
          <a:p>
            <a:pPr marL="0" indent="0">
              <a:buNone/>
            </a:pPr>
            <a:r>
              <a:rPr lang="en-US" dirty="0">
                <a:latin typeface="Courier New" panose="02070309020205020404" pitchFamily="49" charset="0"/>
                <a:cs typeface="Courier New" panose="02070309020205020404" pitchFamily="49" charset="0"/>
              </a:rPr>
              <a:t>		sum = 0</a:t>
            </a:r>
          </a:p>
          <a:p>
            <a:pPr marL="0" indent="0">
              <a:buNone/>
            </a:pPr>
            <a:r>
              <a:rPr lang="en-US" dirty="0">
                <a:latin typeface="Courier New" panose="02070309020205020404" pitchFamily="49" charset="0"/>
                <a:cs typeface="Courier New" panose="02070309020205020404" pitchFamily="49" charset="0"/>
              </a:rPr>
              <a:t>		for grade in grades:</a:t>
            </a:r>
          </a:p>
          <a:p>
            <a:pPr marL="0" indent="0">
              <a:buNone/>
            </a:pPr>
            <a:r>
              <a:rPr lang="en-US" dirty="0">
                <a:latin typeface="Courier New" panose="02070309020205020404" pitchFamily="49" charset="0"/>
                <a:cs typeface="Courier New" panose="02070309020205020404" pitchFamily="49" charset="0"/>
              </a:rPr>
              <a:t>			sum += grade ## same as: sum = sum + grade</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avg</a:t>
            </a:r>
            <a:r>
              <a:rPr lang="en-US" dirty="0">
                <a:latin typeface="Courier New" panose="02070309020205020404" pitchFamily="49" charset="0"/>
                <a:cs typeface="Courier New" panose="02070309020205020404" pitchFamily="49" charset="0"/>
              </a:rPr>
              <a:t> = sum / </a:t>
            </a:r>
            <a:r>
              <a:rPr lang="en-US" dirty="0" err="1">
                <a:latin typeface="Courier New" panose="02070309020205020404" pitchFamily="49" charset="0"/>
                <a:cs typeface="Courier New" panose="02070309020205020404" pitchFamily="49" charset="0"/>
              </a:rPr>
              <a:t>len</a:t>
            </a:r>
            <a:r>
              <a:rPr lang="en-US" dirty="0">
                <a:latin typeface="Courier New" panose="02070309020205020404" pitchFamily="49" charset="0"/>
                <a:cs typeface="Courier New" panose="02070309020205020404" pitchFamily="49" charset="0"/>
              </a:rPr>
              <a:t>(grades)</a:t>
            </a:r>
          </a:p>
          <a:p>
            <a:pPr marL="0" indent="0">
              <a:buNone/>
            </a:pPr>
            <a:r>
              <a:rPr lang="en-US" dirty="0">
                <a:latin typeface="Courier New" panose="02070309020205020404" pitchFamily="49" charset="0"/>
                <a:cs typeface="Courier New" panose="02070309020205020404" pitchFamily="49" charset="0"/>
              </a:rPr>
              <a:t>		return </a:t>
            </a:r>
            <a:r>
              <a:rPr lang="en-US" dirty="0" err="1">
                <a:latin typeface="Courier New" panose="02070309020205020404" pitchFamily="49" charset="0"/>
                <a:cs typeface="Courier New" panose="02070309020205020404" pitchFamily="49" charset="0"/>
              </a:rPr>
              <a:t>avg</a:t>
            </a:r>
            <a:endParaRPr lang="en-US" dirty="0">
              <a:latin typeface="Courier New" panose="02070309020205020404" pitchFamily="49" charset="0"/>
              <a:cs typeface="Courier New" panose="02070309020205020404" pitchFamily="49" charset="0"/>
            </a:endParaRPr>
          </a:p>
          <a:p>
            <a:pPr lvl="1"/>
            <a:endParaRPr lang="en-US" dirty="0"/>
          </a:p>
        </p:txBody>
      </p:sp>
    </p:spTree>
    <p:extLst>
      <p:ext uri="{BB962C8B-B14F-4D97-AF65-F5344CB8AC3E}">
        <p14:creationId xmlns:p14="http://schemas.microsoft.com/office/powerpoint/2010/main" val="1894325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EB134-FEA9-3F4D-B2EC-75FFF1532290}"/>
              </a:ext>
            </a:extLst>
          </p:cNvPr>
          <p:cNvSpPr>
            <a:spLocks noGrp="1"/>
          </p:cNvSpPr>
          <p:nvPr>
            <p:ph type="title"/>
          </p:nvPr>
        </p:nvSpPr>
        <p:spPr>
          <a:xfrm>
            <a:off x="1251678" y="382385"/>
            <a:ext cx="10178322" cy="982589"/>
          </a:xfrm>
        </p:spPr>
        <p:txBody>
          <a:bodyPr/>
          <a:lstStyle/>
          <a:p>
            <a:r>
              <a:rPr lang="en-US" dirty="0"/>
              <a:t>Planetary simulation</a:t>
            </a:r>
          </a:p>
        </p:txBody>
      </p:sp>
      <p:sp>
        <p:nvSpPr>
          <p:cNvPr id="3" name="Content Placeholder 2">
            <a:extLst>
              <a:ext uri="{FF2B5EF4-FFF2-40B4-BE49-F238E27FC236}">
                <a16:creationId xmlns:a16="http://schemas.microsoft.com/office/drawing/2014/main" id="{0A7403AC-7C66-8C4C-B4AE-293E2AE9EF2F}"/>
              </a:ext>
            </a:extLst>
          </p:cNvPr>
          <p:cNvSpPr>
            <a:spLocks noGrp="1"/>
          </p:cNvSpPr>
          <p:nvPr>
            <p:ph idx="1"/>
          </p:nvPr>
        </p:nvSpPr>
        <p:spPr>
          <a:xfrm>
            <a:off x="1086678" y="1550504"/>
            <a:ext cx="10343322" cy="5035825"/>
          </a:xfrm>
        </p:spPr>
        <p:txBody>
          <a:bodyPr>
            <a:normAutofit/>
          </a:bodyPr>
          <a:lstStyle/>
          <a:p>
            <a:r>
              <a:rPr lang="en-US" dirty="0"/>
              <a:t>Returning to our planetary simulation</a:t>
            </a:r>
          </a:p>
          <a:p>
            <a:endParaRPr lang="en-US" dirty="0"/>
          </a:p>
          <a:p>
            <a:r>
              <a:rPr lang="en-US" dirty="0"/>
              <a:t>What would our class syntax look like if we wanted</a:t>
            </a:r>
          </a:p>
          <a:p>
            <a:endParaRPr lang="en-US" dirty="0"/>
          </a:p>
          <a:p>
            <a:pPr marL="457200" indent="-457200">
              <a:buFont typeface="+mj-lt"/>
              <a:buAutoNum type="arabicPeriod"/>
            </a:pPr>
            <a:r>
              <a:rPr lang="en-US" dirty="0"/>
              <a:t>Name</a:t>
            </a:r>
          </a:p>
          <a:p>
            <a:pPr marL="457200" indent="-457200">
              <a:buFont typeface="+mj-lt"/>
              <a:buAutoNum type="arabicPeriod"/>
            </a:pPr>
            <a:r>
              <a:rPr lang="en-US" dirty="0"/>
              <a:t>Mass</a:t>
            </a:r>
          </a:p>
          <a:p>
            <a:pPr marL="457200" indent="-457200">
              <a:buFont typeface="+mj-lt"/>
              <a:buAutoNum type="arabicPeriod"/>
            </a:pPr>
            <a:r>
              <a:rPr lang="en-US" dirty="0"/>
              <a:t>X position</a:t>
            </a:r>
          </a:p>
          <a:p>
            <a:pPr marL="457200" indent="-457200">
              <a:buFont typeface="+mj-lt"/>
              <a:buAutoNum type="arabicPeriod"/>
            </a:pPr>
            <a:r>
              <a:rPr lang="en-US" dirty="0"/>
              <a:t>Y position</a:t>
            </a:r>
          </a:p>
          <a:p>
            <a:pPr marL="457200" indent="-457200">
              <a:buFont typeface="+mj-lt"/>
              <a:buAutoNum type="arabicPeriod"/>
            </a:pPr>
            <a:r>
              <a:rPr lang="en-US" dirty="0"/>
              <a:t>X component of the velocity</a:t>
            </a:r>
          </a:p>
          <a:p>
            <a:pPr marL="457200" indent="-457200">
              <a:buFont typeface="+mj-lt"/>
              <a:buAutoNum type="arabicPeriod"/>
            </a:pPr>
            <a:r>
              <a:rPr lang="en-US" dirty="0"/>
              <a:t>Y component of the velocity</a:t>
            </a:r>
          </a:p>
          <a:p>
            <a:pPr marL="457200" indent="-457200">
              <a:buFont typeface="+mj-lt"/>
              <a:buAutoNum type="arabicPeriod"/>
            </a:pPr>
            <a:r>
              <a:rPr lang="en-US" dirty="0"/>
              <a:t>A method for computing the gravitational attraction to all the other planets and the Sun</a:t>
            </a:r>
          </a:p>
          <a:p>
            <a:endParaRPr lang="en-US" dirty="0"/>
          </a:p>
        </p:txBody>
      </p:sp>
    </p:spTree>
    <p:extLst>
      <p:ext uri="{BB962C8B-B14F-4D97-AF65-F5344CB8AC3E}">
        <p14:creationId xmlns:p14="http://schemas.microsoft.com/office/powerpoint/2010/main" val="448266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669F20-0809-E246-84CC-C1CAE9577EFF}"/>
              </a:ext>
            </a:extLst>
          </p:cNvPr>
          <p:cNvSpPr>
            <a:spLocks noGrp="1"/>
          </p:cNvSpPr>
          <p:nvPr>
            <p:ph idx="1"/>
          </p:nvPr>
        </p:nvSpPr>
        <p:spPr>
          <a:xfrm>
            <a:off x="977357" y="339634"/>
            <a:ext cx="10779213" cy="6204857"/>
          </a:xfrm>
        </p:spPr>
        <p:txBody>
          <a:bodyPr>
            <a:normAutofit lnSpcReduction="10000"/>
          </a:bodyPr>
          <a:lstStyle/>
          <a:p>
            <a:pPr marL="0" indent="0">
              <a:buNone/>
            </a:pPr>
            <a:r>
              <a:rPr lang="en-US" dirty="0">
                <a:latin typeface="Courier New" panose="02070309020205020404" pitchFamily="49" charset="0"/>
                <a:cs typeface="Courier New" panose="02070309020205020404" pitchFamily="49" charset="0"/>
              </a:rPr>
              <a:t>class </a:t>
            </a:r>
            <a:r>
              <a:rPr lang="en-US" dirty="0" err="1">
                <a:latin typeface="Courier New" panose="02070309020205020404" pitchFamily="49" charset="0"/>
                <a:cs typeface="Courier New" panose="02070309020205020404" pitchFamily="49" charset="0"/>
              </a:rPr>
              <a:t>Celestial_Object</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def __</a:t>
            </a:r>
            <a:r>
              <a:rPr lang="en-US" dirty="0" err="1">
                <a:latin typeface="Courier New" panose="02070309020205020404" pitchFamily="49" charset="0"/>
                <a:cs typeface="Courier New" panose="02070309020205020404" pitchFamily="49" charset="0"/>
              </a:rPr>
              <a:t>init</a:t>
            </a:r>
            <a:r>
              <a:rPr lang="en-US" dirty="0">
                <a:latin typeface="Courier New" panose="02070309020205020404" pitchFamily="49" charset="0"/>
                <a:cs typeface="Courier New" panose="02070309020205020404" pitchFamily="49" charset="0"/>
              </a:rPr>
              <a:t>__(self, mass, </a:t>
            </a:r>
            <a:r>
              <a:rPr lang="en-US" dirty="0" err="1">
                <a:latin typeface="Courier New" panose="02070309020205020404" pitchFamily="49" charset="0"/>
                <a:cs typeface="Courier New" panose="02070309020205020404" pitchFamily="49" charset="0"/>
              </a:rPr>
              <a:t>px</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py</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vx</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vy</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vx</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vy</a:t>
            </a:r>
            <a:r>
              <a:rPr lang="en-US" dirty="0">
                <a:latin typeface="Courier New" panose="02070309020205020404" pitchFamily="49" charset="0"/>
                <a:cs typeface="Courier New" panose="02070309020205020404" pitchFamily="49" charset="0"/>
              </a:rPr>
              <a:t>: x, y velocities in m/s</a:t>
            </a:r>
          </a:p>
          <a:p>
            <a:pPr marL="0" indent="0">
              <a:buNone/>
            </a:pP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px</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py</a:t>
            </a:r>
            <a:r>
              <a:rPr lang="en-US" dirty="0">
                <a:latin typeface="Courier New" panose="02070309020205020404" pitchFamily="49" charset="0"/>
                <a:cs typeface="Courier New" panose="02070309020205020404" pitchFamily="49" charset="0"/>
              </a:rPr>
              <a:t>: x, y positions in m</a:t>
            </a:r>
          </a:p>
          <a:p>
            <a:pPr marL="0" indent="0">
              <a:buNone/>
            </a:pPr>
            <a:r>
              <a:rPr lang="en-US" dirty="0">
                <a:latin typeface="Courier New" panose="02070309020205020404" pitchFamily="49" charset="0"/>
                <a:cs typeface="Courier New" panose="02070309020205020404" pitchFamily="49" charset="0"/>
              </a:rPr>
              <a:t>        # mass in kg</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self.mass</a:t>
            </a:r>
            <a:r>
              <a:rPr lang="en-US" dirty="0">
                <a:latin typeface="Courier New" panose="02070309020205020404" pitchFamily="49" charset="0"/>
                <a:cs typeface="Courier New" panose="02070309020205020404" pitchFamily="49" charset="0"/>
              </a:rPr>
              <a:t> = mass</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self.vx</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vx</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self.vy</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vy</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self.px</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px</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self.py</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py</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endParaRPr lang="en-US" dirty="0"/>
          </a:p>
        </p:txBody>
      </p:sp>
    </p:spTree>
    <p:extLst>
      <p:ext uri="{BB962C8B-B14F-4D97-AF65-F5344CB8AC3E}">
        <p14:creationId xmlns:p14="http://schemas.microsoft.com/office/powerpoint/2010/main" val="4076598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669F20-0809-E246-84CC-C1CAE9577EFF}"/>
              </a:ext>
            </a:extLst>
          </p:cNvPr>
          <p:cNvSpPr>
            <a:spLocks noGrp="1"/>
          </p:cNvSpPr>
          <p:nvPr>
            <p:ph idx="1"/>
          </p:nvPr>
        </p:nvSpPr>
        <p:spPr>
          <a:xfrm>
            <a:off x="977357" y="156752"/>
            <a:ext cx="10779213" cy="6609808"/>
          </a:xfrm>
        </p:spPr>
        <p:txBody>
          <a:bodyPr>
            <a:noAutofit/>
          </a:bodyPr>
          <a:lstStyle/>
          <a:p>
            <a:pPr marL="0" indent="0">
              <a:buNone/>
            </a:pPr>
            <a:r>
              <a:rPr lang="en-US" sz="1800" dirty="0">
                <a:latin typeface="Courier New" panose="02070309020205020404" pitchFamily="49" charset="0"/>
                <a:cs typeface="Courier New" panose="02070309020205020404" pitchFamily="49" charset="0"/>
              </a:rPr>
              <a:t>def attraction(self, other):</a:t>
            </a:r>
          </a:p>
          <a:p>
            <a:pPr marL="0" indent="0">
              <a:buNone/>
            </a:pP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 Returns the force exerted upon this body by the other object.</a:t>
            </a:r>
          </a:p>
          <a:p>
            <a:pPr marL="0" indent="0">
              <a:buNone/>
            </a:pP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 We don't compute the force of gravity from our self</a:t>
            </a:r>
          </a:p>
          <a:p>
            <a:pPr marL="0" indent="0">
              <a:buNone/>
            </a:pPr>
            <a:r>
              <a:rPr lang="en-US" sz="1800" dirty="0">
                <a:latin typeface="Courier New" panose="02070309020205020404" pitchFamily="49" charset="0"/>
                <a:cs typeface="Courier New" panose="02070309020205020404" pitchFamily="49" charset="0"/>
              </a:rPr>
              <a:t>         assert self is not other</a:t>
            </a:r>
          </a:p>
          <a:p>
            <a:pPr marL="0" indent="0">
              <a:buNone/>
            </a:pPr>
            <a:r>
              <a:rPr lang="en-US" sz="1800" dirty="0">
                <a:latin typeface="Courier New" panose="02070309020205020404" pitchFamily="49" charset="0"/>
                <a:cs typeface="Courier New" panose="02070309020205020404" pitchFamily="49" charset="0"/>
              </a:rPr>
              <a:t>        </a:t>
            </a:r>
          </a:p>
          <a:p>
            <a:pPr marL="0" indent="0">
              <a:buNone/>
            </a:pPr>
            <a:r>
              <a:rPr lang="en-US" sz="1800" dirty="0">
                <a:latin typeface="Courier New" panose="02070309020205020404" pitchFamily="49" charset="0"/>
                <a:cs typeface="Courier New" panose="02070309020205020404" pitchFamily="49" charset="0"/>
              </a:rPr>
              <a:t>        # Compute the distance to the other object.</a:t>
            </a:r>
          </a:p>
          <a:p>
            <a:pPr marL="0" indent="0">
              <a:buNone/>
            </a:pPr>
            <a:r>
              <a:rPr lang="en-US" sz="1800" dirty="0">
                <a:latin typeface="Courier New" panose="02070309020205020404" pitchFamily="49" charset="0"/>
                <a:cs typeface="Courier New" panose="02070309020205020404" pitchFamily="49" charset="0"/>
              </a:rPr>
              <a:t>        dx = (</a:t>
            </a:r>
            <a:r>
              <a:rPr lang="en-US" sz="1800" dirty="0" err="1">
                <a:latin typeface="Courier New" panose="02070309020205020404" pitchFamily="49" charset="0"/>
                <a:cs typeface="Courier New" panose="02070309020205020404" pitchFamily="49" charset="0"/>
              </a:rPr>
              <a:t>other.px-self.px</a:t>
            </a:r>
            <a:r>
              <a:rPr lang="en-US" sz="1800" dirty="0">
                <a:latin typeface="Courier New" panose="02070309020205020404" pitchFamily="49" charset="0"/>
                <a:cs typeface="Courier New" panose="02070309020205020404" pitchFamily="49" charset="0"/>
              </a:rPr>
              <a:t>) # distance in the x-direction</a:t>
            </a:r>
          </a:p>
          <a:p>
            <a:pPr marL="0"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dy</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other.py-self.py</a:t>
            </a:r>
            <a:r>
              <a:rPr lang="en-US" sz="1800" dirty="0">
                <a:latin typeface="Courier New" panose="02070309020205020404" pitchFamily="49" charset="0"/>
                <a:cs typeface="Courier New" panose="02070309020205020404" pitchFamily="49" charset="0"/>
              </a:rPr>
              <a:t>) # distance in the y-direction</a:t>
            </a:r>
          </a:p>
          <a:p>
            <a:pPr marL="0" indent="0">
              <a:buNone/>
            </a:pPr>
            <a:r>
              <a:rPr lang="en-US" sz="1800" dirty="0">
                <a:latin typeface="Courier New" panose="02070309020205020404" pitchFamily="49" charset="0"/>
                <a:cs typeface="Courier New" panose="02070309020205020404" pitchFamily="49" charset="0"/>
              </a:rPr>
              <a:t>        d = </a:t>
            </a:r>
            <a:r>
              <a:rPr lang="en-US" sz="1800" dirty="0" err="1">
                <a:latin typeface="Courier New" panose="02070309020205020404" pitchFamily="49" charset="0"/>
                <a:cs typeface="Courier New" panose="02070309020205020404" pitchFamily="49" charset="0"/>
              </a:rPr>
              <a:t>math.sqrt</a:t>
            </a:r>
            <a:r>
              <a:rPr lang="en-US" sz="1800" dirty="0">
                <a:latin typeface="Courier New" panose="02070309020205020404" pitchFamily="49" charset="0"/>
                <a:cs typeface="Courier New" panose="02070309020205020404" pitchFamily="49" charset="0"/>
              </a:rPr>
              <a:t>(dx**2 + </a:t>
            </a:r>
            <a:r>
              <a:rPr lang="en-US" sz="1800" dirty="0" err="1">
                <a:latin typeface="Courier New" panose="02070309020205020404" pitchFamily="49" charset="0"/>
                <a:cs typeface="Courier New" panose="02070309020205020404" pitchFamily="49" charset="0"/>
              </a:rPr>
              <a:t>dy</a:t>
            </a:r>
            <a:r>
              <a:rPr lang="en-US" sz="1800" dirty="0">
                <a:latin typeface="Courier New" panose="02070309020205020404" pitchFamily="49" charset="0"/>
                <a:cs typeface="Courier New" panose="02070309020205020404" pitchFamily="49" charset="0"/>
              </a:rPr>
              <a:t>**2) # magnitude of the distance vector</a:t>
            </a:r>
          </a:p>
          <a:p>
            <a:pPr marL="0" indent="0">
              <a:buNone/>
            </a:pP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 Report an error if the distance is zero</a:t>
            </a:r>
          </a:p>
          <a:p>
            <a:pPr marL="0" indent="0">
              <a:buNone/>
            </a:pPr>
            <a:r>
              <a:rPr lang="en-US" sz="1800" dirty="0">
                <a:latin typeface="Courier New" panose="02070309020205020404" pitchFamily="49" charset="0"/>
                <a:cs typeface="Courier New" panose="02070309020205020404" pitchFamily="49" charset="0"/>
              </a:rPr>
              <a:t>        assert d &gt; 0</a:t>
            </a:r>
          </a:p>
        </p:txBody>
      </p:sp>
    </p:spTree>
    <p:extLst>
      <p:ext uri="{BB962C8B-B14F-4D97-AF65-F5344CB8AC3E}">
        <p14:creationId xmlns:p14="http://schemas.microsoft.com/office/powerpoint/2010/main" val="1799830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669F20-0809-E246-84CC-C1CAE9577EFF}"/>
              </a:ext>
            </a:extLst>
          </p:cNvPr>
          <p:cNvSpPr>
            <a:spLocks noGrp="1"/>
          </p:cNvSpPr>
          <p:nvPr>
            <p:ph idx="1"/>
          </p:nvPr>
        </p:nvSpPr>
        <p:spPr>
          <a:xfrm>
            <a:off x="977357" y="156752"/>
            <a:ext cx="10779213" cy="6609808"/>
          </a:xfrm>
        </p:spPr>
        <p:txBody>
          <a:bodyPr>
            <a:noAutofit/>
          </a:bodyPr>
          <a:lstStyle/>
          <a:p>
            <a:pPr marL="0" indent="0">
              <a:buNone/>
            </a:pPr>
            <a:r>
              <a:rPr lang="en-US" sz="1800" dirty="0">
                <a:latin typeface="Courier New" panose="02070309020205020404" pitchFamily="49" charset="0"/>
                <a:cs typeface="Courier New" panose="02070309020205020404" pitchFamily="49" charset="0"/>
              </a:rPr>
              <a:t>continued…</a:t>
            </a:r>
          </a:p>
          <a:p>
            <a:pPr marL="0" indent="0">
              <a:buNone/>
            </a:pP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a:t>
            </a:r>
          </a:p>
          <a:p>
            <a:pPr marL="0" indent="0">
              <a:buNone/>
            </a:pPr>
            <a:r>
              <a:rPr lang="en-US" sz="1800" dirty="0">
                <a:latin typeface="Courier New" panose="02070309020205020404" pitchFamily="49" charset="0"/>
                <a:cs typeface="Courier New" panose="02070309020205020404" pitchFamily="49" charset="0"/>
              </a:rPr>
              <a:t>        # Compute the force of attraction</a:t>
            </a:r>
          </a:p>
          <a:p>
            <a:pPr marL="0" indent="0">
              <a:buNone/>
            </a:pPr>
            <a:r>
              <a:rPr lang="en-US" sz="1800" dirty="0">
                <a:latin typeface="Courier New" panose="02070309020205020404" pitchFamily="49" charset="0"/>
                <a:cs typeface="Courier New" panose="02070309020205020404" pitchFamily="49" charset="0"/>
              </a:rPr>
              <a:t>        f = G * </a:t>
            </a:r>
            <a:r>
              <a:rPr lang="en-US" sz="1800" dirty="0" err="1">
                <a:latin typeface="Courier New" panose="02070309020205020404" pitchFamily="49" charset="0"/>
                <a:cs typeface="Courier New" panose="02070309020205020404" pitchFamily="49" charset="0"/>
              </a:rPr>
              <a:t>self.mass</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other.mass</a:t>
            </a:r>
            <a:r>
              <a:rPr lang="en-US" sz="1800" dirty="0">
                <a:latin typeface="Courier New" panose="02070309020205020404" pitchFamily="49" charset="0"/>
                <a:cs typeface="Courier New" panose="02070309020205020404" pitchFamily="49" charset="0"/>
              </a:rPr>
              <a:t> / (d**2)</a:t>
            </a:r>
          </a:p>
          <a:p>
            <a:pPr marL="0" indent="0">
              <a:buNone/>
            </a:pP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 Compute the direction of the force.</a:t>
            </a:r>
          </a:p>
          <a:p>
            <a:pPr marL="0" indent="0">
              <a:buNone/>
            </a:pPr>
            <a:r>
              <a:rPr lang="en-US" sz="1800" dirty="0">
                <a:latin typeface="Courier New" panose="02070309020205020404" pitchFamily="49" charset="0"/>
                <a:cs typeface="Courier New" panose="02070309020205020404" pitchFamily="49" charset="0"/>
              </a:rPr>
              <a:t>        theta = math.atan2(</a:t>
            </a:r>
            <a:r>
              <a:rPr lang="en-US" sz="1800" dirty="0" err="1">
                <a:latin typeface="Courier New" panose="02070309020205020404" pitchFamily="49" charset="0"/>
                <a:cs typeface="Courier New" panose="02070309020205020404" pitchFamily="49" charset="0"/>
              </a:rPr>
              <a:t>dy</a:t>
            </a:r>
            <a:r>
              <a:rPr lang="en-US" sz="1800" dirty="0">
                <a:latin typeface="Courier New" panose="02070309020205020404" pitchFamily="49" charset="0"/>
                <a:cs typeface="Courier New" panose="02070309020205020404" pitchFamily="49" charset="0"/>
              </a:rPr>
              <a:t>, dx)</a:t>
            </a:r>
          </a:p>
          <a:p>
            <a:pPr marL="0"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fx</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math.cos</a:t>
            </a:r>
            <a:r>
              <a:rPr lang="en-US" sz="1800" dirty="0">
                <a:latin typeface="Courier New" panose="02070309020205020404" pitchFamily="49" charset="0"/>
                <a:cs typeface="Courier New" panose="02070309020205020404" pitchFamily="49" charset="0"/>
              </a:rPr>
              <a:t>(theta) * f</a:t>
            </a:r>
          </a:p>
          <a:p>
            <a:pPr marL="0"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fy</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math.sin</a:t>
            </a:r>
            <a:r>
              <a:rPr lang="en-US" sz="1800" dirty="0">
                <a:latin typeface="Courier New" panose="02070309020205020404" pitchFamily="49" charset="0"/>
                <a:cs typeface="Courier New" panose="02070309020205020404" pitchFamily="49" charset="0"/>
              </a:rPr>
              <a:t>(theta) * f</a:t>
            </a:r>
          </a:p>
          <a:p>
            <a:pPr marL="0" indent="0">
              <a:buNone/>
            </a:pPr>
            <a:r>
              <a:rPr lang="en-US" sz="1800" dirty="0">
                <a:latin typeface="Courier New" panose="02070309020205020404" pitchFamily="49" charset="0"/>
                <a:cs typeface="Courier New" panose="02070309020205020404" pitchFamily="49" charset="0"/>
              </a:rPr>
              <a:t>        return </a:t>
            </a:r>
            <a:r>
              <a:rPr lang="en-US" sz="1800" dirty="0" err="1">
                <a:latin typeface="Courier New" panose="02070309020205020404" pitchFamily="49" charset="0"/>
                <a:cs typeface="Courier New" panose="02070309020205020404" pitchFamily="49" charset="0"/>
              </a:rPr>
              <a:t>fx</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fy</a:t>
            </a:r>
            <a:endParaRPr lang="en-US" sz="1800" dirty="0"/>
          </a:p>
        </p:txBody>
      </p:sp>
    </p:spTree>
    <p:extLst>
      <p:ext uri="{BB962C8B-B14F-4D97-AF65-F5344CB8AC3E}">
        <p14:creationId xmlns:p14="http://schemas.microsoft.com/office/powerpoint/2010/main" val="3681433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B38C27-A290-4C4A-AE66-B305F320CCA0}"/>
              </a:ext>
            </a:extLst>
          </p:cNvPr>
          <p:cNvSpPr>
            <a:spLocks noGrp="1"/>
          </p:cNvSpPr>
          <p:nvPr>
            <p:ph idx="1"/>
          </p:nvPr>
        </p:nvSpPr>
        <p:spPr>
          <a:xfrm>
            <a:off x="1251678" y="374073"/>
            <a:ext cx="10178322" cy="6255327"/>
          </a:xfrm>
        </p:spPr>
        <p:txBody>
          <a:bodyPr/>
          <a:lstStyle/>
          <a:p>
            <a:r>
              <a:rPr lang="en-US" b="1" dirty="0"/>
              <a:t>What do we have?</a:t>
            </a:r>
          </a:p>
          <a:p>
            <a:pPr marL="457200" indent="-457200">
              <a:buFont typeface="+mj-lt"/>
              <a:buAutoNum type="arabicPeriod"/>
            </a:pPr>
            <a:r>
              <a:rPr lang="en-US" dirty="0"/>
              <a:t>A class that will allow us to represent celestial objects</a:t>
            </a:r>
          </a:p>
          <a:p>
            <a:pPr marL="457200" indent="-457200">
              <a:buFont typeface="+mj-lt"/>
              <a:buAutoNum type="arabicPeriod"/>
            </a:pPr>
            <a:endParaRPr lang="en-US" dirty="0"/>
          </a:p>
          <a:p>
            <a:pPr marL="457200" indent="-457200">
              <a:buFont typeface="+mj-lt"/>
              <a:buAutoNum type="arabicPeriod"/>
            </a:pPr>
            <a:r>
              <a:rPr lang="en-US" dirty="0"/>
              <a:t>A method in that class that allows us to compute the gravitational force between that object and another</a:t>
            </a:r>
          </a:p>
          <a:p>
            <a:pPr marL="457200" indent="-457200">
              <a:buFont typeface="+mj-lt"/>
              <a:buAutoNum type="arabicPeriod"/>
            </a:pPr>
            <a:endParaRPr lang="en-US" dirty="0"/>
          </a:p>
          <a:p>
            <a:r>
              <a:rPr lang="en-US" b="1" dirty="0"/>
              <a:t>What do we still need?</a:t>
            </a:r>
          </a:p>
          <a:p>
            <a:pPr marL="457200" indent="-457200">
              <a:buFont typeface="+mj-lt"/>
              <a:buAutoNum type="arabicPeriod"/>
            </a:pPr>
            <a:r>
              <a:rPr lang="en-US" dirty="0"/>
              <a:t>A timestep – how long between each update </a:t>
            </a:r>
          </a:p>
          <a:p>
            <a:pPr lvl="1"/>
            <a:r>
              <a:rPr lang="en-US" dirty="0"/>
              <a:t>Let’s go with one day</a:t>
            </a:r>
          </a:p>
          <a:p>
            <a:pPr lvl="1"/>
            <a:endParaRPr lang="en-US" dirty="0"/>
          </a:p>
          <a:p>
            <a:pPr marL="457200" indent="-457200">
              <a:buFont typeface="+mj-lt"/>
              <a:buAutoNum type="arabicPeriod"/>
            </a:pPr>
            <a:r>
              <a:rPr lang="en-US" dirty="0"/>
              <a:t>The ability to loop over all the objects and compute all the gravitational attractions</a:t>
            </a:r>
          </a:p>
          <a:p>
            <a:pPr lvl="1"/>
            <a:r>
              <a:rPr lang="en-US" dirty="0">
                <a:solidFill>
                  <a:schemeClr val="tx1"/>
                </a:solidFill>
              </a:rPr>
              <a:t>Let’s create a reusable function that we can pass a list of celestial objects and it will</a:t>
            </a:r>
          </a:p>
          <a:p>
            <a:pPr marL="800100" lvl="1" indent="-342900">
              <a:buFont typeface="+mj-lt"/>
              <a:buAutoNum type="arabicPeriod"/>
            </a:pPr>
            <a:r>
              <a:rPr lang="en-US" dirty="0">
                <a:solidFill>
                  <a:schemeClr val="tx1"/>
                </a:solidFill>
              </a:rPr>
              <a:t>Loop over all the celestial objects in the list</a:t>
            </a:r>
          </a:p>
          <a:p>
            <a:pPr marL="800100" lvl="1" indent="-342900">
              <a:buFont typeface="+mj-lt"/>
              <a:buAutoNum type="arabicPeriod"/>
            </a:pPr>
            <a:r>
              <a:rPr lang="en-US" dirty="0">
                <a:solidFill>
                  <a:schemeClr val="tx1"/>
                </a:solidFill>
              </a:rPr>
              <a:t>Make sure we’re not computing the gravitational attraction between and object and itself</a:t>
            </a:r>
          </a:p>
          <a:p>
            <a:pPr marL="800100" lvl="1" indent="-342900">
              <a:buFont typeface="+mj-lt"/>
              <a:buAutoNum type="arabicPeriod"/>
            </a:pPr>
            <a:r>
              <a:rPr lang="en-US" dirty="0">
                <a:solidFill>
                  <a:schemeClr val="tx1"/>
                </a:solidFill>
              </a:rPr>
              <a:t>Compute the gravitational attraction and use it to update the velocity and position</a:t>
            </a:r>
          </a:p>
        </p:txBody>
      </p:sp>
    </p:spTree>
    <p:extLst>
      <p:ext uri="{BB962C8B-B14F-4D97-AF65-F5344CB8AC3E}">
        <p14:creationId xmlns:p14="http://schemas.microsoft.com/office/powerpoint/2010/main" val="2328849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37183B-190A-6440-8620-3A7AD0E08997}"/>
              </a:ext>
            </a:extLst>
          </p:cNvPr>
          <p:cNvSpPr>
            <a:spLocks noGrp="1"/>
          </p:cNvSpPr>
          <p:nvPr>
            <p:ph idx="1"/>
          </p:nvPr>
        </p:nvSpPr>
        <p:spPr>
          <a:xfrm>
            <a:off x="817417" y="41556"/>
            <a:ext cx="11000509" cy="6705608"/>
          </a:xfrm>
        </p:spPr>
        <p:txBody>
          <a:bodyPr>
            <a:noAutofit/>
          </a:bodyPr>
          <a:lstStyle/>
          <a:p>
            <a:pPr marL="0" indent="0">
              <a:buNone/>
            </a:pPr>
            <a:r>
              <a:rPr lang="en-US" sz="1400" dirty="0">
                <a:latin typeface="Courier New" panose="02070309020205020404" pitchFamily="49" charset="0"/>
                <a:cs typeface="Courier New" panose="02070309020205020404" pitchFamily="49" charset="0"/>
              </a:rPr>
              <a:t>def loop(bodies):</a:t>
            </a:r>
          </a:p>
          <a:p>
            <a:pPr marL="0" indent="0">
              <a:buNone/>
            </a:pP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 loops through the simulation, updating the positions and velocities of all the provided bodies.</a:t>
            </a:r>
          </a:p>
          <a:p>
            <a:pPr marL="0" indent="0">
              <a:buNone/>
            </a:pP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a:t>
            </a:r>
            <a:r>
              <a:rPr lang="en-US" sz="1400" dirty="0">
                <a:solidFill>
                  <a:srgbClr val="FF0000"/>
                </a:solidFill>
                <a:latin typeface="Courier New" panose="02070309020205020404" pitchFamily="49" charset="0"/>
                <a:cs typeface="Courier New" panose="02070309020205020404" pitchFamily="49" charset="0"/>
              </a:rPr>
              <a:t>timestep = 24.0*60.0*60.0  # One day in seconds</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    </a:t>
            </a:r>
            <a:r>
              <a:rPr lang="en-US" sz="1400" dirty="0">
                <a:solidFill>
                  <a:srgbClr val="FF0000"/>
                </a:solidFill>
                <a:latin typeface="Courier New" panose="02070309020205020404" pitchFamily="49" charset="0"/>
                <a:cs typeface="Courier New" panose="02070309020205020404" pitchFamily="49" charset="0"/>
              </a:rPr>
              <a:t>force = {}</a:t>
            </a:r>
          </a:p>
          <a:p>
            <a:pPr marL="0" indent="0">
              <a:buNone/>
            </a:pPr>
            <a:r>
              <a:rPr lang="en-US" sz="1400" dirty="0">
                <a:latin typeface="Courier New" panose="02070309020205020404" pitchFamily="49" charset="0"/>
                <a:cs typeface="Courier New" panose="02070309020205020404" pitchFamily="49" charset="0"/>
              </a:rPr>
              <a:t>    for body in bodies:</a:t>
            </a:r>
          </a:p>
          <a:p>
            <a:pPr marL="0" indent="0">
              <a:buNone/>
            </a:pP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 Add up all of the forces exerted on this 'body'.</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total_fx</a:t>
            </a:r>
            <a:r>
              <a:rPr lang="en-US" sz="1400" dirty="0">
                <a:latin typeface="Courier New" panose="02070309020205020404" pitchFamily="49" charset="0"/>
                <a:cs typeface="Courier New" panose="02070309020205020404" pitchFamily="49" charset="0"/>
              </a:rPr>
              <a:t> = 0.0 # total force in the x-direction</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total_fy</a:t>
            </a:r>
            <a:r>
              <a:rPr lang="en-US" sz="1400" dirty="0">
                <a:latin typeface="Courier New" panose="02070309020205020404" pitchFamily="49" charset="0"/>
                <a:cs typeface="Courier New" panose="02070309020205020404" pitchFamily="49" charset="0"/>
              </a:rPr>
              <a:t> = 0.0 # total force in the y-direction</a:t>
            </a:r>
          </a:p>
          <a:p>
            <a:pPr marL="0" indent="0">
              <a:buNone/>
            </a:pPr>
            <a:r>
              <a:rPr lang="en-US" sz="1400" dirty="0">
                <a:latin typeface="Courier New" panose="02070309020205020404" pitchFamily="49" charset="0"/>
                <a:cs typeface="Courier New" panose="02070309020205020404" pitchFamily="49" charset="0"/>
              </a:rPr>
              <a:t>        for other in bodies:</a:t>
            </a:r>
          </a:p>
          <a:p>
            <a:pPr marL="0" indent="0">
              <a:buNone/>
            </a:pPr>
            <a:r>
              <a:rPr lang="en-US" sz="1400" dirty="0">
                <a:latin typeface="Courier New" panose="02070309020205020404" pitchFamily="49" charset="0"/>
                <a:cs typeface="Courier New" panose="02070309020205020404" pitchFamily="49" charset="0"/>
              </a:rPr>
              <a:t>            # Don't calculate the body's attraction to itself</a:t>
            </a:r>
          </a:p>
          <a:p>
            <a:pPr marL="0" indent="0">
              <a:buNone/>
            </a:pPr>
            <a:r>
              <a:rPr lang="en-US" sz="1400" dirty="0">
                <a:latin typeface="Courier New" panose="02070309020205020404" pitchFamily="49" charset="0"/>
                <a:cs typeface="Courier New" panose="02070309020205020404" pitchFamily="49" charset="0"/>
              </a:rPr>
              <a:t>            # continue skips the remaining steps and goes back to the start of the loop</a:t>
            </a:r>
          </a:p>
          <a:p>
            <a:pPr marL="0" indent="0">
              <a:buNone/>
            </a:pPr>
            <a:r>
              <a:rPr lang="en-US" sz="1400" dirty="0">
                <a:latin typeface="Courier New" panose="02070309020205020404" pitchFamily="49" charset="0"/>
                <a:cs typeface="Courier New" panose="02070309020205020404" pitchFamily="49" charset="0"/>
              </a:rPr>
              <a:t>            </a:t>
            </a:r>
            <a:r>
              <a:rPr lang="en-US" sz="1400" dirty="0">
                <a:solidFill>
                  <a:srgbClr val="FF0000"/>
                </a:solidFill>
                <a:latin typeface="Courier New" panose="02070309020205020404" pitchFamily="49" charset="0"/>
                <a:cs typeface="Courier New" panose="02070309020205020404" pitchFamily="49" charset="0"/>
              </a:rPr>
              <a:t>if body is other:</a:t>
            </a:r>
          </a:p>
          <a:p>
            <a:pPr marL="0" indent="0">
              <a:buNone/>
            </a:pPr>
            <a:r>
              <a:rPr lang="en-US" sz="1400" dirty="0">
                <a:solidFill>
                  <a:srgbClr val="FF0000"/>
                </a:solidFill>
                <a:latin typeface="Courier New" panose="02070309020205020404" pitchFamily="49" charset="0"/>
                <a:cs typeface="Courier New" panose="02070309020205020404" pitchFamily="49" charset="0"/>
              </a:rPr>
              <a:t>                continue </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fx</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fy</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body.attraction</a:t>
            </a:r>
            <a:r>
              <a:rPr lang="en-US" sz="1400" dirty="0">
                <a:latin typeface="Courier New" panose="02070309020205020404" pitchFamily="49" charset="0"/>
                <a:cs typeface="Courier New" panose="02070309020205020404" pitchFamily="49" charset="0"/>
              </a:rPr>
              <a:t>(other)</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total_fx</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fx</a:t>
            </a:r>
            <a:r>
              <a:rPr lang="en-US" sz="1400" dirty="0">
                <a:latin typeface="Courier New" panose="02070309020205020404" pitchFamily="49" charset="0"/>
                <a:cs typeface="Courier New" panose="02070309020205020404" pitchFamily="49" charset="0"/>
              </a:rPr>
              <a:t> # update the total x force with the value from this body</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total_fy</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fy</a:t>
            </a:r>
            <a:r>
              <a:rPr lang="en-US" sz="1400" dirty="0">
                <a:latin typeface="Courier New" panose="02070309020205020404" pitchFamily="49" charset="0"/>
                <a:cs typeface="Courier New" panose="02070309020205020404" pitchFamily="49" charset="0"/>
              </a:rPr>
              <a:t> # update the total y force with the value from this body</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        </a:t>
            </a:r>
          </a:p>
          <a:p>
            <a:pPr marL="0" indent="0">
              <a:buNone/>
            </a:pP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80204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8EFA8-1CB1-6946-8BEB-B33E5B813393}"/>
              </a:ext>
            </a:extLst>
          </p:cNvPr>
          <p:cNvSpPr>
            <a:spLocks noGrp="1"/>
          </p:cNvSpPr>
          <p:nvPr>
            <p:ph type="title"/>
          </p:nvPr>
        </p:nvSpPr>
        <p:spPr/>
        <p:txBody>
          <a:bodyPr/>
          <a:lstStyle/>
          <a:p>
            <a:r>
              <a:rPr lang="en-US" dirty="0"/>
              <a:t>License and References</a:t>
            </a:r>
          </a:p>
        </p:txBody>
      </p:sp>
      <p:sp>
        <p:nvSpPr>
          <p:cNvPr id="3" name="Content Placeholder 2">
            <a:extLst>
              <a:ext uri="{FF2B5EF4-FFF2-40B4-BE49-F238E27FC236}">
                <a16:creationId xmlns:a16="http://schemas.microsoft.com/office/drawing/2014/main" id="{CC4693E6-CE62-CE42-A686-57EC39829B63}"/>
              </a:ext>
            </a:extLst>
          </p:cNvPr>
          <p:cNvSpPr>
            <a:spLocks noGrp="1"/>
          </p:cNvSpPr>
          <p:nvPr>
            <p:ph idx="1"/>
          </p:nvPr>
        </p:nvSpPr>
        <p:spPr>
          <a:xfrm>
            <a:off x="1114425" y="1557338"/>
            <a:ext cx="10601325" cy="5041070"/>
          </a:xfrm>
        </p:spPr>
        <p:txBody>
          <a:bodyPr>
            <a:normAutofit/>
          </a:bodyPr>
          <a:lstStyle/>
          <a:p>
            <a:r>
              <a:rPr lang="en-US" dirty="0"/>
              <a:t>This work is licensed under a Creative Commons Attribution-</a:t>
            </a:r>
            <a:r>
              <a:rPr lang="en-US" dirty="0" err="1"/>
              <a:t>NonCommercial</a:t>
            </a:r>
            <a:r>
              <a:rPr lang="en-US" dirty="0"/>
              <a:t>-</a:t>
            </a:r>
            <a:r>
              <a:rPr lang="en-US" dirty="0" err="1"/>
              <a:t>ShareAlike</a:t>
            </a:r>
            <a:r>
              <a:rPr lang="en-US" dirty="0"/>
              <a:t> 4.0 International License</a:t>
            </a:r>
          </a:p>
          <a:p>
            <a:pPr lvl="1"/>
            <a:r>
              <a:rPr lang="en-US" dirty="0"/>
              <a:t>Fore more details: </a:t>
            </a:r>
            <a:r>
              <a:rPr lang="en-US" dirty="0">
                <a:hlinkClick r:id="rId2"/>
              </a:rPr>
              <a:t>https://creativecommons.org/licenses/by-nc-sa/4.0/</a:t>
            </a:r>
            <a:r>
              <a:rPr lang="en-US" dirty="0"/>
              <a:t> </a:t>
            </a:r>
          </a:p>
          <a:p>
            <a:pPr lvl="1"/>
            <a:endParaRPr lang="en-US" dirty="0"/>
          </a:p>
          <a:p>
            <a:r>
              <a:rPr lang="en-US" dirty="0"/>
              <a:t>The author is indebted to the generosity of others who have provided example problems and datasets.  Where appropriate, external sources are cited both in the slides and in </a:t>
            </a:r>
            <a:r>
              <a:rPr lang="en-US" dirty="0" err="1"/>
              <a:t>Jupyter</a:t>
            </a:r>
            <a:r>
              <a:rPr lang="en-US" dirty="0"/>
              <a:t> Notebooks</a:t>
            </a:r>
          </a:p>
          <a:p>
            <a:endParaRPr lang="en-US" dirty="0"/>
          </a:p>
          <a:p>
            <a:r>
              <a:rPr lang="en-US" dirty="0"/>
              <a:t>Images from around the Web are also used to help convey concepts</a:t>
            </a:r>
          </a:p>
          <a:p>
            <a:endParaRPr lang="en-US" dirty="0"/>
          </a:p>
          <a:p>
            <a:r>
              <a:rPr lang="en-US" dirty="0"/>
              <a:t>Content that is reused in these slides is either open licensed or, as I understand it, meets the Fair Use Doctrine for educational reuse. </a:t>
            </a:r>
          </a:p>
          <a:p>
            <a:endParaRPr lang="en-US" dirty="0"/>
          </a:p>
          <a:p>
            <a:endParaRPr lang="en-US" dirty="0"/>
          </a:p>
          <a:p>
            <a:pPr lvl="1"/>
            <a:endParaRPr lang="en-US" dirty="0"/>
          </a:p>
        </p:txBody>
      </p:sp>
      <p:pic>
        <p:nvPicPr>
          <p:cNvPr id="6" name="Picture 5">
            <a:extLst>
              <a:ext uri="{FF2B5EF4-FFF2-40B4-BE49-F238E27FC236}">
                <a16:creationId xmlns:a16="http://schemas.microsoft.com/office/drawing/2014/main" id="{703F2722-B462-A640-96D9-E60E65557C76}"/>
              </a:ext>
            </a:extLst>
          </p:cNvPr>
          <p:cNvPicPr>
            <a:picLocks noChangeAspect="1"/>
          </p:cNvPicPr>
          <p:nvPr/>
        </p:nvPicPr>
        <p:blipFill>
          <a:blip r:embed="rId3"/>
          <a:stretch>
            <a:fillRect/>
          </a:stretch>
        </p:blipFill>
        <p:spPr>
          <a:xfrm>
            <a:off x="8638315" y="325176"/>
            <a:ext cx="2527377" cy="803275"/>
          </a:xfrm>
          <a:prstGeom prst="rect">
            <a:avLst/>
          </a:prstGeom>
        </p:spPr>
      </p:pic>
    </p:spTree>
    <p:extLst>
      <p:ext uri="{BB962C8B-B14F-4D97-AF65-F5344CB8AC3E}">
        <p14:creationId xmlns:p14="http://schemas.microsoft.com/office/powerpoint/2010/main" val="23810854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37183B-190A-6440-8620-3A7AD0E08997}"/>
              </a:ext>
            </a:extLst>
          </p:cNvPr>
          <p:cNvSpPr>
            <a:spLocks noGrp="1"/>
          </p:cNvSpPr>
          <p:nvPr>
            <p:ph idx="1"/>
          </p:nvPr>
        </p:nvSpPr>
        <p:spPr>
          <a:xfrm>
            <a:off x="1251678" y="401782"/>
            <a:ext cx="10178322" cy="6109853"/>
          </a:xfrm>
        </p:spPr>
        <p:txBody>
          <a:bodyPr>
            <a:noAutofit/>
          </a:bodyPr>
          <a:lstStyle/>
          <a:p>
            <a:pPr marL="0" indent="0">
              <a:buNone/>
            </a:pPr>
            <a:r>
              <a:rPr lang="en-US" sz="1400" dirty="0">
                <a:latin typeface="Courier New" panose="02070309020205020404" pitchFamily="49" charset="0"/>
                <a:cs typeface="Courier New" panose="02070309020205020404" pitchFamily="49" charset="0"/>
              </a:rPr>
              <a:t>Continued…</a:t>
            </a:r>
          </a:p>
          <a:p>
            <a:pPr marL="0" indent="0">
              <a:buNone/>
            </a:pP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 Record the total force exerted.</a:t>
            </a:r>
          </a:p>
          <a:p>
            <a:pPr marL="0" indent="0">
              <a:buNone/>
            </a:pPr>
            <a:r>
              <a:rPr lang="en-US" sz="1400" dirty="0">
                <a:latin typeface="Courier New" panose="02070309020205020404" pitchFamily="49" charset="0"/>
                <a:cs typeface="Courier New" panose="02070309020205020404" pitchFamily="49" charset="0"/>
              </a:rPr>
              <a:t>        </a:t>
            </a:r>
            <a:r>
              <a:rPr lang="en-US" sz="1400" dirty="0">
                <a:solidFill>
                  <a:srgbClr val="FF0000"/>
                </a:solidFill>
                <a:latin typeface="Courier New" panose="02070309020205020404" pitchFamily="49" charset="0"/>
                <a:cs typeface="Courier New" panose="02070309020205020404" pitchFamily="49" charset="0"/>
              </a:rPr>
              <a:t># force is a dictionary with a multi-valued key</a:t>
            </a:r>
          </a:p>
          <a:p>
            <a:pPr marL="0" indent="0">
              <a:buNone/>
            </a:pPr>
            <a:r>
              <a:rPr lang="en-US" sz="1400" dirty="0">
                <a:latin typeface="Courier New" panose="02070309020205020404" pitchFamily="49" charset="0"/>
                <a:cs typeface="Courier New" panose="02070309020205020404" pitchFamily="49" charset="0"/>
              </a:rPr>
              <a:t>        </a:t>
            </a:r>
            <a:r>
              <a:rPr lang="en-US" sz="1400" dirty="0">
                <a:solidFill>
                  <a:srgbClr val="FF0000"/>
                </a:solidFill>
                <a:latin typeface="Courier New" panose="02070309020205020404" pitchFamily="49" charset="0"/>
                <a:cs typeface="Courier New" panose="02070309020205020404" pitchFamily="49" charset="0"/>
              </a:rPr>
              <a:t>force[body] = (</a:t>
            </a:r>
            <a:r>
              <a:rPr lang="en-US" sz="1400" dirty="0" err="1">
                <a:solidFill>
                  <a:srgbClr val="FF0000"/>
                </a:solidFill>
                <a:latin typeface="Courier New" panose="02070309020205020404" pitchFamily="49" charset="0"/>
                <a:cs typeface="Courier New" panose="02070309020205020404" pitchFamily="49" charset="0"/>
              </a:rPr>
              <a:t>total_fx</a:t>
            </a:r>
            <a:r>
              <a:rPr lang="en-US" sz="1400" dirty="0">
                <a:solidFill>
                  <a:srgbClr val="FF0000"/>
                </a:solidFill>
                <a:latin typeface="Courier New" panose="02070309020205020404" pitchFamily="49" charset="0"/>
                <a:cs typeface="Courier New" panose="02070309020205020404" pitchFamily="49" charset="0"/>
              </a:rPr>
              <a:t>, </a:t>
            </a:r>
            <a:r>
              <a:rPr lang="en-US" sz="1400" dirty="0" err="1">
                <a:solidFill>
                  <a:srgbClr val="FF0000"/>
                </a:solidFill>
                <a:latin typeface="Courier New" panose="02070309020205020404" pitchFamily="49" charset="0"/>
                <a:cs typeface="Courier New" panose="02070309020205020404" pitchFamily="49" charset="0"/>
              </a:rPr>
              <a:t>total_fy</a:t>
            </a:r>
            <a:r>
              <a:rPr lang="en-US" sz="1400" dirty="0">
                <a:solidFill>
                  <a:srgbClr val="FF0000"/>
                </a:solidFill>
                <a:latin typeface="Courier New" panose="02070309020205020404" pitchFamily="49" charset="0"/>
                <a:cs typeface="Courier New" panose="02070309020205020404" pitchFamily="49" charset="0"/>
              </a:rPr>
              <a:t>)</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    # Update velocities based upon on the force.</a:t>
            </a:r>
          </a:p>
          <a:p>
            <a:pPr marL="0" indent="0">
              <a:buNone/>
            </a:pPr>
            <a:r>
              <a:rPr lang="en-US" sz="1400" dirty="0">
                <a:latin typeface="Courier New" panose="02070309020205020404" pitchFamily="49" charset="0"/>
                <a:cs typeface="Courier New" panose="02070309020205020404" pitchFamily="49" charset="0"/>
              </a:rPr>
              <a:t>    for body in bodies:</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fx</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fy</a:t>
            </a:r>
            <a:r>
              <a:rPr lang="en-US" sz="1400" dirty="0">
                <a:latin typeface="Courier New" panose="02070309020205020404" pitchFamily="49" charset="0"/>
                <a:cs typeface="Courier New" panose="02070309020205020404" pitchFamily="49" charset="0"/>
              </a:rPr>
              <a:t> = force[body]</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body.vx</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fx</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body.mass</a:t>
            </a:r>
            <a:r>
              <a:rPr lang="en-US" sz="1400" dirty="0">
                <a:latin typeface="Courier New" panose="02070309020205020404" pitchFamily="49" charset="0"/>
                <a:cs typeface="Courier New" panose="02070309020205020404" pitchFamily="49" charset="0"/>
              </a:rPr>
              <a:t> * timestep</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body.vy</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fy</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body.mass</a:t>
            </a:r>
            <a:r>
              <a:rPr lang="en-US" sz="1400" dirty="0">
                <a:latin typeface="Courier New" panose="02070309020205020404" pitchFamily="49" charset="0"/>
                <a:cs typeface="Courier New" panose="02070309020205020404" pitchFamily="49" charset="0"/>
              </a:rPr>
              <a:t> * timestep</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        # Update positions</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body.px</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body.vx</a:t>
            </a:r>
            <a:r>
              <a:rPr lang="en-US" sz="1400" dirty="0">
                <a:latin typeface="Courier New" panose="02070309020205020404" pitchFamily="49" charset="0"/>
                <a:cs typeface="Courier New" panose="02070309020205020404" pitchFamily="49" charset="0"/>
              </a:rPr>
              <a:t> * timestep</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body.py</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body.vy</a:t>
            </a:r>
            <a:r>
              <a:rPr lang="en-US" sz="1400" dirty="0">
                <a:latin typeface="Courier New" panose="02070309020205020404" pitchFamily="49" charset="0"/>
                <a:cs typeface="Courier New" panose="02070309020205020404" pitchFamily="49" charset="0"/>
              </a:rPr>
              <a:t> * timestep</a:t>
            </a:r>
          </a:p>
        </p:txBody>
      </p:sp>
    </p:spTree>
    <p:extLst>
      <p:ext uri="{BB962C8B-B14F-4D97-AF65-F5344CB8AC3E}">
        <p14:creationId xmlns:p14="http://schemas.microsoft.com/office/powerpoint/2010/main" val="13459583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E6439-A2B0-9E4C-AFC8-C0654F278EDF}"/>
              </a:ext>
            </a:extLst>
          </p:cNvPr>
          <p:cNvSpPr>
            <a:spLocks noGrp="1"/>
          </p:cNvSpPr>
          <p:nvPr>
            <p:ph type="title"/>
          </p:nvPr>
        </p:nvSpPr>
        <p:spPr/>
        <p:txBody>
          <a:bodyPr/>
          <a:lstStyle/>
          <a:p>
            <a:r>
              <a:rPr lang="en-US" dirty="0"/>
              <a:t>Planetary simulation</a:t>
            </a:r>
          </a:p>
        </p:txBody>
      </p:sp>
      <p:sp>
        <p:nvSpPr>
          <p:cNvPr id="3" name="Content Placeholder 2">
            <a:extLst>
              <a:ext uri="{FF2B5EF4-FFF2-40B4-BE49-F238E27FC236}">
                <a16:creationId xmlns:a16="http://schemas.microsoft.com/office/drawing/2014/main" id="{856F4845-F849-8F4F-AC88-D5BDD411B245}"/>
              </a:ext>
            </a:extLst>
          </p:cNvPr>
          <p:cNvSpPr>
            <a:spLocks noGrp="1"/>
          </p:cNvSpPr>
          <p:nvPr>
            <p:ph idx="1"/>
          </p:nvPr>
        </p:nvSpPr>
        <p:spPr>
          <a:xfrm>
            <a:off x="971550" y="1200151"/>
            <a:ext cx="10587037" cy="5457824"/>
          </a:xfrm>
        </p:spPr>
        <p:txBody>
          <a:bodyPr>
            <a:normAutofit lnSpcReduction="10000"/>
          </a:bodyPr>
          <a:lstStyle/>
          <a:p>
            <a:r>
              <a:rPr lang="en-US" dirty="0"/>
              <a:t>There is a </a:t>
            </a:r>
            <a:r>
              <a:rPr lang="en-US" dirty="0" err="1"/>
              <a:t>Jupyter</a:t>
            </a:r>
            <a:r>
              <a:rPr lang="en-US" dirty="0"/>
              <a:t> Notebook called </a:t>
            </a:r>
            <a:r>
              <a:rPr lang="en-US" dirty="0" err="1"/>
              <a:t>planets.ipynb</a:t>
            </a:r>
            <a:endParaRPr lang="en-US" dirty="0"/>
          </a:p>
          <a:p>
            <a:endParaRPr lang="en-US" dirty="0"/>
          </a:p>
          <a:p>
            <a:r>
              <a:rPr lang="en-US" dirty="0"/>
              <a:t>It has the class and function already defined</a:t>
            </a:r>
          </a:p>
          <a:p>
            <a:endParaRPr lang="en-US" dirty="0"/>
          </a:p>
          <a:p>
            <a:r>
              <a:rPr lang="en-US" dirty="0"/>
              <a:t>Using the data on the next slide</a:t>
            </a:r>
          </a:p>
          <a:p>
            <a:pPr marL="457200" indent="-457200">
              <a:buFont typeface="+mj-lt"/>
              <a:buAutoNum type="arabicPeriod"/>
            </a:pPr>
            <a:r>
              <a:rPr lang="en-US" dirty="0"/>
              <a:t>Visualize the initial positions of the planets and the Sun</a:t>
            </a:r>
          </a:p>
          <a:p>
            <a:pPr marL="457200" indent="-457200">
              <a:buFont typeface="+mj-lt"/>
              <a:buAutoNum type="arabicPeriod"/>
            </a:pPr>
            <a:r>
              <a:rPr lang="en-US" dirty="0"/>
              <a:t>Simulate one year of all 8 planets orbiting the Sun</a:t>
            </a:r>
          </a:p>
          <a:p>
            <a:pPr marL="457200" indent="-457200">
              <a:buFont typeface="+mj-lt"/>
              <a:buAutoNum type="arabicPeriod"/>
            </a:pPr>
            <a:r>
              <a:rPr lang="en-US" dirty="0"/>
              <a:t>Visualize the final position of each planet and the Sun</a:t>
            </a:r>
          </a:p>
          <a:p>
            <a:pPr marL="457200" indent="-457200">
              <a:buFont typeface="+mj-lt"/>
              <a:buAutoNum type="arabicPeriod"/>
            </a:pPr>
            <a:endParaRPr lang="en-US" dirty="0"/>
          </a:p>
          <a:p>
            <a:pPr marL="0" indent="0">
              <a:buNone/>
            </a:pPr>
            <a:r>
              <a:rPr lang="en-US" dirty="0"/>
              <a:t>Bonus: </a:t>
            </a:r>
          </a:p>
          <a:p>
            <a:pPr marL="457200" indent="-457200">
              <a:buFont typeface="+mj-lt"/>
              <a:buAutoNum type="arabicPeriod"/>
            </a:pPr>
            <a:r>
              <a:rPr lang="en-US" dirty="0"/>
              <a:t>Can you give each planet a different color in the visualization?</a:t>
            </a:r>
          </a:p>
          <a:p>
            <a:pPr marL="457200" indent="-457200">
              <a:buFont typeface="+mj-lt"/>
              <a:buAutoNum type="arabicPeriod"/>
            </a:pPr>
            <a:r>
              <a:rPr lang="en-US" dirty="0"/>
              <a:t>Can you label each planet in the visualization?</a:t>
            </a:r>
          </a:p>
          <a:p>
            <a:pPr marL="0" indent="0">
              <a:buNone/>
            </a:pPr>
            <a:r>
              <a:rPr lang="en-US" dirty="0"/>
              <a:t>Hint: you can place text using </a:t>
            </a:r>
            <a:r>
              <a:rPr lang="en-US" dirty="0" err="1">
                <a:latin typeface="Courier New" panose="02070309020205020404" pitchFamily="49" charset="0"/>
                <a:cs typeface="Courier New" panose="02070309020205020404" pitchFamily="49" charset="0"/>
              </a:rPr>
              <a:t>plt.text</a:t>
            </a:r>
            <a:r>
              <a:rPr lang="en-US" dirty="0">
                <a:latin typeface="Courier New" panose="02070309020205020404" pitchFamily="49" charset="0"/>
                <a:cs typeface="Courier New" panose="02070309020205020404" pitchFamily="49" charset="0"/>
              </a:rPr>
              <a:t>( x-position, y-position, text )</a:t>
            </a:r>
          </a:p>
          <a:p>
            <a:pPr marL="457200" indent="-457200">
              <a:buFont typeface="+mj-lt"/>
              <a:buAutoNum type="arabicPeriod"/>
            </a:pP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12706924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7693EA0C-57C7-AD4F-8F22-5D34CA0AA726}"/>
              </a:ext>
            </a:extLst>
          </p:cNvPr>
          <p:cNvGraphicFramePr>
            <a:graphicFrameLocks noGrp="1"/>
          </p:cNvGraphicFramePr>
          <p:nvPr>
            <p:extLst>
              <p:ext uri="{D42A27DB-BD31-4B8C-83A1-F6EECF244321}">
                <p14:modId xmlns:p14="http://schemas.microsoft.com/office/powerpoint/2010/main" val="2682110966"/>
              </p:ext>
            </p:extLst>
          </p:nvPr>
        </p:nvGraphicFramePr>
        <p:xfrm>
          <a:off x="1058152" y="251458"/>
          <a:ext cx="10486153" cy="6363660"/>
        </p:xfrm>
        <a:graphic>
          <a:graphicData uri="http://schemas.openxmlformats.org/drawingml/2006/table">
            <a:tbl>
              <a:tblPr/>
              <a:tblGrid>
                <a:gridCol w="1842215">
                  <a:extLst>
                    <a:ext uri="{9D8B030D-6E8A-4147-A177-3AD203B41FA5}">
                      <a16:colId xmlns:a16="http://schemas.microsoft.com/office/drawing/2014/main" val="903359837"/>
                    </a:ext>
                  </a:extLst>
                </a:gridCol>
                <a:gridCol w="1671635">
                  <a:extLst>
                    <a:ext uri="{9D8B030D-6E8A-4147-A177-3AD203B41FA5}">
                      <a16:colId xmlns:a16="http://schemas.microsoft.com/office/drawing/2014/main" val="1597010751"/>
                    </a:ext>
                  </a:extLst>
                </a:gridCol>
                <a:gridCol w="1565382">
                  <a:extLst>
                    <a:ext uri="{9D8B030D-6E8A-4147-A177-3AD203B41FA5}">
                      <a16:colId xmlns:a16="http://schemas.microsoft.com/office/drawing/2014/main" val="1673664593"/>
                    </a:ext>
                  </a:extLst>
                </a:gridCol>
                <a:gridCol w="1802307">
                  <a:extLst>
                    <a:ext uri="{9D8B030D-6E8A-4147-A177-3AD203B41FA5}">
                      <a16:colId xmlns:a16="http://schemas.microsoft.com/office/drawing/2014/main" val="210002004"/>
                    </a:ext>
                  </a:extLst>
                </a:gridCol>
                <a:gridCol w="1802307">
                  <a:extLst>
                    <a:ext uri="{9D8B030D-6E8A-4147-A177-3AD203B41FA5}">
                      <a16:colId xmlns:a16="http://schemas.microsoft.com/office/drawing/2014/main" val="4244455004"/>
                    </a:ext>
                  </a:extLst>
                </a:gridCol>
                <a:gridCol w="1802307">
                  <a:extLst>
                    <a:ext uri="{9D8B030D-6E8A-4147-A177-3AD203B41FA5}">
                      <a16:colId xmlns:a16="http://schemas.microsoft.com/office/drawing/2014/main" val="4234428130"/>
                    </a:ext>
                  </a:extLst>
                </a:gridCol>
              </a:tblGrid>
              <a:tr h="636366">
                <a:tc>
                  <a:txBody>
                    <a:bodyPr/>
                    <a:lstStyle/>
                    <a:p>
                      <a:pPr algn="ctr"/>
                      <a:r>
                        <a:rPr lang="en-US" u="sng" dirty="0">
                          <a:effectLst/>
                          <a:latin typeface="+mn-lt"/>
                        </a:rPr>
                        <a:t>Celestial Object</a:t>
                      </a:r>
                    </a:p>
                  </a:txBody>
                  <a:tcPr marL="47625" marR="0"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EFF3FB"/>
                    </a:solidFill>
                  </a:tcPr>
                </a:tc>
                <a:tc>
                  <a:txBody>
                    <a:bodyPr/>
                    <a:lstStyle/>
                    <a:p>
                      <a:pPr algn="ctr"/>
                      <a:r>
                        <a:rPr lang="en-US" u="sng" dirty="0">
                          <a:effectLst/>
                          <a:latin typeface="+mn-lt"/>
                        </a:rPr>
                        <a:t>Mass (kg)</a:t>
                      </a:r>
                    </a:p>
                  </a:txBody>
                  <a:tcPr marL="0" marR="4762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EFF3FB"/>
                    </a:solidFill>
                  </a:tcPr>
                </a:tc>
                <a:tc>
                  <a:txBody>
                    <a:bodyPr/>
                    <a:lstStyle/>
                    <a:p>
                      <a:pPr algn="ctr"/>
                      <a:r>
                        <a:rPr lang="en-US" u="sng" dirty="0" err="1">
                          <a:effectLst/>
                          <a:latin typeface="+mn-lt"/>
                        </a:rPr>
                        <a:t>Px</a:t>
                      </a:r>
                      <a:r>
                        <a:rPr lang="en-US" u="sng" dirty="0">
                          <a:effectLst/>
                          <a:latin typeface="+mn-lt"/>
                        </a:rPr>
                        <a:t> (m)</a:t>
                      </a:r>
                    </a:p>
                  </a:txBody>
                  <a:tcPr marL="0" marR="4762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EFF3FB"/>
                    </a:solidFill>
                  </a:tcPr>
                </a:tc>
                <a:tc>
                  <a:txBody>
                    <a:bodyPr/>
                    <a:lstStyle/>
                    <a:p>
                      <a:pPr algn="ctr"/>
                      <a:r>
                        <a:rPr lang="en-US" u="sng" dirty="0" err="1">
                          <a:effectLst/>
                          <a:latin typeface="+mn-lt"/>
                        </a:rPr>
                        <a:t>Py</a:t>
                      </a:r>
                      <a:r>
                        <a:rPr lang="en-US" u="sng" dirty="0">
                          <a:effectLst/>
                          <a:latin typeface="+mn-lt"/>
                        </a:rPr>
                        <a:t> (m)</a:t>
                      </a:r>
                    </a:p>
                  </a:txBody>
                  <a:tcPr marL="0" marR="4762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EFF3FB"/>
                    </a:solidFill>
                  </a:tcPr>
                </a:tc>
                <a:tc>
                  <a:txBody>
                    <a:bodyPr/>
                    <a:lstStyle/>
                    <a:p>
                      <a:pPr algn="ctr"/>
                      <a:r>
                        <a:rPr lang="en-US" u="sng" dirty="0" err="1">
                          <a:effectLst/>
                          <a:latin typeface="+mn-lt"/>
                        </a:rPr>
                        <a:t>Vx</a:t>
                      </a:r>
                      <a:r>
                        <a:rPr lang="en-US" u="sng" dirty="0">
                          <a:effectLst/>
                          <a:latin typeface="+mn-lt"/>
                        </a:rPr>
                        <a:t> (m/s)</a:t>
                      </a:r>
                    </a:p>
                  </a:txBody>
                  <a:tcPr marL="0" marR="4762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EFF3FB"/>
                    </a:solidFill>
                  </a:tcPr>
                </a:tc>
                <a:tc>
                  <a:txBody>
                    <a:bodyPr/>
                    <a:lstStyle/>
                    <a:p>
                      <a:pPr algn="ctr"/>
                      <a:r>
                        <a:rPr lang="en-US" u="sng" dirty="0" err="1">
                          <a:effectLst/>
                          <a:latin typeface="+mn-lt"/>
                        </a:rPr>
                        <a:t>Vy</a:t>
                      </a:r>
                      <a:r>
                        <a:rPr lang="en-US" u="sng" dirty="0">
                          <a:effectLst/>
                          <a:latin typeface="+mn-lt"/>
                        </a:rPr>
                        <a:t> (m/s)</a:t>
                      </a:r>
                    </a:p>
                  </a:txBody>
                  <a:tcPr marL="0" marR="4762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EFF3FB"/>
                    </a:solidFill>
                  </a:tcPr>
                </a:tc>
                <a:extLst>
                  <a:ext uri="{0D108BD9-81ED-4DB2-BD59-A6C34878D82A}">
                    <a16:rowId xmlns:a16="http://schemas.microsoft.com/office/drawing/2014/main" val="2369086869"/>
                  </a:ext>
                </a:extLst>
              </a:tr>
              <a:tr h="636366">
                <a:tc>
                  <a:txBody>
                    <a:bodyPr/>
                    <a:lstStyle/>
                    <a:p>
                      <a:pPr algn="ctr"/>
                      <a:r>
                        <a:rPr lang="en-US" b="0" u="none" dirty="0">
                          <a:solidFill>
                            <a:schemeClr val="tx1"/>
                          </a:solidFill>
                          <a:effectLst/>
                          <a:latin typeface="+mn-lt"/>
                        </a:rPr>
                        <a:t>Sun</a:t>
                      </a:r>
                      <a:endParaRPr lang="en-US" u="none" dirty="0">
                        <a:solidFill>
                          <a:schemeClr val="tx1"/>
                        </a:solidFill>
                        <a:effectLst/>
                        <a:latin typeface="+mn-lt"/>
                      </a:endParaRPr>
                    </a:p>
                  </a:txBody>
                  <a:tcPr marL="47625" marR="0"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EFF3FB"/>
                    </a:solidFill>
                  </a:tcPr>
                </a:tc>
                <a:tc>
                  <a:txBody>
                    <a:bodyPr/>
                    <a:lstStyle/>
                    <a:p>
                      <a:pPr algn="ctr"/>
                      <a:r>
                        <a:rPr lang="en-US" dirty="0">
                          <a:effectLst/>
                          <a:latin typeface="+mn-lt"/>
                        </a:rPr>
                        <a:t>1.9891 x 10</a:t>
                      </a:r>
                      <a:r>
                        <a:rPr lang="en-US" baseline="30000" dirty="0">
                          <a:effectLst/>
                          <a:latin typeface="+mn-lt"/>
                        </a:rPr>
                        <a:t>30</a:t>
                      </a:r>
                      <a:endParaRPr lang="en-US" dirty="0">
                        <a:effectLst/>
                        <a:latin typeface="+mn-lt"/>
                      </a:endParaRPr>
                    </a:p>
                  </a:txBody>
                  <a:tcPr marL="0" marR="4762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EFF3FB"/>
                    </a:solidFill>
                  </a:tcPr>
                </a:tc>
                <a:tc>
                  <a:txBody>
                    <a:bodyPr/>
                    <a:lstStyle/>
                    <a:p>
                      <a:pPr algn="ctr"/>
                      <a:r>
                        <a:rPr lang="en-US" dirty="0">
                          <a:effectLst/>
                          <a:latin typeface="+mn-lt"/>
                        </a:rPr>
                        <a:t>0</a:t>
                      </a:r>
                    </a:p>
                  </a:txBody>
                  <a:tcPr marL="0" marR="4762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EFF3FB"/>
                    </a:solidFill>
                  </a:tcPr>
                </a:tc>
                <a:tc>
                  <a:txBody>
                    <a:bodyPr/>
                    <a:lstStyle/>
                    <a:p>
                      <a:pPr algn="ctr"/>
                      <a:r>
                        <a:rPr lang="en-US" dirty="0">
                          <a:effectLst/>
                          <a:latin typeface="+mn-lt"/>
                        </a:rPr>
                        <a:t>0</a:t>
                      </a:r>
                    </a:p>
                  </a:txBody>
                  <a:tcPr marL="0" marR="4762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EFF3FB"/>
                    </a:solidFill>
                  </a:tcPr>
                </a:tc>
                <a:tc>
                  <a:txBody>
                    <a:bodyPr/>
                    <a:lstStyle/>
                    <a:p>
                      <a:pPr algn="ctr"/>
                      <a:r>
                        <a:rPr lang="en-US" dirty="0">
                          <a:effectLst/>
                          <a:latin typeface="+mn-lt"/>
                        </a:rPr>
                        <a:t>0</a:t>
                      </a:r>
                    </a:p>
                  </a:txBody>
                  <a:tcPr marL="0" marR="4762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EFF3FB"/>
                    </a:solidFill>
                  </a:tcPr>
                </a:tc>
                <a:tc>
                  <a:txBody>
                    <a:bodyPr/>
                    <a:lstStyle/>
                    <a:p>
                      <a:pPr algn="ctr"/>
                      <a:r>
                        <a:rPr lang="en-US" dirty="0">
                          <a:effectLst/>
                          <a:latin typeface="+mn-lt"/>
                        </a:rPr>
                        <a:t>0</a:t>
                      </a:r>
                    </a:p>
                  </a:txBody>
                  <a:tcPr marL="0" marR="4762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EFF3FB"/>
                    </a:solidFill>
                  </a:tcPr>
                </a:tc>
                <a:extLst>
                  <a:ext uri="{0D108BD9-81ED-4DB2-BD59-A6C34878D82A}">
                    <a16:rowId xmlns:a16="http://schemas.microsoft.com/office/drawing/2014/main" val="4049112121"/>
                  </a:ext>
                </a:extLst>
              </a:tr>
              <a:tr h="636366">
                <a:tc>
                  <a:txBody>
                    <a:bodyPr/>
                    <a:lstStyle/>
                    <a:p>
                      <a:pPr algn="ctr"/>
                      <a:r>
                        <a:rPr lang="en-US" b="0" u="none" dirty="0">
                          <a:solidFill>
                            <a:schemeClr val="tx1"/>
                          </a:solidFill>
                          <a:effectLst/>
                          <a:latin typeface="+mn-lt"/>
                        </a:rPr>
                        <a:t>Mercury</a:t>
                      </a:r>
                      <a:endParaRPr lang="en-US" u="none" dirty="0">
                        <a:solidFill>
                          <a:schemeClr val="tx1"/>
                        </a:solidFill>
                        <a:effectLst/>
                        <a:latin typeface="+mn-lt"/>
                      </a:endParaRPr>
                    </a:p>
                  </a:txBody>
                  <a:tcPr marL="47625" marR="0"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ctr"/>
                      <a:r>
                        <a:rPr lang="en-US" dirty="0">
                          <a:effectLst/>
                          <a:latin typeface="+mn-lt"/>
                        </a:rPr>
                        <a:t>3.3022 x 10</a:t>
                      </a:r>
                      <a:r>
                        <a:rPr lang="en-US" baseline="30000" dirty="0">
                          <a:effectLst/>
                          <a:latin typeface="+mn-lt"/>
                        </a:rPr>
                        <a:t>23</a:t>
                      </a:r>
                      <a:endParaRPr lang="en-US" dirty="0">
                        <a:effectLst/>
                        <a:latin typeface="+mn-lt"/>
                      </a:endParaRPr>
                    </a:p>
                  </a:txBody>
                  <a:tcPr marL="0" marR="4762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ctr"/>
                      <a:r>
                        <a:rPr lang="en-US" dirty="0">
                          <a:latin typeface="+mn-lt"/>
                        </a:rPr>
                        <a:t>-4.60x10</a:t>
                      </a:r>
                      <a:r>
                        <a:rPr lang="en-US" baseline="30000" dirty="0">
                          <a:latin typeface="+mn-lt"/>
                        </a:rPr>
                        <a:t>10</a:t>
                      </a:r>
                      <a:endParaRPr lang="en-US" baseline="30000" dirty="0">
                        <a:effectLst/>
                        <a:latin typeface="+mn-lt"/>
                      </a:endParaRPr>
                    </a:p>
                  </a:txBody>
                  <a:tcPr marL="0" marR="4762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ctr"/>
                      <a:r>
                        <a:rPr lang="en-US" dirty="0">
                          <a:effectLst/>
                          <a:latin typeface="+mn-lt"/>
                        </a:rPr>
                        <a:t>0</a:t>
                      </a:r>
                    </a:p>
                  </a:txBody>
                  <a:tcPr marL="0" marR="4762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ctr"/>
                      <a:r>
                        <a:rPr lang="en-US" dirty="0">
                          <a:effectLst/>
                          <a:latin typeface="+mn-lt"/>
                        </a:rPr>
                        <a:t>0</a:t>
                      </a:r>
                    </a:p>
                  </a:txBody>
                  <a:tcPr marL="0" marR="4762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ctr"/>
                      <a:r>
                        <a:rPr lang="en-US" dirty="0">
                          <a:latin typeface="+mn-lt"/>
                        </a:rPr>
                        <a:t>-58980</a:t>
                      </a:r>
                      <a:endParaRPr lang="en-US" dirty="0">
                        <a:effectLst/>
                        <a:latin typeface="+mn-lt"/>
                      </a:endParaRPr>
                    </a:p>
                  </a:txBody>
                  <a:tcPr marL="0" marR="4762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2011181245"/>
                  </a:ext>
                </a:extLst>
              </a:tr>
              <a:tr h="636366">
                <a:tc>
                  <a:txBody>
                    <a:bodyPr/>
                    <a:lstStyle/>
                    <a:p>
                      <a:pPr algn="ctr"/>
                      <a:r>
                        <a:rPr lang="en-US" b="0" u="none" dirty="0">
                          <a:solidFill>
                            <a:schemeClr val="tx1"/>
                          </a:solidFill>
                          <a:effectLst/>
                          <a:latin typeface="+mn-lt"/>
                        </a:rPr>
                        <a:t>Venus</a:t>
                      </a:r>
                      <a:endParaRPr lang="en-US" u="none" dirty="0">
                        <a:solidFill>
                          <a:schemeClr val="tx1"/>
                        </a:solidFill>
                        <a:effectLst/>
                        <a:latin typeface="+mn-lt"/>
                      </a:endParaRPr>
                    </a:p>
                  </a:txBody>
                  <a:tcPr marL="47625" marR="0"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ctr"/>
                      <a:r>
                        <a:rPr lang="en-US" dirty="0">
                          <a:effectLst/>
                          <a:latin typeface="+mn-lt"/>
                        </a:rPr>
                        <a:t>4.8685 x 10</a:t>
                      </a:r>
                      <a:r>
                        <a:rPr lang="en-US" baseline="30000" dirty="0">
                          <a:effectLst/>
                          <a:latin typeface="+mn-lt"/>
                        </a:rPr>
                        <a:t>24</a:t>
                      </a:r>
                      <a:endParaRPr lang="en-US" dirty="0">
                        <a:effectLst/>
                        <a:latin typeface="+mn-lt"/>
                      </a:endParaRPr>
                    </a:p>
                  </a:txBody>
                  <a:tcPr marL="0" marR="4762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ctr"/>
                      <a:r>
                        <a:rPr lang="en-US" dirty="0">
                          <a:latin typeface="+mn-lt"/>
                        </a:rPr>
                        <a:t>-1.07x10</a:t>
                      </a:r>
                      <a:r>
                        <a:rPr lang="en-US" baseline="30000" dirty="0">
                          <a:latin typeface="+mn-lt"/>
                        </a:rPr>
                        <a:t>11</a:t>
                      </a:r>
                      <a:endParaRPr lang="en-US" baseline="30000" dirty="0">
                        <a:effectLst/>
                        <a:latin typeface="+mn-lt"/>
                      </a:endParaRPr>
                    </a:p>
                  </a:txBody>
                  <a:tcPr marL="0" marR="4762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ctr"/>
                      <a:r>
                        <a:rPr lang="en-US" dirty="0">
                          <a:effectLst/>
                          <a:latin typeface="+mn-lt"/>
                        </a:rPr>
                        <a:t>0</a:t>
                      </a:r>
                    </a:p>
                  </a:txBody>
                  <a:tcPr marL="0" marR="4762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ctr"/>
                      <a:r>
                        <a:rPr lang="en-US" dirty="0">
                          <a:effectLst/>
                          <a:latin typeface="+mn-lt"/>
                        </a:rPr>
                        <a:t>0</a:t>
                      </a:r>
                    </a:p>
                  </a:txBody>
                  <a:tcPr marL="0" marR="4762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ctr"/>
                      <a:r>
                        <a:rPr lang="en-US" dirty="0">
                          <a:latin typeface="+mn-lt"/>
                        </a:rPr>
                        <a:t>-35260</a:t>
                      </a:r>
                      <a:endParaRPr lang="en-US" dirty="0">
                        <a:effectLst/>
                        <a:latin typeface="+mn-lt"/>
                      </a:endParaRPr>
                    </a:p>
                  </a:txBody>
                  <a:tcPr marL="0" marR="4762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3306223923"/>
                  </a:ext>
                </a:extLst>
              </a:tr>
              <a:tr h="636366">
                <a:tc>
                  <a:txBody>
                    <a:bodyPr/>
                    <a:lstStyle/>
                    <a:p>
                      <a:pPr algn="ctr"/>
                      <a:r>
                        <a:rPr lang="en-US" b="0" u="none" dirty="0">
                          <a:solidFill>
                            <a:schemeClr val="tx1"/>
                          </a:solidFill>
                          <a:effectLst/>
                          <a:latin typeface="+mn-lt"/>
                        </a:rPr>
                        <a:t>Earth</a:t>
                      </a:r>
                      <a:endParaRPr lang="en-US" u="none" dirty="0">
                        <a:solidFill>
                          <a:schemeClr val="tx1"/>
                        </a:solidFill>
                        <a:effectLst/>
                        <a:latin typeface="+mn-lt"/>
                      </a:endParaRPr>
                    </a:p>
                  </a:txBody>
                  <a:tcPr marL="47625" marR="0"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ctr"/>
                      <a:r>
                        <a:rPr lang="en-US" dirty="0">
                          <a:effectLst/>
                          <a:latin typeface="+mn-lt"/>
                        </a:rPr>
                        <a:t>5.9736 x 10</a:t>
                      </a:r>
                      <a:r>
                        <a:rPr lang="en-US" baseline="30000" dirty="0">
                          <a:effectLst/>
                          <a:latin typeface="+mn-lt"/>
                        </a:rPr>
                        <a:t>24</a:t>
                      </a:r>
                      <a:endParaRPr lang="en-US" dirty="0">
                        <a:effectLst/>
                        <a:latin typeface="+mn-lt"/>
                      </a:endParaRPr>
                    </a:p>
                  </a:txBody>
                  <a:tcPr marL="0" marR="4762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ctr"/>
                      <a:r>
                        <a:rPr lang="en-US" dirty="0">
                          <a:latin typeface="+mn-lt"/>
                        </a:rPr>
                        <a:t>-1.47x10</a:t>
                      </a:r>
                      <a:r>
                        <a:rPr lang="en-US" baseline="30000" dirty="0">
                          <a:latin typeface="+mn-lt"/>
                        </a:rPr>
                        <a:t>11</a:t>
                      </a:r>
                      <a:endParaRPr lang="en-US" baseline="30000" dirty="0">
                        <a:effectLst/>
                        <a:latin typeface="+mn-lt"/>
                      </a:endParaRPr>
                    </a:p>
                  </a:txBody>
                  <a:tcPr marL="0" marR="4762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ctr"/>
                      <a:r>
                        <a:rPr lang="en-US" dirty="0">
                          <a:effectLst/>
                          <a:latin typeface="+mn-lt"/>
                        </a:rPr>
                        <a:t>0</a:t>
                      </a:r>
                    </a:p>
                  </a:txBody>
                  <a:tcPr marL="0" marR="4762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ctr"/>
                      <a:r>
                        <a:rPr lang="en-US" dirty="0">
                          <a:effectLst/>
                          <a:latin typeface="+mn-lt"/>
                        </a:rPr>
                        <a:t>0</a:t>
                      </a:r>
                    </a:p>
                  </a:txBody>
                  <a:tcPr marL="0" marR="4762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ctr"/>
                      <a:r>
                        <a:rPr lang="en-US" dirty="0">
                          <a:latin typeface="+mn-lt"/>
                        </a:rPr>
                        <a:t>-30300</a:t>
                      </a:r>
                      <a:endParaRPr lang="en-US" dirty="0">
                        <a:effectLst/>
                        <a:latin typeface="+mn-lt"/>
                      </a:endParaRPr>
                    </a:p>
                  </a:txBody>
                  <a:tcPr marL="0" marR="4762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212786557"/>
                  </a:ext>
                </a:extLst>
              </a:tr>
              <a:tr h="636366">
                <a:tc>
                  <a:txBody>
                    <a:bodyPr/>
                    <a:lstStyle/>
                    <a:p>
                      <a:pPr algn="ctr"/>
                      <a:r>
                        <a:rPr lang="en-US" b="0" u="none" dirty="0">
                          <a:solidFill>
                            <a:schemeClr val="tx1"/>
                          </a:solidFill>
                          <a:effectLst/>
                          <a:latin typeface="+mn-lt"/>
                        </a:rPr>
                        <a:t>Mars</a:t>
                      </a:r>
                      <a:endParaRPr lang="en-US" u="none" dirty="0">
                        <a:solidFill>
                          <a:schemeClr val="tx1"/>
                        </a:solidFill>
                        <a:effectLst/>
                        <a:latin typeface="+mn-lt"/>
                      </a:endParaRPr>
                    </a:p>
                  </a:txBody>
                  <a:tcPr marL="47625" marR="0"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ctr"/>
                      <a:r>
                        <a:rPr lang="en-US" dirty="0">
                          <a:effectLst/>
                          <a:latin typeface="+mn-lt"/>
                        </a:rPr>
                        <a:t>6.4185 x 10</a:t>
                      </a:r>
                      <a:r>
                        <a:rPr lang="en-US" baseline="30000" dirty="0">
                          <a:effectLst/>
                          <a:latin typeface="+mn-lt"/>
                        </a:rPr>
                        <a:t>23</a:t>
                      </a:r>
                      <a:endParaRPr lang="en-US" dirty="0">
                        <a:effectLst/>
                        <a:latin typeface="+mn-lt"/>
                      </a:endParaRPr>
                    </a:p>
                  </a:txBody>
                  <a:tcPr marL="0" marR="4762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ctr"/>
                      <a:r>
                        <a:rPr lang="en-US" dirty="0">
                          <a:latin typeface="+mn-lt"/>
                        </a:rPr>
                        <a:t>-2.07x10</a:t>
                      </a:r>
                      <a:r>
                        <a:rPr lang="en-US" baseline="30000" dirty="0">
                          <a:latin typeface="+mn-lt"/>
                        </a:rPr>
                        <a:t>11</a:t>
                      </a:r>
                      <a:endParaRPr lang="en-US" baseline="30000" dirty="0">
                        <a:effectLst/>
                        <a:latin typeface="+mn-lt"/>
                      </a:endParaRPr>
                    </a:p>
                  </a:txBody>
                  <a:tcPr marL="0" marR="4762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ctr"/>
                      <a:r>
                        <a:rPr lang="en-US" dirty="0">
                          <a:effectLst/>
                          <a:latin typeface="+mn-lt"/>
                        </a:rPr>
                        <a:t>0</a:t>
                      </a:r>
                    </a:p>
                  </a:txBody>
                  <a:tcPr marL="0" marR="4762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ctr"/>
                      <a:r>
                        <a:rPr lang="en-US" dirty="0">
                          <a:effectLst/>
                          <a:latin typeface="+mn-lt"/>
                        </a:rPr>
                        <a:t>0</a:t>
                      </a:r>
                    </a:p>
                  </a:txBody>
                  <a:tcPr marL="0" marR="4762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ctr"/>
                      <a:r>
                        <a:rPr lang="en-US" dirty="0">
                          <a:latin typeface="+mn-lt"/>
                        </a:rPr>
                        <a:t>-26500</a:t>
                      </a:r>
                      <a:endParaRPr lang="en-US" dirty="0">
                        <a:effectLst/>
                        <a:latin typeface="+mn-lt"/>
                      </a:endParaRPr>
                    </a:p>
                  </a:txBody>
                  <a:tcPr marL="0" marR="4762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1027195462"/>
                  </a:ext>
                </a:extLst>
              </a:tr>
              <a:tr h="636366">
                <a:tc>
                  <a:txBody>
                    <a:bodyPr/>
                    <a:lstStyle/>
                    <a:p>
                      <a:pPr algn="ctr"/>
                      <a:r>
                        <a:rPr lang="en-US" b="0" u="none" dirty="0">
                          <a:solidFill>
                            <a:schemeClr val="tx1"/>
                          </a:solidFill>
                          <a:effectLst/>
                          <a:latin typeface="+mn-lt"/>
                        </a:rPr>
                        <a:t>Jupiter</a:t>
                      </a:r>
                      <a:endParaRPr lang="en-US" u="none" dirty="0">
                        <a:solidFill>
                          <a:schemeClr val="tx1"/>
                        </a:solidFill>
                        <a:effectLst/>
                        <a:latin typeface="+mn-lt"/>
                      </a:endParaRPr>
                    </a:p>
                  </a:txBody>
                  <a:tcPr marL="47625" marR="0"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ctr"/>
                      <a:r>
                        <a:rPr lang="en-US">
                          <a:effectLst/>
                          <a:latin typeface="+mn-lt"/>
                        </a:rPr>
                        <a:t>1.8986 x 10</a:t>
                      </a:r>
                      <a:r>
                        <a:rPr lang="en-US" baseline="30000">
                          <a:effectLst/>
                          <a:latin typeface="+mn-lt"/>
                        </a:rPr>
                        <a:t>27</a:t>
                      </a:r>
                      <a:endParaRPr lang="en-US">
                        <a:effectLst/>
                        <a:latin typeface="+mn-lt"/>
                      </a:endParaRPr>
                    </a:p>
                  </a:txBody>
                  <a:tcPr marL="0" marR="4762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ctr"/>
                      <a:r>
                        <a:rPr lang="en-US" dirty="0">
                          <a:latin typeface="+mn-lt"/>
                        </a:rPr>
                        <a:t>-7.41x10</a:t>
                      </a:r>
                      <a:r>
                        <a:rPr lang="en-US" baseline="30000" dirty="0">
                          <a:latin typeface="+mn-lt"/>
                        </a:rPr>
                        <a:t>11</a:t>
                      </a:r>
                      <a:endParaRPr lang="en-US" baseline="30000" dirty="0">
                        <a:effectLst/>
                        <a:latin typeface="+mn-lt"/>
                      </a:endParaRPr>
                    </a:p>
                  </a:txBody>
                  <a:tcPr marL="0" marR="4762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ctr"/>
                      <a:r>
                        <a:rPr lang="en-US" dirty="0">
                          <a:effectLst/>
                          <a:latin typeface="+mn-lt"/>
                        </a:rPr>
                        <a:t>0</a:t>
                      </a:r>
                    </a:p>
                  </a:txBody>
                  <a:tcPr marL="0" marR="4762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ctr"/>
                      <a:r>
                        <a:rPr lang="en-US" dirty="0">
                          <a:effectLst/>
                          <a:latin typeface="+mn-lt"/>
                        </a:rPr>
                        <a:t>0</a:t>
                      </a:r>
                    </a:p>
                  </a:txBody>
                  <a:tcPr marL="0" marR="4762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ctr"/>
                      <a:r>
                        <a:rPr lang="en-US" dirty="0">
                          <a:latin typeface="+mn-lt"/>
                        </a:rPr>
                        <a:t>-13720</a:t>
                      </a:r>
                      <a:endParaRPr lang="en-US" dirty="0">
                        <a:effectLst/>
                        <a:latin typeface="+mn-lt"/>
                      </a:endParaRPr>
                    </a:p>
                  </a:txBody>
                  <a:tcPr marL="0" marR="4762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1843215059"/>
                  </a:ext>
                </a:extLst>
              </a:tr>
              <a:tr h="636366">
                <a:tc>
                  <a:txBody>
                    <a:bodyPr/>
                    <a:lstStyle/>
                    <a:p>
                      <a:pPr algn="ctr"/>
                      <a:r>
                        <a:rPr lang="en-US" b="0" u="none" dirty="0">
                          <a:solidFill>
                            <a:schemeClr val="tx1"/>
                          </a:solidFill>
                          <a:effectLst/>
                          <a:latin typeface="+mn-lt"/>
                        </a:rPr>
                        <a:t>Saturn</a:t>
                      </a:r>
                      <a:endParaRPr lang="en-US" u="none" dirty="0">
                        <a:solidFill>
                          <a:schemeClr val="tx1"/>
                        </a:solidFill>
                        <a:effectLst/>
                        <a:latin typeface="+mn-lt"/>
                      </a:endParaRPr>
                    </a:p>
                  </a:txBody>
                  <a:tcPr marL="47625" marR="0"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EFF3FB"/>
                    </a:solidFill>
                  </a:tcPr>
                </a:tc>
                <a:tc>
                  <a:txBody>
                    <a:bodyPr/>
                    <a:lstStyle/>
                    <a:p>
                      <a:pPr algn="ctr"/>
                      <a:r>
                        <a:rPr lang="en-US">
                          <a:effectLst/>
                          <a:latin typeface="+mn-lt"/>
                        </a:rPr>
                        <a:t>5.6846 x 10</a:t>
                      </a:r>
                      <a:r>
                        <a:rPr lang="en-US" baseline="30000">
                          <a:effectLst/>
                          <a:latin typeface="+mn-lt"/>
                        </a:rPr>
                        <a:t>26</a:t>
                      </a:r>
                      <a:endParaRPr lang="en-US">
                        <a:effectLst/>
                        <a:latin typeface="+mn-lt"/>
                      </a:endParaRPr>
                    </a:p>
                  </a:txBody>
                  <a:tcPr marL="0" marR="4762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EFF3FB"/>
                    </a:solidFill>
                  </a:tcPr>
                </a:tc>
                <a:tc>
                  <a:txBody>
                    <a:bodyPr/>
                    <a:lstStyle/>
                    <a:p>
                      <a:pPr algn="ctr"/>
                      <a:r>
                        <a:rPr lang="en-US" dirty="0">
                          <a:latin typeface="+mn-lt"/>
                        </a:rPr>
                        <a:t>-1.35x10</a:t>
                      </a:r>
                      <a:r>
                        <a:rPr lang="en-US" baseline="30000" dirty="0">
                          <a:latin typeface="+mn-lt"/>
                        </a:rPr>
                        <a:t>12</a:t>
                      </a:r>
                      <a:endParaRPr lang="en-US" baseline="30000" dirty="0">
                        <a:effectLst/>
                        <a:latin typeface="+mn-lt"/>
                      </a:endParaRPr>
                    </a:p>
                  </a:txBody>
                  <a:tcPr marL="0" marR="4762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EFF3FB"/>
                    </a:solidFill>
                  </a:tcPr>
                </a:tc>
                <a:tc>
                  <a:txBody>
                    <a:bodyPr/>
                    <a:lstStyle/>
                    <a:p>
                      <a:pPr algn="ctr"/>
                      <a:r>
                        <a:rPr lang="en-US" dirty="0">
                          <a:effectLst/>
                          <a:latin typeface="+mn-lt"/>
                        </a:rPr>
                        <a:t>0</a:t>
                      </a:r>
                    </a:p>
                  </a:txBody>
                  <a:tcPr marL="0" marR="4762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EFF3FB"/>
                    </a:solidFill>
                  </a:tcPr>
                </a:tc>
                <a:tc>
                  <a:txBody>
                    <a:bodyPr/>
                    <a:lstStyle/>
                    <a:p>
                      <a:pPr algn="ctr"/>
                      <a:r>
                        <a:rPr lang="en-US" dirty="0">
                          <a:effectLst/>
                          <a:latin typeface="+mn-lt"/>
                        </a:rPr>
                        <a:t>0</a:t>
                      </a:r>
                    </a:p>
                  </a:txBody>
                  <a:tcPr marL="0" marR="4762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EFF3FB"/>
                    </a:solidFill>
                  </a:tcPr>
                </a:tc>
                <a:tc>
                  <a:txBody>
                    <a:bodyPr/>
                    <a:lstStyle/>
                    <a:p>
                      <a:pPr algn="ctr"/>
                      <a:r>
                        <a:rPr lang="en-US" dirty="0">
                          <a:latin typeface="+mn-lt"/>
                        </a:rPr>
                        <a:t>-10180</a:t>
                      </a:r>
                      <a:endParaRPr lang="en-US" dirty="0">
                        <a:effectLst/>
                        <a:latin typeface="+mn-lt"/>
                      </a:endParaRPr>
                    </a:p>
                  </a:txBody>
                  <a:tcPr marL="0" marR="4762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EFF3FB"/>
                    </a:solidFill>
                  </a:tcPr>
                </a:tc>
                <a:extLst>
                  <a:ext uri="{0D108BD9-81ED-4DB2-BD59-A6C34878D82A}">
                    <a16:rowId xmlns:a16="http://schemas.microsoft.com/office/drawing/2014/main" val="1293576996"/>
                  </a:ext>
                </a:extLst>
              </a:tr>
              <a:tr h="636366">
                <a:tc>
                  <a:txBody>
                    <a:bodyPr/>
                    <a:lstStyle/>
                    <a:p>
                      <a:pPr algn="ctr"/>
                      <a:r>
                        <a:rPr lang="en-US" b="0" u="none" dirty="0">
                          <a:solidFill>
                            <a:schemeClr val="tx1"/>
                          </a:solidFill>
                          <a:effectLst/>
                          <a:latin typeface="+mn-lt"/>
                        </a:rPr>
                        <a:t>Uranus</a:t>
                      </a:r>
                      <a:endParaRPr lang="en-US" u="none" dirty="0">
                        <a:solidFill>
                          <a:schemeClr val="tx1"/>
                        </a:solidFill>
                        <a:effectLst/>
                        <a:latin typeface="+mn-lt"/>
                      </a:endParaRPr>
                    </a:p>
                  </a:txBody>
                  <a:tcPr marL="47625" marR="0"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EFF3FB"/>
                    </a:solidFill>
                  </a:tcPr>
                </a:tc>
                <a:tc>
                  <a:txBody>
                    <a:bodyPr/>
                    <a:lstStyle/>
                    <a:p>
                      <a:pPr algn="ctr"/>
                      <a:r>
                        <a:rPr lang="en-US" dirty="0">
                          <a:effectLst/>
                          <a:latin typeface="+mn-lt"/>
                        </a:rPr>
                        <a:t>8.6810 x 10</a:t>
                      </a:r>
                      <a:r>
                        <a:rPr lang="en-US" baseline="30000" dirty="0">
                          <a:effectLst/>
                          <a:latin typeface="+mn-lt"/>
                        </a:rPr>
                        <a:t>25</a:t>
                      </a:r>
                      <a:endParaRPr lang="en-US" dirty="0">
                        <a:effectLst/>
                        <a:latin typeface="+mn-lt"/>
                      </a:endParaRPr>
                    </a:p>
                  </a:txBody>
                  <a:tcPr marL="0" marR="4762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EFF3FB"/>
                    </a:solidFill>
                  </a:tcPr>
                </a:tc>
                <a:tc>
                  <a:txBody>
                    <a:bodyPr/>
                    <a:lstStyle/>
                    <a:p>
                      <a:pPr algn="ctr"/>
                      <a:r>
                        <a:rPr lang="en-US" dirty="0">
                          <a:latin typeface="+mn-lt"/>
                        </a:rPr>
                        <a:t>-2.74x10</a:t>
                      </a:r>
                      <a:r>
                        <a:rPr lang="en-US" baseline="30000" dirty="0">
                          <a:latin typeface="+mn-lt"/>
                        </a:rPr>
                        <a:t>12</a:t>
                      </a:r>
                      <a:endParaRPr lang="en-US" baseline="30000" dirty="0">
                        <a:effectLst/>
                        <a:latin typeface="+mn-lt"/>
                      </a:endParaRPr>
                    </a:p>
                  </a:txBody>
                  <a:tcPr marL="0" marR="4762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EFF3FB"/>
                    </a:solidFill>
                  </a:tcPr>
                </a:tc>
                <a:tc>
                  <a:txBody>
                    <a:bodyPr/>
                    <a:lstStyle/>
                    <a:p>
                      <a:pPr algn="ctr"/>
                      <a:r>
                        <a:rPr lang="en-US" dirty="0">
                          <a:effectLst/>
                          <a:latin typeface="+mn-lt"/>
                        </a:rPr>
                        <a:t>0</a:t>
                      </a:r>
                    </a:p>
                  </a:txBody>
                  <a:tcPr marL="0" marR="4762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EFF3FB"/>
                    </a:solidFill>
                  </a:tcPr>
                </a:tc>
                <a:tc>
                  <a:txBody>
                    <a:bodyPr/>
                    <a:lstStyle/>
                    <a:p>
                      <a:pPr algn="ctr"/>
                      <a:r>
                        <a:rPr lang="en-US" dirty="0">
                          <a:effectLst/>
                          <a:latin typeface="+mn-lt"/>
                        </a:rPr>
                        <a:t>0</a:t>
                      </a:r>
                    </a:p>
                  </a:txBody>
                  <a:tcPr marL="0" marR="4762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EFF3FB"/>
                    </a:solidFill>
                  </a:tcPr>
                </a:tc>
                <a:tc>
                  <a:txBody>
                    <a:bodyPr/>
                    <a:lstStyle/>
                    <a:p>
                      <a:pPr algn="ctr"/>
                      <a:r>
                        <a:rPr lang="en-US" dirty="0">
                          <a:latin typeface="+mn-lt"/>
                        </a:rPr>
                        <a:t>-7110</a:t>
                      </a:r>
                      <a:endParaRPr lang="en-US" dirty="0">
                        <a:effectLst/>
                        <a:latin typeface="+mn-lt"/>
                      </a:endParaRPr>
                    </a:p>
                  </a:txBody>
                  <a:tcPr marL="0" marR="4762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EFF3FB"/>
                    </a:solidFill>
                  </a:tcPr>
                </a:tc>
                <a:extLst>
                  <a:ext uri="{0D108BD9-81ED-4DB2-BD59-A6C34878D82A}">
                    <a16:rowId xmlns:a16="http://schemas.microsoft.com/office/drawing/2014/main" val="1846953264"/>
                  </a:ext>
                </a:extLst>
              </a:tr>
              <a:tr h="636366">
                <a:tc>
                  <a:txBody>
                    <a:bodyPr/>
                    <a:lstStyle/>
                    <a:p>
                      <a:pPr algn="ctr"/>
                      <a:r>
                        <a:rPr lang="en-US" b="0" u="none" dirty="0">
                          <a:solidFill>
                            <a:schemeClr val="tx1"/>
                          </a:solidFill>
                          <a:effectLst/>
                          <a:latin typeface="+mn-lt"/>
                        </a:rPr>
                        <a:t>Neptune</a:t>
                      </a:r>
                      <a:endParaRPr lang="en-US" u="none" dirty="0">
                        <a:solidFill>
                          <a:schemeClr val="tx1"/>
                        </a:solidFill>
                        <a:effectLst/>
                        <a:latin typeface="+mn-lt"/>
                      </a:endParaRPr>
                    </a:p>
                  </a:txBody>
                  <a:tcPr marL="47625" marR="0"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ctr"/>
                      <a:r>
                        <a:rPr lang="en-US">
                          <a:effectLst/>
                          <a:latin typeface="+mn-lt"/>
                        </a:rPr>
                        <a:t>10.243 x 10</a:t>
                      </a:r>
                      <a:r>
                        <a:rPr lang="en-US" baseline="30000">
                          <a:effectLst/>
                          <a:latin typeface="+mn-lt"/>
                        </a:rPr>
                        <a:t>25</a:t>
                      </a:r>
                      <a:endParaRPr lang="en-US">
                        <a:effectLst/>
                        <a:latin typeface="+mn-lt"/>
                      </a:endParaRPr>
                    </a:p>
                  </a:txBody>
                  <a:tcPr marL="0" marR="4762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ctr"/>
                      <a:r>
                        <a:rPr lang="en-US" dirty="0">
                          <a:latin typeface="+mn-lt"/>
                        </a:rPr>
                        <a:t>-4.44x10</a:t>
                      </a:r>
                      <a:r>
                        <a:rPr lang="en-US" baseline="30000" dirty="0">
                          <a:latin typeface="+mn-lt"/>
                        </a:rPr>
                        <a:t>12</a:t>
                      </a:r>
                      <a:endParaRPr lang="en-US" baseline="30000" dirty="0">
                        <a:effectLst/>
                        <a:latin typeface="+mn-lt"/>
                      </a:endParaRPr>
                    </a:p>
                  </a:txBody>
                  <a:tcPr marL="0" marR="4762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ctr"/>
                      <a:r>
                        <a:rPr lang="en-US" dirty="0">
                          <a:effectLst/>
                          <a:latin typeface="+mn-lt"/>
                        </a:rPr>
                        <a:t>0</a:t>
                      </a:r>
                    </a:p>
                  </a:txBody>
                  <a:tcPr marL="0" marR="4762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ctr"/>
                      <a:r>
                        <a:rPr lang="en-US" dirty="0">
                          <a:effectLst/>
                          <a:latin typeface="+mn-lt"/>
                        </a:rPr>
                        <a:t>0</a:t>
                      </a:r>
                    </a:p>
                  </a:txBody>
                  <a:tcPr marL="0" marR="4762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ctr"/>
                      <a:r>
                        <a:rPr lang="en-US" dirty="0">
                          <a:latin typeface="+mn-lt"/>
                        </a:rPr>
                        <a:t>-5500</a:t>
                      </a:r>
                      <a:endParaRPr lang="en-US" dirty="0">
                        <a:effectLst/>
                        <a:latin typeface="+mn-lt"/>
                      </a:endParaRPr>
                    </a:p>
                  </a:txBody>
                  <a:tcPr marL="0" marR="4762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2373544201"/>
                  </a:ext>
                </a:extLst>
              </a:tr>
            </a:tbl>
          </a:graphicData>
        </a:graphic>
      </p:graphicFrame>
    </p:spTree>
    <p:extLst>
      <p:ext uri="{BB962C8B-B14F-4D97-AF65-F5344CB8AC3E}">
        <p14:creationId xmlns:p14="http://schemas.microsoft.com/office/powerpoint/2010/main" val="35026649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E6439-A2B0-9E4C-AFC8-C0654F278EDF}"/>
              </a:ext>
            </a:extLst>
          </p:cNvPr>
          <p:cNvSpPr>
            <a:spLocks noGrp="1"/>
          </p:cNvSpPr>
          <p:nvPr>
            <p:ph type="title"/>
          </p:nvPr>
        </p:nvSpPr>
        <p:spPr/>
        <p:txBody>
          <a:bodyPr/>
          <a:lstStyle/>
          <a:p>
            <a:r>
              <a:rPr lang="en-US" dirty="0"/>
              <a:t>Planetary simulation</a:t>
            </a:r>
          </a:p>
        </p:txBody>
      </p:sp>
      <p:sp>
        <p:nvSpPr>
          <p:cNvPr id="3" name="Content Placeholder 2">
            <a:extLst>
              <a:ext uri="{FF2B5EF4-FFF2-40B4-BE49-F238E27FC236}">
                <a16:creationId xmlns:a16="http://schemas.microsoft.com/office/drawing/2014/main" id="{856F4845-F849-8F4F-AC88-D5BDD411B245}"/>
              </a:ext>
            </a:extLst>
          </p:cNvPr>
          <p:cNvSpPr>
            <a:spLocks noGrp="1"/>
          </p:cNvSpPr>
          <p:nvPr>
            <p:ph idx="1"/>
          </p:nvPr>
        </p:nvSpPr>
        <p:spPr>
          <a:xfrm>
            <a:off x="971550" y="1685925"/>
            <a:ext cx="10587037" cy="4972050"/>
          </a:xfrm>
        </p:spPr>
        <p:txBody>
          <a:bodyPr>
            <a:normAutofit lnSpcReduction="10000"/>
          </a:bodyPr>
          <a:lstStyle/>
          <a:p>
            <a:r>
              <a:rPr lang="en-US" dirty="0"/>
              <a:t>Run the simulation for another year, keeping track of the x and y positions of the Sun and planets as you step through each day</a:t>
            </a:r>
          </a:p>
          <a:p>
            <a:endParaRPr lang="en-US" dirty="0"/>
          </a:p>
          <a:p>
            <a:r>
              <a:rPr lang="en-US" dirty="0"/>
              <a:t>You could use list appending such as: </a:t>
            </a:r>
            <a:r>
              <a:rPr lang="en-US" dirty="0" err="1">
                <a:latin typeface="Courier New" panose="02070309020205020404" pitchFamily="49" charset="0"/>
                <a:cs typeface="Courier New" panose="02070309020205020404" pitchFamily="49" charset="0"/>
              </a:rPr>
              <a:t>x.append</a:t>
            </a:r>
            <a:r>
              <a:rPr lang="en-US" dirty="0">
                <a:latin typeface="Courier New" panose="02070309020205020404" pitchFamily="49" charset="0"/>
                <a:cs typeface="Courier New" panose="02070309020205020404" pitchFamily="49" charset="0"/>
              </a:rPr>
              <a:t>(value)</a:t>
            </a:r>
          </a:p>
          <a:p>
            <a:r>
              <a:rPr lang="en-US" dirty="0"/>
              <a:t>Or you can add all the elements of another list at once by using extend</a:t>
            </a:r>
          </a:p>
          <a:p>
            <a:r>
              <a:rPr lang="en-US" dirty="0"/>
              <a:t>Example:</a:t>
            </a:r>
          </a:p>
          <a:p>
            <a:pPr marL="0" indent="0">
              <a:buNone/>
            </a:pPr>
            <a:r>
              <a:rPr lang="en-US" sz="1600" dirty="0">
                <a:latin typeface="Courier New" panose="02070309020205020404" pitchFamily="49" charset="0"/>
                <a:cs typeface="Courier New" panose="02070309020205020404" pitchFamily="49" charset="0"/>
              </a:rPr>
              <a:t>x = [7, 8]</a:t>
            </a:r>
          </a:p>
          <a:p>
            <a:pPr marL="0" indent="0">
              <a:buNone/>
            </a:pPr>
            <a:r>
              <a:rPr lang="en-US" sz="1600" dirty="0">
                <a:latin typeface="Courier New" panose="02070309020205020404" pitchFamily="49" charset="0"/>
                <a:cs typeface="Courier New" panose="02070309020205020404" pitchFamily="49" charset="0"/>
              </a:rPr>
              <a:t>y = [1, 2, 3, 4]</a:t>
            </a:r>
          </a:p>
          <a:p>
            <a:pPr marL="0" indent="0">
              <a:buNone/>
            </a:pPr>
            <a:r>
              <a:rPr lang="en-US" sz="1600" dirty="0" err="1">
                <a:latin typeface="Courier New" panose="02070309020205020404" pitchFamily="49" charset="0"/>
                <a:cs typeface="Courier New" panose="02070309020205020404" pitchFamily="49" charset="0"/>
              </a:rPr>
              <a:t>x.extend</a:t>
            </a:r>
            <a:r>
              <a:rPr lang="en-US" sz="1600" dirty="0">
                <a:latin typeface="Courier New" panose="02070309020205020404" pitchFamily="49" charset="0"/>
                <a:cs typeface="Courier New" panose="02070309020205020404" pitchFamily="49" charset="0"/>
              </a:rPr>
              <a:t>(y)</a:t>
            </a:r>
          </a:p>
          <a:p>
            <a:pPr marL="0" indent="0">
              <a:buNone/>
            </a:pPr>
            <a:endParaRPr lang="en-US" dirty="0">
              <a:latin typeface="Courier New" panose="02070309020205020404" pitchFamily="49" charset="0"/>
              <a:cs typeface="Courier New" panose="02070309020205020404" pitchFamily="49" charset="0"/>
            </a:endParaRPr>
          </a:p>
          <a:p>
            <a:r>
              <a:rPr lang="en-US" dirty="0"/>
              <a:t>This time, plot the orbits of the inner planets (Mercury,  Venus, Earth, and Mars)</a:t>
            </a:r>
          </a:p>
          <a:p>
            <a:r>
              <a:rPr lang="en-US" dirty="0"/>
              <a:t>Can you plot each planet’s orbit in a different color?</a:t>
            </a:r>
          </a:p>
          <a:p>
            <a:r>
              <a:rPr lang="en-US" dirty="0"/>
              <a:t>Does the Sun move? Zoom in on your plot to find out.</a:t>
            </a:r>
          </a:p>
          <a:p>
            <a:pPr marL="457200" indent="-457200">
              <a:buFont typeface="+mj-lt"/>
              <a:buAutoNum type="arabicPeriod"/>
            </a:pPr>
            <a:endParaRPr lang="en-US" dirty="0"/>
          </a:p>
        </p:txBody>
      </p:sp>
    </p:spTree>
    <p:extLst>
      <p:ext uri="{BB962C8B-B14F-4D97-AF65-F5344CB8AC3E}">
        <p14:creationId xmlns:p14="http://schemas.microsoft.com/office/powerpoint/2010/main" val="22104780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A24EE-2BCE-034E-B901-15236D12FE66}"/>
              </a:ext>
            </a:extLst>
          </p:cNvPr>
          <p:cNvSpPr>
            <a:spLocks noGrp="1"/>
          </p:cNvSpPr>
          <p:nvPr>
            <p:ph type="title"/>
          </p:nvPr>
        </p:nvSpPr>
        <p:spPr/>
        <p:txBody>
          <a:bodyPr/>
          <a:lstStyle/>
          <a:p>
            <a:r>
              <a:rPr lang="en-US" dirty="0"/>
              <a:t>Time complexity</a:t>
            </a:r>
          </a:p>
        </p:txBody>
      </p:sp>
      <p:sp>
        <p:nvSpPr>
          <p:cNvPr id="3" name="Content Placeholder 2">
            <a:extLst>
              <a:ext uri="{FF2B5EF4-FFF2-40B4-BE49-F238E27FC236}">
                <a16:creationId xmlns:a16="http://schemas.microsoft.com/office/drawing/2014/main" id="{FA90A6BD-33AC-E143-A98F-A7CA0C95C434}"/>
              </a:ext>
            </a:extLst>
          </p:cNvPr>
          <p:cNvSpPr>
            <a:spLocks noGrp="1"/>
          </p:cNvSpPr>
          <p:nvPr>
            <p:ph idx="1"/>
          </p:nvPr>
        </p:nvSpPr>
        <p:spPr>
          <a:xfrm>
            <a:off x="1128713" y="1463041"/>
            <a:ext cx="10301287" cy="5180648"/>
          </a:xfrm>
        </p:spPr>
        <p:txBody>
          <a:bodyPr>
            <a:normAutofit/>
          </a:bodyPr>
          <a:lstStyle/>
          <a:p>
            <a:pPr fontAlgn="base"/>
            <a:r>
              <a:rPr lang="en-US" dirty="0"/>
              <a:t>If we want to know how complex an algorithm is we just time it, right?</a:t>
            </a:r>
          </a:p>
          <a:p>
            <a:pPr lvl="1" fontAlgn="base"/>
            <a:r>
              <a:rPr lang="en-US" dirty="0"/>
              <a:t>Complex algorithms take a long time and non-complex algorithms run quickly, right?</a:t>
            </a:r>
          </a:p>
          <a:p>
            <a:pPr lvl="1" fontAlgn="base"/>
            <a:endParaRPr lang="en-US" dirty="0"/>
          </a:p>
          <a:p>
            <a:pPr fontAlgn="base"/>
            <a:r>
              <a:rPr lang="en-US" dirty="0"/>
              <a:t>Not exactly</a:t>
            </a:r>
          </a:p>
          <a:p>
            <a:pPr fontAlgn="base"/>
            <a:endParaRPr lang="en-US" dirty="0"/>
          </a:p>
          <a:p>
            <a:pPr fontAlgn="base"/>
            <a:r>
              <a:rPr lang="en-US" dirty="0"/>
              <a:t>This approach isn’t very generalizable.  It depends very much on the computer used.  An algorithm may run quickly on a high-end desktop, but slow on my old laptop.  How do we classify it then?</a:t>
            </a:r>
          </a:p>
          <a:p>
            <a:pPr fontAlgn="base"/>
            <a:endParaRPr lang="en-US" dirty="0"/>
          </a:p>
          <a:p>
            <a:pPr fontAlgn="base"/>
            <a:r>
              <a:rPr lang="en-US" dirty="0"/>
              <a:t>Computer scientists and mathematicians have developed a more general means of classifying the time complexity of an algorithm that is independent of where it’s executed</a:t>
            </a:r>
          </a:p>
          <a:p>
            <a:pPr fontAlgn="base"/>
            <a:endParaRPr lang="en-US" dirty="0"/>
          </a:p>
          <a:p>
            <a:pPr fontAlgn="base"/>
            <a:endParaRPr lang="en-US" dirty="0"/>
          </a:p>
        </p:txBody>
      </p:sp>
    </p:spTree>
    <p:extLst>
      <p:ext uri="{BB962C8B-B14F-4D97-AF65-F5344CB8AC3E}">
        <p14:creationId xmlns:p14="http://schemas.microsoft.com/office/powerpoint/2010/main" val="11770942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13896-C430-364F-851E-DB1CB76832F0}"/>
              </a:ext>
            </a:extLst>
          </p:cNvPr>
          <p:cNvSpPr>
            <a:spLocks noGrp="1"/>
          </p:cNvSpPr>
          <p:nvPr>
            <p:ph type="title"/>
          </p:nvPr>
        </p:nvSpPr>
        <p:spPr/>
        <p:txBody>
          <a:bodyPr/>
          <a:lstStyle/>
          <a:p>
            <a:r>
              <a:rPr lang="en-US" dirty="0"/>
              <a:t>Time complexity</a:t>
            </a:r>
          </a:p>
        </p:txBody>
      </p:sp>
      <p:sp>
        <p:nvSpPr>
          <p:cNvPr id="3" name="Content Placeholder 2">
            <a:extLst>
              <a:ext uri="{FF2B5EF4-FFF2-40B4-BE49-F238E27FC236}">
                <a16:creationId xmlns:a16="http://schemas.microsoft.com/office/drawing/2014/main" id="{8FD7B7F9-7215-A047-B2E1-DD004225082F}"/>
              </a:ext>
            </a:extLst>
          </p:cNvPr>
          <p:cNvSpPr>
            <a:spLocks noGrp="1"/>
          </p:cNvSpPr>
          <p:nvPr>
            <p:ph idx="1"/>
          </p:nvPr>
        </p:nvSpPr>
        <p:spPr>
          <a:xfrm>
            <a:off x="1105903" y="1358350"/>
            <a:ext cx="10423487" cy="1742660"/>
          </a:xfrm>
        </p:spPr>
        <p:txBody>
          <a:bodyPr/>
          <a:lstStyle/>
          <a:p>
            <a:r>
              <a:rPr lang="en-US" dirty="0"/>
              <a:t>A more general approach is to look at how the execution time depends on the size of the data</a:t>
            </a:r>
          </a:p>
          <a:p>
            <a:endParaRPr lang="en-US" dirty="0"/>
          </a:p>
          <a:p>
            <a:r>
              <a:rPr lang="en-US" dirty="0"/>
              <a:t>We’re not worried about exact numbers, just the overall trend</a:t>
            </a:r>
          </a:p>
        </p:txBody>
      </p:sp>
      <p:sp>
        <p:nvSpPr>
          <p:cNvPr id="4" name="Up Arrow 3">
            <a:extLst>
              <a:ext uri="{FF2B5EF4-FFF2-40B4-BE49-F238E27FC236}">
                <a16:creationId xmlns:a16="http://schemas.microsoft.com/office/drawing/2014/main" id="{5B5DDA07-4F31-8A49-A298-2DA9B9B61B21}"/>
              </a:ext>
            </a:extLst>
          </p:cNvPr>
          <p:cNvSpPr/>
          <p:nvPr/>
        </p:nvSpPr>
        <p:spPr>
          <a:xfrm>
            <a:off x="1749287" y="3008243"/>
            <a:ext cx="344556" cy="230587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Up Arrow 4">
            <a:extLst>
              <a:ext uri="{FF2B5EF4-FFF2-40B4-BE49-F238E27FC236}">
                <a16:creationId xmlns:a16="http://schemas.microsoft.com/office/drawing/2014/main" id="{2AA9CCA5-E173-1C43-9988-161CEDCFC51A}"/>
              </a:ext>
            </a:extLst>
          </p:cNvPr>
          <p:cNvSpPr/>
          <p:nvPr/>
        </p:nvSpPr>
        <p:spPr>
          <a:xfrm rot="5400000">
            <a:off x="2816087" y="4121427"/>
            <a:ext cx="344556" cy="230587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3563BA9-66A6-144E-B726-3FDAEBEE998B}"/>
              </a:ext>
            </a:extLst>
          </p:cNvPr>
          <p:cNvSpPr txBox="1"/>
          <p:nvPr/>
        </p:nvSpPr>
        <p:spPr>
          <a:xfrm>
            <a:off x="2093844" y="5446645"/>
            <a:ext cx="1683026" cy="369332"/>
          </a:xfrm>
          <a:prstGeom prst="rect">
            <a:avLst/>
          </a:prstGeom>
          <a:noFill/>
        </p:spPr>
        <p:txBody>
          <a:bodyPr wrap="square" rtlCol="0">
            <a:spAutoFit/>
          </a:bodyPr>
          <a:lstStyle/>
          <a:p>
            <a:r>
              <a:rPr lang="en-US" dirty="0"/>
              <a:t>Size of the data</a:t>
            </a:r>
          </a:p>
        </p:txBody>
      </p:sp>
      <p:sp>
        <p:nvSpPr>
          <p:cNvPr id="7" name="TextBox 6">
            <a:extLst>
              <a:ext uri="{FF2B5EF4-FFF2-40B4-BE49-F238E27FC236}">
                <a16:creationId xmlns:a16="http://schemas.microsoft.com/office/drawing/2014/main" id="{C45EEF58-2B77-1149-BD7C-E7B6DF86321E}"/>
              </a:ext>
            </a:extLst>
          </p:cNvPr>
          <p:cNvSpPr txBox="1"/>
          <p:nvPr/>
        </p:nvSpPr>
        <p:spPr>
          <a:xfrm rot="16200000">
            <a:off x="769490" y="4016272"/>
            <a:ext cx="1683026" cy="369332"/>
          </a:xfrm>
          <a:prstGeom prst="rect">
            <a:avLst/>
          </a:prstGeom>
          <a:noFill/>
        </p:spPr>
        <p:txBody>
          <a:bodyPr wrap="square" rtlCol="0">
            <a:spAutoFit/>
          </a:bodyPr>
          <a:lstStyle/>
          <a:p>
            <a:r>
              <a:rPr lang="en-US" dirty="0"/>
              <a:t>Execution time</a:t>
            </a:r>
          </a:p>
        </p:txBody>
      </p:sp>
      <p:sp>
        <p:nvSpPr>
          <p:cNvPr id="8" name="TextBox 7">
            <a:extLst>
              <a:ext uri="{FF2B5EF4-FFF2-40B4-BE49-F238E27FC236}">
                <a16:creationId xmlns:a16="http://schemas.microsoft.com/office/drawing/2014/main" id="{44E7D6ED-921F-864E-9A1D-BAF142989C28}"/>
              </a:ext>
            </a:extLst>
          </p:cNvPr>
          <p:cNvSpPr txBox="1"/>
          <p:nvPr/>
        </p:nvSpPr>
        <p:spPr>
          <a:xfrm>
            <a:off x="2703444" y="3778383"/>
            <a:ext cx="1073426" cy="646331"/>
          </a:xfrm>
          <a:prstGeom prst="rect">
            <a:avLst/>
          </a:prstGeom>
          <a:noFill/>
        </p:spPr>
        <p:txBody>
          <a:bodyPr wrap="square" rtlCol="0">
            <a:spAutoFit/>
          </a:bodyPr>
          <a:lstStyle/>
          <a:p>
            <a:r>
              <a:rPr lang="en-US" sz="3600" b="1" dirty="0">
                <a:latin typeface="Courier New" panose="02070309020205020404" pitchFamily="49" charset="0"/>
                <a:cs typeface="Courier New" panose="02070309020205020404" pitchFamily="49" charset="0"/>
              </a:rPr>
              <a:t>?</a:t>
            </a:r>
          </a:p>
        </p:txBody>
      </p:sp>
      <p:pic>
        <p:nvPicPr>
          <p:cNvPr id="9" name="Picture 8">
            <a:extLst>
              <a:ext uri="{FF2B5EF4-FFF2-40B4-BE49-F238E27FC236}">
                <a16:creationId xmlns:a16="http://schemas.microsoft.com/office/drawing/2014/main" id="{7D4E5955-588C-794D-B8B7-5E73DC4FD129}"/>
              </a:ext>
            </a:extLst>
          </p:cNvPr>
          <p:cNvPicPr>
            <a:picLocks noChangeAspect="1"/>
          </p:cNvPicPr>
          <p:nvPr/>
        </p:nvPicPr>
        <p:blipFill>
          <a:blip r:embed="rId2"/>
          <a:stretch>
            <a:fillRect/>
          </a:stretch>
        </p:blipFill>
        <p:spPr>
          <a:xfrm>
            <a:off x="5070839" y="2667706"/>
            <a:ext cx="1270000" cy="1270000"/>
          </a:xfrm>
          <a:prstGeom prst="rect">
            <a:avLst/>
          </a:prstGeom>
        </p:spPr>
      </p:pic>
      <p:pic>
        <p:nvPicPr>
          <p:cNvPr id="11" name="Picture 10">
            <a:extLst>
              <a:ext uri="{FF2B5EF4-FFF2-40B4-BE49-F238E27FC236}">
                <a16:creationId xmlns:a16="http://schemas.microsoft.com/office/drawing/2014/main" id="{9ADC546A-ADB4-1A4B-8850-62B6C2EA5E76}"/>
              </a:ext>
            </a:extLst>
          </p:cNvPr>
          <p:cNvPicPr>
            <a:picLocks noChangeAspect="1"/>
          </p:cNvPicPr>
          <p:nvPr/>
        </p:nvPicPr>
        <p:blipFill>
          <a:blip r:embed="rId3"/>
          <a:stretch>
            <a:fillRect/>
          </a:stretch>
        </p:blipFill>
        <p:spPr>
          <a:xfrm>
            <a:off x="7920880" y="4578438"/>
            <a:ext cx="2169414" cy="1424797"/>
          </a:xfrm>
          <a:prstGeom prst="rect">
            <a:avLst/>
          </a:prstGeom>
        </p:spPr>
      </p:pic>
      <p:pic>
        <p:nvPicPr>
          <p:cNvPr id="13" name="Picture 12">
            <a:extLst>
              <a:ext uri="{FF2B5EF4-FFF2-40B4-BE49-F238E27FC236}">
                <a16:creationId xmlns:a16="http://schemas.microsoft.com/office/drawing/2014/main" id="{2130B819-A9E6-2843-9F87-FEE606CDD6B7}"/>
              </a:ext>
            </a:extLst>
          </p:cNvPr>
          <p:cNvPicPr>
            <a:picLocks noChangeAspect="1"/>
          </p:cNvPicPr>
          <p:nvPr/>
        </p:nvPicPr>
        <p:blipFill>
          <a:blip r:embed="rId4"/>
          <a:stretch>
            <a:fillRect/>
          </a:stretch>
        </p:blipFill>
        <p:spPr>
          <a:xfrm>
            <a:off x="4936450" y="5193989"/>
            <a:ext cx="2474207" cy="1448775"/>
          </a:xfrm>
          <a:prstGeom prst="rect">
            <a:avLst/>
          </a:prstGeom>
        </p:spPr>
      </p:pic>
      <p:pic>
        <p:nvPicPr>
          <p:cNvPr id="15" name="Picture 14">
            <a:extLst>
              <a:ext uri="{FF2B5EF4-FFF2-40B4-BE49-F238E27FC236}">
                <a16:creationId xmlns:a16="http://schemas.microsoft.com/office/drawing/2014/main" id="{0AD9C1A4-4514-5444-A39B-532AFA4D3A10}"/>
              </a:ext>
            </a:extLst>
          </p:cNvPr>
          <p:cNvPicPr>
            <a:picLocks noChangeAspect="1"/>
          </p:cNvPicPr>
          <p:nvPr/>
        </p:nvPicPr>
        <p:blipFill>
          <a:blip r:embed="rId5"/>
          <a:stretch>
            <a:fillRect/>
          </a:stretch>
        </p:blipFill>
        <p:spPr>
          <a:xfrm>
            <a:off x="7410657" y="2775159"/>
            <a:ext cx="2142435" cy="1515874"/>
          </a:xfrm>
          <a:prstGeom prst="rect">
            <a:avLst/>
          </a:prstGeom>
        </p:spPr>
      </p:pic>
      <p:cxnSp>
        <p:nvCxnSpPr>
          <p:cNvPr id="17" name="Straight Arrow Connector 16">
            <a:extLst>
              <a:ext uri="{FF2B5EF4-FFF2-40B4-BE49-F238E27FC236}">
                <a16:creationId xmlns:a16="http://schemas.microsoft.com/office/drawing/2014/main" id="{D3E3F719-0E0E-2F47-AF94-447AA50709A4}"/>
              </a:ext>
            </a:extLst>
          </p:cNvPr>
          <p:cNvCxnSpPr>
            <a:cxnSpLocks/>
          </p:cNvCxnSpPr>
          <p:nvPr/>
        </p:nvCxnSpPr>
        <p:spPr>
          <a:xfrm flipV="1">
            <a:off x="3163661" y="3564835"/>
            <a:ext cx="1893369" cy="5121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68AB05C-A42B-BF40-AD59-4CDE4EF96BCC}"/>
              </a:ext>
            </a:extLst>
          </p:cNvPr>
          <p:cNvCxnSpPr>
            <a:cxnSpLocks/>
          </p:cNvCxnSpPr>
          <p:nvPr/>
        </p:nvCxnSpPr>
        <p:spPr>
          <a:xfrm flipV="1">
            <a:off x="3163661" y="4003966"/>
            <a:ext cx="4246996" cy="7300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B4C8A10-85FC-0A44-ADBB-EB2681B41395}"/>
              </a:ext>
            </a:extLst>
          </p:cNvPr>
          <p:cNvCxnSpPr>
            <a:cxnSpLocks/>
          </p:cNvCxnSpPr>
          <p:nvPr/>
        </p:nvCxnSpPr>
        <p:spPr>
          <a:xfrm>
            <a:off x="3163661" y="4022035"/>
            <a:ext cx="4704196" cy="8413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B074A87-1980-014D-93CF-22292F06C35B}"/>
              </a:ext>
            </a:extLst>
          </p:cNvPr>
          <p:cNvCxnSpPr>
            <a:cxnSpLocks/>
          </p:cNvCxnSpPr>
          <p:nvPr/>
        </p:nvCxnSpPr>
        <p:spPr>
          <a:xfrm>
            <a:off x="3198207" y="4022035"/>
            <a:ext cx="1595473" cy="118593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80808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13896-C430-364F-851E-DB1CB76832F0}"/>
              </a:ext>
            </a:extLst>
          </p:cNvPr>
          <p:cNvSpPr>
            <a:spLocks noGrp="1"/>
          </p:cNvSpPr>
          <p:nvPr>
            <p:ph type="title"/>
          </p:nvPr>
        </p:nvSpPr>
        <p:spPr/>
        <p:txBody>
          <a:bodyPr/>
          <a:lstStyle/>
          <a:p>
            <a:r>
              <a:rPr lang="en-US" dirty="0"/>
              <a:t>Time complexity</a:t>
            </a:r>
          </a:p>
        </p:txBody>
      </p:sp>
      <p:sp>
        <p:nvSpPr>
          <p:cNvPr id="3" name="Content Placeholder 2">
            <a:extLst>
              <a:ext uri="{FF2B5EF4-FFF2-40B4-BE49-F238E27FC236}">
                <a16:creationId xmlns:a16="http://schemas.microsoft.com/office/drawing/2014/main" id="{8FD7B7F9-7215-A047-B2E1-DD004225082F}"/>
              </a:ext>
            </a:extLst>
          </p:cNvPr>
          <p:cNvSpPr>
            <a:spLocks noGrp="1"/>
          </p:cNvSpPr>
          <p:nvPr>
            <p:ph idx="1"/>
          </p:nvPr>
        </p:nvSpPr>
        <p:spPr>
          <a:xfrm>
            <a:off x="1105903" y="1358349"/>
            <a:ext cx="7929817" cy="5284415"/>
          </a:xfrm>
        </p:spPr>
        <p:txBody>
          <a:bodyPr>
            <a:normAutofit fontScale="85000" lnSpcReduction="20000"/>
          </a:bodyPr>
          <a:lstStyle/>
          <a:p>
            <a:r>
              <a:rPr lang="en-US" dirty="0"/>
              <a:t>There’s an entire branch of computer science devoted to study algorithm complexity</a:t>
            </a:r>
          </a:p>
          <a:p>
            <a:endParaRPr lang="en-US" dirty="0"/>
          </a:p>
          <a:p>
            <a:r>
              <a:rPr lang="en-US" dirty="0"/>
              <a:t>Most algorithms will fall into one of four categories </a:t>
            </a:r>
          </a:p>
          <a:p>
            <a:pPr lvl="1"/>
            <a:r>
              <a:rPr lang="en-US" dirty="0"/>
              <a:t>From best performing to worst performing</a:t>
            </a:r>
          </a:p>
          <a:p>
            <a:pPr lvl="1"/>
            <a:endParaRPr lang="en-US" dirty="0"/>
          </a:p>
          <a:p>
            <a:pPr marL="457200" indent="-457200">
              <a:buFont typeface="+mj-lt"/>
              <a:buAutoNum type="arabicPeriod"/>
            </a:pPr>
            <a:r>
              <a:rPr lang="en-US" dirty="0"/>
              <a:t>Constant time complexity – as the input data increases in size the algorithm execution time doesn’t change</a:t>
            </a:r>
          </a:p>
          <a:p>
            <a:pPr marL="457200" indent="-457200">
              <a:buFont typeface="+mj-lt"/>
              <a:buAutoNum type="arabicPeriod"/>
            </a:pPr>
            <a:endParaRPr lang="en-US" dirty="0"/>
          </a:p>
          <a:p>
            <a:pPr marL="457200" indent="-457200">
              <a:buFont typeface="+mj-lt"/>
              <a:buAutoNum type="arabicPeriod"/>
            </a:pPr>
            <a:r>
              <a:rPr lang="en-US" dirty="0"/>
              <a:t>Log time complexity – the execution time mimics the log function. As input data increases the execution time increases, but starts to flatten out</a:t>
            </a:r>
          </a:p>
          <a:p>
            <a:pPr marL="457200" indent="-457200">
              <a:buFont typeface="+mj-lt"/>
              <a:buAutoNum type="arabicPeriod"/>
            </a:pPr>
            <a:endParaRPr lang="en-US" dirty="0"/>
          </a:p>
          <a:p>
            <a:pPr marL="457200" indent="-457200">
              <a:buFont typeface="+mj-lt"/>
              <a:buAutoNum type="arabicPeriod"/>
            </a:pPr>
            <a:r>
              <a:rPr lang="en-US" dirty="0"/>
              <a:t>Linear time complexity – the execution time mimics a straight line.  Doubling the input data doubles the execution time, tripling the input data triples the execution time, etc.</a:t>
            </a:r>
          </a:p>
          <a:p>
            <a:pPr marL="457200" indent="-457200">
              <a:buFont typeface="+mj-lt"/>
              <a:buAutoNum type="arabicPeriod"/>
            </a:pPr>
            <a:endParaRPr lang="en-US" dirty="0"/>
          </a:p>
          <a:p>
            <a:pPr marL="457200" indent="-457200">
              <a:buFont typeface="+mj-lt"/>
              <a:buAutoNum type="arabicPeriod"/>
            </a:pPr>
            <a:r>
              <a:rPr lang="en-US" dirty="0"/>
              <a:t>Quadratic time complexity – the execution time mimics a quadratic function. Doubling the input data leads to a 4x increase in execution time, etc.</a:t>
            </a:r>
          </a:p>
          <a:p>
            <a:pPr marL="800100" lvl="1" indent="-342900">
              <a:buFont typeface="+mj-lt"/>
              <a:buAutoNum type="arabicPeriod"/>
            </a:pPr>
            <a:endParaRPr lang="en-US" dirty="0"/>
          </a:p>
          <a:p>
            <a:pPr lvl="1"/>
            <a:endParaRPr lang="en-US" dirty="0"/>
          </a:p>
        </p:txBody>
      </p:sp>
      <p:pic>
        <p:nvPicPr>
          <p:cNvPr id="9" name="Picture 8">
            <a:extLst>
              <a:ext uri="{FF2B5EF4-FFF2-40B4-BE49-F238E27FC236}">
                <a16:creationId xmlns:a16="http://schemas.microsoft.com/office/drawing/2014/main" id="{7D4E5955-588C-794D-B8B7-5E73DC4FD129}"/>
              </a:ext>
            </a:extLst>
          </p:cNvPr>
          <p:cNvPicPr>
            <a:picLocks noChangeAspect="1"/>
          </p:cNvPicPr>
          <p:nvPr/>
        </p:nvPicPr>
        <p:blipFill>
          <a:blip r:embed="rId2"/>
          <a:stretch>
            <a:fillRect/>
          </a:stretch>
        </p:blipFill>
        <p:spPr>
          <a:xfrm>
            <a:off x="9577521" y="895166"/>
            <a:ext cx="1270000" cy="1270000"/>
          </a:xfrm>
          <a:prstGeom prst="rect">
            <a:avLst/>
          </a:prstGeom>
        </p:spPr>
      </p:pic>
      <p:pic>
        <p:nvPicPr>
          <p:cNvPr id="11" name="Picture 10">
            <a:extLst>
              <a:ext uri="{FF2B5EF4-FFF2-40B4-BE49-F238E27FC236}">
                <a16:creationId xmlns:a16="http://schemas.microsoft.com/office/drawing/2014/main" id="{9ADC546A-ADB4-1A4B-8850-62B6C2EA5E76}"/>
              </a:ext>
            </a:extLst>
          </p:cNvPr>
          <p:cNvPicPr>
            <a:picLocks noChangeAspect="1"/>
          </p:cNvPicPr>
          <p:nvPr/>
        </p:nvPicPr>
        <p:blipFill>
          <a:blip r:embed="rId3"/>
          <a:stretch>
            <a:fillRect/>
          </a:stretch>
        </p:blipFill>
        <p:spPr>
          <a:xfrm>
            <a:off x="9668746" y="4022833"/>
            <a:ext cx="1631616" cy="1071590"/>
          </a:xfrm>
          <a:prstGeom prst="rect">
            <a:avLst/>
          </a:prstGeom>
        </p:spPr>
      </p:pic>
      <p:pic>
        <p:nvPicPr>
          <p:cNvPr id="13" name="Picture 12">
            <a:extLst>
              <a:ext uri="{FF2B5EF4-FFF2-40B4-BE49-F238E27FC236}">
                <a16:creationId xmlns:a16="http://schemas.microsoft.com/office/drawing/2014/main" id="{2130B819-A9E6-2843-9F87-FEE606CDD6B7}"/>
              </a:ext>
            </a:extLst>
          </p:cNvPr>
          <p:cNvPicPr>
            <a:picLocks noChangeAspect="1"/>
          </p:cNvPicPr>
          <p:nvPr/>
        </p:nvPicPr>
        <p:blipFill>
          <a:blip r:embed="rId4"/>
          <a:stretch>
            <a:fillRect/>
          </a:stretch>
        </p:blipFill>
        <p:spPr>
          <a:xfrm>
            <a:off x="9668746" y="2586844"/>
            <a:ext cx="1839482" cy="1077111"/>
          </a:xfrm>
          <a:prstGeom prst="rect">
            <a:avLst/>
          </a:prstGeom>
        </p:spPr>
      </p:pic>
      <p:pic>
        <p:nvPicPr>
          <p:cNvPr id="15" name="Picture 14">
            <a:extLst>
              <a:ext uri="{FF2B5EF4-FFF2-40B4-BE49-F238E27FC236}">
                <a16:creationId xmlns:a16="http://schemas.microsoft.com/office/drawing/2014/main" id="{0AD9C1A4-4514-5444-A39B-532AFA4D3A10}"/>
              </a:ext>
            </a:extLst>
          </p:cNvPr>
          <p:cNvPicPr>
            <a:picLocks noChangeAspect="1"/>
          </p:cNvPicPr>
          <p:nvPr/>
        </p:nvPicPr>
        <p:blipFill>
          <a:blip r:embed="rId5"/>
          <a:stretch>
            <a:fillRect/>
          </a:stretch>
        </p:blipFill>
        <p:spPr>
          <a:xfrm>
            <a:off x="9668746" y="5453301"/>
            <a:ext cx="1671366" cy="1182570"/>
          </a:xfrm>
          <a:prstGeom prst="rect">
            <a:avLst/>
          </a:prstGeom>
        </p:spPr>
      </p:pic>
      <p:sp>
        <p:nvSpPr>
          <p:cNvPr id="10" name="TextBox 9">
            <a:extLst>
              <a:ext uri="{FF2B5EF4-FFF2-40B4-BE49-F238E27FC236}">
                <a16:creationId xmlns:a16="http://schemas.microsoft.com/office/drawing/2014/main" id="{A87830A2-CC8C-3942-A0F7-18EC7E0A48C3}"/>
              </a:ext>
            </a:extLst>
          </p:cNvPr>
          <p:cNvSpPr txBox="1"/>
          <p:nvPr/>
        </p:nvSpPr>
        <p:spPr>
          <a:xfrm>
            <a:off x="9126948" y="1173683"/>
            <a:ext cx="450573" cy="369332"/>
          </a:xfrm>
          <a:prstGeom prst="rect">
            <a:avLst/>
          </a:prstGeom>
          <a:noFill/>
        </p:spPr>
        <p:txBody>
          <a:bodyPr wrap="square" rtlCol="0">
            <a:spAutoFit/>
          </a:bodyPr>
          <a:lstStyle/>
          <a:p>
            <a:pPr algn="r"/>
            <a:r>
              <a:rPr lang="en-US" dirty="0"/>
              <a:t>1.</a:t>
            </a:r>
          </a:p>
        </p:txBody>
      </p:sp>
      <p:sp>
        <p:nvSpPr>
          <p:cNvPr id="18" name="TextBox 17">
            <a:extLst>
              <a:ext uri="{FF2B5EF4-FFF2-40B4-BE49-F238E27FC236}">
                <a16:creationId xmlns:a16="http://schemas.microsoft.com/office/drawing/2014/main" id="{6FA6EB2D-B1EE-1148-907A-72378DFB7D94}"/>
              </a:ext>
            </a:extLst>
          </p:cNvPr>
          <p:cNvSpPr txBox="1"/>
          <p:nvPr/>
        </p:nvSpPr>
        <p:spPr>
          <a:xfrm>
            <a:off x="9126947" y="2625957"/>
            <a:ext cx="450573" cy="369332"/>
          </a:xfrm>
          <a:prstGeom prst="rect">
            <a:avLst/>
          </a:prstGeom>
          <a:noFill/>
        </p:spPr>
        <p:txBody>
          <a:bodyPr wrap="square" rtlCol="0">
            <a:spAutoFit/>
          </a:bodyPr>
          <a:lstStyle/>
          <a:p>
            <a:pPr algn="r"/>
            <a:r>
              <a:rPr lang="en-US" dirty="0"/>
              <a:t>2.</a:t>
            </a:r>
          </a:p>
        </p:txBody>
      </p:sp>
      <p:sp>
        <p:nvSpPr>
          <p:cNvPr id="22" name="TextBox 21">
            <a:extLst>
              <a:ext uri="{FF2B5EF4-FFF2-40B4-BE49-F238E27FC236}">
                <a16:creationId xmlns:a16="http://schemas.microsoft.com/office/drawing/2014/main" id="{94AF8032-7EA2-6649-BEEB-5FEABD86AAD7}"/>
              </a:ext>
            </a:extLst>
          </p:cNvPr>
          <p:cNvSpPr txBox="1"/>
          <p:nvPr/>
        </p:nvSpPr>
        <p:spPr>
          <a:xfrm>
            <a:off x="9126948" y="4093405"/>
            <a:ext cx="450573" cy="369332"/>
          </a:xfrm>
          <a:prstGeom prst="rect">
            <a:avLst/>
          </a:prstGeom>
          <a:noFill/>
        </p:spPr>
        <p:txBody>
          <a:bodyPr wrap="square" rtlCol="0">
            <a:spAutoFit/>
          </a:bodyPr>
          <a:lstStyle/>
          <a:p>
            <a:pPr algn="r"/>
            <a:r>
              <a:rPr lang="en-US" dirty="0"/>
              <a:t>3.</a:t>
            </a:r>
          </a:p>
        </p:txBody>
      </p:sp>
      <p:sp>
        <p:nvSpPr>
          <p:cNvPr id="23" name="TextBox 22">
            <a:extLst>
              <a:ext uri="{FF2B5EF4-FFF2-40B4-BE49-F238E27FC236}">
                <a16:creationId xmlns:a16="http://schemas.microsoft.com/office/drawing/2014/main" id="{B5FF73EA-CAA6-9C4C-809D-98D568866E1B}"/>
              </a:ext>
            </a:extLst>
          </p:cNvPr>
          <p:cNvSpPr txBox="1"/>
          <p:nvPr/>
        </p:nvSpPr>
        <p:spPr>
          <a:xfrm>
            <a:off x="9126948" y="5436836"/>
            <a:ext cx="450573" cy="369332"/>
          </a:xfrm>
          <a:prstGeom prst="rect">
            <a:avLst/>
          </a:prstGeom>
          <a:noFill/>
        </p:spPr>
        <p:txBody>
          <a:bodyPr wrap="square" rtlCol="0">
            <a:spAutoFit/>
          </a:bodyPr>
          <a:lstStyle/>
          <a:p>
            <a:pPr algn="r"/>
            <a:r>
              <a:rPr lang="en-US" dirty="0"/>
              <a:t>4.</a:t>
            </a:r>
          </a:p>
        </p:txBody>
      </p:sp>
    </p:spTree>
    <p:extLst>
      <p:ext uri="{BB962C8B-B14F-4D97-AF65-F5344CB8AC3E}">
        <p14:creationId xmlns:p14="http://schemas.microsoft.com/office/powerpoint/2010/main" val="18345203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A24EE-2BCE-034E-B901-15236D12FE66}"/>
              </a:ext>
            </a:extLst>
          </p:cNvPr>
          <p:cNvSpPr>
            <a:spLocks noGrp="1"/>
          </p:cNvSpPr>
          <p:nvPr>
            <p:ph type="title"/>
          </p:nvPr>
        </p:nvSpPr>
        <p:spPr/>
        <p:txBody>
          <a:bodyPr/>
          <a:lstStyle/>
          <a:p>
            <a:r>
              <a:rPr lang="en-US" dirty="0"/>
              <a:t>Time complexity</a:t>
            </a:r>
          </a:p>
        </p:txBody>
      </p:sp>
      <p:sp>
        <p:nvSpPr>
          <p:cNvPr id="3" name="Content Placeholder 2">
            <a:extLst>
              <a:ext uri="{FF2B5EF4-FFF2-40B4-BE49-F238E27FC236}">
                <a16:creationId xmlns:a16="http://schemas.microsoft.com/office/drawing/2014/main" id="{FA90A6BD-33AC-E143-A98F-A7CA0C95C434}"/>
              </a:ext>
            </a:extLst>
          </p:cNvPr>
          <p:cNvSpPr>
            <a:spLocks noGrp="1"/>
          </p:cNvSpPr>
          <p:nvPr>
            <p:ph idx="1"/>
          </p:nvPr>
        </p:nvSpPr>
        <p:spPr>
          <a:xfrm>
            <a:off x="942536" y="1351722"/>
            <a:ext cx="10902461" cy="5376374"/>
          </a:xfrm>
        </p:spPr>
        <p:txBody>
          <a:bodyPr>
            <a:noAutofit/>
          </a:bodyPr>
          <a:lstStyle/>
          <a:p>
            <a:pPr fontAlgn="base"/>
            <a:r>
              <a:rPr lang="en-US" sz="1700" dirty="0"/>
              <a:t>Certain statements and ordering will lead to one complexity over the other</a:t>
            </a:r>
          </a:p>
          <a:p>
            <a:pPr fontAlgn="base"/>
            <a:endParaRPr lang="en-US" sz="1700" dirty="0"/>
          </a:p>
          <a:p>
            <a:pPr marL="0" indent="0" fontAlgn="base">
              <a:buNone/>
            </a:pPr>
            <a:r>
              <a:rPr lang="en-US" sz="1700" dirty="0"/>
              <a:t>print(“Hello World”)</a:t>
            </a:r>
          </a:p>
          <a:p>
            <a:pPr marL="0" indent="0" fontAlgn="base">
              <a:buNone/>
            </a:pPr>
            <a:r>
              <a:rPr lang="en-US" sz="1700" dirty="0">
                <a:solidFill>
                  <a:srgbClr val="FF0000"/>
                </a:solidFill>
              </a:rPr>
              <a:t>Is constant in time execution.  The running time of the statement will not change in relation to the number of inputs.</a:t>
            </a:r>
          </a:p>
          <a:p>
            <a:pPr marL="0" indent="0" fontAlgn="base">
              <a:buNone/>
            </a:pPr>
            <a:endParaRPr lang="en-US" sz="1700" dirty="0"/>
          </a:p>
          <a:p>
            <a:pPr marL="0" indent="0" fontAlgn="base">
              <a:buNone/>
            </a:pPr>
            <a:r>
              <a:rPr lang="en-US" sz="1700" dirty="0"/>
              <a:t>for ( </a:t>
            </a:r>
            <a:r>
              <a:rPr lang="en-US" sz="1700" dirty="0" err="1"/>
              <a:t>i</a:t>
            </a:r>
            <a:r>
              <a:rPr lang="en-US" sz="1700" dirty="0"/>
              <a:t> = 0; </a:t>
            </a:r>
            <a:r>
              <a:rPr lang="en-US" sz="1700" dirty="0" err="1"/>
              <a:t>i</a:t>
            </a:r>
            <a:r>
              <a:rPr lang="en-US" sz="1700" dirty="0"/>
              <a:t> &lt; n; </a:t>
            </a:r>
            <a:r>
              <a:rPr lang="en-US" sz="1700" dirty="0" err="1"/>
              <a:t>i</a:t>
            </a:r>
            <a:r>
              <a:rPr lang="en-US" sz="1700" dirty="0"/>
              <a:t>++ ) </a:t>
            </a:r>
          </a:p>
          <a:p>
            <a:pPr marL="0" indent="0" fontAlgn="base">
              <a:buNone/>
            </a:pPr>
            <a:r>
              <a:rPr lang="en-US" sz="1700" dirty="0"/>
              <a:t>     statement; </a:t>
            </a:r>
          </a:p>
          <a:p>
            <a:pPr marL="0" indent="0" fontAlgn="base">
              <a:buNone/>
            </a:pPr>
            <a:r>
              <a:rPr lang="en-US" sz="1700" dirty="0">
                <a:solidFill>
                  <a:srgbClr val="FF0000"/>
                </a:solidFill>
              </a:rPr>
              <a:t>Is linear. The running time of the loop is directly proportional to n. When n doubles, so does the running time. When n triples, so does the running time, etc.</a:t>
            </a:r>
          </a:p>
          <a:p>
            <a:pPr marL="0" indent="0" fontAlgn="base">
              <a:buNone/>
            </a:pPr>
            <a:endParaRPr lang="en-US" sz="1700" dirty="0">
              <a:solidFill>
                <a:srgbClr val="FF0000"/>
              </a:solidFill>
            </a:endParaRPr>
          </a:p>
          <a:p>
            <a:pPr marL="0" indent="0" fontAlgn="base">
              <a:buNone/>
            </a:pPr>
            <a:r>
              <a:rPr lang="en-US" sz="1700" dirty="0"/>
              <a:t>for ( </a:t>
            </a:r>
            <a:r>
              <a:rPr lang="en-US" sz="1700" dirty="0" err="1"/>
              <a:t>i</a:t>
            </a:r>
            <a:r>
              <a:rPr lang="en-US" sz="1700" dirty="0"/>
              <a:t> = 0; </a:t>
            </a:r>
            <a:r>
              <a:rPr lang="en-US" sz="1700" dirty="0" err="1"/>
              <a:t>i</a:t>
            </a:r>
            <a:r>
              <a:rPr lang="en-US" sz="1700" dirty="0"/>
              <a:t> &lt; n; </a:t>
            </a:r>
            <a:r>
              <a:rPr lang="en-US" sz="1700" dirty="0" err="1"/>
              <a:t>i</a:t>
            </a:r>
            <a:r>
              <a:rPr lang="en-US" sz="1700" dirty="0"/>
              <a:t>++ ) </a:t>
            </a:r>
          </a:p>
          <a:p>
            <a:pPr marL="0" indent="0" fontAlgn="base">
              <a:buNone/>
            </a:pPr>
            <a:r>
              <a:rPr lang="en-US" sz="1700" dirty="0"/>
              <a:t>      for ( j = 0; j &lt; n; </a:t>
            </a:r>
            <a:r>
              <a:rPr lang="en-US" sz="1700" dirty="0" err="1"/>
              <a:t>j++</a:t>
            </a:r>
            <a:r>
              <a:rPr lang="en-US" sz="1700" dirty="0"/>
              <a:t> ) </a:t>
            </a:r>
          </a:p>
          <a:p>
            <a:pPr marL="0" indent="0" fontAlgn="base">
              <a:buNone/>
            </a:pPr>
            <a:r>
              <a:rPr lang="en-US" sz="1700" dirty="0"/>
              <a:t>            statement; </a:t>
            </a:r>
          </a:p>
          <a:p>
            <a:pPr marL="0" indent="0" fontAlgn="base">
              <a:buNone/>
            </a:pPr>
            <a:r>
              <a:rPr lang="en-US" sz="1700" dirty="0">
                <a:solidFill>
                  <a:srgbClr val="FF0000"/>
                </a:solidFill>
              </a:rPr>
              <a:t>Is quadratic. The running time of the two loops is proportional to the square of n.  When n doubles, the running time increases by n * n.</a:t>
            </a:r>
          </a:p>
        </p:txBody>
      </p:sp>
    </p:spTree>
    <p:extLst>
      <p:ext uri="{BB962C8B-B14F-4D97-AF65-F5344CB8AC3E}">
        <p14:creationId xmlns:p14="http://schemas.microsoft.com/office/powerpoint/2010/main" val="5131514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A24EE-2BCE-034E-B901-15236D12FE66}"/>
              </a:ext>
            </a:extLst>
          </p:cNvPr>
          <p:cNvSpPr>
            <a:spLocks noGrp="1"/>
          </p:cNvSpPr>
          <p:nvPr>
            <p:ph type="title"/>
          </p:nvPr>
        </p:nvSpPr>
        <p:spPr/>
        <p:txBody>
          <a:bodyPr/>
          <a:lstStyle/>
          <a:p>
            <a:r>
              <a:rPr lang="en-US" dirty="0"/>
              <a:t>Time complexity</a:t>
            </a:r>
          </a:p>
        </p:txBody>
      </p:sp>
      <p:sp>
        <p:nvSpPr>
          <p:cNvPr id="3" name="Content Placeholder 2">
            <a:extLst>
              <a:ext uri="{FF2B5EF4-FFF2-40B4-BE49-F238E27FC236}">
                <a16:creationId xmlns:a16="http://schemas.microsoft.com/office/drawing/2014/main" id="{FA90A6BD-33AC-E143-A98F-A7CA0C95C434}"/>
              </a:ext>
            </a:extLst>
          </p:cNvPr>
          <p:cNvSpPr>
            <a:spLocks noGrp="1"/>
          </p:cNvSpPr>
          <p:nvPr>
            <p:ph idx="1"/>
          </p:nvPr>
        </p:nvSpPr>
        <p:spPr>
          <a:xfrm>
            <a:off x="1128713" y="1404731"/>
            <a:ext cx="10301287" cy="5238958"/>
          </a:xfrm>
        </p:spPr>
        <p:txBody>
          <a:bodyPr>
            <a:normAutofit/>
          </a:bodyPr>
          <a:lstStyle/>
          <a:p>
            <a:pPr fontAlgn="base"/>
            <a:r>
              <a:rPr lang="en-US" dirty="0"/>
              <a:t>In general, </a:t>
            </a:r>
          </a:p>
          <a:p>
            <a:pPr lvl="1" fontAlgn="base"/>
            <a:r>
              <a:rPr lang="en-US" dirty="0"/>
              <a:t>doing something that doesn’t depend on the inputs is constant</a:t>
            </a:r>
          </a:p>
          <a:p>
            <a:pPr lvl="1" fontAlgn="base"/>
            <a:r>
              <a:rPr lang="en-US" dirty="0"/>
              <a:t>doing something with every input is linear</a:t>
            </a:r>
          </a:p>
          <a:p>
            <a:pPr lvl="1" fontAlgn="base"/>
            <a:r>
              <a:rPr lang="en-US" dirty="0"/>
              <a:t>doing something with every item in two dimensions (loop inside loop) is quadratic</a:t>
            </a:r>
          </a:p>
          <a:p>
            <a:pPr lvl="1" fontAlgn="base"/>
            <a:r>
              <a:rPr lang="en-US" dirty="0"/>
              <a:t>and dividing the working area in half is logarithmic</a:t>
            </a:r>
          </a:p>
          <a:p>
            <a:pPr lvl="1" fontAlgn="base"/>
            <a:r>
              <a:rPr lang="en-US" dirty="0"/>
              <a:t>there are other cases such as cubic, exponential, and square root, but they're not nearly as common</a:t>
            </a:r>
          </a:p>
          <a:p>
            <a:pPr lvl="1" fontAlgn="base"/>
            <a:endParaRPr lang="en-US" dirty="0"/>
          </a:p>
          <a:p>
            <a:pPr fontAlgn="base"/>
            <a:r>
              <a:rPr lang="en-US" dirty="0"/>
              <a:t>The time complexity is expressed using a capital O notation meaning ”on the order of”</a:t>
            </a:r>
          </a:p>
          <a:p>
            <a:pPr fontAlgn="base"/>
            <a:r>
              <a:rPr lang="en-US" dirty="0"/>
              <a:t>For example,</a:t>
            </a:r>
          </a:p>
          <a:p>
            <a:pPr marL="457200" lvl="1" indent="0" fontAlgn="base">
              <a:buNone/>
            </a:pPr>
            <a:r>
              <a:rPr lang="en-US" dirty="0"/>
              <a:t>O( </a:t>
            </a:r>
            <a:r>
              <a:rPr lang="en-US" dirty="0">
                <a:latin typeface="Courier New" panose="02070309020205020404" pitchFamily="49" charset="0"/>
                <a:cs typeface="Courier New" panose="02070309020205020404" pitchFamily="49" charset="0"/>
              </a:rPr>
              <a:t>1</a:t>
            </a:r>
            <a:r>
              <a:rPr lang="en-US" dirty="0"/>
              <a:t> )     the algorithm has constant time complexity, changing the inputs has no affect</a:t>
            </a:r>
          </a:p>
          <a:p>
            <a:pPr marL="457200" lvl="1" indent="0" fontAlgn="base">
              <a:buNone/>
            </a:pPr>
            <a:r>
              <a:rPr lang="en-US" dirty="0"/>
              <a:t>O( n )     the algorithm has linear time complexity,  the running time is proportional to the inputs</a:t>
            </a:r>
          </a:p>
          <a:p>
            <a:pPr marL="457200" lvl="1" indent="0" fontAlgn="base">
              <a:buNone/>
            </a:pPr>
            <a:r>
              <a:rPr lang="en-US" dirty="0"/>
              <a:t>O( n</a:t>
            </a:r>
            <a:r>
              <a:rPr lang="en-US" baseline="30000" dirty="0"/>
              <a:t>2 </a:t>
            </a:r>
            <a:r>
              <a:rPr lang="en-US" dirty="0"/>
              <a:t>)    the algorithm has quadratic time complexity, running time is proportional to inputs squared</a:t>
            </a:r>
          </a:p>
          <a:p>
            <a:pPr marL="457200" lvl="1" indent="0" fontAlgn="base">
              <a:buNone/>
            </a:pPr>
            <a:r>
              <a:rPr lang="en-US" dirty="0"/>
              <a:t>O( log n ) the algorithm has logarithmic time complexity</a:t>
            </a:r>
          </a:p>
          <a:p>
            <a:pPr lvl="1" fontAlgn="base"/>
            <a:endParaRPr lang="en-US" dirty="0"/>
          </a:p>
        </p:txBody>
      </p:sp>
    </p:spTree>
    <p:extLst>
      <p:ext uri="{BB962C8B-B14F-4D97-AF65-F5344CB8AC3E}">
        <p14:creationId xmlns:p14="http://schemas.microsoft.com/office/powerpoint/2010/main" val="18260682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A24EE-2BCE-034E-B901-15236D12FE66}"/>
              </a:ext>
            </a:extLst>
          </p:cNvPr>
          <p:cNvSpPr>
            <a:spLocks noGrp="1"/>
          </p:cNvSpPr>
          <p:nvPr>
            <p:ph type="title"/>
          </p:nvPr>
        </p:nvSpPr>
        <p:spPr/>
        <p:txBody>
          <a:bodyPr/>
          <a:lstStyle/>
          <a:p>
            <a:r>
              <a:rPr lang="en-US" dirty="0"/>
              <a:t>Time complexity</a:t>
            </a:r>
          </a:p>
        </p:txBody>
      </p:sp>
      <p:sp>
        <p:nvSpPr>
          <p:cNvPr id="3" name="Content Placeholder 2">
            <a:extLst>
              <a:ext uri="{FF2B5EF4-FFF2-40B4-BE49-F238E27FC236}">
                <a16:creationId xmlns:a16="http://schemas.microsoft.com/office/drawing/2014/main" id="{FA90A6BD-33AC-E143-A98F-A7CA0C95C434}"/>
              </a:ext>
            </a:extLst>
          </p:cNvPr>
          <p:cNvSpPr>
            <a:spLocks noGrp="1"/>
          </p:cNvSpPr>
          <p:nvPr>
            <p:ph idx="1"/>
          </p:nvPr>
        </p:nvSpPr>
        <p:spPr>
          <a:xfrm>
            <a:off x="1128713" y="1575583"/>
            <a:ext cx="10587037" cy="5068106"/>
          </a:xfrm>
        </p:spPr>
        <p:txBody>
          <a:bodyPr>
            <a:normAutofit lnSpcReduction="10000"/>
          </a:bodyPr>
          <a:lstStyle/>
          <a:p>
            <a:pPr marL="0" indent="0" fontAlgn="base">
              <a:buNone/>
            </a:pPr>
            <a:r>
              <a:rPr lang="en-US" dirty="0"/>
              <a:t>O( </a:t>
            </a:r>
            <a:r>
              <a:rPr lang="en-US" dirty="0">
                <a:latin typeface="Courier New" panose="02070309020205020404" pitchFamily="49" charset="0"/>
                <a:cs typeface="Courier New" panose="02070309020205020404" pitchFamily="49" charset="0"/>
              </a:rPr>
              <a:t>1</a:t>
            </a:r>
            <a:r>
              <a:rPr lang="en-US" dirty="0"/>
              <a:t> )     the algorithm has constant time complexity, changing the inputs has no affect</a:t>
            </a:r>
          </a:p>
          <a:p>
            <a:pPr marL="0" indent="0" fontAlgn="base">
              <a:buNone/>
            </a:pPr>
            <a:r>
              <a:rPr lang="en-US" dirty="0"/>
              <a:t>O( n )     the algorithm has linear time complexity, the running time is proportional to the inputs</a:t>
            </a:r>
          </a:p>
          <a:p>
            <a:pPr marL="0" indent="0" fontAlgn="base">
              <a:buNone/>
            </a:pPr>
            <a:r>
              <a:rPr lang="en-US" dirty="0"/>
              <a:t>O( n</a:t>
            </a:r>
            <a:r>
              <a:rPr lang="en-US" baseline="30000" dirty="0"/>
              <a:t>2 </a:t>
            </a:r>
            <a:r>
              <a:rPr lang="en-US" dirty="0"/>
              <a:t>)    the algorithm has quadratic time complexity, running time is proportional to inputs squared</a:t>
            </a:r>
          </a:p>
          <a:p>
            <a:pPr marL="0" indent="0" fontAlgn="base">
              <a:buNone/>
            </a:pPr>
            <a:r>
              <a:rPr lang="en-US" dirty="0"/>
              <a:t>O( log n )  the algorithm has logarithmic time complexity</a:t>
            </a:r>
          </a:p>
          <a:p>
            <a:pPr marL="0" indent="0" fontAlgn="base">
              <a:buNone/>
            </a:pPr>
            <a:endParaRPr lang="en-US" baseline="30000" dirty="0"/>
          </a:p>
          <a:p>
            <a:pPr fontAlgn="base"/>
            <a:r>
              <a:rPr lang="en-US" dirty="0"/>
              <a:t>Things to note</a:t>
            </a:r>
          </a:p>
          <a:p>
            <a:pPr fontAlgn="base"/>
            <a:endParaRPr lang="en-US" dirty="0"/>
          </a:p>
          <a:p>
            <a:pPr marL="457200" indent="-457200" fontAlgn="base">
              <a:buFont typeface="+mj-lt"/>
              <a:buAutoNum type="arabicPeriod"/>
            </a:pPr>
            <a:r>
              <a:rPr lang="en-US" dirty="0"/>
              <a:t>Time complexity is independent of hardware – we’re not concerned with the best, worst, or average time we can get on any specific hardware</a:t>
            </a:r>
          </a:p>
          <a:p>
            <a:pPr marL="457200" indent="-457200" fontAlgn="base">
              <a:buFont typeface="+mj-lt"/>
              <a:buAutoNum type="arabicPeriod"/>
            </a:pPr>
            <a:endParaRPr lang="en-US" dirty="0"/>
          </a:p>
          <a:p>
            <a:pPr marL="457200" indent="-457200" fontAlgn="base">
              <a:buFont typeface="+mj-lt"/>
              <a:buAutoNum type="arabicPeriod"/>
            </a:pPr>
            <a:r>
              <a:rPr lang="en-US" dirty="0"/>
              <a:t>Time complexity isn’t exact.  A search algorithm that is O( n ) won’t always take time proportional to the number of inputs. Maybe we get lucky and the first item we look at is the one we’re looking for.  Rather, time complexity is more of  “at most” this is the time</a:t>
            </a:r>
          </a:p>
          <a:p>
            <a:pPr marL="0" indent="0" fontAlgn="base">
              <a:buNone/>
            </a:pPr>
            <a:endParaRPr lang="en-US" baseline="30000" dirty="0"/>
          </a:p>
          <a:p>
            <a:pPr lvl="1" fontAlgn="base"/>
            <a:endParaRPr lang="en-US" dirty="0"/>
          </a:p>
        </p:txBody>
      </p:sp>
    </p:spTree>
    <p:extLst>
      <p:ext uri="{BB962C8B-B14F-4D97-AF65-F5344CB8AC3E}">
        <p14:creationId xmlns:p14="http://schemas.microsoft.com/office/powerpoint/2010/main" val="3116794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8EFA8-1CB1-6946-8BEB-B33E5B813393}"/>
              </a:ext>
            </a:extLst>
          </p:cNvPr>
          <p:cNvSpPr>
            <a:spLocks noGrp="1"/>
          </p:cNvSpPr>
          <p:nvPr>
            <p:ph type="title"/>
          </p:nvPr>
        </p:nvSpPr>
        <p:spPr/>
        <p:txBody>
          <a:bodyPr/>
          <a:lstStyle/>
          <a:p>
            <a:r>
              <a:rPr lang="en-US" dirty="0"/>
              <a:t>License and References</a:t>
            </a:r>
          </a:p>
        </p:txBody>
      </p:sp>
      <p:sp>
        <p:nvSpPr>
          <p:cNvPr id="3" name="Content Placeholder 2">
            <a:extLst>
              <a:ext uri="{FF2B5EF4-FFF2-40B4-BE49-F238E27FC236}">
                <a16:creationId xmlns:a16="http://schemas.microsoft.com/office/drawing/2014/main" id="{CC4693E6-CE62-CE42-A686-57EC39829B63}"/>
              </a:ext>
            </a:extLst>
          </p:cNvPr>
          <p:cNvSpPr>
            <a:spLocks noGrp="1"/>
          </p:cNvSpPr>
          <p:nvPr>
            <p:ph idx="1"/>
          </p:nvPr>
        </p:nvSpPr>
        <p:spPr>
          <a:xfrm>
            <a:off x="1114425" y="1557338"/>
            <a:ext cx="10601325" cy="5041070"/>
          </a:xfrm>
        </p:spPr>
        <p:txBody>
          <a:bodyPr/>
          <a:lstStyle/>
          <a:p>
            <a:endParaRPr lang="en-US" dirty="0"/>
          </a:p>
          <a:p>
            <a:r>
              <a:rPr lang="en-US" dirty="0"/>
              <a:t>My university offering of this course has an introductory Python course as a prerequisite </a:t>
            </a:r>
          </a:p>
          <a:p>
            <a:endParaRPr lang="en-US" dirty="0"/>
          </a:p>
          <a:p>
            <a:r>
              <a:rPr lang="en-US" dirty="0"/>
              <a:t>That course uses</a:t>
            </a:r>
          </a:p>
          <a:p>
            <a:pPr lvl="1"/>
            <a:r>
              <a:rPr lang="en-US" dirty="0"/>
              <a:t>Python Programming:  An Introduction to Computer Science 2010, 3rd Edition, John </a:t>
            </a:r>
            <a:r>
              <a:rPr lang="en-US" dirty="0" err="1"/>
              <a:t>Zelle</a:t>
            </a:r>
            <a:r>
              <a:rPr lang="en-US" dirty="0"/>
              <a:t>, Franklin, Beedle &amp; Associates Inc., ISBN 9781590282755 </a:t>
            </a:r>
          </a:p>
          <a:p>
            <a:pPr lvl="1"/>
            <a:endParaRPr lang="en-US" dirty="0"/>
          </a:p>
          <a:p>
            <a:r>
              <a:rPr lang="en-US" dirty="0"/>
              <a:t>At times, example problems from that text will be cited</a:t>
            </a:r>
          </a:p>
          <a:p>
            <a:endParaRPr lang="en-US" dirty="0"/>
          </a:p>
          <a:p>
            <a:pPr lvl="1"/>
            <a:endParaRPr lang="en-US" dirty="0"/>
          </a:p>
        </p:txBody>
      </p:sp>
      <p:pic>
        <p:nvPicPr>
          <p:cNvPr id="6" name="Picture 5">
            <a:extLst>
              <a:ext uri="{FF2B5EF4-FFF2-40B4-BE49-F238E27FC236}">
                <a16:creationId xmlns:a16="http://schemas.microsoft.com/office/drawing/2014/main" id="{703F2722-B462-A640-96D9-E60E65557C76}"/>
              </a:ext>
            </a:extLst>
          </p:cNvPr>
          <p:cNvPicPr>
            <a:picLocks noChangeAspect="1"/>
          </p:cNvPicPr>
          <p:nvPr/>
        </p:nvPicPr>
        <p:blipFill>
          <a:blip r:embed="rId2"/>
          <a:stretch>
            <a:fillRect/>
          </a:stretch>
        </p:blipFill>
        <p:spPr>
          <a:xfrm>
            <a:off x="8638315" y="325176"/>
            <a:ext cx="2527377" cy="803275"/>
          </a:xfrm>
          <a:prstGeom prst="rect">
            <a:avLst/>
          </a:prstGeom>
        </p:spPr>
      </p:pic>
    </p:spTree>
    <p:extLst>
      <p:ext uri="{BB962C8B-B14F-4D97-AF65-F5344CB8AC3E}">
        <p14:creationId xmlns:p14="http://schemas.microsoft.com/office/powerpoint/2010/main" val="11740461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A24EE-2BCE-034E-B901-15236D12FE66}"/>
              </a:ext>
            </a:extLst>
          </p:cNvPr>
          <p:cNvSpPr>
            <a:spLocks noGrp="1"/>
          </p:cNvSpPr>
          <p:nvPr>
            <p:ph type="title"/>
          </p:nvPr>
        </p:nvSpPr>
        <p:spPr/>
        <p:txBody>
          <a:bodyPr/>
          <a:lstStyle/>
          <a:p>
            <a:r>
              <a:rPr lang="en-US" dirty="0"/>
              <a:t>Computing Time complexity</a:t>
            </a:r>
          </a:p>
        </p:txBody>
      </p:sp>
      <p:sp>
        <p:nvSpPr>
          <p:cNvPr id="3" name="Content Placeholder 2">
            <a:extLst>
              <a:ext uri="{FF2B5EF4-FFF2-40B4-BE49-F238E27FC236}">
                <a16:creationId xmlns:a16="http://schemas.microsoft.com/office/drawing/2014/main" id="{FA90A6BD-33AC-E143-A98F-A7CA0C95C434}"/>
              </a:ext>
            </a:extLst>
          </p:cNvPr>
          <p:cNvSpPr>
            <a:spLocks noGrp="1"/>
          </p:cNvSpPr>
          <p:nvPr>
            <p:ph idx="1"/>
          </p:nvPr>
        </p:nvSpPr>
        <p:spPr>
          <a:xfrm>
            <a:off x="1014413" y="1414463"/>
            <a:ext cx="10415587" cy="5229225"/>
          </a:xfrm>
        </p:spPr>
        <p:txBody>
          <a:bodyPr>
            <a:normAutofit lnSpcReduction="10000"/>
          </a:bodyPr>
          <a:lstStyle/>
          <a:p>
            <a:pPr fontAlgn="base"/>
            <a:r>
              <a:rPr lang="en-US" dirty="0"/>
              <a:t>You add up how many statements will execute as a function of the size of its input, and then simplify the expression to the largest term </a:t>
            </a:r>
          </a:p>
          <a:p>
            <a:pPr fontAlgn="base"/>
            <a:endParaRPr lang="en-US" dirty="0"/>
          </a:p>
          <a:p>
            <a:pPr fontAlgn="base"/>
            <a:r>
              <a:rPr lang="en-US" dirty="0"/>
              <a:t>For example, if we count 2n + 2 statements, we can describe this as just O(n).</a:t>
            </a:r>
          </a:p>
          <a:p>
            <a:pPr fontAlgn="base"/>
            <a:endParaRPr lang="en-US" b="1" dirty="0"/>
          </a:p>
          <a:p>
            <a:pPr fontAlgn="base"/>
            <a:r>
              <a:rPr lang="en-US" dirty="0"/>
              <a:t>We are interested in the performance of the algorithm as N becomes large.</a:t>
            </a:r>
          </a:p>
          <a:p>
            <a:pPr fontAlgn="base"/>
            <a:r>
              <a:rPr lang="en-US" dirty="0"/>
              <a:t>Consider the two terms 2n and 2.</a:t>
            </a:r>
          </a:p>
          <a:p>
            <a:pPr fontAlgn="base"/>
            <a:r>
              <a:rPr lang="en-US" dirty="0"/>
              <a:t>What is the relative influence of these two terms as N becomes large? Suppose N is a million.</a:t>
            </a:r>
          </a:p>
          <a:p>
            <a:pPr fontAlgn="base"/>
            <a:r>
              <a:rPr lang="en-US" dirty="0"/>
              <a:t>Then the first term is 2 million and the second term is only 2.</a:t>
            </a:r>
          </a:p>
          <a:p>
            <a:pPr fontAlgn="base"/>
            <a:r>
              <a:rPr lang="en-US" dirty="0"/>
              <a:t>For this reason, we drop all but the largest terms for large n</a:t>
            </a:r>
          </a:p>
          <a:p>
            <a:pPr fontAlgn="base"/>
            <a:r>
              <a:rPr lang="en-US" dirty="0"/>
              <a:t>So, now we have gone from 2n + 2 to 2n</a:t>
            </a:r>
          </a:p>
          <a:p>
            <a:pPr fontAlgn="base"/>
            <a:r>
              <a:rPr lang="en-US" dirty="0"/>
              <a:t>We don’t need an exact solution, just the overall trend as n increases</a:t>
            </a:r>
          </a:p>
          <a:p>
            <a:pPr fontAlgn="base"/>
            <a:r>
              <a:rPr lang="en-US" dirty="0"/>
              <a:t>2n and n have the same trend, so 2n becomes just n</a:t>
            </a:r>
          </a:p>
        </p:txBody>
      </p:sp>
    </p:spTree>
    <p:extLst>
      <p:ext uri="{BB962C8B-B14F-4D97-AF65-F5344CB8AC3E}">
        <p14:creationId xmlns:p14="http://schemas.microsoft.com/office/powerpoint/2010/main" val="13010821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62D7E-3869-754E-9C10-67A053BFEAE8}"/>
              </a:ext>
            </a:extLst>
          </p:cNvPr>
          <p:cNvSpPr>
            <a:spLocks noGrp="1"/>
          </p:cNvSpPr>
          <p:nvPr>
            <p:ph type="title"/>
          </p:nvPr>
        </p:nvSpPr>
        <p:spPr/>
        <p:txBody>
          <a:bodyPr/>
          <a:lstStyle/>
          <a:p>
            <a:r>
              <a:rPr lang="en-US" dirty="0"/>
              <a:t>What about our planet sim?</a:t>
            </a:r>
          </a:p>
        </p:txBody>
      </p:sp>
      <p:sp>
        <p:nvSpPr>
          <p:cNvPr id="3" name="Content Placeholder 2">
            <a:extLst>
              <a:ext uri="{FF2B5EF4-FFF2-40B4-BE49-F238E27FC236}">
                <a16:creationId xmlns:a16="http://schemas.microsoft.com/office/drawing/2014/main" id="{C2B9F1F7-579A-084C-AD46-4C61B5723F0E}"/>
              </a:ext>
            </a:extLst>
          </p:cNvPr>
          <p:cNvSpPr>
            <a:spLocks noGrp="1"/>
          </p:cNvSpPr>
          <p:nvPr>
            <p:ph idx="1"/>
          </p:nvPr>
        </p:nvSpPr>
        <p:spPr>
          <a:xfrm>
            <a:off x="1071563" y="1457325"/>
            <a:ext cx="10358437" cy="5057775"/>
          </a:xfrm>
        </p:spPr>
        <p:txBody>
          <a:bodyPr>
            <a:normAutofit/>
          </a:bodyPr>
          <a:lstStyle/>
          <a:p>
            <a:r>
              <a:rPr lang="en-US" dirty="0"/>
              <a:t>We have a loop inside of a loop.</a:t>
            </a:r>
          </a:p>
          <a:p>
            <a:endParaRPr lang="en-US" dirty="0"/>
          </a:p>
          <a:p>
            <a:r>
              <a:rPr lang="en-US" dirty="0"/>
              <a:t>Each simulation step requires calculating n * n distances and attractions</a:t>
            </a:r>
          </a:p>
          <a:p>
            <a:endParaRPr lang="en-US" dirty="0"/>
          </a:p>
          <a:p>
            <a:r>
              <a:rPr lang="en-US" dirty="0"/>
              <a:t>Technically, it’s n * (n-</a:t>
            </a:r>
            <a:r>
              <a:rPr lang="en-US" dirty="0">
                <a:latin typeface="Courier New" panose="02070309020205020404" pitchFamily="49" charset="0"/>
                <a:cs typeface="Courier New" panose="02070309020205020404" pitchFamily="49" charset="0"/>
              </a:rPr>
              <a:t>1</a:t>
            </a:r>
            <a:r>
              <a:rPr lang="en-US" dirty="0"/>
              <a:t>) calculations since we ignored Sun-Sun, Mercury-Mercury, etc.</a:t>
            </a:r>
          </a:p>
          <a:p>
            <a:endParaRPr lang="en-US" dirty="0"/>
          </a:p>
          <a:p>
            <a:r>
              <a:rPr lang="en-US" dirty="0"/>
              <a:t>But, as we saw:  n</a:t>
            </a:r>
            <a:r>
              <a:rPr lang="en-US" baseline="30000" dirty="0"/>
              <a:t>2</a:t>
            </a:r>
            <a:r>
              <a:rPr lang="en-US" dirty="0"/>
              <a:t> – n would just simply to n</a:t>
            </a:r>
            <a:r>
              <a:rPr lang="en-US" baseline="30000" dirty="0"/>
              <a:t>2</a:t>
            </a:r>
          </a:p>
          <a:p>
            <a:endParaRPr lang="en-US" baseline="30000" dirty="0"/>
          </a:p>
          <a:p>
            <a:r>
              <a:rPr lang="en-US" dirty="0"/>
              <a:t>So the time complexity of our planet simulation is O(n</a:t>
            </a:r>
            <a:r>
              <a:rPr lang="en-US" baseline="30000" dirty="0"/>
              <a:t>2</a:t>
            </a:r>
            <a:r>
              <a:rPr lang="en-US" dirty="0"/>
              <a:t>)</a:t>
            </a:r>
          </a:p>
          <a:p>
            <a:r>
              <a:rPr lang="en-US" dirty="0"/>
              <a:t>Again, this is relative to the computer we’re running on</a:t>
            </a:r>
          </a:p>
          <a:p>
            <a:r>
              <a:rPr lang="en-US" dirty="0"/>
              <a:t>If you determine how long it takes to simulate one planet, you can determine how adding more planets will impact the simulation</a:t>
            </a:r>
          </a:p>
          <a:p>
            <a:endParaRPr lang="en-US" dirty="0"/>
          </a:p>
        </p:txBody>
      </p:sp>
    </p:spTree>
    <p:extLst>
      <p:ext uri="{BB962C8B-B14F-4D97-AF65-F5344CB8AC3E}">
        <p14:creationId xmlns:p14="http://schemas.microsoft.com/office/powerpoint/2010/main" val="42443612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62D7E-3869-754E-9C10-67A053BFEAE8}"/>
              </a:ext>
            </a:extLst>
          </p:cNvPr>
          <p:cNvSpPr>
            <a:spLocks noGrp="1"/>
          </p:cNvSpPr>
          <p:nvPr>
            <p:ph type="title"/>
          </p:nvPr>
        </p:nvSpPr>
        <p:spPr/>
        <p:txBody>
          <a:bodyPr/>
          <a:lstStyle/>
          <a:p>
            <a:r>
              <a:rPr lang="en-US" dirty="0"/>
              <a:t>What about our planet sim?</a:t>
            </a:r>
          </a:p>
        </p:txBody>
      </p:sp>
      <p:sp>
        <p:nvSpPr>
          <p:cNvPr id="3" name="Content Placeholder 2">
            <a:extLst>
              <a:ext uri="{FF2B5EF4-FFF2-40B4-BE49-F238E27FC236}">
                <a16:creationId xmlns:a16="http://schemas.microsoft.com/office/drawing/2014/main" id="{C2B9F1F7-579A-084C-AD46-4C61B5723F0E}"/>
              </a:ext>
            </a:extLst>
          </p:cNvPr>
          <p:cNvSpPr>
            <a:spLocks noGrp="1"/>
          </p:cNvSpPr>
          <p:nvPr>
            <p:ph idx="1"/>
          </p:nvPr>
        </p:nvSpPr>
        <p:spPr>
          <a:xfrm>
            <a:off x="1114425" y="1457324"/>
            <a:ext cx="10601325" cy="5229225"/>
          </a:xfrm>
        </p:spPr>
        <p:txBody>
          <a:bodyPr>
            <a:normAutofit fontScale="85000" lnSpcReduction="10000"/>
          </a:bodyPr>
          <a:lstStyle/>
          <a:p>
            <a:r>
              <a:rPr lang="en-US" dirty="0"/>
              <a:t>Why should you care?</a:t>
            </a:r>
          </a:p>
          <a:p>
            <a:endParaRPr lang="en-US" dirty="0"/>
          </a:p>
          <a:p>
            <a:r>
              <a:rPr lang="en-US" dirty="0"/>
              <a:t>Time complexity helps us </a:t>
            </a:r>
          </a:p>
          <a:p>
            <a:pPr marL="457200" indent="-457200">
              <a:buFont typeface="+mj-lt"/>
              <a:buAutoNum type="arabicPeriod"/>
            </a:pPr>
            <a:r>
              <a:rPr lang="en-US" dirty="0"/>
              <a:t>Determine if our particular problem is solvable – and how best to solve it</a:t>
            </a:r>
          </a:p>
          <a:p>
            <a:pPr marL="457200" indent="-457200">
              <a:buFont typeface="+mj-lt"/>
              <a:buAutoNum type="arabicPeriod"/>
            </a:pPr>
            <a:r>
              <a:rPr lang="en-US" dirty="0"/>
              <a:t>Compare multiple algorithms that do the same thing</a:t>
            </a:r>
          </a:p>
          <a:p>
            <a:pPr marL="457200" indent="-457200">
              <a:buFont typeface="+mj-lt"/>
              <a:buAutoNum type="arabicPeriod"/>
            </a:pPr>
            <a:endParaRPr lang="en-US" dirty="0"/>
          </a:p>
          <a:p>
            <a:r>
              <a:rPr lang="en-US" dirty="0"/>
              <a:t>Computers can only handle so many computations before the simulation is not feasible</a:t>
            </a:r>
          </a:p>
          <a:p>
            <a:endParaRPr lang="en-US" dirty="0"/>
          </a:p>
          <a:p>
            <a:r>
              <a:rPr lang="en-US" dirty="0"/>
              <a:t>For a laptop or desktop simulation this occurs at a few thousand objects. </a:t>
            </a:r>
          </a:p>
          <a:p>
            <a:endParaRPr lang="en-US" dirty="0"/>
          </a:p>
          <a:p>
            <a:r>
              <a:rPr lang="en-US" dirty="0"/>
              <a:t>There are tens of millions of stars in a very small galaxy. Our own galaxy has billions of stars.</a:t>
            </a:r>
          </a:p>
          <a:p>
            <a:endParaRPr lang="en-US" dirty="0"/>
          </a:p>
          <a:p>
            <a:r>
              <a:rPr lang="en-US" dirty="0"/>
              <a:t>A galaxy simulation has too much complexity.  Entirely different approaches need to be used for that problem </a:t>
            </a:r>
          </a:p>
          <a:p>
            <a:pPr lvl="1"/>
            <a:r>
              <a:rPr lang="en-US" dirty="0"/>
              <a:t>the attraction of distant stars is approximated and only nearby stars are calculated exactly</a:t>
            </a:r>
          </a:p>
          <a:p>
            <a:pPr lvl="1"/>
            <a:r>
              <a:rPr lang="en-US" dirty="0"/>
              <a:t>if objects are far apart, a larger timestep is used, and timestep could be shortened when objects are interacting more closely</a:t>
            </a:r>
          </a:p>
        </p:txBody>
      </p:sp>
    </p:spTree>
    <p:extLst>
      <p:ext uri="{BB962C8B-B14F-4D97-AF65-F5344CB8AC3E}">
        <p14:creationId xmlns:p14="http://schemas.microsoft.com/office/powerpoint/2010/main" val="950883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62D7E-3869-754E-9C10-67A053BFEAE8}"/>
              </a:ext>
            </a:extLst>
          </p:cNvPr>
          <p:cNvSpPr>
            <a:spLocks noGrp="1"/>
          </p:cNvSpPr>
          <p:nvPr>
            <p:ph type="title"/>
          </p:nvPr>
        </p:nvSpPr>
        <p:spPr/>
        <p:txBody>
          <a:bodyPr/>
          <a:lstStyle/>
          <a:p>
            <a:r>
              <a:rPr lang="en-US" dirty="0"/>
              <a:t>What about our planet sim?</a:t>
            </a:r>
          </a:p>
        </p:txBody>
      </p:sp>
      <p:sp>
        <p:nvSpPr>
          <p:cNvPr id="3" name="Content Placeholder 2">
            <a:extLst>
              <a:ext uri="{FF2B5EF4-FFF2-40B4-BE49-F238E27FC236}">
                <a16:creationId xmlns:a16="http://schemas.microsoft.com/office/drawing/2014/main" id="{C2B9F1F7-579A-084C-AD46-4C61B5723F0E}"/>
              </a:ext>
            </a:extLst>
          </p:cNvPr>
          <p:cNvSpPr>
            <a:spLocks noGrp="1"/>
          </p:cNvSpPr>
          <p:nvPr>
            <p:ph idx="1"/>
          </p:nvPr>
        </p:nvSpPr>
        <p:spPr>
          <a:xfrm>
            <a:off x="984739" y="1631851"/>
            <a:ext cx="10445262" cy="5036234"/>
          </a:xfrm>
        </p:spPr>
        <p:txBody>
          <a:bodyPr>
            <a:normAutofit/>
          </a:bodyPr>
          <a:lstStyle/>
          <a:p>
            <a:r>
              <a:rPr lang="en-US" dirty="0"/>
              <a:t>Compare multiple algorithms that do the same thing</a:t>
            </a:r>
          </a:p>
          <a:p>
            <a:pPr marL="457200" indent="-457200">
              <a:buFont typeface="+mj-lt"/>
              <a:buAutoNum type="arabicPeriod"/>
            </a:pPr>
            <a:endParaRPr lang="en-US" dirty="0"/>
          </a:p>
          <a:p>
            <a:r>
              <a:rPr lang="en-US" dirty="0"/>
              <a:t>Searching is a common problem in scientific computing – we’ll see examples in the homework</a:t>
            </a:r>
          </a:p>
          <a:p>
            <a:endParaRPr lang="en-US" dirty="0"/>
          </a:p>
          <a:p>
            <a:r>
              <a:rPr lang="en-US" dirty="0"/>
              <a:t>Brute force searching – trying every possible value – is O( n )</a:t>
            </a:r>
          </a:p>
          <a:p>
            <a:endParaRPr lang="en-US" dirty="0"/>
          </a:p>
          <a:p>
            <a:r>
              <a:rPr lang="en-US" dirty="0"/>
              <a:t>Binary search is O( log n )</a:t>
            </a:r>
          </a:p>
          <a:p>
            <a:endParaRPr lang="en-US" dirty="0"/>
          </a:p>
          <a:p>
            <a:r>
              <a:rPr lang="en-US" dirty="0"/>
              <a:t>For small n (searching over a few values) there isn’t much difference</a:t>
            </a:r>
          </a:p>
          <a:p>
            <a:endParaRPr lang="en-US" dirty="0"/>
          </a:p>
          <a:p>
            <a:r>
              <a:rPr lang="en-US" dirty="0"/>
              <a:t>For large n (lots of input data) you’ll see a noticeable improvement in execution time by choosing the binary search approach when writing your algorithm</a:t>
            </a:r>
          </a:p>
        </p:txBody>
      </p:sp>
    </p:spTree>
    <p:extLst>
      <p:ext uri="{BB962C8B-B14F-4D97-AF65-F5344CB8AC3E}">
        <p14:creationId xmlns:p14="http://schemas.microsoft.com/office/powerpoint/2010/main" val="29515575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6750D-8A8D-D143-A24F-A0F70475AB29}"/>
              </a:ext>
            </a:extLst>
          </p:cNvPr>
          <p:cNvSpPr>
            <a:spLocks noGrp="1"/>
          </p:cNvSpPr>
          <p:nvPr>
            <p:ph type="title"/>
          </p:nvPr>
        </p:nvSpPr>
        <p:spPr/>
        <p:txBody>
          <a:bodyPr/>
          <a:lstStyle/>
          <a:p>
            <a:r>
              <a:rPr lang="en-US" dirty="0"/>
              <a:t>Time complexity</a:t>
            </a:r>
          </a:p>
        </p:txBody>
      </p:sp>
      <p:sp>
        <p:nvSpPr>
          <p:cNvPr id="3" name="Content Placeholder 2">
            <a:extLst>
              <a:ext uri="{FF2B5EF4-FFF2-40B4-BE49-F238E27FC236}">
                <a16:creationId xmlns:a16="http://schemas.microsoft.com/office/drawing/2014/main" id="{39F46BA8-0A06-0549-B9A4-229D195B72DF}"/>
              </a:ext>
            </a:extLst>
          </p:cNvPr>
          <p:cNvSpPr>
            <a:spLocks noGrp="1"/>
          </p:cNvSpPr>
          <p:nvPr>
            <p:ph idx="1"/>
          </p:nvPr>
        </p:nvSpPr>
        <p:spPr>
          <a:xfrm>
            <a:off x="971550" y="1657350"/>
            <a:ext cx="10458450" cy="4572000"/>
          </a:xfrm>
        </p:spPr>
        <p:txBody>
          <a:bodyPr/>
          <a:lstStyle/>
          <a:p>
            <a:r>
              <a:rPr lang="en-US" dirty="0"/>
              <a:t>Understanding, and computing, time complexity helps us understand if a problem is easily solvable using the system we have or if we need to try other approaches</a:t>
            </a:r>
          </a:p>
          <a:p>
            <a:endParaRPr lang="en-US" dirty="0"/>
          </a:p>
          <a:p>
            <a:r>
              <a:rPr lang="en-US" dirty="0"/>
              <a:t>If time complexity is larger than we’d like, we could</a:t>
            </a:r>
          </a:p>
          <a:p>
            <a:pPr lvl="1"/>
            <a:r>
              <a:rPr lang="en-US" dirty="0"/>
              <a:t>Move to another programming language optimized for speed (C for instance) </a:t>
            </a:r>
          </a:p>
          <a:p>
            <a:pPr lvl="1"/>
            <a:r>
              <a:rPr lang="en-US" dirty="0"/>
              <a:t>Parallelize the code to divide the work in each step among multiple CPUs</a:t>
            </a:r>
          </a:p>
          <a:p>
            <a:pPr lvl="1"/>
            <a:r>
              <a:rPr lang="en-US" dirty="0"/>
              <a:t>Think about revising the algorithm. Maybe there is a different way to implement what we want to do that will involve fewer calculation</a:t>
            </a:r>
          </a:p>
          <a:p>
            <a:endParaRPr lang="en-US" dirty="0"/>
          </a:p>
        </p:txBody>
      </p:sp>
    </p:spTree>
    <p:extLst>
      <p:ext uri="{BB962C8B-B14F-4D97-AF65-F5344CB8AC3E}">
        <p14:creationId xmlns:p14="http://schemas.microsoft.com/office/powerpoint/2010/main" val="2620914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01A96-18F0-6B43-941D-CAD0CDF71ECA}"/>
              </a:ext>
            </a:extLst>
          </p:cNvPr>
          <p:cNvSpPr>
            <a:spLocks noGrp="1"/>
          </p:cNvSpPr>
          <p:nvPr>
            <p:ph type="title"/>
          </p:nvPr>
        </p:nvSpPr>
        <p:spPr/>
        <p:txBody>
          <a:bodyPr/>
          <a:lstStyle/>
          <a:p>
            <a:r>
              <a:rPr lang="en-US" dirty="0"/>
              <a:t>Modeling and simulation</a:t>
            </a:r>
          </a:p>
        </p:txBody>
      </p:sp>
      <p:sp>
        <p:nvSpPr>
          <p:cNvPr id="3" name="Content Placeholder 2">
            <a:extLst>
              <a:ext uri="{FF2B5EF4-FFF2-40B4-BE49-F238E27FC236}">
                <a16:creationId xmlns:a16="http://schemas.microsoft.com/office/drawing/2014/main" id="{3B5C2671-AF08-044D-B69C-144C38FF78B1}"/>
              </a:ext>
            </a:extLst>
          </p:cNvPr>
          <p:cNvSpPr>
            <a:spLocks noGrp="1"/>
          </p:cNvSpPr>
          <p:nvPr>
            <p:ph idx="1"/>
          </p:nvPr>
        </p:nvSpPr>
        <p:spPr>
          <a:xfrm>
            <a:off x="1251678" y="1471614"/>
            <a:ext cx="10178322" cy="1914523"/>
          </a:xfrm>
        </p:spPr>
        <p:txBody>
          <a:bodyPr>
            <a:normAutofit fontScale="92500" lnSpcReduction="10000"/>
          </a:bodyPr>
          <a:lstStyle/>
          <a:p>
            <a:r>
              <a:rPr lang="en-US" dirty="0"/>
              <a:t>Some problems (e.g. our cannon ball) can also be solved analytically</a:t>
            </a:r>
          </a:p>
          <a:p>
            <a:endParaRPr lang="en-US" dirty="0"/>
          </a:p>
          <a:p>
            <a:r>
              <a:rPr lang="en-US" dirty="0"/>
              <a:t>Some problems have no analytical solution (or it’s too difficult) so we have to use computation</a:t>
            </a:r>
          </a:p>
          <a:p>
            <a:endParaRPr lang="en-US" dirty="0"/>
          </a:p>
          <a:p>
            <a:r>
              <a:rPr lang="en-US" dirty="0"/>
              <a:t>Some problems are not even solvable via computation</a:t>
            </a:r>
          </a:p>
        </p:txBody>
      </p:sp>
      <p:sp>
        <p:nvSpPr>
          <p:cNvPr id="7" name="Left Arrow 6">
            <a:extLst>
              <a:ext uri="{FF2B5EF4-FFF2-40B4-BE49-F238E27FC236}">
                <a16:creationId xmlns:a16="http://schemas.microsoft.com/office/drawing/2014/main" id="{7044F4A5-A028-C046-9D67-7F3C9662027F}"/>
              </a:ext>
            </a:extLst>
          </p:cNvPr>
          <p:cNvSpPr/>
          <p:nvPr/>
        </p:nvSpPr>
        <p:spPr>
          <a:xfrm>
            <a:off x="1685924" y="3725608"/>
            <a:ext cx="3957638" cy="35718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eft Arrow 7">
            <a:extLst>
              <a:ext uri="{FF2B5EF4-FFF2-40B4-BE49-F238E27FC236}">
                <a16:creationId xmlns:a16="http://schemas.microsoft.com/office/drawing/2014/main" id="{43216E5B-27FA-DC4F-A6F4-479EBE10E1D5}"/>
              </a:ext>
            </a:extLst>
          </p:cNvPr>
          <p:cNvSpPr/>
          <p:nvPr/>
        </p:nvSpPr>
        <p:spPr>
          <a:xfrm rot="10800000">
            <a:off x="5643562" y="3729323"/>
            <a:ext cx="4143373" cy="35718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0CDC7D6-62D9-2D42-8943-9C9FFE1DA0D5}"/>
              </a:ext>
            </a:extLst>
          </p:cNvPr>
          <p:cNvSpPr txBox="1"/>
          <p:nvPr/>
        </p:nvSpPr>
        <p:spPr>
          <a:xfrm>
            <a:off x="965927" y="4186238"/>
            <a:ext cx="2963135" cy="923330"/>
          </a:xfrm>
          <a:prstGeom prst="rect">
            <a:avLst/>
          </a:prstGeom>
          <a:noFill/>
        </p:spPr>
        <p:txBody>
          <a:bodyPr wrap="square" rtlCol="0">
            <a:spAutoFit/>
          </a:bodyPr>
          <a:lstStyle/>
          <a:p>
            <a:r>
              <a:rPr lang="en-US" dirty="0"/>
              <a:t>Problems that can be solved both analytically and computationally (cannon ball)</a:t>
            </a:r>
          </a:p>
        </p:txBody>
      </p:sp>
      <p:sp>
        <p:nvSpPr>
          <p:cNvPr id="10" name="TextBox 9">
            <a:extLst>
              <a:ext uri="{FF2B5EF4-FFF2-40B4-BE49-F238E27FC236}">
                <a16:creationId xmlns:a16="http://schemas.microsoft.com/office/drawing/2014/main" id="{5A1B2967-8D84-924B-A8EF-13EFC9F350E2}"/>
              </a:ext>
            </a:extLst>
          </p:cNvPr>
          <p:cNvSpPr txBox="1"/>
          <p:nvPr/>
        </p:nvSpPr>
        <p:spPr>
          <a:xfrm>
            <a:off x="4490177" y="4186238"/>
            <a:ext cx="2682147" cy="923330"/>
          </a:xfrm>
          <a:prstGeom prst="rect">
            <a:avLst/>
          </a:prstGeom>
          <a:noFill/>
        </p:spPr>
        <p:txBody>
          <a:bodyPr wrap="square" rtlCol="0">
            <a:spAutoFit/>
          </a:bodyPr>
          <a:lstStyle/>
          <a:p>
            <a:r>
              <a:rPr lang="en-US" dirty="0"/>
              <a:t>Problems were there exists no analytical solution or it’s too difficult</a:t>
            </a:r>
          </a:p>
        </p:txBody>
      </p:sp>
      <p:sp>
        <p:nvSpPr>
          <p:cNvPr id="11" name="TextBox 10">
            <a:extLst>
              <a:ext uri="{FF2B5EF4-FFF2-40B4-BE49-F238E27FC236}">
                <a16:creationId xmlns:a16="http://schemas.microsoft.com/office/drawing/2014/main" id="{4E7365A1-8A30-6248-B246-BBE7903A308D}"/>
              </a:ext>
            </a:extLst>
          </p:cNvPr>
          <p:cNvSpPr txBox="1"/>
          <p:nvPr/>
        </p:nvSpPr>
        <p:spPr>
          <a:xfrm>
            <a:off x="8257315" y="4186238"/>
            <a:ext cx="3172685" cy="923330"/>
          </a:xfrm>
          <a:prstGeom prst="rect">
            <a:avLst/>
          </a:prstGeom>
          <a:noFill/>
        </p:spPr>
        <p:txBody>
          <a:bodyPr wrap="square" rtlCol="0">
            <a:spAutoFit/>
          </a:bodyPr>
          <a:lstStyle/>
          <a:p>
            <a:r>
              <a:rPr lang="en-US" dirty="0"/>
              <a:t>Problems that are too complex for a computer to solve in a reasonable amount of time</a:t>
            </a:r>
          </a:p>
        </p:txBody>
      </p:sp>
      <p:sp>
        <p:nvSpPr>
          <p:cNvPr id="12" name="Content Placeholder 2">
            <a:extLst>
              <a:ext uri="{FF2B5EF4-FFF2-40B4-BE49-F238E27FC236}">
                <a16:creationId xmlns:a16="http://schemas.microsoft.com/office/drawing/2014/main" id="{B8F2EF71-E546-DE46-9D2D-08BA155A0191}"/>
              </a:ext>
            </a:extLst>
          </p:cNvPr>
          <p:cNvSpPr txBox="1">
            <a:spLocks/>
          </p:cNvSpPr>
          <p:nvPr/>
        </p:nvSpPr>
        <p:spPr>
          <a:xfrm>
            <a:off x="965926" y="5401994"/>
            <a:ext cx="10668055" cy="125598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n-US" dirty="0">
                <a:solidFill>
                  <a:srgbClr val="FF0000"/>
                </a:solidFill>
              </a:rPr>
              <a:t>Important points to keep in mind:</a:t>
            </a:r>
          </a:p>
          <a:p>
            <a:pPr lvl="1"/>
            <a:r>
              <a:rPr lang="en-US" dirty="0">
                <a:solidFill>
                  <a:srgbClr val="FF0000"/>
                </a:solidFill>
              </a:rPr>
              <a:t>Computers are executing algorithms (set of instructions) that we define</a:t>
            </a:r>
          </a:p>
          <a:p>
            <a:pPr lvl="1"/>
            <a:r>
              <a:rPr lang="en-US" dirty="0">
                <a:solidFill>
                  <a:srgbClr val="FF0000"/>
                </a:solidFill>
              </a:rPr>
              <a:t>Sometimes, the same outcome can be achieved with a different set of of instructions, making the solution easier and less complex</a:t>
            </a:r>
          </a:p>
        </p:txBody>
      </p:sp>
    </p:spTree>
    <p:extLst>
      <p:ext uri="{BB962C8B-B14F-4D97-AF65-F5344CB8AC3E}">
        <p14:creationId xmlns:p14="http://schemas.microsoft.com/office/powerpoint/2010/main" val="86937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297DE-C1B1-4749-87EB-0C0BC03F0A09}"/>
              </a:ext>
            </a:extLst>
          </p:cNvPr>
          <p:cNvSpPr>
            <a:spLocks noGrp="1"/>
          </p:cNvSpPr>
          <p:nvPr>
            <p:ph type="title"/>
          </p:nvPr>
        </p:nvSpPr>
        <p:spPr>
          <a:xfrm>
            <a:off x="1066800" y="503582"/>
            <a:ext cx="7729728" cy="1049925"/>
          </a:xfrm>
        </p:spPr>
        <p:txBody>
          <a:bodyPr>
            <a:normAutofit fontScale="90000"/>
          </a:bodyPr>
          <a:lstStyle/>
          <a:p>
            <a:r>
              <a:rPr lang="en-US" dirty="0"/>
              <a:t>Gravitational Attraction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52A1A67-61E0-FD49-8EB0-DC7BF5BD7668}"/>
                  </a:ext>
                </a:extLst>
              </p:cNvPr>
              <p:cNvSpPr>
                <a:spLocks noGrp="1"/>
              </p:cNvSpPr>
              <p:nvPr>
                <p:ph idx="1"/>
              </p:nvPr>
            </p:nvSpPr>
            <p:spPr>
              <a:xfrm>
                <a:off x="1066800" y="1948070"/>
                <a:ext cx="10668000" cy="4492486"/>
              </a:xfrm>
            </p:spPr>
            <p:txBody>
              <a:bodyPr>
                <a:noAutofit/>
              </a:bodyPr>
              <a:lstStyle/>
              <a:p>
                <a:r>
                  <a:rPr lang="en-US" dirty="0"/>
                  <a:t>According to Isaac Newton, the force of gravitational attraction between two objects is given by:</a:t>
                </a:r>
              </a:p>
              <a:p>
                <a:pPr marL="0" indent="0">
                  <a:buNone/>
                </a:pPr>
                <a:endParaRPr lang="en-US" dirty="0"/>
              </a:p>
              <a:p>
                <a:pPr marL="0" indent="0" algn="ctr">
                  <a:buNone/>
                </a:pPr>
                <a:r>
                  <a:rPr lang="en-US" sz="2400" dirty="0"/>
                  <a:t>F = </a:t>
                </a:r>
                <a14:m>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𝐺</m:t>
                        </m:r>
                        <m:r>
                          <a:rPr lang="en-US" sz="2400" b="0" i="1" smtClean="0">
                            <a:latin typeface="Cambria Math" panose="02040503050406030204" pitchFamily="18" charset="0"/>
                          </a:rPr>
                          <m:t>∗</m:t>
                        </m:r>
                        <m:r>
                          <a:rPr lang="en-US" sz="2400" b="0" i="1" smtClean="0">
                            <a:latin typeface="Cambria Math" panose="02040503050406030204" pitchFamily="18" charset="0"/>
                          </a:rPr>
                          <m:t>𝑀</m:t>
                        </m:r>
                        <m:r>
                          <a:rPr lang="en-US" sz="2400" b="0" i="1" baseline="-25000" smtClean="0">
                            <a:latin typeface="Cambria Math" panose="02040503050406030204" pitchFamily="18" charset="0"/>
                          </a:rPr>
                          <m:t>1</m:t>
                        </m:r>
                        <m:r>
                          <a:rPr lang="en-US" sz="2400" b="0" i="1" smtClean="0">
                            <a:latin typeface="Cambria Math" panose="02040503050406030204" pitchFamily="18" charset="0"/>
                          </a:rPr>
                          <m:t>∗</m:t>
                        </m:r>
                        <m:r>
                          <a:rPr lang="en-US" sz="2400" b="0" i="1" smtClean="0">
                            <a:latin typeface="Cambria Math" panose="02040503050406030204" pitchFamily="18" charset="0"/>
                          </a:rPr>
                          <m:t>𝑀</m:t>
                        </m:r>
                        <m:r>
                          <a:rPr lang="en-US" sz="2400" b="0" i="1" baseline="-25000" smtClean="0">
                            <a:latin typeface="Cambria Math" panose="02040503050406030204" pitchFamily="18" charset="0"/>
                          </a:rPr>
                          <m:t>2</m:t>
                        </m:r>
                      </m:num>
                      <m:den>
                        <m:r>
                          <a:rPr lang="en-US" sz="2400" b="0" i="1" smtClean="0">
                            <a:latin typeface="Cambria Math" panose="02040503050406030204" pitchFamily="18" charset="0"/>
                          </a:rPr>
                          <m:t>𝑟</m:t>
                        </m:r>
                        <m:r>
                          <a:rPr lang="en-US" sz="2400" b="0" i="1" baseline="30000" smtClean="0">
                            <a:latin typeface="Cambria Math" panose="02040503050406030204" pitchFamily="18" charset="0"/>
                          </a:rPr>
                          <m:t>2</m:t>
                        </m:r>
                      </m:den>
                    </m:f>
                  </m:oMath>
                </a14:m>
                <a:endParaRPr lang="en-US" sz="2400" b="0" dirty="0"/>
              </a:p>
              <a:p>
                <a:pPr marL="0" indent="0">
                  <a:buNone/>
                </a:pPr>
                <a:endParaRPr lang="en-US" b="0" dirty="0"/>
              </a:p>
              <a:p>
                <a:pPr marL="0" indent="0">
                  <a:buNone/>
                </a:pPr>
                <a:r>
                  <a:rPr lang="en-US" dirty="0"/>
                  <a:t>where G is the gravitational constant, M</a:t>
                </a:r>
                <a:r>
                  <a:rPr lang="en-US" baseline="-25000" dirty="0"/>
                  <a:t>1</a:t>
                </a:r>
                <a:r>
                  <a:rPr lang="en-US" dirty="0"/>
                  <a:t> and M</a:t>
                </a:r>
                <a:r>
                  <a:rPr lang="en-US" baseline="-25000" dirty="0"/>
                  <a:t>2</a:t>
                </a:r>
                <a:r>
                  <a:rPr lang="en-US" dirty="0"/>
                  <a:t> are the masses of the two objects, and r is the distance between them. </a:t>
                </a:r>
              </a:p>
              <a:p>
                <a:pPr marL="0" indent="0">
                  <a:buNone/>
                </a:pPr>
                <a:endParaRPr lang="en-US" dirty="0"/>
              </a:p>
              <a:p>
                <a:pPr marL="0" indent="0">
                  <a:buNone/>
                </a:pPr>
                <a:r>
                  <a:rPr lang="en-US" dirty="0"/>
                  <a:t>In SI units, G has the value 6.67 x 10</a:t>
                </a:r>
                <a:r>
                  <a:rPr lang="en-US" baseline="30000" dirty="0"/>
                  <a:t>-11</a:t>
                </a:r>
                <a:r>
                  <a:rPr lang="en-US" dirty="0"/>
                  <a:t> m</a:t>
                </a:r>
                <a:r>
                  <a:rPr lang="en-US" baseline="30000" dirty="0"/>
                  <a:t>3</a:t>
                </a:r>
                <a:r>
                  <a:rPr lang="en-US" dirty="0"/>
                  <a:t> kg</a:t>
                </a:r>
                <a:r>
                  <a:rPr lang="en-US" baseline="30000" dirty="0"/>
                  <a:t>-1</a:t>
                </a:r>
                <a:r>
                  <a:rPr lang="en-US" dirty="0"/>
                  <a:t> s</a:t>
                </a:r>
                <a:r>
                  <a:rPr lang="en-US" baseline="30000" dirty="0"/>
                  <a:t>-2</a:t>
                </a:r>
                <a:r>
                  <a:rPr lang="en-US" dirty="0"/>
                  <a:t>, so r is measured in meters, the masses are measured in kilograms, and the resulting F is in newtons.</a:t>
                </a:r>
              </a:p>
              <a:p>
                <a:pPr marL="457200" lvl="1" indent="0">
                  <a:buNone/>
                </a:pPr>
                <a:endParaRPr lang="en-US" sz="2400" dirty="0"/>
              </a:p>
            </p:txBody>
          </p:sp>
        </mc:Choice>
        <mc:Fallback xmlns="">
          <p:sp>
            <p:nvSpPr>
              <p:cNvPr id="3" name="Content Placeholder 2">
                <a:extLst>
                  <a:ext uri="{FF2B5EF4-FFF2-40B4-BE49-F238E27FC236}">
                    <a16:creationId xmlns:a16="http://schemas.microsoft.com/office/drawing/2014/main" id="{F52A1A67-61E0-FD49-8EB0-DC7BF5BD7668}"/>
                  </a:ext>
                </a:extLst>
              </p:cNvPr>
              <p:cNvSpPr>
                <a:spLocks noGrp="1" noRot="1" noChangeAspect="1" noMove="1" noResize="1" noEditPoints="1" noAdjustHandles="1" noChangeArrowheads="1" noChangeShapeType="1" noTextEdit="1"/>
              </p:cNvSpPr>
              <p:nvPr>
                <p:ph idx="1"/>
              </p:nvPr>
            </p:nvSpPr>
            <p:spPr>
              <a:xfrm>
                <a:off x="1066800" y="1948070"/>
                <a:ext cx="10668000" cy="4492486"/>
              </a:xfrm>
              <a:blipFill>
                <a:blip r:embed="rId2"/>
                <a:stretch>
                  <a:fillRect l="-595" t="-282"/>
                </a:stretch>
              </a:blipFill>
            </p:spPr>
            <p:txBody>
              <a:bodyPr/>
              <a:lstStyle/>
              <a:p>
                <a:r>
                  <a:rPr lang="en-US">
                    <a:noFill/>
                  </a:rPr>
                  <a:t> </a:t>
                </a:r>
              </a:p>
            </p:txBody>
          </p:sp>
        </mc:Fallback>
      </mc:AlternateContent>
    </p:spTree>
    <p:extLst>
      <p:ext uri="{BB962C8B-B14F-4D97-AF65-F5344CB8AC3E}">
        <p14:creationId xmlns:p14="http://schemas.microsoft.com/office/powerpoint/2010/main" val="2444270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297DE-C1B1-4749-87EB-0C0BC03F0A09}"/>
              </a:ext>
            </a:extLst>
          </p:cNvPr>
          <p:cNvSpPr>
            <a:spLocks noGrp="1"/>
          </p:cNvSpPr>
          <p:nvPr>
            <p:ph type="title"/>
          </p:nvPr>
        </p:nvSpPr>
        <p:spPr>
          <a:xfrm>
            <a:off x="1066800" y="490331"/>
            <a:ext cx="7729728" cy="1129438"/>
          </a:xfrm>
        </p:spPr>
        <p:txBody>
          <a:bodyPr>
            <a:normAutofit fontScale="90000"/>
          </a:bodyPr>
          <a:lstStyle/>
          <a:p>
            <a:r>
              <a:rPr lang="en-US" dirty="0"/>
              <a:t>Gravitational attraction</a:t>
            </a:r>
          </a:p>
        </p:txBody>
      </p:sp>
      <p:sp>
        <p:nvSpPr>
          <p:cNvPr id="3" name="Content Placeholder 2">
            <a:extLst>
              <a:ext uri="{FF2B5EF4-FFF2-40B4-BE49-F238E27FC236}">
                <a16:creationId xmlns:a16="http://schemas.microsoft.com/office/drawing/2014/main" id="{F52A1A67-61E0-FD49-8EB0-DC7BF5BD7668}"/>
              </a:ext>
            </a:extLst>
          </p:cNvPr>
          <p:cNvSpPr>
            <a:spLocks noGrp="1"/>
          </p:cNvSpPr>
          <p:nvPr>
            <p:ph idx="1"/>
          </p:nvPr>
        </p:nvSpPr>
        <p:spPr>
          <a:xfrm>
            <a:off x="1053548" y="1619769"/>
            <a:ext cx="10668000" cy="5019570"/>
          </a:xfrm>
        </p:spPr>
        <p:txBody>
          <a:bodyPr>
            <a:noAutofit/>
          </a:bodyPr>
          <a:lstStyle/>
          <a:p>
            <a:r>
              <a:rPr lang="en-US" dirty="0"/>
              <a:t>We can easily compute the force for two objects</a:t>
            </a:r>
          </a:p>
          <a:p>
            <a:endParaRPr lang="en-US" dirty="0"/>
          </a:p>
          <a:p>
            <a:r>
              <a:rPr lang="en-US" dirty="0"/>
              <a:t>Given a central mass (like the Sun) and an orbiting mass (like the Earth), we can even compute an orbit</a:t>
            </a:r>
          </a:p>
          <a:p>
            <a:endParaRPr lang="en-US" dirty="0"/>
          </a:p>
          <a:p>
            <a:r>
              <a:rPr lang="en-US" dirty="0"/>
              <a:t>However, dealing with three or more objects is difficult</a:t>
            </a:r>
          </a:p>
          <a:p>
            <a:endParaRPr lang="en-US" dirty="0"/>
          </a:p>
          <a:p>
            <a:r>
              <a:rPr lang="en-US" dirty="0"/>
              <a:t>Instead, such problems are tackled by numeric integration, a brute-force approach where </a:t>
            </a:r>
          </a:p>
          <a:p>
            <a:pPr lvl="1"/>
            <a:r>
              <a:rPr lang="en-US" dirty="0"/>
              <a:t>you take all the object positions and velocities at time T</a:t>
            </a:r>
          </a:p>
          <a:p>
            <a:pPr lvl="1"/>
            <a:r>
              <a:rPr lang="en-US" dirty="0"/>
              <a:t>calculate the forces they exert on each other</a:t>
            </a:r>
          </a:p>
          <a:p>
            <a:pPr lvl="1"/>
            <a:r>
              <a:rPr lang="en-US" dirty="0"/>
              <a:t>update the velocities, and calculate the new positions at time T+𝚫T</a:t>
            </a:r>
          </a:p>
          <a:p>
            <a:pPr lvl="1"/>
            <a:r>
              <a:rPr lang="en-US" dirty="0"/>
              <a:t>Then you repeat this in a loop, stepping forward through time, and output or plot the results</a:t>
            </a:r>
            <a:br>
              <a:rPr lang="en-US" dirty="0"/>
            </a:br>
            <a:endParaRPr lang="en-US" dirty="0"/>
          </a:p>
          <a:p>
            <a:pPr marL="457200" lvl="1" indent="0">
              <a:buNone/>
            </a:pPr>
            <a:endParaRPr lang="en-US" sz="2400" dirty="0"/>
          </a:p>
          <a:p>
            <a:pPr marL="457200" lvl="1" indent="0">
              <a:buNone/>
            </a:pPr>
            <a:endParaRPr lang="en-US" sz="2400" dirty="0"/>
          </a:p>
        </p:txBody>
      </p:sp>
    </p:spTree>
    <p:extLst>
      <p:ext uri="{BB962C8B-B14F-4D97-AF65-F5344CB8AC3E}">
        <p14:creationId xmlns:p14="http://schemas.microsoft.com/office/powerpoint/2010/main" val="1099327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B3A00-7715-2F49-9088-F6C5E48F4B16}"/>
              </a:ext>
            </a:extLst>
          </p:cNvPr>
          <p:cNvSpPr>
            <a:spLocks noGrp="1"/>
          </p:cNvSpPr>
          <p:nvPr>
            <p:ph type="title"/>
          </p:nvPr>
        </p:nvSpPr>
        <p:spPr>
          <a:xfrm>
            <a:off x="1251678" y="490329"/>
            <a:ext cx="10178322" cy="1384187"/>
          </a:xfrm>
        </p:spPr>
        <p:txBody>
          <a:bodyPr/>
          <a:lstStyle/>
          <a:p>
            <a:r>
              <a:rPr lang="en-US" dirty="0"/>
              <a:t>Planetary simulation</a:t>
            </a:r>
          </a:p>
        </p:txBody>
      </p:sp>
      <p:sp>
        <p:nvSpPr>
          <p:cNvPr id="3" name="Content Placeholder 2">
            <a:extLst>
              <a:ext uri="{FF2B5EF4-FFF2-40B4-BE49-F238E27FC236}">
                <a16:creationId xmlns:a16="http://schemas.microsoft.com/office/drawing/2014/main" id="{FF81B77B-5413-A147-8313-F0E98281B3F3}"/>
              </a:ext>
            </a:extLst>
          </p:cNvPr>
          <p:cNvSpPr>
            <a:spLocks noGrp="1"/>
          </p:cNvSpPr>
          <p:nvPr>
            <p:ph idx="1"/>
          </p:nvPr>
        </p:nvSpPr>
        <p:spPr>
          <a:xfrm>
            <a:off x="1079400" y="1736035"/>
            <a:ext cx="10178322" cy="4744278"/>
          </a:xfrm>
        </p:spPr>
        <p:txBody>
          <a:bodyPr>
            <a:normAutofit/>
          </a:bodyPr>
          <a:lstStyle/>
          <a:p>
            <a:r>
              <a:rPr lang="en-US" dirty="0"/>
              <a:t>Let’s say we wanted to model the planets going around the Sun</a:t>
            </a:r>
          </a:p>
          <a:p>
            <a:r>
              <a:rPr lang="en-US" dirty="0"/>
              <a:t>This is extremely difficult to do by hand</a:t>
            </a:r>
          </a:p>
          <a:p>
            <a:r>
              <a:rPr lang="en-US" dirty="0"/>
              <a:t>We’ll create a </a:t>
            </a:r>
            <a:r>
              <a:rPr lang="en-US" dirty="0" err="1"/>
              <a:t>Jupyter</a:t>
            </a:r>
            <a:r>
              <a:rPr lang="en-US" dirty="0"/>
              <a:t> Notebook to do this for us, but before we get to the Python let’s look at the physics of the problem</a:t>
            </a:r>
          </a:p>
          <a:p>
            <a:endParaRPr lang="en-US" dirty="0"/>
          </a:p>
          <a:p>
            <a:r>
              <a:rPr lang="en-US" dirty="0"/>
              <a:t>Let’s work in two dimensions (x and y) to simplify the problem a bit</a:t>
            </a:r>
          </a:p>
          <a:p>
            <a:r>
              <a:rPr lang="en-US" dirty="0"/>
              <a:t>This will be similar to our cannon ball simulation</a:t>
            </a:r>
          </a:p>
          <a:p>
            <a:r>
              <a:rPr lang="en-US" dirty="0"/>
              <a:t>Each planet, and the Sun, will have</a:t>
            </a:r>
          </a:p>
          <a:p>
            <a:pPr marL="800100" lvl="1" indent="-342900">
              <a:buFont typeface="+mj-lt"/>
              <a:buAutoNum type="arabicPeriod"/>
            </a:pPr>
            <a:r>
              <a:rPr lang="en-US" dirty="0"/>
              <a:t>An x and y position</a:t>
            </a:r>
          </a:p>
          <a:p>
            <a:pPr marL="800100" lvl="1" indent="-342900">
              <a:buFont typeface="+mj-lt"/>
              <a:buAutoNum type="arabicPeriod"/>
            </a:pPr>
            <a:r>
              <a:rPr lang="en-US" dirty="0"/>
              <a:t>An x component and a y component of velocity</a:t>
            </a:r>
          </a:p>
          <a:p>
            <a:pPr marL="800100" lvl="1" indent="-342900">
              <a:buFont typeface="+mj-lt"/>
              <a:buAutoNum type="arabicPeriod"/>
            </a:pPr>
            <a:r>
              <a:rPr lang="en-US" dirty="0"/>
              <a:t>A force exerted on it from each of the other object</a:t>
            </a:r>
          </a:p>
        </p:txBody>
      </p:sp>
    </p:spTree>
    <p:extLst>
      <p:ext uri="{BB962C8B-B14F-4D97-AF65-F5344CB8AC3E}">
        <p14:creationId xmlns:p14="http://schemas.microsoft.com/office/powerpoint/2010/main" val="1254573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B3A00-7715-2F49-9088-F6C5E48F4B16}"/>
              </a:ext>
            </a:extLst>
          </p:cNvPr>
          <p:cNvSpPr>
            <a:spLocks noGrp="1"/>
          </p:cNvSpPr>
          <p:nvPr>
            <p:ph type="title"/>
          </p:nvPr>
        </p:nvSpPr>
        <p:spPr>
          <a:xfrm>
            <a:off x="1172165" y="371059"/>
            <a:ext cx="10178322" cy="1219201"/>
          </a:xfrm>
        </p:spPr>
        <p:txBody>
          <a:bodyPr>
            <a:normAutofit fontScale="90000"/>
          </a:bodyPr>
          <a:lstStyle/>
          <a:p>
            <a:r>
              <a:rPr lang="en-US" dirty="0"/>
              <a:t>what steps are needed to simulate planets orbiting the Sun?</a:t>
            </a:r>
            <a:br>
              <a:rPr lang="en-US" dirty="0"/>
            </a:br>
            <a:endParaRPr lang="en-US" dirty="0"/>
          </a:p>
        </p:txBody>
      </p:sp>
      <p:sp>
        <p:nvSpPr>
          <p:cNvPr id="3" name="Content Placeholder 2">
            <a:extLst>
              <a:ext uri="{FF2B5EF4-FFF2-40B4-BE49-F238E27FC236}">
                <a16:creationId xmlns:a16="http://schemas.microsoft.com/office/drawing/2014/main" id="{FF81B77B-5413-A147-8313-F0E98281B3F3}"/>
              </a:ext>
            </a:extLst>
          </p:cNvPr>
          <p:cNvSpPr>
            <a:spLocks noGrp="1"/>
          </p:cNvSpPr>
          <p:nvPr>
            <p:ph idx="1"/>
          </p:nvPr>
        </p:nvSpPr>
        <p:spPr>
          <a:xfrm>
            <a:off x="1079400" y="1974574"/>
            <a:ext cx="10178322" cy="4678017"/>
          </a:xfrm>
        </p:spPr>
        <p:txBody>
          <a:bodyPr>
            <a:normAutofit lnSpcReduction="10000"/>
          </a:bodyPr>
          <a:lstStyle/>
          <a:p>
            <a:pPr marL="457200" indent="-457200">
              <a:buFont typeface="+mj-lt"/>
              <a:buAutoNum type="arabicPeriod"/>
            </a:pPr>
            <a:r>
              <a:rPr lang="en-US" dirty="0"/>
              <a:t>Create all the object – define the planets, give initial position and initial velocity</a:t>
            </a:r>
          </a:p>
          <a:p>
            <a:pPr marL="457200" indent="-457200">
              <a:buFont typeface="+mj-lt"/>
              <a:buAutoNum type="arabicPeriod"/>
            </a:pPr>
            <a:r>
              <a:rPr lang="en-US" dirty="0"/>
              <a:t>For each object, loop over all the other objects to get the total gravitational force</a:t>
            </a:r>
          </a:p>
          <a:p>
            <a:pPr lvl="1"/>
            <a:r>
              <a:rPr lang="en-US" dirty="0"/>
              <a:t>The total gravitational force is the sum of all the pair-wise forces, i.e. Earth-Sun, Earth-Mercury, Earth-Venus, Earth-Mars, etc., etc.</a:t>
            </a:r>
          </a:p>
          <a:p>
            <a:pPr marL="457200" indent="-457200">
              <a:buFont typeface="+mj-lt"/>
              <a:buAutoNum type="arabicPeriod"/>
            </a:pPr>
            <a:r>
              <a:rPr lang="en-US" dirty="0"/>
              <a:t>Use the total force to update our velocity and position</a:t>
            </a:r>
          </a:p>
          <a:p>
            <a:pPr lvl="1"/>
            <a:r>
              <a:rPr lang="en-US" dirty="0"/>
              <a:t>We’ll have a timestep like we did in our cannonball simulation</a:t>
            </a:r>
          </a:p>
          <a:p>
            <a:pPr lvl="1"/>
            <a:r>
              <a:rPr lang="en-US" dirty="0"/>
              <a:t>We have the relation: acceleration * timestep = velocity,   Look at the units: m/s</a:t>
            </a:r>
            <a:r>
              <a:rPr lang="en-US" baseline="30000" dirty="0"/>
              <a:t>2</a:t>
            </a:r>
            <a:r>
              <a:rPr lang="en-US" dirty="0"/>
              <a:t> * s = m/s</a:t>
            </a:r>
          </a:p>
          <a:p>
            <a:pPr lvl="1"/>
            <a:r>
              <a:rPr lang="en-US" dirty="0"/>
              <a:t>Recall that F = ma,  with a little algebra we get</a:t>
            </a:r>
          </a:p>
          <a:p>
            <a:pPr marL="457200" lvl="1" indent="0">
              <a:buNone/>
            </a:pPr>
            <a:r>
              <a:rPr lang="en-US" dirty="0"/>
              <a:t>F/m = a,  </a:t>
            </a:r>
          </a:p>
          <a:p>
            <a:pPr marL="457200" lvl="1" indent="0">
              <a:buNone/>
            </a:pPr>
            <a:r>
              <a:rPr lang="en-US" dirty="0"/>
              <a:t>F/m * timestep = a * timestep, </a:t>
            </a:r>
          </a:p>
          <a:p>
            <a:pPr marL="457200" lvl="1" indent="0">
              <a:buNone/>
            </a:pPr>
            <a:r>
              <a:rPr lang="en-US" dirty="0"/>
              <a:t>F/m * timestep = v</a:t>
            </a:r>
          </a:p>
          <a:p>
            <a:pPr marL="457200" indent="-457200">
              <a:buFont typeface="+mj-lt"/>
              <a:buAutoNum type="arabicPeriod"/>
            </a:pPr>
            <a:r>
              <a:rPr lang="en-US" dirty="0"/>
              <a:t>Loop for some desired amount of time</a:t>
            </a:r>
          </a:p>
        </p:txBody>
      </p:sp>
    </p:spTree>
    <p:extLst>
      <p:ext uri="{BB962C8B-B14F-4D97-AF65-F5344CB8AC3E}">
        <p14:creationId xmlns:p14="http://schemas.microsoft.com/office/powerpoint/2010/main" val="1009011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EB134-FEA9-3F4D-B2EC-75FFF1532290}"/>
              </a:ext>
            </a:extLst>
          </p:cNvPr>
          <p:cNvSpPr>
            <a:spLocks noGrp="1"/>
          </p:cNvSpPr>
          <p:nvPr>
            <p:ph type="title"/>
          </p:nvPr>
        </p:nvSpPr>
        <p:spPr>
          <a:xfrm>
            <a:off x="1251678" y="382385"/>
            <a:ext cx="10178322" cy="982589"/>
          </a:xfrm>
        </p:spPr>
        <p:txBody>
          <a:bodyPr/>
          <a:lstStyle/>
          <a:p>
            <a:r>
              <a:rPr lang="en-US" dirty="0"/>
              <a:t>Planetary simulation</a:t>
            </a:r>
          </a:p>
        </p:txBody>
      </p:sp>
      <p:sp>
        <p:nvSpPr>
          <p:cNvPr id="3" name="Content Placeholder 2">
            <a:extLst>
              <a:ext uri="{FF2B5EF4-FFF2-40B4-BE49-F238E27FC236}">
                <a16:creationId xmlns:a16="http://schemas.microsoft.com/office/drawing/2014/main" id="{0A7403AC-7C66-8C4C-B4AE-293E2AE9EF2F}"/>
              </a:ext>
            </a:extLst>
          </p:cNvPr>
          <p:cNvSpPr>
            <a:spLocks noGrp="1"/>
          </p:cNvSpPr>
          <p:nvPr>
            <p:ph idx="1"/>
          </p:nvPr>
        </p:nvSpPr>
        <p:spPr>
          <a:xfrm>
            <a:off x="1086678" y="1550504"/>
            <a:ext cx="10343322" cy="5035825"/>
          </a:xfrm>
        </p:spPr>
        <p:txBody>
          <a:bodyPr>
            <a:normAutofit fontScale="92500" lnSpcReduction="20000"/>
          </a:bodyPr>
          <a:lstStyle/>
          <a:p>
            <a:r>
              <a:rPr lang="en-US" dirty="0"/>
              <a:t>This problem is well suited for Classes and Objects</a:t>
            </a:r>
          </a:p>
          <a:p>
            <a:r>
              <a:rPr lang="en-US" dirty="0"/>
              <a:t>Recall that Classes and Objects are a means of </a:t>
            </a:r>
          </a:p>
          <a:p>
            <a:pPr lvl="1"/>
            <a:r>
              <a:rPr lang="en-US" dirty="0"/>
              <a:t>Creating reusable software</a:t>
            </a:r>
          </a:p>
          <a:p>
            <a:pPr lvl="1"/>
            <a:r>
              <a:rPr lang="en-US" dirty="0"/>
              <a:t>Modeling real-world entities in software</a:t>
            </a:r>
          </a:p>
          <a:p>
            <a:pPr lvl="1"/>
            <a:endParaRPr lang="en-US" dirty="0"/>
          </a:p>
          <a:p>
            <a:r>
              <a:rPr lang="en-US" dirty="0"/>
              <a:t>That what we have!</a:t>
            </a:r>
          </a:p>
          <a:p>
            <a:endParaRPr lang="en-US" dirty="0"/>
          </a:p>
          <a:p>
            <a:r>
              <a:rPr lang="en-US" dirty="0"/>
              <a:t>We can create a planetary object with attributes</a:t>
            </a:r>
          </a:p>
          <a:p>
            <a:pPr marL="457200" indent="-457200">
              <a:buFont typeface="+mj-lt"/>
              <a:buAutoNum type="arabicPeriod"/>
            </a:pPr>
            <a:r>
              <a:rPr lang="en-US" dirty="0"/>
              <a:t>Name</a:t>
            </a:r>
          </a:p>
          <a:p>
            <a:pPr marL="457200" indent="-457200">
              <a:buFont typeface="+mj-lt"/>
              <a:buAutoNum type="arabicPeriod"/>
            </a:pPr>
            <a:r>
              <a:rPr lang="en-US" dirty="0"/>
              <a:t>Mass</a:t>
            </a:r>
          </a:p>
          <a:p>
            <a:pPr marL="457200" indent="-457200">
              <a:buFont typeface="+mj-lt"/>
              <a:buAutoNum type="arabicPeriod"/>
            </a:pPr>
            <a:r>
              <a:rPr lang="en-US" dirty="0"/>
              <a:t>X position</a:t>
            </a:r>
          </a:p>
          <a:p>
            <a:pPr marL="457200" indent="-457200">
              <a:buFont typeface="+mj-lt"/>
              <a:buAutoNum type="arabicPeriod"/>
            </a:pPr>
            <a:r>
              <a:rPr lang="en-US" dirty="0"/>
              <a:t>Y position</a:t>
            </a:r>
          </a:p>
          <a:p>
            <a:pPr marL="457200" indent="-457200">
              <a:buFont typeface="+mj-lt"/>
              <a:buAutoNum type="arabicPeriod"/>
            </a:pPr>
            <a:r>
              <a:rPr lang="en-US" dirty="0"/>
              <a:t>X component of the velocity</a:t>
            </a:r>
          </a:p>
          <a:p>
            <a:pPr marL="457200" indent="-457200">
              <a:buFont typeface="+mj-lt"/>
              <a:buAutoNum type="arabicPeriod"/>
            </a:pPr>
            <a:r>
              <a:rPr lang="en-US" dirty="0"/>
              <a:t>Y component of the velocity</a:t>
            </a:r>
          </a:p>
          <a:p>
            <a:endParaRPr lang="en-US" dirty="0"/>
          </a:p>
        </p:txBody>
      </p:sp>
    </p:spTree>
    <p:extLst>
      <p:ext uri="{BB962C8B-B14F-4D97-AF65-F5344CB8AC3E}">
        <p14:creationId xmlns:p14="http://schemas.microsoft.com/office/powerpoint/2010/main" val="3637510851"/>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{62BAF183-D8CB-C24B-BE92-51794D693B15}tf10001071</Template>
  <TotalTime>10454</TotalTime>
  <Words>3121</Words>
  <Application>Microsoft Macintosh PowerPoint</Application>
  <PresentationFormat>Widescreen</PresentationFormat>
  <Paragraphs>456</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Cambria Math</vt:lpstr>
      <vt:lpstr>Courier New</vt:lpstr>
      <vt:lpstr>Gill Sans MT</vt:lpstr>
      <vt:lpstr>Impact</vt:lpstr>
      <vt:lpstr>Badge</vt:lpstr>
      <vt:lpstr>CST-411</vt:lpstr>
      <vt:lpstr>License and References</vt:lpstr>
      <vt:lpstr>License and References</vt:lpstr>
      <vt:lpstr>Modeling and simulation</vt:lpstr>
      <vt:lpstr>Gravitational Attraction</vt:lpstr>
      <vt:lpstr>Gravitational attraction</vt:lpstr>
      <vt:lpstr>Planetary simulation</vt:lpstr>
      <vt:lpstr>what steps are needed to simulate planets orbiting the Sun? </vt:lpstr>
      <vt:lpstr>Planetary simulation</vt:lpstr>
      <vt:lpstr>Classes and object review</vt:lpstr>
      <vt:lpstr>Classes and object review</vt:lpstr>
      <vt:lpstr>Classes and object review</vt:lpstr>
      <vt:lpstr>PowerPoint Presentation</vt:lpstr>
      <vt:lpstr>Planetary simulation</vt:lpstr>
      <vt:lpstr>PowerPoint Presentation</vt:lpstr>
      <vt:lpstr>PowerPoint Presentation</vt:lpstr>
      <vt:lpstr>PowerPoint Presentation</vt:lpstr>
      <vt:lpstr>PowerPoint Presentation</vt:lpstr>
      <vt:lpstr>PowerPoint Presentation</vt:lpstr>
      <vt:lpstr>PowerPoint Presentation</vt:lpstr>
      <vt:lpstr>Planetary simulation</vt:lpstr>
      <vt:lpstr>PowerPoint Presentation</vt:lpstr>
      <vt:lpstr>Planetary simulation</vt:lpstr>
      <vt:lpstr>Time complexity</vt:lpstr>
      <vt:lpstr>Time complexity</vt:lpstr>
      <vt:lpstr>Time complexity</vt:lpstr>
      <vt:lpstr>Time complexity</vt:lpstr>
      <vt:lpstr>Time complexity</vt:lpstr>
      <vt:lpstr>Time complexity</vt:lpstr>
      <vt:lpstr>Computing Time complexity</vt:lpstr>
      <vt:lpstr>What about our planet sim?</vt:lpstr>
      <vt:lpstr>What about our planet sim?</vt:lpstr>
      <vt:lpstr>What about our planet sim?</vt:lpstr>
      <vt:lpstr>Time complexity</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CST-411</dc:title>
  <dc:creator>Narock, Thomas</dc:creator>
  <cp:lastModifiedBy>Narock, Thomas</cp:lastModifiedBy>
  <cp:revision>79</cp:revision>
  <dcterms:created xsi:type="dcterms:W3CDTF">2018-08-29T16:27:01Z</dcterms:created>
  <dcterms:modified xsi:type="dcterms:W3CDTF">2018-10-02T13:35:47Z</dcterms:modified>
</cp:coreProperties>
</file>